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5" r:id="rId5"/>
    <p:sldId id="266" r:id="rId6"/>
    <p:sldId id="257" r:id="rId7"/>
    <p:sldId id="261" r:id="rId8"/>
    <p:sldId id="262" r:id="rId9"/>
    <p:sldId id="267" r:id="rId10"/>
    <p:sldId id="263" r:id="rId11"/>
    <p:sldId id="268" r:id="rId12"/>
    <p:sldId id="258" r:id="rId13"/>
    <p:sldId id="264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6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26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003F0D-FDAC-48EA-86D0-5119510E560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EF3B4F7-5429-4E03-87C1-9532FA5ABD30}">
      <dgm:prSet/>
      <dgm:spPr/>
      <dgm:t>
        <a:bodyPr/>
        <a:lstStyle/>
        <a:p>
          <a:r>
            <a:rPr lang="en-GB"/>
            <a:t>I have learnt that accuracy is the most import aspect of referencing </a:t>
          </a:r>
          <a:endParaRPr lang="en-US"/>
        </a:p>
      </dgm:t>
    </dgm:pt>
    <dgm:pt modelId="{F5ABF942-674F-49B0-8ACD-CAD16C908A18}" type="parTrans" cxnId="{02218536-A680-4D65-82B2-77CABBD88B09}">
      <dgm:prSet/>
      <dgm:spPr/>
      <dgm:t>
        <a:bodyPr/>
        <a:lstStyle/>
        <a:p>
          <a:endParaRPr lang="en-US"/>
        </a:p>
      </dgm:t>
    </dgm:pt>
    <dgm:pt modelId="{0B3F0900-EA4C-43A6-9272-CC869D35B549}" type="sibTrans" cxnId="{02218536-A680-4D65-82B2-77CABBD88B09}">
      <dgm:prSet/>
      <dgm:spPr/>
      <dgm:t>
        <a:bodyPr/>
        <a:lstStyle/>
        <a:p>
          <a:endParaRPr lang="en-US"/>
        </a:p>
      </dgm:t>
    </dgm:pt>
    <dgm:pt modelId="{C6B3197C-2347-46AE-AC9F-8CB386D9BD5B}">
      <dgm:prSet/>
      <dgm:spPr/>
      <dgm:t>
        <a:bodyPr/>
        <a:lstStyle/>
        <a:p>
          <a:r>
            <a:rPr lang="en-GB" dirty="0"/>
            <a:t>Author, Year, Title, Edition, Place, Publisher </a:t>
          </a:r>
          <a:endParaRPr lang="en-US" dirty="0"/>
        </a:p>
      </dgm:t>
    </dgm:pt>
    <dgm:pt modelId="{F2A243A4-A74A-4F55-A271-E91E83378C4B}" type="parTrans" cxnId="{0B8D7806-792E-4183-915E-65332DF57B74}">
      <dgm:prSet/>
      <dgm:spPr/>
      <dgm:t>
        <a:bodyPr/>
        <a:lstStyle/>
        <a:p>
          <a:endParaRPr lang="en-US"/>
        </a:p>
      </dgm:t>
    </dgm:pt>
    <dgm:pt modelId="{02C03143-DB96-48E6-84DB-AA9933E7145F}" type="sibTrans" cxnId="{0B8D7806-792E-4183-915E-65332DF57B74}">
      <dgm:prSet/>
      <dgm:spPr/>
      <dgm:t>
        <a:bodyPr/>
        <a:lstStyle/>
        <a:p>
          <a:endParaRPr lang="en-US"/>
        </a:p>
      </dgm:t>
    </dgm:pt>
    <dgm:pt modelId="{BDDA19B5-734B-40BD-9BEA-7DBFE85EF07D}">
      <dgm:prSet/>
      <dgm:spPr/>
      <dgm:t>
        <a:bodyPr/>
        <a:lstStyle/>
        <a:p>
          <a:r>
            <a:rPr lang="en-GB" dirty="0"/>
            <a:t>All these aspects of the reference must be in order with the correct spelling  </a:t>
          </a:r>
          <a:endParaRPr lang="en-US" dirty="0"/>
        </a:p>
      </dgm:t>
    </dgm:pt>
    <dgm:pt modelId="{E3F725F1-864C-4411-81D3-F03F2802BECC}" type="parTrans" cxnId="{1BF51762-4DEF-47E4-8193-1186D569912F}">
      <dgm:prSet/>
      <dgm:spPr/>
      <dgm:t>
        <a:bodyPr/>
        <a:lstStyle/>
        <a:p>
          <a:endParaRPr lang="en-US"/>
        </a:p>
      </dgm:t>
    </dgm:pt>
    <dgm:pt modelId="{EA742831-72CA-4801-9431-F3F5159BF905}" type="sibTrans" cxnId="{1BF51762-4DEF-47E4-8193-1186D569912F}">
      <dgm:prSet/>
      <dgm:spPr/>
      <dgm:t>
        <a:bodyPr/>
        <a:lstStyle/>
        <a:p>
          <a:endParaRPr lang="en-US"/>
        </a:p>
      </dgm:t>
    </dgm:pt>
    <dgm:pt modelId="{D7413239-78F9-4FDE-AED6-B9E643FF5A2B}">
      <dgm:prSet/>
      <dgm:spPr/>
      <dgm:t>
        <a:bodyPr/>
        <a:lstStyle/>
        <a:p>
          <a:r>
            <a:rPr lang="en-GB" dirty="0"/>
            <a:t>This has helped me with other aspects of the course, it has helped me be more accurate when using search engines, research engines etc</a:t>
          </a:r>
          <a:endParaRPr lang="en-US" dirty="0"/>
        </a:p>
      </dgm:t>
    </dgm:pt>
    <dgm:pt modelId="{91CB97BD-45CD-4B73-BA53-44757CEF2B57}" type="parTrans" cxnId="{817AFB1D-8B53-4F78-9519-E7AEA83EC893}">
      <dgm:prSet/>
      <dgm:spPr/>
      <dgm:t>
        <a:bodyPr/>
        <a:lstStyle/>
        <a:p>
          <a:endParaRPr lang="en-US"/>
        </a:p>
      </dgm:t>
    </dgm:pt>
    <dgm:pt modelId="{E5FB32C0-EA2D-4812-A742-9893E2882CFA}" type="sibTrans" cxnId="{817AFB1D-8B53-4F78-9519-E7AEA83EC893}">
      <dgm:prSet/>
      <dgm:spPr/>
      <dgm:t>
        <a:bodyPr/>
        <a:lstStyle/>
        <a:p>
          <a:endParaRPr lang="en-US"/>
        </a:p>
      </dgm:t>
    </dgm:pt>
    <dgm:pt modelId="{0F973C52-8C5E-4896-877A-E4294E06670F}">
      <dgm:prSet/>
      <dgm:spPr/>
      <dgm:t>
        <a:bodyPr/>
        <a:lstStyle/>
        <a:p>
          <a:r>
            <a:rPr lang="en-GB"/>
            <a:t>Since the lectures when refencing I play over in my head Accuracy, accuracy, accuracy </a:t>
          </a:r>
          <a:endParaRPr lang="en-US"/>
        </a:p>
      </dgm:t>
    </dgm:pt>
    <dgm:pt modelId="{E54BE28C-5C6F-4D30-B6C5-1733C1E9D244}" type="parTrans" cxnId="{9C8F750D-EB84-48EC-BBB0-EC1562B5AAE3}">
      <dgm:prSet/>
      <dgm:spPr/>
      <dgm:t>
        <a:bodyPr/>
        <a:lstStyle/>
        <a:p>
          <a:endParaRPr lang="en-US"/>
        </a:p>
      </dgm:t>
    </dgm:pt>
    <dgm:pt modelId="{3D90B283-4635-4BA1-97E8-B01134DE1B09}" type="sibTrans" cxnId="{9C8F750D-EB84-48EC-BBB0-EC1562B5AAE3}">
      <dgm:prSet/>
      <dgm:spPr/>
      <dgm:t>
        <a:bodyPr/>
        <a:lstStyle/>
        <a:p>
          <a:endParaRPr lang="en-US"/>
        </a:p>
      </dgm:t>
    </dgm:pt>
    <dgm:pt modelId="{4C6123E8-0C8B-42CC-A651-FE907C653E24}" type="pres">
      <dgm:prSet presAssocID="{01003F0D-FDAC-48EA-86D0-5119510E5602}" presName="root" presStyleCnt="0">
        <dgm:presLayoutVars>
          <dgm:dir/>
          <dgm:resizeHandles val="exact"/>
        </dgm:presLayoutVars>
      </dgm:prSet>
      <dgm:spPr/>
    </dgm:pt>
    <dgm:pt modelId="{60823744-A0BD-47F2-A5EC-D5C194205FDF}" type="pres">
      <dgm:prSet presAssocID="{5EF3B4F7-5429-4E03-87C1-9532FA5ABD30}" presName="compNode" presStyleCnt="0"/>
      <dgm:spPr/>
    </dgm:pt>
    <dgm:pt modelId="{8646BE0B-C4AE-4A34-85C7-A596F67DCFE5}" type="pres">
      <dgm:prSet presAssocID="{5EF3B4F7-5429-4E03-87C1-9532FA5ABD30}" presName="bgRect" presStyleLbl="bgShp" presStyleIdx="0" presStyleCnt="5"/>
      <dgm:spPr/>
    </dgm:pt>
    <dgm:pt modelId="{17C7EDDD-1766-45D7-81D6-C7D6AA77704D}" type="pres">
      <dgm:prSet presAssocID="{5EF3B4F7-5429-4E03-87C1-9532FA5ABD3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65EBF35-B23F-4139-ADB9-A40214D10098}" type="pres">
      <dgm:prSet presAssocID="{5EF3B4F7-5429-4E03-87C1-9532FA5ABD30}" presName="spaceRect" presStyleCnt="0"/>
      <dgm:spPr/>
    </dgm:pt>
    <dgm:pt modelId="{6097A99C-6963-4F8F-A19F-9244FDC4F319}" type="pres">
      <dgm:prSet presAssocID="{5EF3B4F7-5429-4E03-87C1-9532FA5ABD30}" presName="parTx" presStyleLbl="revTx" presStyleIdx="0" presStyleCnt="5">
        <dgm:presLayoutVars>
          <dgm:chMax val="0"/>
          <dgm:chPref val="0"/>
        </dgm:presLayoutVars>
      </dgm:prSet>
      <dgm:spPr/>
    </dgm:pt>
    <dgm:pt modelId="{F0E5C7C5-2EDB-4232-B170-9A6E3966A926}" type="pres">
      <dgm:prSet presAssocID="{0B3F0900-EA4C-43A6-9272-CC869D35B549}" presName="sibTrans" presStyleCnt="0"/>
      <dgm:spPr/>
    </dgm:pt>
    <dgm:pt modelId="{3123FB0B-BDAD-4E4D-B629-05C7DCDEACEA}" type="pres">
      <dgm:prSet presAssocID="{C6B3197C-2347-46AE-AC9F-8CB386D9BD5B}" presName="compNode" presStyleCnt="0"/>
      <dgm:spPr/>
    </dgm:pt>
    <dgm:pt modelId="{A5126247-40E9-4668-85EF-14F6DEDBA750}" type="pres">
      <dgm:prSet presAssocID="{C6B3197C-2347-46AE-AC9F-8CB386D9BD5B}" presName="bgRect" presStyleLbl="bgShp" presStyleIdx="1" presStyleCnt="5"/>
      <dgm:spPr/>
    </dgm:pt>
    <dgm:pt modelId="{1D7D5B78-A290-4BA4-8AD2-EB66767FEAFF}" type="pres">
      <dgm:prSet presAssocID="{C6B3197C-2347-46AE-AC9F-8CB386D9BD5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3E213DD8-4DAB-40C9-996C-ADD6FC309E9B}" type="pres">
      <dgm:prSet presAssocID="{C6B3197C-2347-46AE-AC9F-8CB386D9BD5B}" presName="spaceRect" presStyleCnt="0"/>
      <dgm:spPr/>
    </dgm:pt>
    <dgm:pt modelId="{1E66075C-826D-4361-9579-4AC2A41CE4D8}" type="pres">
      <dgm:prSet presAssocID="{C6B3197C-2347-46AE-AC9F-8CB386D9BD5B}" presName="parTx" presStyleLbl="revTx" presStyleIdx="1" presStyleCnt="5">
        <dgm:presLayoutVars>
          <dgm:chMax val="0"/>
          <dgm:chPref val="0"/>
        </dgm:presLayoutVars>
      </dgm:prSet>
      <dgm:spPr/>
    </dgm:pt>
    <dgm:pt modelId="{82422FA8-8192-40C7-A3C2-72EF0B21389B}" type="pres">
      <dgm:prSet presAssocID="{02C03143-DB96-48E6-84DB-AA9933E7145F}" presName="sibTrans" presStyleCnt="0"/>
      <dgm:spPr/>
    </dgm:pt>
    <dgm:pt modelId="{F50867C7-C8EF-47C3-BE85-CFD5806F9FA3}" type="pres">
      <dgm:prSet presAssocID="{BDDA19B5-734B-40BD-9BEA-7DBFE85EF07D}" presName="compNode" presStyleCnt="0"/>
      <dgm:spPr/>
    </dgm:pt>
    <dgm:pt modelId="{3442A947-4720-420E-8423-E40792EF2BBC}" type="pres">
      <dgm:prSet presAssocID="{BDDA19B5-734B-40BD-9BEA-7DBFE85EF07D}" presName="bgRect" presStyleLbl="bgShp" presStyleIdx="2" presStyleCnt="5"/>
      <dgm:spPr/>
    </dgm:pt>
    <dgm:pt modelId="{73BFBE4B-6983-4D2C-9A69-66D6AB20C7E3}" type="pres">
      <dgm:prSet presAssocID="{BDDA19B5-734B-40BD-9BEA-7DBFE85EF07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0DF90AD-D6F9-4E1E-8182-98493AD17F3E}" type="pres">
      <dgm:prSet presAssocID="{BDDA19B5-734B-40BD-9BEA-7DBFE85EF07D}" presName="spaceRect" presStyleCnt="0"/>
      <dgm:spPr/>
    </dgm:pt>
    <dgm:pt modelId="{1015676A-73CD-458A-9003-9CDC84491007}" type="pres">
      <dgm:prSet presAssocID="{BDDA19B5-734B-40BD-9BEA-7DBFE85EF07D}" presName="parTx" presStyleLbl="revTx" presStyleIdx="2" presStyleCnt="5">
        <dgm:presLayoutVars>
          <dgm:chMax val="0"/>
          <dgm:chPref val="0"/>
        </dgm:presLayoutVars>
      </dgm:prSet>
      <dgm:spPr/>
    </dgm:pt>
    <dgm:pt modelId="{80F55BB2-344B-4B8F-B316-BE96765F60E1}" type="pres">
      <dgm:prSet presAssocID="{EA742831-72CA-4801-9431-F3F5159BF905}" presName="sibTrans" presStyleCnt="0"/>
      <dgm:spPr/>
    </dgm:pt>
    <dgm:pt modelId="{EDCBB71E-B865-4A31-BB50-81268EEBBCE7}" type="pres">
      <dgm:prSet presAssocID="{D7413239-78F9-4FDE-AED6-B9E643FF5A2B}" presName="compNode" presStyleCnt="0"/>
      <dgm:spPr/>
    </dgm:pt>
    <dgm:pt modelId="{E290DA40-52BF-40C4-8E13-06AA4AB8D88A}" type="pres">
      <dgm:prSet presAssocID="{D7413239-78F9-4FDE-AED6-B9E643FF5A2B}" presName="bgRect" presStyleLbl="bgShp" presStyleIdx="3" presStyleCnt="5"/>
      <dgm:spPr/>
    </dgm:pt>
    <dgm:pt modelId="{8852A9E3-8BC3-47B5-855A-E56D70584B27}" type="pres">
      <dgm:prSet presAssocID="{D7413239-78F9-4FDE-AED6-B9E643FF5A2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EA2D5C3F-DEEB-4AD5-88EC-6B55585717EB}" type="pres">
      <dgm:prSet presAssocID="{D7413239-78F9-4FDE-AED6-B9E643FF5A2B}" presName="spaceRect" presStyleCnt="0"/>
      <dgm:spPr/>
    </dgm:pt>
    <dgm:pt modelId="{62448904-69DF-4F9A-8A52-C97A841705A4}" type="pres">
      <dgm:prSet presAssocID="{D7413239-78F9-4FDE-AED6-B9E643FF5A2B}" presName="parTx" presStyleLbl="revTx" presStyleIdx="3" presStyleCnt="5">
        <dgm:presLayoutVars>
          <dgm:chMax val="0"/>
          <dgm:chPref val="0"/>
        </dgm:presLayoutVars>
      </dgm:prSet>
      <dgm:spPr/>
    </dgm:pt>
    <dgm:pt modelId="{665EC863-469B-4B1E-A350-0499016A167E}" type="pres">
      <dgm:prSet presAssocID="{E5FB32C0-EA2D-4812-A742-9893E2882CFA}" presName="sibTrans" presStyleCnt="0"/>
      <dgm:spPr/>
    </dgm:pt>
    <dgm:pt modelId="{28B3BA4D-4DFB-4C9F-8ED7-D49A671C4DC3}" type="pres">
      <dgm:prSet presAssocID="{0F973C52-8C5E-4896-877A-E4294E06670F}" presName="compNode" presStyleCnt="0"/>
      <dgm:spPr/>
    </dgm:pt>
    <dgm:pt modelId="{A803693A-C021-4DD7-A949-2B499BADF974}" type="pres">
      <dgm:prSet presAssocID="{0F973C52-8C5E-4896-877A-E4294E06670F}" presName="bgRect" presStyleLbl="bgShp" presStyleIdx="4" presStyleCnt="5"/>
      <dgm:spPr/>
    </dgm:pt>
    <dgm:pt modelId="{04A5597F-978A-44B8-A5C1-0F73D6463168}" type="pres">
      <dgm:prSet presAssocID="{0F973C52-8C5E-4896-877A-E4294E06670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721739A9-FF65-4EEF-AA21-A3BC7A730F03}" type="pres">
      <dgm:prSet presAssocID="{0F973C52-8C5E-4896-877A-E4294E06670F}" presName="spaceRect" presStyleCnt="0"/>
      <dgm:spPr/>
    </dgm:pt>
    <dgm:pt modelId="{71AE49C2-B43E-4A95-AB47-575B9E6ED0A4}" type="pres">
      <dgm:prSet presAssocID="{0F973C52-8C5E-4896-877A-E4294E06670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B8D7806-792E-4183-915E-65332DF57B74}" srcId="{01003F0D-FDAC-48EA-86D0-5119510E5602}" destId="{C6B3197C-2347-46AE-AC9F-8CB386D9BD5B}" srcOrd="1" destOrd="0" parTransId="{F2A243A4-A74A-4F55-A271-E91E83378C4B}" sibTransId="{02C03143-DB96-48E6-84DB-AA9933E7145F}"/>
    <dgm:cxn modelId="{BF9E4D0D-F110-404D-A15F-ECF9285C88AE}" type="presOf" srcId="{D7413239-78F9-4FDE-AED6-B9E643FF5A2B}" destId="{62448904-69DF-4F9A-8A52-C97A841705A4}" srcOrd="0" destOrd="0" presId="urn:microsoft.com/office/officeart/2018/2/layout/IconVerticalSolidList"/>
    <dgm:cxn modelId="{9C8F750D-EB84-48EC-BBB0-EC1562B5AAE3}" srcId="{01003F0D-FDAC-48EA-86D0-5119510E5602}" destId="{0F973C52-8C5E-4896-877A-E4294E06670F}" srcOrd="4" destOrd="0" parTransId="{E54BE28C-5C6F-4D30-B6C5-1733C1E9D244}" sibTransId="{3D90B283-4635-4BA1-97E8-B01134DE1B09}"/>
    <dgm:cxn modelId="{817AFB1D-8B53-4F78-9519-E7AEA83EC893}" srcId="{01003F0D-FDAC-48EA-86D0-5119510E5602}" destId="{D7413239-78F9-4FDE-AED6-B9E643FF5A2B}" srcOrd="3" destOrd="0" parTransId="{91CB97BD-45CD-4B73-BA53-44757CEF2B57}" sibTransId="{E5FB32C0-EA2D-4812-A742-9893E2882CFA}"/>
    <dgm:cxn modelId="{02218536-A680-4D65-82B2-77CABBD88B09}" srcId="{01003F0D-FDAC-48EA-86D0-5119510E5602}" destId="{5EF3B4F7-5429-4E03-87C1-9532FA5ABD30}" srcOrd="0" destOrd="0" parTransId="{F5ABF942-674F-49B0-8ACD-CAD16C908A18}" sibTransId="{0B3F0900-EA4C-43A6-9272-CC869D35B549}"/>
    <dgm:cxn modelId="{1BF51762-4DEF-47E4-8193-1186D569912F}" srcId="{01003F0D-FDAC-48EA-86D0-5119510E5602}" destId="{BDDA19B5-734B-40BD-9BEA-7DBFE85EF07D}" srcOrd="2" destOrd="0" parTransId="{E3F725F1-864C-4411-81D3-F03F2802BECC}" sibTransId="{EA742831-72CA-4801-9431-F3F5159BF905}"/>
    <dgm:cxn modelId="{1CFBB372-2D4F-495A-B0FC-69BF4C659E06}" type="presOf" srcId="{0F973C52-8C5E-4896-877A-E4294E06670F}" destId="{71AE49C2-B43E-4A95-AB47-575B9E6ED0A4}" srcOrd="0" destOrd="0" presId="urn:microsoft.com/office/officeart/2018/2/layout/IconVerticalSolidList"/>
    <dgm:cxn modelId="{64D6DD58-EF5B-4ACB-A5C8-D1FF9A66A4A1}" type="presOf" srcId="{C6B3197C-2347-46AE-AC9F-8CB386D9BD5B}" destId="{1E66075C-826D-4361-9579-4AC2A41CE4D8}" srcOrd="0" destOrd="0" presId="urn:microsoft.com/office/officeart/2018/2/layout/IconVerticalSolidList"/>
    <dgm:cxn modelId="{95F40E7B-7A1A-44E6-ACF8-BF96657861D0}" type="presOf" srcId="{01003F0D-FDAC-48EA-86D0-5119510E5602}" destId="{4C6123E8-0C8B-42CC-A651-FE907C653E24}" srcOrd="0" destOrd="0" presId="urn:microsoft.com/office/officeart/2018/2/layout/IconVerticalSolidList"/>
    <dgm:cxn modelId="{3ED46C96-D362-4AE4-82FF-999CC9871CA8}" type="presOf" srcId="{BDDA19B5-734B-40BD-9BEA-7DBFE85EF07D}" destId="{1015676A-73CD-458A-9003-9CDC84491007}" srcOrd="0" destOrd="0" presId="urn:microsoft.com/office/officeart/2018/2/layout/IconVerticalSolidList"/>
    <dgm:cxn modelId="{F41FE2B4-79DC-4C45-90CB-387F23C9B656}" type="presOf" srcId="{5EF3B4F7-5429-4E03-87C1-9532FA5ABD30}" destId="{6097A99C-6963-4F8F-A19F-9244FDC4F319}" srcOrd="0" destOrd="0" presId="urn:microsoft.com/office/officeart/2018/2/layout/IconVerticalSolidList"/>
    <dgm:cxn modelId="{3E175D6C-1C0D-4179-B90C-E698184AA6BE}" type="presParOf" srcId="{4C6123E8-0C8B-42CC-A651-FE907C653E24}" destId="{60823744-A0BD-47F2-A5EC-D5C194205FDF}" srcOrd="0" destOrd="0" presId="urn:microsoft.com/office/officeart/2018/2/layout/IconVerticalSolidList"/>
    <dgm:cxn modelId="{852A524B-EFF0-46AB-82AD-0E9AB97CE8E6}" type="presParOf" srcId="{60823744-A0BD-47F2-A5EC-D5C194205FDF}" destId="{8646BE0B-C4AE-4A34-85C7-A596F67DCFE5}" srcOrd="0" destOrd="0" presId="urn:microsoft.com/office/officeart/2018/2/layout/IconVerticalSolidList"/>
    <dgm:cxn modelId="{7A9D075D-320A-48D7-BC9C-F345CFD0741B}" type="presParOf" srcId="{60823744-A0BD-47F2-A5EC-D5C194205FDF}" destId="{17C7EDDD-1766-45D7-81D6-C7D6AA77704D}" srcOrd="1" destOrd="0" presId="urn:microsoft.com/office/officeart/2018/2/layout/IconVerticalSolidList"/>
    <dgm:cxn modelId="{D2432C48-6078-4EBD-AD8F-936478F4EE83}" type="presParOf" srcId="{60823744-A0BD-47F2-A5EC-D5C194205FDF}" destId="{965EBF35-B23F-4139-ADB9-A40214D10098}" srcOrd="2" destOrd="0" presId="urn:microsoft.com/office/officeart/2018/2/layout/IconVerticalSolidList"/>
    <dgm:cxn modelId="{FE34B203-FB57-4BF0-B1F7-B004604ACCAB}" type="presParOf" srcId="{60823744-A0BD-47F2-A5EC-D5C194205FDF}" destId="{6097A99C-6963-4F8F-A19F-9244FDC4F319}" srcOrd="3" destOrd="0" presId="urn:microsoft.com/office/officeart/2018/2/layout/IconVerticalSolidList"/>
    <dgm:cxn modelId="{191099B7-FEDE-40F7-8109-442551064130}" type="presParOf" srcId="{4C6123E8-0C8B-42CC-A651-FE907C653E24}" destId="{F0E5C7C5-2EDB-4232-B170-9A6E3966A926}" srcOrd="1" destOrd="0" presId="urn:microsoft.com/office/officeart/2018/2/layout/IconVerticalSolidList"/>
    <dgm:cxn modelId="{FE9327D2-1E0A-46AE-AEF9-A9DEC85BAAF1}" type="presParOf" srcId="{4C6123E8-0C8B-42CC-A651-FE907C653E24}" destId="{3123FB0B-BDAD-4E4D-B629-05C7DCDEACEA}" srcOrd="2" destOrd="0" presId="urn:microsoft.com/office/officeart/2018/2/layout/IconVerticalSolidList"/>
    <dgm:cxn modelId="{B061084E-3477-4B59-80F3-711DFD9A615C}" type="presParOf" srcId="{3123FB0B-BDAD-4E4D-B629-05C7DCDEACEA}" destId="{A5126247-40E9-4668-85EF-14F6DEDBA750}" srcOrd="0" destOrd="0" presId="urn:microsoft.com/office/officeart/2018/2/layout/IconVerticalSolidList"/>
    <dgm:cxn modelId="{3039FD3D-7FEF-44DF-BD5C-40D5A6EB2947}" type="presParOf" srcId="{3123FB0B-BDAD-4E4D-B629-05C7DCDEACEA}" destId="{1D7D5B78-A290-4BA4-8AD2-EB66767FEAFF}" srcOrd="1" destOrd="0" presId="urn:microsoft.com/office/officeart/2018/2/layout/IconVerticalSolidList"/>
    <dgm:cxn modelId="{C988B12D-7F87-4C68-A350-9DB7817C767B}" type="presParOf" srcId="{3123FB0B-BDAD-4E4D-B629-05C7DCDEACEA}" destId="{3E213DD8-4DAB-40C9-996C-ADD6FC309E9B}" srcOrd="2" destOrd="0" presId="urn:microsoft.com/office/officeart/2018/2/layout/IconVerticalSolidList"/>
    <dgm:cxn modelId="{DFC3BB3F-4AB4-4ABE-AE75-6D22354C56EC}" type="presParOf" srcId="{3123FB0B-BDAD-4E4D-B629-05C7DCDEACEA}" destId="{1E66075C-826D-4361-9579-4AC2A41CE4D8}" srcOrd="3" destOrd="0" presId="urn:microsoft.com/office/officeart/2018/2/layout/IconVerticalSolidList"/>
    <dgm:cxn modelId="{CE1DCF08-6D1A-47AC-B23E-FD196A871594}" type="presParOf" srcId="{4C6123E8-0C8B-42CC-A651-FE907C653E24}" destId="{82422FA8-8192-40C7-A3C2-72EF0B21389B}" srcOrd="3" destOrd="0" presId="urn:microsoft.com/office/officeart/2018/2/layout/IconVerticalSolidList"/>
    <dgm:cxn modelId="{D0DBC22F-86BD-40C6-BFF9-EB5BA59ADEF1}" type="presParOf" srcId="{4C6123E8-0C8B-42CC-A651-FE907C653E24}" destId="{F50867C7-C8EF-47C3-BE85-CFD5806F9FA3}" srcOrd="4" destOrd="0" presId="urn:microsoft.com/office/officeart/2018/2/layout/IconVerticalSolidList"/>
    <dgm:cxn modelId="{82211E0E-9C44-4EFE-8E77-540FA4CD3855}" type="presParOf" srcId="{F50867C7-C8EF-47C3-BE85-CFD5806F9FA3}" destId="{3442A947-4720-420E-8423-E40792EF2BBC}" srcOrd="0" destOrd="0" presId="urn:microsoft.com/office/officeart/2018/2/layout/IconVerticalSolidList"/>
    <dgm:cxn modelId="{3709F105-EEB1-4A72-9694-469F4727A82F}" type="presParOf" srcId="{F50867C7-C8EF-47C3-BE85-CFD5806F9FA3}" destId="{73BFBE4B-6983-4D2C-9A69-66D6AB20C7E3}" srcOrd="1" destOrd="0" presId="urn:microsoft.com/office/officeart/2018/2/layout/IconVerticalSolidList"/>
    <dgm:cxn modelId="{AED594FF-E3B0-4E7F-8175-3DAEBC60FE51}" type="presParOf" srcId="{F50867C7-C8EF-47C3-BE85-CFD5806F9FA3}" destId="{E0DF90AD-D6F9-4E1E-8182-98493AD17F3E}" srcOrd="2" destOrd="0" presId="urn:microsoft.com/office/officeart/2018/2/layout/IconVerticalSolidList"/>
    <dgm:cxn modelId="{E5A60A53-2747-4AE1-A0BC-83A13E622B4D}" type="presParOf" srcId="{F50867C7-C8EF-47C3-BE85-CFD5806F9FA3}" destId="{1015676A-73CD-458A-9003-9CDC84491007}" srcOrd="3" destOrd="0" presId="urn:microsoft.com/office/officeart/2018/2/layout/IconVerticalSolidList"/>
    <dgm:cxn modelId="{8B8FFDC1-1609-4232-96D1-DE60A0C236C4}" type="presParOf" srcId="{4C6123E8-0C8B-42CC-A651-FE907C653E24}" destId="{80F55BB2-344B-4B8F-B316-BE96765F60E1}" srcOrd="5" destOrd="0" presId="urn:microsoft.com/office/officeart/2018/2/layout/IconVerticalSolidList"/>
    <dgm:cxn modelId="{CD0C9386-2539-46AD-B08A-D48D32F0E04C}" type="presParOf" srcId="{4C6123E8-0C8B-42CC-A651-FE907C653E24}" destId="{EDCBB71E-B865-4A31-BB50-81268EEBBCE7}" srcOrd="6" destOrd="0" presId="urn:microsoft.com/office/officeart/2018/2/layout/IconVerticalSolidList"/>
    <dgm:cxn modelId="{ED7EDAD1-3534-4EC2-9B48-164712E0E8BD}" type="presParOf" srcId="{EDCBB71E-B865-4A31-BB50-81268EEBBCE7}" destId="{E290DA40-52BF-40C4-8E13-06AA4AB8D88A}" srcOrd="0" destOrd="0" presId="urn:microsoft.com/office/officeart/2018/2/layout/IconVerticalSolidList"/>
    <dgm:cxn modelId="{EF314E67-76A5-4023-848E-EB2320774299}" type="presParOf" srcId="{EDCBB71E-B865-4A31-BB50-81268EEBBCE7}" destId="{8852A9E3-8BC3-47B5-855A-E56D70584B27}" srcOrd="1" destOrd="0" presId="urn:microsoft.com/office/officeart/2018/2/layout/IconVerticalSolidList"/>
    <dgm:cxn modelId="{A16A05C9-2609-403D-AB9B-2F10DF00E960}" type="presParOf" srcId="{EDCBB71E-B865-4A31-BB50-81268EEBBCE7}" destId="{EA2D5C3F-DEEB-4AD5-88EC-6B55585717EB}" srcOrd="2" destOrd="0" presId="urn:microsoft.com/office/officeart/2018/2/layout/IconVerticalSolidList"/>
    <dgm:cxn modelId="{84BF805F-D660-4694-89B1-D92C7A1606AB}" type="presParOf" srcId="{EDCBB71E-B865-4A31-BB50-81268EEBBCE7}" destId="{62448904-69DF-4F9A-8A52-C97A841705A4}" srcOrd="3" destOrd="0" presId="urn:microsoft.com/office/officeart/2018/2/layout/IconVerticalSolidList"/>
    <dgm:cxn modelId="{E73F3F2E-EB7D-4234-A379-CA3025BE2730}" type="presParOf" srcId="{4C6123E8-0C8B-42CC-A651-FE907C653E24}" destId="{665EC863-469B-4B1E-A350-0499016A167E}" srcOrd="7" destOrd="0" presId="urn:microsoft.com/office/officeart/2018/2/layout/IconVerticalSolidList"/>
    <dgm:cxn modelId="{7D576162-8E4D-410B-A6E2-FEA5ACB9CB21}" type="presParOf" srcId="{4C6123E8-0C8B-42CC-A651-FE907C653E24}" destId="{28B3BA4D-4DFB-4C9F-8ED7-D49A671C4DC3}" srcOrd="8" destOrd="0" presId="urn:microsoft.com/office/officeart/2018/2/layout/IconVerticalSolidList"/>
    <dgm:cxn modelId="{F866DB8E-0749-4FAF-8E5A-EC04D68F14F0}" type="presParOf" srcId="{28B3BA4D-4DFB-4C9F-8ED7-D49A671C4DC3}" destId="{A803693A-C021-4DD7-A949-2B499BADF974}" srcOrd="0" destOrd="0" presId="urn:microsoft.com/office/officeart/2018/2/layout/IconVerticalSolidList"/>
    <dgm:cxn modelId="{3A211A96-4E7E-44C8-9F5C-5B0B74DC4FCC}" type="presParOf" srcId="{28B3BA4D-4DFB-4C9F-8ED7-D49A671C4DC3}" destId="{04A5597F-978A-44B8-A5C1-0F73D6463168}" srcOrd="1" destOrd="0" presId="urn:microsoft.com/office/officeart/2018/2/layout/IconVerticalSolidList"/>
    <dgm:cxn modelId="{0CBBCB9C-24C8-4AAA-9637-62252393D45C}" type="presParOf" srcId="{28B3BA4D-4DFB-4C9F-8ED7-D49A671C4DC3}" destId="{721739A9-FF65-4EEF-AA21-A3BC7A730F03}" srcOrd="2" destOrd="0" presId="urn:microsoft.com/office/officeart/2018/2/layout/IconVerticalSolidList"/>
    <dgm:cxn modelId="{029C6231-A7A2-4515-AB33-12A29CAD2C0A}" type="presParOf" srcId="{28B3BA4D-4DFB-4C9F-8ED7-D49A671C4DC3}" destId="{71AE49C2-B43E-4A95-AB47-575B9E6ED0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F154D6-7E60-446D-BE27-70DEE13635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2785B04-D04D-48B7-A085-8211FED4CCF2}">
      <dgm:prSet/>
      <dgm:spPr/>
      <dgm:t>
        <a:bodyPr/>
        <a:lstStyle/>
        <a:p>
          <a:r>
            <a:rPr lang="en-GB"/>
            <a:t>Changing text into your own words</a:t>
          </a:r>
          <a:endParaRPr lang="en-US"/>
        </a:p>
      </dgm:t>
    </dgm:pt>
    <dgm:pt modelId="{77C8A98B-45B2-4780-BC37-C731202702AE}" type="parTrans" cxnId="{40E74C04-C531-4D15-BDF8-0B660ABA1B1C}">
      <dgm:prSet/>
      <dgm:spPr/>
      <dgm:t>
        <a:bodyPr/>
        <a:lstStyle/>
        <a:p>
          <a:endParaRPr lang="en-US"/>
        </a:p>
      </dgm:t>
    </dgm:pt>
    <dgm:pt modelId="{18639532-960A-4426-89AF-13C9F38D13DA}" type="sibTrans" cxnId="{40E74C04-C531-4D15-BDF8-0B660ABA1B1C}">
      <dgm:prSet/>
      <dgm:spPr/>
      <dgm:t>
        <a:bodyPr/>
        <a:lstStyle/>
        <a:p>
          <a:endParaRPr lang="en-US"/>
        </a:p>
      </dgm:t>
    </dgm:pt>
    <dgm:pt modelId="{2C41E291-A028-4C3F-9F6A-B9D110669985}">
      <dgm:prSet/>
      <dgm:spPr/>
      <dgm:t>
        <a:bodyPr/>
        <a:lstStyle/>
        <a:p>
          <a:r>
            <a:rPr lang="en-GB" dirty="0"/>
            <a:t>Must clearly differ from the original text</a:t>
          </a:r>
          <a:endParaRPr lang="en-US" dirty="0"/>
        </a:p>
      </dgm:t>
    </dgm:pt>
    <dgm:pt modelId="{51C0ED6C-F28F-4BAB-AC70-699C5C72F4A8}" type="parTrans" cxnId="{F6E04B08-7654-411F-9857-10D144F6B292}">
      <dgm:prSet/>
      <dgm:spPr/>
      <dgm:t>
        <a:bodyPr/>
        <a:lstStyle/>
        <a:p>
          <a:endParaRPr lang="en-US"/>
        </a:p>
      </dgm:t>
    </dgm:pt>
    <dgm:pt modelId="{D047D38D-5D03-43AC-BA3A-7888A6173E83}" type="sibTrans" cxnId="{F6E04B08-7654-411F-9857-10D144F6B292}">
      <dgm:prSet/>
      <dgm:spPr/>
      <dgm:t>
        <a:bodyPr/>
        <a:lstStyle/>
        <a:p>
          <a:endParaRPr lang="en-US"/>
        </a:p>
      </dgm:t>
    </dgm:pt>
    <dgm:pt modelId="{31FC27CE-8A6E-401E-9402-B172DE561A50}">
      <dgm:prSet/>
      <dgm:spPr/>
      <dgm:t>
        <a:bodyPr/>
        <a:lstStyle/>
        <a:p>
          <a:r>
            <a:rPr lang="en-GB"/>
            <a:t>If not done correctly it is a violation of academic integrity </a:t>
          </a:r>
          <a:endParaRPr lang="en-US"/>
        </a:p>
      </dgm:t>
    </dgm:pt>
    <dgm:pt modelId="{885CC104-2E82-40B1-A023-D48FE8FDBA07}" type="parTrans" cxnId="{0031FB65-C818-4253-BEA3-64FB89941EC0}">
      <dgm:prSet/>
      <dgm:spPr/>
      <dgm:t>
        <a:bodyPr/>
        <a:lstStyle/>
        <a:p>
          <a:endParaRPr lang="en-US"/>
        </a:p>
      </dgm:t>
    </dgm:pt>
    <dgm:pt modelId="{2C20F51A-95B9-4724-8070-F6695EC31E04}" type="sibTrans" cxnId="{0031FB65-C818-4253-BEA3-64FB89941EC0}">
      <dgm:prSet/>
      <dgm:spPr/>
      <dgm:t>
        <a:bodyPr/>
        <a:lstStyle/>
        <a:p>
          <a:endParaRPr lang="en-US"/>
        </a:p>
      </dgm:t>
    </dgm:pt>
    <dgm:pt modelId="{12510CE8-82F5-4D39-8320-00D673536F0C}">
      <dgm:prSet/>
      <dgm:spPr/>
      <dgm:t>
        <a:bodyPr/>
        <a:lstStyle/>
        <a:p>
          <a:r>
            <a:rPr lang="en-GB"/>
            <a:t>Classed as copy right and can be punished in a court of law  </a:t>
          </a:r>
          <a:endParaRPr lang="en-US"/>
        </a:p>
      </dgm:t>
    </dgm:pt>
    <dgm:pt modelId="{B57C8E6D-55D3-4950-AA02-F0A4D164BFDF}" type="parTrans" cxnId="{E9FEA090-3A4F-4FF9-BBCA-DF475CA98388}">
      <dgm:prSet/>
      <dgm:spPr/>
      <dgm:t>
        <a:bodyPr/>
        <a:lstStyle/>
        <a:p>
          <a:endParaRPr lang="en-US"/>
        </a:p>
      </dgm:t>
    </dgm:pt>
    <dgm:pt modelId="{A6F06DA5-2481-4C7C-9B78-1E6CB878A059}" type="sibTrans" cxnId="{E9FEA090-3A4F-4FF9-BBCA-DF475CA98388}">
      <dgm:prSet/>
      <dgm:spPr/>
      <dgm:t>
        <a:bodyPr/>
        <a:lstStyle/>
        <a:p>
          <a:endParaRPr lang="en-US"/>
        </a:p>
      </dgm:t>
    </dgm:pt>
    <dgm:pt modelId="{892380AA-3D1D-4161-AE83-60CF9302EEEE}" type="pres">
      <dgm:prSet presAssocID="{CBF154D6-7E60-446D-BE27-70DEE1363569}" presName="root" presStyleCnt="0">
        <dgm:presLayoutVars>
          <dgm:dir/>
          <dgm:resizeHandles val="exact"/>
        </dgm:presLayoutVars>
      </dgm:prSet>
      <dgm:spPr/>
    </dgm:pt>
    <dgm:pt modelId="{7F08E1FF-818E-40E7-86A4-D4C7A205C833}" type="pres">
      <dgm:prSet presAssocID="{B2785B04-D04D-48B7-A085-8211FED4CCF2}" presName="compNode" presStyleCnt="0"/>
      <dgm:spPr/>
    </dgm:pt>
    <dgm:pt modelId="{1EC84A18-4C8B-4FF4-95A5-0B727A9FBFCF}" type="pres">
      <dgm:prSet presAssocID="{B2785B04-D04D-48B7-A085-8211FED4CCF2}" presName="bgRect" presStyleLbl="bgShp" presStyleIdx="0" presStyleCnt="4"/>
      <dgm:spPr/>
    </dgm:pt>
    <dgm:pt modelId="{82C206E0-8247-4BB6-88FE-87EB19578E89}" type="pres">
      <dgm:prSet presAssocID="{B2785B04-D04D-48B7-A085-8211FED4CCF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779C800-C0DC-41C5-99B7-BB14F61E38ED}" type="pres">
      <dgm:prSet presAssocID="{B2785B04-D04D-48B7-A085-8211FED4CCF2}" presName="spaceRect" presStyleCnt="0"/>
      <dgm:spPr/>
    </dgm:pt>
    <dgm:pt modelId="{E9264702-60A1-4765-BA80-787775B2C12D}" type="pres">
      <dgm:prSet presAssocID="{B2785B04-D04D-48B7-A085-8211FED4CCF2}" presName="parTx" presStyleLbl="revTx" presStyleIdx="0" presStyleCnt="4">
        <dgm:presLayoutVars>
          <dgm:chMax val="0"/>
          <dgm:chPref val="0"/>
        </dgm:presLayoutVars>
      </dgm:prSet>
      <dgm:spPr/>
    </dgm:pt>
    <dgm:pt modelId="{D75A8F1F-7D8F-49E3-82CD-5F30C593F6C2}" type="pres">
      <dgm:prSet presAssocID="{18639532-960A-4426-89AF-13C9F38D13DA}" presName="sibTrans" presStyleCnt="0"/>
      <dgm:spPr/>
    </dgm:pt>
    <dgm:pt modelId="{A5D330CF-7FA0-4B18-BE31-59CF68EF55E3}" type="pres">
      <dgm:prSet presAssocID="{2C41E291-A028-4C3F-9F6A-B9D110669985}" presName="compNode" presStyleCnt="0"/>
      <dgm:spPr/>
    </dgm:pt>
    <dgm:pt modelId="{BB7A2CE0-680A-4E4A-814E-7AB079AF9EFA}" type="pres">
      <dgm:prSet presAssocID="{2C41E291-A028-4C3F-9F6A-B9D110669985}" presName="bgRect" presStyleLbl="bgShp" presStyleIdx="1" presStyleCnt="4"/>
      <dgm:spPr/>
    </dgm:pt>
    <dgm:pt modelId="{52F760DA-1512-4A2A-844F-DE3FB84B6534}" type="pres">
      <dgm:prSet presAssocID="{2C41E291-A028-4C3F-9F6A-B9D11066998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7CC28BD-D090-4039-B139-99B5E21FD00B}" type="pres">
      <dgm:prSet presAssocID="{2C41E291-A028-4C3F-9F6A-B9D110669985}" presName="spaceRect" presStyleCnt="0"/>
      <dgm:spPr/>
    </dgm:pt>
    <dgm:pt modelId="{AE5715B7-2188-43E6-81CB-9B24153BE53C}" type="pres">
      <dgm:prSet presAssocID="{2C41E291-A028-4C3F-9F6A-B9D110669985}" presName="parTx" presStyleLbl="revTx" presStyleIdx="1" presStyleCnt="4">
        <dgm:presLayoutVars>
          <dgm:chMax val="0"/>
          <dgm:chPref val="0"/>
        </dgm:presLayoutVars>
      </dgm:prSet>
      <dgm:spPr/>
    </dgm:pt>
    <dgm:pt modelId="{3FB90DEA-3AD0-45B6-90E9-FF4670481087}" type="pres">
      <dgm:prSet presAssocID="{D047D38D-5D03-43AC-BA3A-7888A6173E83}" presName="sibTrans" presStyleCnt="0"/>
      <dgm:spPr/>
    </dgm:pt>
    <dgm:pt modelId="{1740A56A-43E8-4C88-80B0-9D38D7237BB4}" type="pres">
      <dgm:prSet presAssocID="{31FC27CE-8A6E-401E-9402-B172DE561A50}" presName="compNode" presStyleCnt="0"/>
      <dgm:spPr/>
    </dgm:pt>
    <dgm:pt modelId="{1FFCB78A-3B1F-46D1-8A61-FE2C0BF5AA11}" type="pres">
      <dgm:prSet presAssocID="{31FC27CE-8A6E-401E-9402-B172DE561A50}" presName="bgRect" presStyleLbl="bgShp" presStyleIdx="2" presStyleCnt="4"/>
      <dgm:spPr/>
    </dgm:pt>
    <dgm:pt modelId="{04000EA1-E20C-4AFF-94F7-B741A0DAFC3A}" type="pres">
      <dgm:prSet presAssocID="{31FC27CE-8A6E-401E-9402-B172DE561A5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C85A984-E21E-4382-96C8-4320F34B8A1B}" type="pres">
      <dgm:prSet presAssocID="{31FC27CE-8A6E-401E-9402-B172DE561A50}" presName="spaceRect" presStyleCnt="0"/>
      <dgm:spPr/>
    </dgm:pt>
    <dgm:pt modelId="{18E4989A-C0FF-4618-8002-73D8C8AEFA40}" type="pres">
      <dgm:prSet presAssocID="{31FC27CE-8A6E-401E-9402-B172DE561A50}" presName="parTx" presStyleLbl="revTx" presStyleIdx="2" presStyleCnt="4">
        <dgm:presLayoutVars>
          <dgm:chMax val="0"/>
          <dgm:chPref val="0"/>
        </dgm:presLayoutVars>
      </dgm:prSet>
      <dgm:spPr/>
    </dgm:pt>
    <dgm:pt modelId="{653B7063-0E62-414A-BFF9-8CC33F3E4565}" type="pres">
      <dgm:prSet presAssocID="{2C20F51A-95B9-4724-8070-F6695EC31E04}" presName="sibTrans" presStyleCnt="0"/>
      <dgm:spPr/>
    </dgm:pt>
    <dgm:pt modelId="{033A8882-9CD7-4170-95A4-C92125155487}" type="pres">
      <dgm:prSet presAssocID="{12510CE8-82F5-4D39-8320-00D673536F0C}" presName="compNode" presStyleCnt="0"/>
      <dgm:spPr/>
    </dgm:pt>
    <dgm:pt modelId="{C2481ED1-F285-4B0A-B356-07DDE23FFB79}" type="pres">
      <dgm:prSet presAssocID="{12510CE8-82F5-4D39-8320-00D673536F0C}" presName="bgRect" presStyleLbl="bgShp" presStyleIdx="3" presStyleCnt="4"/>
      <dgm:spPr/>
    </dgm:pt>
    <dgm:pt modelId="{4923A167-5461-4C77-A52D-604F34336A01}" type="pres">
      <dgm:prSet presAssocID="{12510CE8-82F5-4D39-8320-00D673536F0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9311F8E-6BE0-4784-BE15-026D512C1889}" type="pres">
      <dgm:prSet presAssocID="{12510CE8-82F5-4D39-8320-00D673536F0C}" presName="spaceRect" presStyleCnt="0"/>
      <dgm:spPr/>
    </dgm:pt>
    <dgm:pt modelId="{4EABB0FC-DF02-44C4-8008-37444374E81C}" type="pres">
      <dgm:prSet presAssocID="{12510CE8-82F5-4D39-8320-00D673536F0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0E74C04-C531-4D15-BDF8-0B660ABA1B1C}" srcId="{CBF154D6-7E60-446D-BE27-70DEE1363569}" destId="{B2785B04-D04D-48B7-A085-8211FED4CCF2}" srcOrd="0" destOrd="0" parTransId="{77C8A98B-45B2-4780-BC37-C731202702AE}" sibTransId="{18639532-960A-4426-89AF-13C9F38D13DA}"/>
    <dgm:cxn modelId="{F6E04B08-7654-411F-9857-10D144F6B292}" srcId="{CBF154D6-7E60-446D-BE27-70DEE1363569}" destId="{2C41E291-A028-4C3F-9F6A-B9D110669985}" srcOrd="1" destOrd="0" parTransId="{51C0ED6C-F28F-4BAB-AC70-699C5C72F4A8}" sibTransId="{D047D38D-5D03-43AC-BA3A-7888A6173E83}"/>
    <dgm:cxn modelId="{0031FB65-C818-4253-BEA3-64FB89941EC0}" srcId="{CBF154D6-7E60-446D-BE27-70DEE1363569}" destId="{31FC27CE-8A6E-401E-9402-B172DE561A50}" srcOrd="2" destOrd="0" parTransId="{885CC104-2E82-40B1-A023-D48FE8FDBA07}" sibTransId="{2C20F51A-95B9-4724-8070-F6695EC31E04}"/>
    <dgm:cxn modelId="{E9FEA090-3A4F-4FF9-BBCA-DF475CA98388}" srcId="{CBF154D6-7E60-446D-BE27-70DEE1363569}" destId="{12510CE8-82F5-4D39-8320-00D673536F0C}" srcOrd="3" destOrd="0" parTransId="{B57C8E6D-55D3-4950-AA02-F0A4D164BFDF}" sibTransId="{A6F06DA5-2481-4C7C-9B78-1E6CB878A059}"/>
    <dgm:cxn modelId="{0998AB9A-0399-4BD9-BAAF-FBED5A728013}" type="presOf" srcId="{12510CE8-82F5-4D39-8320-00D673536F0C}" destId="{4EABB0FC-DF02-44C4-8008-37444374E81C}" srcOrd="0" destOrd="0" presId="urn:microsoft.com/office/officeart/2018/2/layout/IconVerticalSolidList"/>
    <dgm:cxn modelId="{4EC08CA3-6996-41D8-9850-0EBEF5D094C1}" type="presOf" srcId="{B2785B04-D04D-48B7-A085-8211FED4CCF2}" destId="{E9264702-60A1-4765-BA80-787775B2C12D}" srcOrd="0" destOrd="0" presId="urn:microsoft.com/office/officeart/2018/2/layout/IconVerticalSolidList"/>
    <dgm:cxn modelId="{721AB1B9-A626-401A-A429-B5EAE1C208CD}" type="presOf" srcId="{31FC27CE-8A6E-401E-9402-B172DE561A50}" destId="{18E4989A-C0FF-4618-8002-73D8C8AEFA40}" srcOrd="0" destOrd="0" presId="urn:microsoft.com/office/officeart/2018/2/layout/IconVerticalSolidList"/>
    <dgm:cxn modelId="{9A66F3C6-4C75-483C-88C4-8F42489059BC}" type="presOf" srcId="{2C41E291-A028-4C3F-9F6A-B9D110669985}" destId="{AE5715B7-2188-43E6-81CB-9B24153BE53C}" srcOrd="0" destOrd="0" presId="urn:microsoft.com/office/officeart/2018/2/layout/IconVerticalSolidList"/>
    <dgm:cxn modelId="{D562F0EA-45F2-4851-86B5-1818BD03FBF7}" type="presOf" srcId="{CBF154D6-7E60-446D-BE27-70DEE1363569}" destId="{892380AA-3D1D-4161-AE83-60CF9302EEEE}" srcOrd="0" destOrd="0" presId="urn:microsoft.com/office/officeart/2018/2/layout/IconVerticalSolidList"/>
    <dgm:cxn modelId="{8FC85319-BF68-498D-B246-2DD3816B1896}" type="presParOf" srcId="{892380AA-3D1D-4161-AE83-60CF9302EEEE}" destId="{7F08E1FF-818E-40E7-86A4-D4C7A205C833}" srcOrd="0" destOrd="0" presId="urn:microsoft.com/office/officeart/2018/2/layout/IconVerticalSolidList"/>
    <dgm:cxn modelId="{522CFE5F-BA49-436B-9AC6-ED1C0B0FDB21}" type="presParOf" srcId="{7F08E1FF-818E-40E7-86A4-D4C7A205C833}" destId="{1EC84A18-4C8B-4FF4-95A5-0B727A9FBFCF}" srcOrd="0" destOrd="0" presId="urn:microsoft.com/office/officeart/2018/2/layout/IconVerticalSolidList"/>
    <dgm:cxn modelId="{4AECF1EF-42FC-46C2-B715-4CBAC21A4C2F}" type="presParOf" srcId="{7F08E1FF-818E-40E7-86A4-D4C7A205C833}" destId="{82C206E0-8247-4BB6-88FE-87EB19578E89}" srcOrd="1" destOrd="0" presId="urn:microsoft.com/office/officeart/2018/2/layout/IconVerticalSolidList"/>
    <dgm:cxn modelId="{C68E4008-EF89-4D37-85BC-F9C72558DFDA}" type="presParOf" srcId="{7F08E1FF-818E-40E7-86A4-D4C7A205C833}" destId="{4779C800-C0DC-41C5-99B7-BB14F61E38ED}" srcOrd="2" destOrd="0" presId="urn:microsoft.com/office/officeart/2018/2/layout/IconVerticalSolidList"/>
    <dgm:cxn modelId="{BD89DE9E-1DBB-4559-B37D-4862B5234BD9}" type="presParOf" srcId="{7F08E1FF-818E-40E7-86A4-D4C7A205C833}" destId="{E9264702-60A1-4765-BA80-787775B2C12D}" srcOrd="3" destOrd="0" presId="urn:microsoft.com/office/officeart/2018/2/layout/IconVerticalSolidList"/>
    <dgm:cxn modelId="{1344118E-AAE0-4E53-AF12-91A65DF32CA1}" type="presParOf" srcId="{892380AA-3D1D-4161-AE83-60CF9302EEEE}" destId="{D75A8F1F-7D8F-49E3-82CD-5F30C593F6C2}" srcOrd="1" destOrd="0" presId="urn:microsoft.com/office/officeart/2018/2/layout/IconVerticalSolidList"/>
    <dgm:cxn modelId="{96602A82-BFF0-491D-B6E0-F9A0FE93FE23}" type="presParOf" srcId="{892380AA-3D1D-4161-AE83-60CF9302EEEE}" destId="{A5D330CF-7FA0-4B18-BE31-59CF68EF55E3}" srcOrd="2" destOrd="0" presId="urn:microsoft.com/office/officeart/2018/2/layout/IconVerticalSolidList"/>
    <dgm:cxn modelId="{C15FB53A-5C2A-4087-A4C2-B08FCCBB1135}" type="presParOf" srcId="{A5D330CF-7FA0-4B18-BE31-59CF68EF55E3}" destId="{BB7A2CE0-680A-4E4A-814E-7AB079AF9EFA}" srcOrd="0" destOrd="0" presId="urn:microsoft.com/office/officeart/2018/2/layout/IconVerticalSolidList"/>
    <dgm:cxn modelId="{9C2D8C4F-8472-475F-BD61-6ECB4E5470F2}" type="presParOf" srcId="{A5D330CF-7FA0-4B18-BE31-59CF68EF55E3}" destId="{52F760DA-1512-4A2A-844F-DE3FB84B6534}" srcOrd="1" destOrd="0" presId="urn:microsoft.com/office/officeart/2018/2/layout/IconVerticalSolidList"/>
    <dgm:cxn modelId="{78D71098-4DC6-4E7B-B2B3-EFA0A0E69198}" type="presParOf" srcId="{A5D330CF-7FA0-4B18-BE31-59CF68EF55E3}" destId="{47CC28BD-D090-4039-B139-99B5E21FD00B}" srcOrd="2" destOrd="0" presId="urn:microsoft.com/office/officeart/2018/2/layout/IconVerticalSolidList"/>
    <dgm:cxn modelId="{90D3F6FF-DF44-467A-9071-27D524BB90EC}" type="presParOf" srcId="{A5D330CF-7FA0-4B18-BE31-59CF68EF55E3}" destId="{AE5715B7-2188-43E6-81CB-9B24153BE53C}" srcOrd="3" destOrd="0" presId="urn:microsoft.com/office/officeart/2018/2/layout/IconVerticalSolidList"/>
    <dgm:cxn modelId="{4C26FD04-8338-4949-966D-E3AEDB87D740}" type="presParOf" srcId="{892380AA-3D1D-4161-AE83-60CF9302EEEE}" destId="{3FB90DEA-3AD0-45B6-90E9-FF4670481087}" srcOrd="3" destOrd="0" presId="urn:microsoft.com/office/officeart/2018/2/layout/IconVerticalSolidList"/>
    <dgm:cxn modelId="{34C99337-B232-4ED1-8EF6-1B73AD0545A5}" type="presParOf" srcId="{892380AA-3D1D-4161-AE83-60CF9302EEEE}" destId="{1740A56A-43E8-4C88-80B0-9D38D7237BB4}" srcOrd="4" destOrd="0" presId="urn:microsoft.com/office/officeart/2018/2/layout/IconVerticalSolidList"/>
    <dgm:cxn modelId="{94969D6B-CBF1-45FB-BD5F-6EE0CECB8B4C}" type="presParOf" srcId="{1740A56A-43E8-4C88-80B0-9D38D7237BB4}" destId="{1FFCB78A-3B1F-46D1-8A61-FE2C0BF5AA11}" srcOrd="0" destOrd="0" presId="urn:microsoft.com/office/officeart/2018/2/layout/IconVerticalSolidList"/>
    <dgm:cxn modelId="{A37A705A-673E-4B5C-9167-B9F8C25C632C}" type="presParOf" srcId="{1740A56A-43E8-4C88-80B0-9D38D7237BB4}" destId="{04000EA1-E20C-4AFF-94F7-B741A0DAFC3A}" srcOrd="1" destOrd="0" presId="urn:microsoft.com/office/officeart/2018/2/layout/IconVerticalSolidList"/>
    <dgm:cxn modelId="{C81241F0-CC8E-49EB-8D8F-1ACA65913E6E}" type="presParOf" srcId="{1740A56A-43E8-4C88-80B0-9D38D7237BB4}" destId="{1C85A984-E21E-4382-96C8-4320F34B8A1B}" srcOrd="2" destOrd="0" presId="urn:microsoft.com/office/officeart/2018/2/layout/IconVerticalSolidList"/>
    <dgm:cxn modelId="{9867CD41-440B-4FD7-9E1F-263B36DE2328}" type="presParOf" srcId="{1740A56A-43E8-4C88-80B0-9D38D7237BB4}" destId="{18E4989A-C0FF-4618-8002-73D8C8AEFA40}" srcOrd="3" destOrd="0" presId="urn:microsoft.com/office/officeart/2018/2/layout/IconVerticalSolidList"/>
    <dgm:cxn modelId="{C8B6CC09-A42C-47C3-8CC7-9882398542E4}" type="presParOf" srcId="{892380AA-3D1D-4161-AE83-60CF9302EEEE}" destId="{653B7063-0E62-414A-BFF9-8CC33F3E4565}" srcOrd="5" destOrd="0" presId="urn:microsoft.com/office/officeart/2018/2/layout/IconVerticalSolidList"/>
    <dgm:cxn modelId="{7EB94F22-4EDF-4035-B1C1-7DD8F3FC3016}" type="presParOf" srcId="{892380AA-3D1D-4161-AE83-60CF9302EEEE}" destId="{033A8882-9CD7-4170-95A4-C92125155487}" srcOrd="6" destOrd="0" presId="urn:microsoft.com/office/officeart/2018/2/layout/IconVerticalSolidList"/>
    <dgm:cxn modelId="{50263914-F827-4AD4-B379-5EF77E63FBBB}" type="presParOf" srcId="{033A8882-9CD7-4170-95A4-C92125155487}" destId="{C2481ED1-F285-4B0A-B356-07DDE23FFB79}" srcOrd="0" destOrd="0" presId="urn:microsoft.com/office/officeart/2018/2/layout/IconVerticalSolidList"/>
    <dgm:cxn modelId="{9AE8A796-D41A-4B98-8151-C7A4EDA6B1AF}" type="presParOf" srcId="{033A8882-9CD7-4170-95A4-C92125155487}" destId="{4923A167-5461-4C77-A52D-604F34336A01}" srcOrd="1" destOrd="0" presId="urn:microsoft.com/office/officeart/2018/2/layout/IconVerticalSolidList"/>
    <dgm:cxn modelId="{38D21514-34CA-4D03-9711-E157FBAB010A}" type="presParOf" srcId="{033A8882-9CD7-4170-95A4-C92125155487}" destId="{A9311F8E-6BE0-4784-BE15-026D512C1889}" srcOrd="2" destOrd="0" presId="urn:microsoft.com/office/officeart/2018/2/layout/IconVerticalSolidList"/>
    <dgm:cxn modelId="{F521B32F-7E4A-433F-88D4-B68BDE551F25}" type="presParOf" srcId="{033A8882-9CD7-4170-95A4-C92125155487}" destId="{4EABB0FC-DF02-44C4-8008-37444374E8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46BE0B-C4AE-4A34-85C7-A596F67DCFE5}">
      <dsp:nvSpPr>
        <dsp:cNvPr id="0" name=""/>
        <dsp:cNvSpPr/>
      </dsp:nvSpPr>
      <dsp:spPr>
        <a:xfrm>
          <a:off x="0" y="4418"/>
          <a:ext cx="6248400" cy="9412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C7EDDD-1766-45D7-81D6-C7D6AA77704D}">
      <dsp:nvSpPr>
        <dsp:cNvPr id="0" name=""/>
        <dsp:cNvSpPr/>
      </dsp:nvSpPr>
      <dsp:spPr>
        <a:xfrm>
          <a:off x="284724" y="216197"/>
          <a:ext cx="517680" cy="5176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97A99C-6963-4F8F-A19F-9244FDC4F319}">
      <dsp:nvSpPr>
        <dsp:cNvPr id="0" name=""/>
        <dsp:cNvSpPr/>
      </dsp:nvSpPr>
      <dsp:spPr>
        <a:xfrm>
          <a:off x="1087129" y="4418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have learnt that accuracy is the most import aspect of referencing </a:t>
          </a:r>
          <a:endParaRPr lang="en-US" sz="1700" kern="1200"/>
        </a:p>
      </dsp:txBody>
      <dsp:txXfrm>
        <a:off x="1087129" y="4418"/>
        <a:ext cx="5161270" cy="941237"/>
      </dsp:txXfrm>
    </dsp:sp>
    <dsp:sp modelId="{A5126247-40E9-4668-85EF-14F6DEDBA750}">
      <dsp:nvSpPr>
        <dsp:cNvPr id="0" name=""/>
        <dsp:cNvSpPr/>
      </dsp:nvSpPr>
      <dsp:spPr>
        <a:xfrm>
          <a:off x="0" y="1180965"/>
          <a:ext cx="6248400" cy="9412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7D5B78-A290-4BA4-8AD2-EB66767FEAFF}">
      <dsp:nvSpPr>
        <dsp:cNvPr id="0" name=""/>
        <dsp:cNvSpPr/>
      </dsp:nvSpPr>
      <dsp:spPr>
        <a:xfrm>
          <a:off x="284724" y="1392744"/>
          <a:ext cx="517680" cy="5176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6075C-826D-4361-9579-4AC2A41CE4D8}">
      <dsp:nvSpPr>
        <dsp:cNvPr id="0" name=""/>
        <dsp:cNvSpPr/>
      </dsp:nvSpPr>
      <dsp:spPr>
        <a:xfrm>
          <a:off x="1087129" y="1180965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Author, Year, Title, Edition, Place, Publisher </a:t>
          </a:r>
          <a:endParaRPr lang="en-US" sz="1700" kern="1200" dirty="0"/>
        </a:p>
      </dsp:txBody>
      <dsp:txXfrm>
        <a:off x="1087129" y="1180965"/>
        <a:ext cx="5161270" cy="941237"/>
      </dsp:txXfrm>
    </dsp:sp>
    <dsp:sp modelId="{3442A947-4720-420E-8423-E40792EF2BBC}">
      <dsp:nvSpPr>
        <dsp:cNvPr id="0" name=""/>
        <dsp:cNvSpPr/>
      </dsp:nvSpPr>
      <dsp:spPr>
        <a:xfrm>
          <a:off x="0" y="2357512"/>
          <a:ext cx="6248400" cy="9412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BFBE4B-6983-4D2C-9A69-66D6AB20C7E3}">
      <dsp:nvSpPr>
        <dsp:cNvPr id="0" name=""/>
        <dsp:cNvSpPr/>
      </dsp:nvSpPr>
      <dsp:spPr>
        <a:xfrm>
          <a:off x="284724" y="2569291"/>
          <a:ext cx="517680" cy="5176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5676A-73CD-458A-9003-9CDC84491007}">
      <dsp:nvSpPr>
        <dsp:cNvPr id="0" name=""/>
        <dsp:cNvSpPr/>
      </dsp:nvSpPr>
      <dsp:spPr>
        <a:xfrm>
          <a:off x="1087129" y="2357512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All these aspects of the reference must be in order with the correct spelling  </a:t>
          </a:r>
          <a:endParaRPr lang="en-US" sz="1700" kern="1200" dirty="0"/>
        </a:p>
      </dsp:txBody>
      <dsp:txXfrm>
        <a:off x="1087129" y="2357512"/>
        <a:ext cx="5161270" cy="941237"/>
      </dsp:txXfrm>
    </dsp:sp>
    <dsp:sp modelId="{E290DA40-52BF-40C4-8E13-06AA4AB8D88A}">
      <dsp:nvSpPr>
        <dsp:cNvPr id="0" name=""/>
        <dsp:cNvSpPr/>
      </dsp:nvSpPr>
      <dsp:spPr>
        <a:xfrm>
          <a:off x="0" y="3534059"/>
          <a:ext cx="6248400" cy="94123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52A9E3-8BC3-47B5-855A-E56D70584B27}">
      <dsp:nvSpPr>
        <dsp:cNvPr id="0" name=""/>
        <dsp:cNvSpPr/>
      </dsp:nvSpPr>
      <dsp:spPr>
        <a:xfrm>
          <a:off x="284724" y="3745838"/>
          <a:ext cx="517680" cy="5176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448904-69DF-4F9A-8A52-C97A841705A4}">
      <dsp:nvSpPr>
        <dsp:cNvPr id="0" name=""/>
        <dsp:cNvSpPr/>
      </dsp:nvSpPr>
      <dsp:spPr>
        <a:xfrm>
          <a:off x="1087129" y="3534059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has helped me with other aspects of the course, it has helped me be more accurate when using search engines, research engines etc</a:t>
          </a:r>
          <a:endParaRPr lang="en-US" sz="1700" kern="1200" dirty="0"/>
        </a:p>
      </dsp:txBody>
      <dsp:txXfrm>
        <a:off x="1087129" y="3534059"/>
        <a:ext cx="5161270" cy="941237"/>
      </dsp:txXfrm>
    </dsp:sp>
    <dsp:sp modelId="{A803693A-C021-4DD7-A949-2B499BADF974}">
      <dsp:nvSpPr>
        <dsp:cNvPr id="0" name=""/>
        <dsp:cNvSpPr/>
      </dsp:nvSpPr>
      <dsp:spPr>
        <a:xfrm>
          <a:off x="0" y="4710606"/>
          <a:ext cx="6248400" cy="94123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A5597F-978A-44B8-A5C1-0F73D6463168}">
      <dsp:nvSpPr>
        <dsp:cNvPr id="0" name=""/>
        <dsp:cNvSpPr/>
      </dsp:nvSpPr>
      <dsp:spPr>
        <a:xfrm>
          <a:off x="284724" y="4922384"/>
          <a:ext cx="517680" cy="5176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E49C2-B43E-4A95-AB47-575B9E6ED0A4}">
      <dsp:nvSpPr>
        <dsp:cNvPr id="0" name=""/>
        <dsp:cNvSpPr/>
      </dsp:nvSpPr>
      <dsp:spPr>
        <a:xfrm>
          <a:off x="1087129" y="4710606"/>
          <a:ext cx="5161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Since the lectures when refencing I play over in my head Accuracy, accuracy, accuracy </a:t>
          </a:r>
          <a:endParaRPr lang="en-US" sz="1700" kern="1200"/>
        </a:p>
      </dsp:txBody>
      <dsp:txXfrm>
        <a:off x="1087129" y="4710606"/>
        <a:ext cx="5161270" cy="941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C84A18-4C8B-4FF4-95A5-0B727A9FBFCF}">
      <dsp:nvSpPr>
        <dsp:cNvPr id="0" name=""/>
        <dsp:cNvSpPr/>
      </dsp:nvSpPr>
      <dsp:spPr>
        <a:xfrm>
          <a:off x="0" y="2347"/>
          <a:ext cx="6248400" cy="1189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C206E0-8247-4BB6-88FE-87EB19578E89}">
      <dsp:nvSpPr>
        <dsp:cNvPr id="0" name=""/>
        <dsp:cNvSpPr/>
      </dsp:nvSpPr>
      <dsp:spPr>
        <a:xfrm>
          <a:off x="359915" y="270053"/>
          <a:ext cx="654392" cy="654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64702-60A1-4765-BA80-787775B2C12D}">
      <dsp:nvSpPr>
        <dsp:cNvPr id="0" name=""/>
        <dsp:cNvSpPr/>
      </dsp:nvSpPr>
      <dsp:spPr>
        <a:xfrm>
          <a:off x="1374223" y="2347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Changing text into your own words</a:t>
          </a:r>
          <a:endParaRPr lang="en-US" sz="2200" kern="1200"/>
        </a:p>
      </dsp:txBody>
      <dsp:txXfrm>
        <a:off x="1374223" y="2347"/>
        <a:ext cx="4874176" cy="1189803"/>
      </dsp:txXfrm>
    </dsp:sp>
    <dsp:sp modelId="{BB7A2CE0-680A-4E4A-814E-7AB079AF9EFA}">
      <dsp:nvSpPr>
        <dsp:cNvPr id="0" name=""/>
        <dsp:cNvSpPr/>
      </dsp:nvSpPr>
      <dsp:spPr>
        <a:xfrm>
          <a:off x="0" y="1489602"/>
          <a:ext cx="6248400" cy="1189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760DA-1512-4A2A-844F-DE3FB84B6534}">
      <dsp:nvSpPr>
        <dsp:cNvPr id="0" name=""/>
        <dsp:cNvSpPr/>
      </dsp:nvSpPr>
      <dsp:spPr>
        <a:xfrm>
          <a:off x="359915" y="1757308"/>
          <a:ext cx="654392" cy="654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715B7-2188-43E6-81CB-9B24153BE53C}">
      <dsp:nvSpPr>
        <dsp:cNvPr id="0" name=""/>
        <dsp:cNvSpPr/>
      </dsp:nvSpPr>
      <dsp:spPr>
        <a:xfrm>
          <a:off x="1374223" y="1489602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Must clearly differ from the original text</a:t>
          </a:r>
          <a:endParaRPr lang="en-US" sz="2200" kern="1200" dirty="0"/>
        </a:p>
      </dsp:txBody>
      <dsp:txXfrm>
        <a:off x="1374223" y="1489602"/>
        <a:ext cx="4874176" cy="1189803"/>
      </dsp:txXfrm>
    </dsp:sp>
    <dsp:sp modelId="{1FFCB78A-3B1F-46D1-8A61-FE2C0BF5AA11}">
      <dsp:nvSpPr>
        <dsp:cNvPr id="0" name=""/>
        <dsp:cNvSpPr/>
      </dsp:nvSpPr>
      <dsp:spPr>
        <a:xfrm>
          <a:off x="0" y="2976856"/>
          <a:ext cx="6248400" cy="1189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000EA1-E20C-4AFF-94F7-B741A0DAFC3A}">
      <dsp:nvSpPr>
        <dsp:cNvPr id="0" name=""/>
        <dsp:cNvSpPr/>
      </dsp:nvSpPr>
      <dsp:spPr>
        <a:xfrm>
          <a:off x="359915" y="3244562"/>
          <a:ext cx="654392" cy="654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4989A-C0FF-4618-8002-73D8C8AEFA40}">
      <dsp:nvSpPr>
        <dsp:cNvPr id="0" name=""/>
        <dsp:cNvSpPr/>
      </dsp:nvSpPr>
      <dsp:spPr>
        <a:xfrm>
          <a:off x="1374223" y="2976856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If not done correctly it is a violation of academic integrity </a:t>
          </a:r>
          <a:endParaRPr lang="en-US" sz="2200" kern="1200"/>
        </a:p>
      </dsp:txBody>
      <dsp:txXfrm>
        <a:off x="1374223" y="2976856"/>
        <a:ext cx="4874176" cy="1189803"/>
      </dsp:txXfrm>
    </dsp:sp>
    <dsp:sp modelId="{C2481ED1-F285-4B0A-B356-07DDE23FFB79}">
      <dsp:nvSpPr>
        <dsp:cNvPr id="0" name=""/>
        <dsp:cNvSpPr/>
      </dsp:nvSpPr>
      <dsp:spPr>
        <a:xfrm>
          <a:off x="0" y="4464111"/>
          <a:ext cx="6248400" cy="1189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23A167-5461-4C77-A52D-604F34336A01}">
      <dsp:nvSpPr>
        <dsp:cNvPr id="0" name=""/>
        <dsp:cNvSpPr/>
      </dsp:nvSpPr>
      <dsp:spPr>
        <a:xfrm>
          <a:off x="359915" y="4731817"/>
          <a:ext cx="654392" cy="654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BB0FC-DF02-44C4-8008-37444374E81C}">
      <dsp:nvSpPr>
        <dsp:cNvPr id="0" name=""/>
        <dsp:cNvSpPr/>
      </dsp:nvSpPr>
      <dsp:spPr>
        <a:xfrm>
          <a:off x="1374223" y="4464111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Classed as copy right and can be punished in a court of law  </a:t>
          </a:r>
          <a:endParaRPr lang="en-US" sz="2200" kern="1200"/>
        </a:p>
      </dsp:txBody>
      <dsp:txXfrm>
        <a:off x="1374223" y="4464111"/>
        <a:ext cx="4874176" cy="1189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BED98-9078-4947-9A3D-561F40AD09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39FFA8-8E2B-4A20-A4D3-94AF217B95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FE03C-5C12-473E-8DDA-313BF6CD4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053282-2D03-43F5-851A-ADB758141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1F551D-2A26-4B7C-9868-E162DC56A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688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829C0-F0F3-4F33-8FFB-00DF5C767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92A73-B65B-46FB-ABCC-563E65F0A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674E-1876-4462-8366-301E41711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66FCE-ECD3-4C55-96EA-1746098B5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1ED7F-CAF5-4639-B9B0-D8221FD0F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6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D9D06-BD67-4A5D-87C2-55C40C93C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C7073-E702-4D0E-A504-0576B9BF7F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E61A8-241C-4434-941B-7F2C29D34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000B7-BB57-4A0C-A1C6-2EBEA21DC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16A1FB-0D3B-49B8-B9D9-61E6A601D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78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C07D4-EB9C-4BE6-8491-69229A136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AFF63-121E-4A1F-909D-B14AC88E90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C3305D-26E9-4E6A-A279-EB47A2FC1F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5CE58-B805-4224-A7CB-C97330B25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A27D44-BDCA-4559-AF5C-DD5546FC7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4EB638-4B82-4A9C-8FD6-50FE8ED53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67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463A3-EA01-472B-BD7E-8BAC3F8F1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841E47-7AF0-49C7-B444-0E99DD39DC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64367-EF06-4BBA-AACE-64A1A4735E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5ACCBB-51A5-44EE-93BF-B4D3994237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2E1685-1B74-4DAC-9DDE-39323CF2AE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822546-2457-44DD-A932-38D8B4B36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23F628-B740-4712-AB7C-7928764B7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7D0968-4A8C-47C7-9F19-DD0D06DD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076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3DAF5-214F-4267-BF3A-86FAA349D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8BEC06-9676-454A-AE91-9A03FE3D8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B3C424-DC5A-4102-8A8F-A038B5FDE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1E76E2-12FE-4B91-848C-2C908A0BB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535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01FEDC-9EB1-46D6-8CD7-7AAE5838B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401055-2099-4D3F-8F94-1DE36DECA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A4CAF3-EE99-46FB-9850-C4FE3972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347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325EF-AB18-4164-9244-08779867F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3DB63-F4BF-4527-8214-F2AD8F281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E1B277-32A2-4FDC-B52A-F8CA8C8D5C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5AB9C-2C3F-48E2-B942-D7C9CA57E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9FC36A-7203-4F3D-B3FA-338F0E9C3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6703C1-6AEF-44D9-928A-D2D8421EB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375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4ACC-36F8-4E67-A013-5B7020F8B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32A086-C223-4566-B272-D6F112C287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7B8BFF-5A07-440B-92B1-95C56B278A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959584-509D-43FE-9636-D37455FC2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E0563E-0737-446F-8DB1-43C45B20D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D769D0-EC12-4531-B3AB-87B3D41B9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084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ABA64-4A41-4D2F-B0C9-C0D0BB15D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4B2DD0-EC20-4C66-ADC0-83259DED9C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6A566-2FDD-4A33-9E26-523C998FE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DDD56-5FA2-48A4-A99A-8063CA855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FD311-A636-47EF-B6E9-19599B08D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791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886E00-19C2-4833-8A04-E7A3B77F4C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6A6CA6-1233-4200-AE02-68992D408B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2B8C41-DE96-4F78-96CD-A2F6C1A52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9AB15D-9A01-4AEF-BC27-BDC26605F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A0A438-5E12-42EE-B042-13A76C201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716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930B3B-CE02-45B1-8E75-0D4FB9E2A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AD05D1-E3DE-4F19-952B-311B4A323D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9ADF6-9C65-4E6F-AA72-D1B398EEEC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5E8CF-49E7-40FB-A0AE-E2F9F8EBB5D8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A02F2-D9FB-4594-8C1D-CC6E139E27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21EC1-7D70-4C09-A5CB-9D2E60D31C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355F6-1A5A-415E-ABAF-FA1E3BC42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721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Relationship Id="rId9" Type="http://schemas.openxmlformats.org/officeDocument/2006/relationships/image" Target="../media/image30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Jack.Dixon@tatasteeleurope.com" TargetMode="External"/><Relationship Id="rId2" Type="http://schemas.openxmlformats.org/officeDocument/2006/relationships/hyperlink" Target="mailto:rachel.alexander@uwtsd.ac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5" Type="http://schemas.openxmlformats.org/officeDocument/2006/relationships/hyperlink" Target="mailto:Morgan.Hall@tatasteeleurope.com" TargetMode="External"/><Relationship Id="rId4" Type="http://schemas.openxmlformats.org/officeDocument/2006/relationships/hyperlink" Target="mailto:Jessica.Williams@tatasteeleurope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, engineering drawing&#10;&#10;Description automatically generated">
            <a:extLst>
              <a:ext uri="{FF2B5EF4-FFF2-40B4-BE49-F238E27FC236}">
                <a16:creationId xmlns:a16="http://schemas.microsoft.com/office/drawing/2014/main" id="{EA207B66-5924-4A67-9BE5-F4A8EFD487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46" r="2465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A6084E-07EE-4269-BB1D-D946445775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br>
              <a:rPr lang="en-GB" sz="4400" dirty="0"/>
            </a:br>
            <a:r>
              <a:rPr lang="en-US" sz="4400" b="1" dirty="0"/>
              <a:t>Engineering applications and study skills </a:t>
            </a:r>
            <a:r>
              <a:rPr lang="en-US" sz="4400" dirty="0"/>
              <a:t>	</a:t>
            </a:r>
            <a:br>
              <a:rPr lang="en-US" sz="4400" dirty="0"/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7EB099-6D0D-4317-9E76-8CD515ACDD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Matthew Bradwell</a:t>
            </a:r>
          </a:p>
          <a:p>
            <a:pPr algn="l"/>
            <a:endParaRPr lang="en-GB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29073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D26334-8C1E-4CE0-B6F8-C5775F4F93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50000"/>
          </a:blip>
          <a:srcRect t="10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DA7A57-D5F4-4F7E-850C-54E58FC4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037"/>
            <a:ext cx="105156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Using the internet </a:t>
            </a:r>
          </a:p>
        </p:txBody>
      </p:sp>
    </p:spTree>
    <p:extLst>
      <p:ext uri="{BB962C8B-B14F-4D97-AF65-F5344CB8AC3E}">
        <p14:creationId xmlns:p14="http://schemas.microsoft.com/office/powerpoint/2010/main" val="2202047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80A629-8D81-41EE-BAF4-0E0FA83AF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3F3F3F"/>
                </a:solidFill>
                <a:latin typeface="+mj-lt"/>
                <a:ea typeface="+mj-ea"/>
                <a:cs typeface="+mj-cs"/>
              </a:rPr>
              <a:t>What I have </a:t>
            </a:r>
            <a:r>
              <a:rPr lang="en-US" sz="3600" dirty="0">
                <a:solidFill>
                  <a:srgbClr val="3F3F3F"/>
                </a:solidFill>
              </a:rPr>
              <a:t>learnt / How it has helped</a:t>
            </a:r>
            <a:endParaRPr lang="en-US" sz="3600" kern="1200" dirty="0">
              <a:solidFill>
                <a:srgbClr val="3F3F3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7823E-B50C-4CE3-8ECB-7C3880A88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6915" y="2888250"/>
            <a:ext cx="4297351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1900" dirty="0"/>
              <a:t>Determining a creditable source</a:t>
            </a:r>
          </a:p>
          <a:p>
            <a:pPr marL="0"/>
            <a:r>
              <a:rPr lang="en-US" sz="1900" u="sng" dirty="0"/>
              <a:t>C R A </a:t>
            </a:r>
            <a:r>
              <a:rPr lang="en-US" sz="1900" u="sng" dirty="0" err="1"/>
              <a:t>A</a:t>
            </a:r>
            <a:r>
              <a:rPr lang="en-US" sz="1900" u="sng" dirty="0"/>
              <a:t> P Method</a:t>
            </a:r>
          </a:p>
          <a:p>
            <a:pPr marL="0"/>
            <a:r>
              <a:rPr lang="en-US" sz="1900" dirty="0"/>
              <a:t>Currency – is it up to date?</a:t>
            </a:r>
          </a:p>
          <a:p>
            <a:pPr marL="0"/>
            <a:r>
              <a:rPr lang="en-US" sz="1900" dirty="0"/>
              <a:t>Reliability – can it be trusted?</a:t>
            </a:r>
          </a:p>
          <a:p>
            <a:pPr marL="0"/>
            <a:r>
              <a:rPr lang="en-US" sz="1900" dirty="0"/>
              <a:t>Accuracy – is the information accurate?</a:t>
            </a:r>
          </a:p>
          <a:p>
            <a:pPr marL="0"/>
            <a:r>
              <a:rPr lang="en-US" sz="1900" dirty="0"/>
              <a:t>Authority – Who is the author? </a:t>
            </a:r>
          </a:p>
          <a:p>
            <a:pPr marL="0"/>
            <a:r>
              <a:rPr lang="en-US" sz="1900" dirty="0"/>
              <a:t>Purpose – what is the purpose of the site?</a:t>
            </a:r>
          </a:p>
          <a:p>
            <a:endParaRPr lang="en-US" sz="19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FF6B9E08-0AA9-4C9B-93B6-816BB54DF2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7735" y="3184603"/>
            <a:ext cx="2690519" cy="2476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B8EF9C-AC27-4743-A78E-4D456AE9F7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9685" y="2722545"/>
            <a:ext cx="1802340" cy="46205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5E37D2B-C3D3-490D-8D51-A4A8C47F2806}"/>
              </a:ext>
            </a:extLst>
          </p:cNvPr>
          <p:cNvSpPr/>
          <p:nvPr/>
        </p:nvSpPr>
        <p:spPr>
          <a:xfrm>
            <a:off x="9238505" y="3244334"/>
            <a:ext cx="26109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Reviews where up to date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F4309B-2B84-42AF-BB2F-703E0C29E496}"/>
              </a:ext>
            </a:extLst>
          </p:cNvPr>
          <p:cNvSpPr/>
          <p:nvPr/>
        </p:nvSpPr>
        <p:spPr>
          <a:xfrm>
            <a:off x="9238505" y="3613666"/>
            <a:ext cx="22763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Sold on amazon Prime</a:t>
            </a: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D20767-161A-41BA-B644-FDE05ABB71B9}"/>
              </a:ext>
            </a:extLst>
          </p:cNvPr>
          <p:cNvSpPr/>
          <p:nvPr/>
        </p:nvSpPr>
        <p:spPr>
          <a:xfrm>
            <a:off x="9238505" y="3982998"/>
            <a:ext cx="20642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Reviews had images</a:t>
            </a: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3000F4-6680-4FCA-BE1D-E6DB472FCBE5}"/>
              </a:ext>
            </a:extLst>
          </p:cNvPr>
          <p:cNvSpPr/>
          <p:nvPr/>
        </p:nvSpPr>
        <p:spPr>
          <a:xfrm>
            <a:off x="9238504" y="4352330"/>
            <a:ext cx="2424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Sold by a certified seller</a:t>
            </a: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A1347DD-F69A-447F-893C-3DC8168DBFF6}"/>
              </a:ext>
            </a:extLst>
          </p:cNvPr>
          <p:cNvSpPr/>
          <p:nvPr/>
        </p:nvSpPr>
        <p:spPr>
          <a:xfrm>
            <a:off x="9238504" y="4721662"/>
            <a:ext cx="24434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Sold on a world non site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D2D96C-F415-457E-A934-DDD846861629}"/>
              </a:ext>
            </a:extLst>
          </p:cNvPr>
          <p:cNvSpPr txBox="1"/>
          <p:nvPr/>
        </p:nvSpPr>
        <p:spPr>
          <a:xfrm>
            <a:off x="10821799" y="92727"/>
            <a:ext cx="1262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D6, G1, G2</a:t>
            </a:r>
          </a:p>
        </p:txBody>
      </p:sp>
    </p:spTree>
    <p:extLst>
      <p:ext uri="{BB962C8B-B14F-4D97-AF65-F5344CB8AC3E}">
        <p14:creationId xmlns:p14="http://schemas.microsoft.com/office/powerpoint/2010/main" val="2800890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0145E-74CA-46E6-92BA-135122668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3F3F3F"/>
                </a:solidFill>
                <a:latin typeface="+mj-lt"/>
                <a:ea typeface="+mj-ea"/>
                <a:cs typeface="+mj-cs"/>
              </a:rPr>
              <a:t>What I have learnt / How it has helped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2DDCD-9FD1-4246-BC1E-4FCCA695A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6915" y="2888250"/>
            <a:ext cx="4297351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Google search accuracy </a:t>
            </a:r>
          </a:p>
          <a:p>
            <a:pPr marL="0"/>
            <a:r>
              <a:rPr lang="en-US" sz="2000" dirty="0"/>
              <a:t>Using specific dates</a:t>
            </a:r>
          </a:p>
          <a:p>
            <a:pPr marL="0"/>
            <a:r>
              <a:rPr lang="en-US" sz="2000" dirty="0"/>
              <a:t>Using Exact words</a:t>
            </a:r>
          </a:p>
          <a:p>
            <a:pPr marL="0"/>
            <a:r>
              <a:rPr lang="en-US" sz="2000" dirty="0"/>
              <a:t>Using search as a calculator</a:t>
            </a:r>
          </a:p>
          <a:p>
            <a:pPr marL="0"/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E563C4F-EA25-45F1-B90F-511A7A01ED86}"/>
              </a:ext>
            </a:extLst>
          </p:cNvPr>
          <p:cNvSpPr txBox="1">
            <a:spLocks/>
          </p:cNvSpPr>
          <p:nvPr/>
        </p:nvSpPr>
        <p:spPr>
          <a:xfrm>
            <a:off x="6417730" y="2888250"/>
            <a:ext cx="5383743" cy="2959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Using Google like a pro to find:</a:t>
            </a:r>
          </a:p>
          <a:p>
            <a:pPr marL="0"/>
            <a:r>
              <a:rPr lang="en-US" sz="2000" dirty="0"/>
              <a:t>Share prices between certain dates</a:t>
            </a:r>
          </a:p>
          <a:p>
            <a:pPr marL="0"/>
            <a:r>
              <a:rPr lang="en-US" sz="2000" dirty="0"/>
              <a:t>Songs, I heard with exact words</a:t>
            </a:r>
          </a:p>
          <a:p>
            <a:pPr marL="0"/>
            <a:r>
              <a:rPr lang="en-US" sz="2000" dirty="0"/>
              <a:t>Workings out small math questions </a:t>
            </a:r>
          </a:p>
          <a:p>
            <a:pPr marL="0"/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D27B52-4277-4B4B-AA7C-574D0511E51C}"/>
              </a:ext>
            </a:extLst>
          </p:cNvPr>
          <p:cNvSpPr txBox="1"/>
          <p:nvPr/>
        </p:nvSpPr>
        <p:spPr>
          <a:xfrm>
            <a:off x="10821799" y="92727"/>
            <a:ext cx="1262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D6, G1, G2</a:t>
            </a:r>
          </a:p>
        </p:txBody>
      </p:sp>
    </p:spTree>
    <p:extLst>
      <p:ext uri="{BB962C8B-B14F-4D97-AF65-F5344CB8AC3E}">
        <p14:creationId xmlns:p14="http://schemas.microsoft.com/office/powerpoint/2010/main" val="20192501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C40159-FC50-4F7D-9DA0-613694A31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4784"/>
            <a:ext cx="4887685" cy="1777419"/>
          </a:xfrm>
        </p:spPr>
        <p:txBody>
          <a:bodyPr anchor="b">
            <a:normAutofit/>
          </a:bodyPr>
          <a:lstStyle/>
          <a:p>
            <a:r>
              <a:rPr lang="en-GB" sz="4000" dirty="0"/>
              <a:t>How Google works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F498E-57CA-46ED-ABCF-87DE01687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0364" y="2082218"/>
            <a:ext cx="5103197" cy="4451931"/>
          </a:xfrm>
        </p:spPr>
        <p:txBody>
          <a:bodyPr anchor="t"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200" dirty="0"/>
              <a:t>The internet is like a digital library of millions of books (websites)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Using algorithms it sorts millions of sites  in a fraction of a second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It then presents your results in the most helpful way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Google will </a:t>
            </a:r>
            <a:r>
              <a:rPr lang="en-GB" sz="2200" u="sng" dirty="0">
                <a:solidFill>
                  <a:srgbClr val="FF0000"/>
                </a:solidFill>
              </a:rPr>
              <a:t>NOT</a:t>
            </a:r>
            <a:r>
              <a:rPr lang="en-GB" sz="2200" dirty="0"/>
              <a:t> give 3</a:t>
            </a:r>
            <a:r>
              <a:rPr lang="en-GB" sz="2200" baseline="30000" dirty="0"/>
              <a:t>rd</a:t>
            </a:r>
            <a:r>
              <a:rPr lang="en-GB" sz="2200" dirty="0"/>
              <a:t> parties your search requests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For Example if I search “ Train Station” within a second it will show the 3 nearest train station and create a short cut to give me directions</a:t>
            </a:r>
          </a:p>
          <a:p>
            <a:pPr marL="0" indent="0">
              <a:buNone/>
            </a:pPr>
            <a:endParaRPr lang="en-GB" sz="2000" dirty="0"/>
          </a:p>
        </p:txBody>
      </p:sp>
      <p:cxnSp>
        <p:nvCxnSpPr>
          <p:cNvPr id="19" name="Straight Connector 10">
            <a:extLst>
              <a:ext uri="{FF2B5EF4-FFF2-40B4-BE49-F238E27FC236}">
                <a16:creationId xmlns:a16="http://schemas.microsoft.com/office/drawing/2014/main" id="{CF8F36E2-BBE5-43FE-822F-AD8CAE08C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762B85C-8BC3-4CC6-801C-C42A0A660D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6" r="29544" b="-2"/>
          <a:stretch/>
        </p:blipFill>
        <p:spPr>
          <a:xfrm>
            <a:off x="6749145" y="573678"/>
            <a:ext cx="5103206" cy="571064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C17E1FA-F219-443D-BD30-79D664397FFE}"/>
              </a:ext>
            </a:extLst>
          </p:cNvPr>
          <p:cNvSpPr txBox="1"/>
          <p:nvPr/>
        </p:nvSpPr>
        <p:spPr>
          <a:xfrm>
            <a:off x="10257190" y="102173"/>
            <a:ext cx="1627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D6, G1, G2, EL5</a:t>
            </a:r>
          </a:p>
        </p:txBody>
      </p:sp>
    </p:spTree>
    <p:extLst>
      <p:ext uri="{BB962C8B-B14F-4D97-AF65-F5344CB8AC3E}">
        <p14:creationId xmlns:p14="http://schemas.microsoft.com/office/powerpoint/2010/main" val="33747988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9A1F649-04C4-4336-B9FE-C5EC958003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090715-392C-47D8-9DAF-674619D3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Referencing </a:t>
            </a:r>
          </a:p>
        </p:txBody>
      </p:sp>
    </p:spTree>
    <p:extLst>
      <p:ext uri="{BB962C8B-B14F-4D97-AF65-F5344CB8AC3E}">
        <p14:creationId xmlns:p14="http://schemas.microsoft.com/office/powerpoint/2010/main" val="2421191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113D1-DE25-4583-B301-AACE3428D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Accuracy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174A00-2176-4EAA-A993-6846DEE83C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8736144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F49C0A7-AF6E-451B-AF45-F18814025AFC}"/>
              </a:ext>
            </a:extLst>
          </p:cNvPr>
          <p:cNvSpPr txBox="1"/>
          <p:nvPr/>
        </p:nvSpPr>
        <p:spPr>
          <a:xfrm>
            <a:off x="10788243" y="16749"/>
            <a:ext cx="1333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D6, G1,G2</a:t>
            </a:r>
          </a:p>
        </p:txBody>
      </p:sp>
    </p:spTree>
    <p:extLst>
      <p:ext uri="{BB962C8B-B14F-4D97-AF65-F5344CB8AC3E}">
        <p14:creationId xmlns:p14="http://schemas.microsoft.com/office/powerpoint/2010/main" val="2947957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D30D2-E93E-4072-937D-61B9D356C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6" y="321211"/>
            <a:ext cx="10762488" cy="1207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Research Engines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DB4C1-B723-4C77-AF3B-14987F1BD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2631" y="2032000"/>
            <a:ext cx="2236851" cy="4318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Prior to lectures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6B862A-C5DC-4797-B814-1E44C5E809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11754"/>
          <a:stretch/>
        </p:blipFill>
        <p:spPr>
          <a:xfrm>
            <a:off x="281588" y="2525711"/>
            <a:ext cx="3918935" cy="41315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375111-306C-49EA-9DD1-79A2ED7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354776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7AF2B485-955F-4058-B204-817A2C3942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5" r="2" b="20252"/>
          <a:stretch/>
        </p:blipFill>
        <p:spPr>
          <a:xfrm>
            <a:off x="4637643" y="2463800"/>
            <a:ext cx="4050030" cy="4236104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2AB0C81-B4FD-4ACD-B134-C339B68AB012}"/>
              </a:ext>
            </a:extLst>
          </p:cNvPr>
          <p:cNvSpPr txBox="1">
            <a:spLocks/>
          </p:cNvSpPr>
          <p:nvPr/>
        </p:nvSpPr>
        <p:spPr>
          <a:xfrm>
            <a:off x="6069269" y="2025650"/>
            <a:ext cx="918332" cy="4318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dirty="0"/>
              <a:t>Now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0A74A0-E251-496D-A64F-C113D1295864}"/>
              </a:ext>
            </a:extLst>
          </p:cNvPr>
          <p:cNvSpPr txBox="1"/>
          <p:nvPr/>
        </p:nvSpPr>
        <p:spPr>
          <a:xfrm>
            <a:off x="8795737" y="2835818"/>
            <a:ext cx="311467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Greater Summery of the article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Refencing points are easier to locate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Related searches are available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Shows versions of the article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Shows how many people have cited the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4ADA414-FBC3-4A08-8FA4-9ADB856F06C4}"/>
              </a:ext>
            </a:extLst>
          </p:cNvPr>
          <p:cNvSpPr txBox="1">
            <a:spLocks/>
          </p:cNvSpPr>
          <p:nvPr/>
        </p:nvSpPr>
        <p:spPr>
          <a:xfrm>
            <a:off x="9033860" y="2032000"/>
            <a:ext cx="2638425" cy="431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Benefits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44114A-A307-4BE9-86ED-22A8DA88E2B8}"/>
              </a:ext>
            </a:extLst>
          </p:cNvPr>
          <p:cNvSpPr txBox="1"/>
          <p:nvPr/>
        </p:nvSpPr>
        <p:spPr>
          <a:xfrm>
            <a:off x="10788243" y="16749"/>
            <a:ext cx="1333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D6, G1,G2</a:t>
            </a:r>
          </a:p>
        </p:txBody>
      </p:sp>
    </p:spTree>
    <p:extLst>
      <p:ext uri="{BB962C8B-B14F-4D97-AF65-F5344CB8AC3E}">
        <p14:creationId xmlns:p14="http://schemas.microsoft.com/office/powerpoint/2010/main" val="3475146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713CD-60D3-4305-88E2-2E95A5B03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4624342" cy="1325563"/>
          </a:xfrm>
        </p:spPr>
        <p:txBody>
          <a:bodyPr>
            <a:normAutofit/>
          </a:bodyPr>
          <a:lstStyle/>
          <a:p>
            <a:r>
              <a:rPr lang="en-GB"/>
              <a:t>Research Engines 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54A709FC-1ADC-45CD-856D-3B1A50C58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49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AE67272E-0E66-4396-9C0C-4E154CCE2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0087" y="361702"/>
            <a:ext cx="1691640" cy="1691640"/>
          </a:xfrm>
          <a:custGeom>
            <a:avLst/>
            <a:gdLst>
              <a:gd name="connsiteX0" fmla="*/ 845820 w 1691640"/>
              <a:gd name="connsiteY0" fmla="*/ 0 h 1691640"/>
              <a:gd name="connsiteX1" fmla="*/ 1691640 w 1691640"/>
              <a:gd name="connsiteY1" fmla="*/ 845820 h 1691640"/>
              <a:gd name="connsiteX2" fmla="*/ 845820 w 1691640"/>
              <a:gd name="connsiteY2" fmla="*/ 1691640 h 1691640"/>
              <a:gd name="connsiteX3" fmla="*/ 0 w 1691640"/>
              <a:gd name="connsiteY3" fmla="*/ 845820 h 1691640"/>
              <a:gd name="connsiteX4" fmla="*/ 845820 w 1691640"/>
              <a:gd name="connsiteY4" fmla="*/ 0 h 1691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91640" h="1691640">
                <a:moveTo>
                  <a:pt x="845820" y="0"/>
                </a:moveTo>
                <a:cubicBezTo>
                  <a:pt x="1312954" y="0"/>
                  <a:pt x="1691640" y="378686"/>
                  <a:pt x="1691640" y="845820"/>
                </a:cubicBezTo>
                <a:cubicBezTo>
                  <a:pt x="1691640" y="1312954"/>
                  <a:pt x="1312954" y="1691640"/>
                  <a:pt x="845820" y="1691640"/>
                </a:cubicBezTo>
                <a:cubicBezTo>
                  <a:pt x="378687" y="1691640"/>
                  <a:pt x="0" y="1312954"/>
                  <a:pt x="0" y="845820"/>
                </a:cubicBezTo>
                <a:cubicBezTo>
                  <a:pt x="0" y="378686"/>
                  <a:pt x="378687" y="0"/>
                  <a:pt x="84582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8D7927-DC0C-493B-8183-D9240157A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5728" y="917814"/>
            <a:ext cx="1100358" cy="5794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12AE5-7253-4845-BE67-CCB6549FC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4558309" cy="318168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dirty="0"/>
              <a:t>Before the lectures I would only use google search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An eye opening moment was when I was shown the online facilities I can use to obtain articles, Books, Reports etc. </a:t>
            </a:r>
          </a:p>
        </p:txBody>
      </p:sp>
      <p:sp>
        <p:nvSpPr>
          <p:cNvPr id="141" name="Oval 140">
            <a:extLst>
              <a:ext uri="{FF2B5EF4-FFF2-40B4-BE49-F238E27FC236}">
                <a16:creationId xmlns:a16="http://schemas.microsoft.com/office/drawing/2014/main" id="{BCB8E572-32F0-4C78-B268-2702C859F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3660" y="2557569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BFC6224A-7B8A-4699-99DC-A6C9CD617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5" name="Freeform: Shape 144">
            <a:extLst>
              <a:ext uri="{FF2B5EF4-FFF2-40B4-BE49-F238E27FC236}">
                <a16:creationId xmlns:a16="http://schemas.microsoft.com/office/drawing/2014/main" id="{0611C424-EB44-492D-9C48-78BB0D5DC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38252" y="2722161"/>
            <a:ext cx="2743200" cy="2743200"/>
          </a:xfrm>
          <a:custGeom>
            <a:avLst/>
            <a:gdLst>
              <a:gd name="connsiteX0" fmla="*/ 1371600 w 2743200"/>
              <a:gd name="connsiteY0" fmla="*/ 0 h 2743200"/>
              <a:gd name="connsiteX1" fmla="*/ 2743200 w 2743200"/>
              <a:gd name="connsiteY1" fmla="*/ 1371600 h 2743200"/>
              <a:gd name="connsiteX2" fmla="*/ 1371600 w 2743200"/>
              <a:gd name="connsiteY2" fmla="*/ 2743200 h 2743200"/>
              <a:gd name="connsiteX3" fmla="*/ 0 w 2743200"/>
              <a:gd name="connsiteY3" fmla="*/ 1371600 h 2743200"/>
              <a:gd name="connsiteX4" fmla="*/ 1371600 w 2743200"/>
              <a:gd name="connsiteY4" fmla="*/ 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43200" h="2743200">
                <a:moveTo>
                  <a:pt x="1371600" y="0"/>
                </a:moveTo>
                <a:cubicBezTo>
                  <a:pt x="2129114" y="0"/>
                  <a:pt x="2743200" y="614087"/>
                  <a:pt x="2743200" y="1371600"/>
                </a:cubicBezTo>
                <a:cubicBezTo>
                  <a:pt x="2743200" y="2129114"/>
                  <a:pt x="2129114" y="2743200"/>
                  <a:pt x="1371600" y="2743200"/>
                </a:cubicBezTo>
                <a:cubicBezTo>
                  <a:pt x="614087" y="2743200"/>
                  <a:pt x="0" y="2129114"/>
                  <a:pt x="0" y="1371600"/>
                </a:cubicBezTo>
                <a:cubicBezTo>
                  <a:pt x="0" y="614087"/>
                  <a:pt x="614087" y="0"/>
                  <a:pt x="137160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7" name="Freeform: Shape 146">
            <a:extLst>
              <a:ext uri="{FF2B5EF4-FFF2-40B4-BE49-F238E27FC236}">
                <a16:creationId xmlns:a16="http://schemas.microsoft.com/office/drawing/2014/main" id="{59156A24-128C-4054-AAFF-F8CA5BA0E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8624" y="3"/>
            <a:ext cx="3913376" cy="3281569"/>
          </a:xfrm>
          <a:custGeom>
            <a:avLst/>
            <a:gdLst>
              <a:gd name="connsiteX0" fmla="*/ 267865 w 3913376"/>
              <a:gd name="connsiteY0" fmla="*/ 0 h 3281569"/>
              <a:gd name="connsiteX1" fmla="*/ 3913376 w 3913376"/>
              <a:gd name="connsiteY1" fmla="*/ 0 h 3281569"/>
              <a:gd name="connsiteX2" fmla="*/ 3913376 w 3913376"/>
              <a:gd name="connsiteY2" fmla="*/ 2499938 h 3281569"/>
              <a:gd name="connsiteX3" fmla="*/ 3794714 w 3913376"/>
              <a:gd name="connsiteY3" fmla="*/ 2630499 h 3281569"/>
              <a:gd name="connsiteX4" fmla="*/ 2222892 w 3913376"/>
              <a:gd name="connsiteY4" fmla="*/ 3281569 h 3281569"/>
              <a:gd name="connsiteX5" fmla="*/ 0 w 3913376"/>
              <a:gd name="connsiteY5" fmla="*/ 1058677 h 3281569"/>
              <a:gd name="connsiteX6" fmla="*/ 174686 w 3913376"/>
              <a:gd name="connsiteY6" fmla="*/ 193427 h 3281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2" name="Picture 4" descr="Google Scholar - Wikipedia">
            <a:extLst>
              <a:ext uri="{FF2B5EF4-FFF2-40B4-BE49-F238E27FC236}">
                <a16:creationId xmlns:a16="http://schemas.microsoft.com/office/drawing/2014/main" id="{3C8AB7F9-8F71-4555-8191-D49967E80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1015" y="878216"/>
            <a:ext cx="2730354" cy="104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97CAA3-5B22-4D3B-8D00-A60403B136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5043" y="3198952"/>
            <a:ext cx="1789619" cy="1789619"/>
          </a:xfrm>
          <a:prstGeom prst="rect">
            <a:avLst/>
          </a:prstGeom>
        </p:spPr>
      </p:pic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646E8F12-06B4-4D6B-866C-1743B253C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1" name="Freeform: Shape 150">
            <a:extLst>
              <a:ext uri="{FF2B5EF4-FFF2-40B4-BE49-F238E27FC236}">
                <a16:creationId xmlns:a16="http://schemas.microsoft.com/office/drawing/2014/main" id="{3CC324B9-DFFF-42F1-8D81-AAD42554B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09416" y="4131546"/>
            <a:ext cx="3178912" cy="2726454"/>
          </a:xfrm>
          <a:custGeom>
            <a:avLst/>
            <a:gdLst>
              <a:gd name="connsiteX0" fmla="*/ 1837818 w 3178912"/>
              <a:gd name="connsiteY0" fmla="*/ 0 h 2726454"/>
              <a:gd name="connsiteX1" fmla="*/ 3137352 w 3178912"/>
              <a:gd name="connsiteY1" fmla="*/ 538285 h 2726454"/>
              <a:gd name="connsiteX2" fmla="*/ 3178912 w 3178912"/>
              <a:gd name="connsiteY2" fmla="*/ 584013 h 2726454"/>
              <a:gd name="connsiteX3" fmla="*/ 3178912 w 3178912"/>
              <a:gd name="connsiteY3" fmla="*/ 2726454 h 2726454"/>
              <a:gd name="connsiteX4" fmla="*/ 229483 w 3178912"/>
              <a:gd name="connsiteY4" fmla="*/ 2726454 h 2726454"/>
              <a:gd name="connsiteX5" fmla="*/ 221815 w 3178912"/>
              <a:gd name="connsiteY5" fmla="*/ 2713832 h 2726454"/>
              <a:gd name="connsiteX6" fmla="*/ 0 w 3178912"/>
              <a:gd name="connsiteY6" fmla="*/ 1837818 h 2726454"/>
              <a:gd name="connsiteX7" fmla="*/ 1837818 w 3178912"/>
              <a:gd name="connsiteY7" fmla="*/ 0 h 2726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refseek Research | Educational videos, Education sites, Engineering">
            <a:extLst>
              <a:ext uri="{FF2B5EF4-FFF2-40B4-BE49-F238E27FC236}">
                <a16:creationId xmlns:a16="http://schemas.microsoft.com/office/drawing/2014/main" id="{7FA61E0A-3ECC-4CE4-9B0D-F4E15D6DD9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77400" y="5520927"/>
            <a:ext cx="2208230" cy="531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C873F1B-E41E-4941-9624-C8696560BA84}"/>
              </a:ext>
            </a:extLst>
          </p:cNvPr>
          <p:cNvSpPr txBox="1"/>
          <p:nvPr/>
        </p:nvSpPr>
        <p:spPr>
          <a:xfrm>
            <a:off x="0" y="-7630"/>
            <a:ext cx="1333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D6, G1,G2</a:t>
            </a:r>
          </a:p>
        </p:txBody>
      </p:sp>
    </p:spTree>
    <p:extLst>
      <p:ext uri="{BB962C8B-B14F-4D97-AF65-F5344CB8AC3E}">
        <p14:creationId xmlns:p14="http://schemas.microsoft.com/office/powerpoint/2010/main" val="248669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5A6B6-315E-4E8F-80FC-74F5D8F60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Referencing Formats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C5B9A-EA9E-4435-9EE1-DF3FDC2CA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1758"/>
            <a:ext cx="5096934" cy="416613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Before I began attending the lectures, I had only heard of Harvard referencing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D45A39-704F-49BF-88B0-2DCFEEE67313}"/>
              </a:ext>
            </a:extLst>
          </p:cNvPr>
          <p:cNvSpPr txBox="1"/>
          <p:nvPr/>
        </p:nvSpPr>
        <p:spPr>
          <a:xfrm>
            <a:off x="838200" y="2691870"/>
            <a:ext cx="5096933" cy="41661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During the lectures I have learnt about: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different forms of referencing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Why people use different methods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How the forms differ from each other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method best suits myself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How to use other methods in the future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A0B006-4F8E-4036-9C01-ECACB0A047AE}"/>
              </a:ext>
            </a:extLst>
          </p:cNvPr>
          <p:cNvSpPr txBox="1"/>
          <p:nvPr/>
        </p:nvSpPr>
        <p:spPr>
          <a:xfrm>
            <a:off x="10962845" y="-5869"/>
            <a:ext cx="1333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D6, G1,G2</a:t>
            </a:r>
          </a:p>
        </p:txBody>
      </p:sp>
    </p:spTree>
    <p:extLst>
      <p:ext uri="{BB962C8B-B14F-4D97-AF65-F5344CB8AC3E}">
        <p14:creationId xmlns:p14="http://schemas.microsoft.com/office/powerpoint/2010/main" val="19566357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13B28-BB54-4369-930A-9328A8344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011" y="3015636"/>
            <a:ext cx="10765410" cy="12072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Citing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CEA26-8989-4FA5-A777-6D26B4F19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6313" y="4085926"/>
            <a:ext cx="9426806" cy="43844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This is also something new I learnt during are lectures</a:t>
            </a:r>
          </a:p>
        </p:txBody>
      </p:sp>
      <p:pic>
        <p:nvPicPr>
          <p:cNvPr id="10" name="Graphic 9" descr="Person with idea">
            <a:extLst>
              <a:ext uri="{FF2B5EF4-FFF2-40B4-BE49-F238E27FC236}">
                <a16:creationId xmlns:a16="http://schemas.microsoft.com/office/drawing/2014/main" id="{F6DC4CA7-1BFD-49AA-8163-5D315A2545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0308" y="919272"/>
            <a:ext cx="2647251" cy="2647251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4940E8-4031-4205-8D84-CBBB398C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28433" y="1182448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Graphic 11" descr="Stopwatch">
            <a:extLst>
              <a:ext uri="{FF2B5EF4-FFF2-40B4-BE49-F238E27FC236}">
                <a16:creationId xmlns:a16="http://schemas.microsoft.com/office/drawing/2014/main" id="{7F46FD93-ABEF-4CE6-A881-AF894AA0D4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80940" y="915804"/>
            <a:ext cx="2654187" cy="2654187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C68721A-3920-404F-817F-D207616A4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182448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Target">
            <a:extLst>
              <a:ext uri="{FF2B5EF4-FFF2-40B4-BE49-F238E27FC236}">
                <a16:creationId xmlns:a16="http://schemas.microsoft.com/office/drawing/2014/main" id="{1B5F8D0E-1CD3-4596-993C-EB5F743AED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258959" y="925210"/>
            <a:ext cx="2635376" cy="2635376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D83F26F-C55B-4A92-9AFF-4894D14E2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3567" y="1182448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Checklist RTL">
            <a:extLst>
              <a:ext uri="{FF2B5EF4-FFF2-40B4-BE49-F238E27FC236}">
                <a16:creationId xmlns:a16="http://schemas.microsoft.com/office/drawing/2014/main" id="{EB06C8AE-4D63-4B61-9E5C-65EE27DEA3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223011" y="919272"/>
            <a:ext cx="2647251" cy="264725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B0B0232-776E-4F28-A6D4-9E782916CDFA}"/>
              </a:ext>
            </a:extLst>
          </p:cNvPr>
          <p:cNvSpPr/>
          <p:nvPr/>
        </p:nvSpPr>
        <p:spPr>
          <a:xfrm>
            <a:off x="10547464" y="4917959"/>
            <a:ext cx="13227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Accessibility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F7662E-6CDF-4D3F-A21F-4D440243685C}"/>
              </a:ext>
            </a:extLst>
          </p:cNvPr>
          <p:cNvSpPr/>
          <p:nvPr/>
        </p:nvSpPr>
        <p:spPr>
          <a:xfrm>
            <a:off x="8894335" y="4917959"/>
            <a:ext cx="12339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Ease of use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4E4112-B9AB-4F21-A212-E58A053BBB48}"/>
              </a:ext>
            </a:extLst>
          </p:cNvPr>
          <p:cNvSpPr/>
          <p:nvPr/>
        </p:nvSpPr>
        <p:spPr>
          <a:xfrm>
            <a:off x="6915248" y="4917959"/>
            <a:ext cx="13227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Accessibility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CDA5789-C1E2-4A7C-8885-E22EF83C05F2}"/>
              </a:ext>
            </a:extLst>
          </p:cNvPr>
          <p:cNvSpPr/>
          <p:nvPr/>
        </p:nvSpPr>
        <p:spPr>
          <a:xfrm>
            <a:off x="772351" y="4917959"/>
            <a:ext cx="11689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Functional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77A0105-0D08-48F9-83FA-9A2F8B6F2477}"/>
              </a:ext>
            </a:extLst>
          </p:cNvPr>
          <p:cNvSpPr/>
          <p:nvPr/>
        </p:nvSpPr>
        <p:spPr>
          <a:xfrm>
            <a:off x="4633307" y="4917959"/>
            <a:ext cx="12868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Time saving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B3F8D2-DF31-4067-A86D-DDD93FCE3E85}"/>
              </a:ext>
            </a:extLst>
          </p:cNvPr>
          <p:cNvSpPr/>
          <p:nvPr/>
        </p:nvSpPr>
        <p:spPr>
          <a:xfrm>
            <a:off x="2597550" y="4917959"/>
            <a:ext cx="10617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Accurate 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4EBBE8C3-7FD1-485F-ABA7-3DFE807FA96A}"/>
              </a:ext>
            </a:extLst>
          </p:cNvPr>
          <p:cNvSpPr txBox="1">
            <a:spLocks/>
          </p:cNvSpPr>
          <p:nvPr/>
        </p:nvSpPr>
        <p:spPr>
          <a:xfrm>
            <a:off x="1545556" y="5437362"/>
            <a:ext cx="9426806" cy="438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2400" dirty="0"/>
              <a:t>These are skills I will take forward in the future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4D02FBB-67A1-4111-995B-2125BC4BFC22}"/>
              </a:ext>
            </a:extLst>
          </p:cNvPr>
          <p:cNvSpPr txBox="1"/>
          <p:nvPr/>
        </p:nvSpPr>
        <p:spPr>
          <a:xfrm>
            <a:off x="10962845" y="-5869"/>
            <a:ext cx="1333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D6, G2</a:t>
            </a:r>
          </a:p>
        </p:txBody>
      </p:sp>
    </p:spTree>
    <p:extLst>
      <p:ext uri="{BB962C8B-B14F-4D97-AF65-F5344CB8AC3E}">
        <p14:creationId xmlns:p14="http://schemas.microsoft.com/office/powerpoint/2010/main" val="3968824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References | Chevening">
            <a:extLst>
              <a:ext uri="{FF2B5EF4-FFF2-40B4-BE49-F238E27FC236}">
                <a16:creationId xmlns:a16="http://schemas.microsoft.com/office/drawing/2014/main" id="{832D0334-8B51-418D-A8C5-99F802D58CA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26F412-0F72-46EA-AC50-1C7C3A7F3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Paraphrasing </a:t>
            </a:r>
          </a:p>
        </p:txBody>
      </p:sp>
    </p:spTree>
    <p:extLst>
      <p:ext uri="{BB962C8B-B14F-4D97-AF65-F5344CB8AC3E}">
        <p14:creationId xmlns:p14="http://schemas.microsoft.com/office/powerpoint/2010/main" val="22681884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1C2AF-D422-49DF-8DF8-162CCACE7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Accuracy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DC8782-1AA6-428D-8C90-2C222A31E8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5446104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FEAE75F-0B40-47D3-B913-90A090235C6B}"/>
              </a:ext>
            </a:extLst>
          </p:cNvPr>
          <p:cNvSpPr txBox="1"/>
          <p:nvPr/>
        </p:nvSpPr>
        <p:spPr>
          <a:xfrm>
            <a:off x="237695" y="0"/>
            <a:ext cx="1663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D6, G1,G2, EL5</a:t>
            </a:r>
          </a:p>
        </p:txBody>
      </p:sp>
    </p:spTree>
    <p:extLst>
      <p:ext uri="{BB962C8B-B14F-4D97-AF65-F5344CB8AC3E}">
        <p14:creationId xmlns:p14="http://schemas.microsoft.com/office/powerpoint/2010/main" val="38223523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C46C76-917E-474E-98F6-BA582B6D1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2655887" cy="3213277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References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9C9F8-67EF-432F-ADDC-DBABE97C5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721579"/>
            <a:ext cx="6140449" cy="395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chemeClr val="bg1">
                    <a:alpha val="80000"/>
                  </a:schemeClr>
                </a:solidFill>
              </a:rPr>
              <a:t>How-To Geek. 2021. </a:t>
            </a:r>
            <a:r>
              <a:rPr lang="en-US" sz="2200" i="1">
                <a:solidFill>
                  <a:schemeClr val="bg1">
                    <a:alpha val="80000"/>
                  </a:schemeClr>
                </a:solidFill>
              </a:rPr>
              <a:t>How To Search Google Like A Pro: 11 Tricks You Have To Know</a:t>
            </a:r>
            <a:r>
              <a:rPr lang="en-US" sz="2200">
                <a:solidFill>
                  <a:schemeClr val="bg1">
                    <a:alpha val="80000"/>
                  </a:schemeClr>
                </a:solidFill>
              </a:rPr>
              <a:t>. [online] Available at: &lt;https://www.howtogeek.com/106718/how-to-search-google-like-a-pro-11-tricks-you-have-to-know/&gt; [Accessed 10 December 2020].</a:t>
            </a:r>
          </a:p>
          <a:p>
            <a:pPr marL="0" indent="0">
              <a:buNone/>
            </a:pPr>
            <a:endParaRPr lang="en-US" sz="22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200">
                <a:solidFill>
                  <a:schemeClr val="bg1">
                    <a:alpha val="80000"/>
                  </a:schemeClr>
                </a:solidFill>
              </a:rPr>
              <a:t>Google.com. 2021. </a:t>
            </a:r>
            <a:r>
              <a:rPr lang="en-US" sz="2200" i="1">
                <a:solidFill>
                  <a:schemeClr val="bg1">
                    <a:alpha val="80000"/>
                  </a:schemeClr>
                </a:solidFill>
              </a:rPr>
              <a:t>How Google Search Works | Overview</a:t>
            </a:r>
            <a:r>
              <a:rPr lang="en-US" sz="2200">
                <a:solidFill>
                  <a:schemeClr val="bg1">
                    <a:alpha val="80000"/>
                  </a:schemeClr>
                </a:solidFill>
              </a:rPr>
              <a:t>. [online] Available at: &lt;https://www.google.com/intl/en_uk/search/howsearchworks/&gt; [Accessed 18 December 2020].</a:t>
            </a:r>
          </a:p>
          <a:p>
            <a:pPr marL="0" indent="0">
              <a:buNone/>
            </a:pPr>
            <a:endParaRPr lang="en-US" sz="22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20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2515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CA2FA-8B6F-4D74-86F1-A69F3578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6E3BE-1703-4E0A-A99E-BD57E57C2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188723"/>
            <a:ext cx="9453665" cy="32687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>
                    <a:alpha val="80000"/>
                  </a:schemeClr>
                </a:solidFill>
                <a:hlinkClick r:id="rId2"/>
              </a:rPr>
              <a:t>rachel.alexander@uwtsd.ac.uk</a:t>
            </a:r>
            <a:endParaRPr lang="en-GB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>
                    <a:alpha val="8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>
                    <a:alpha val="80000"/>
                  </a:schemeClr>
                </a:solidFill>
                <a:hlinkClick r:id="rId3"/>
              </a:rPr>
              <a:t>Jack.Dixon@tatasteeleurope.com</a:t>
            </a:r>
            <a:endParaRPr lang="en-GB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>
                    <a:alpha val="80000"/>
                  </a:schemeClr>
                </a:solidFill>
                <a:hlinkClick r:id="rId4"/>
              </a:rPr>
              <a:t>Jessica.Williams@tatasteeleurope.com</a:t>
            </a:r>
            <a:endParaRPr lang="en-GB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>
                    <a:alpha val="80000"/>
                  </a:schemeClr>
                </a:solidFill>
                <a:hlinkClick r:id="rId5"/>
              </a:rPr>
              <a:t>Morgan.Hall@tatasteeleurope.com</a:t>
            </a:r>
            <a:endParaRPr lang="en-GB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6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6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36885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664</Words>
  <Application>Microsoft Office PowerPoint</Application>
  <PresentationFormat>Widescreen</PresentationFormat>
  <Paragraphs>102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 Engineering applications and study skills   </vt:lpstr>
      <vt:lpstr>Using the internet </vt:lpstr>
      <vt:lpstr>What I have learnt / How it has helped</vt:lpstr>
      <vt:lpstr>What I have learnt / How it has helped </vt:lpstr>
      <vt:lpstr>How Google works </vt:lpstr>
      <vt:lpstr>Referencing </vt:lpstr>
      <vt:lpstr>Accuracy </vt:lpstr>
      <vt:lpstr>Research Engines </vt:lpstr>
      <vt:lpstr>Research Engines </vt:lpstr>
      <vt:lpstr>Referencing Formats </vt:lpstr>
      <vt:lpstr>Citing </vt:lpstr>
      <vt:lpstr>Paraphrasing </vt:lpstr>
      <vt:lpstr>Accuracy </vt:lpstr>
      <vt:lpstr>References 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Engineering applications and study skills   </dc:title>
  <dc:creator>Bradwell, Matthew</dc:creator>
  <cp:lastModifiedBy>Bradwell, Matthew</cp:lastModifiedBy>
  <cp:revision>1</cp:revision>
  <dcterms:created xsi:type="dcterms:W3CDTF">2021-01-10T19:07:47Z</dcterms:created>
  <dcterms:modified xsi:type="dcterms:W3CDTF">2021-01-10T19:15:06Z</dcterms:modified>
</cp:coreProperties>
</file>