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authors.xml" ContentType="application/vnd.ms-powerpoint.author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1"/>
  </p:sldMasterIdLst>
  <p:notesMasterIdLst>
    <p:notesMasterId r:id="rId18"/>
  </p:notesMasterIdLst>
  <p:sldIdLst>
    <p:sldId id="256" r:id="rId2"/>
    <p:sldId id="266" r:id="rId3"/>
    <p:sldId id="257" r:id="rId4"/>
    <p:sldId id="258" r:id="rId5"/>
    <p:sldId id="267" r:id="rId6"/>
    <p:sldId id="268" r:id="rId7"/>
    <p:sldId id="259" r:id="rId8"/>
    <p:sldId id="260" r:id="rId9"/>
    <p:sldId id="261" r:id="rId10"/>
    <p:sldId id="262" r:id="rId11"/>
    <p:sldId id="263" r:id="rId12"/>
    <p:sldId id="269" r:id="rId13"/>
    <p:sldId id="264" r:id="rId14"/>
    <p:sldId id="265" r:id="rId15"/>
    <p:sldId id="270" r:id="rId16"/>
    <p:sldId id="271" r:id="rId17"/>
  </p:sldIdLst>
  <p:sldSz cx="14630400" cy="8229600"/>
  <p:notesSz cx="8229600" cy="14630400"/>
  <p:embeddedFontLst>
    <p:embeddedFont>
      <p:font typeface="Microsoft Sans Serif" panose="020B0604020202020204" pitchFamily="34" charset="0"/>
      <p:regular r:id="rId19"/>
    </p:embeddedFont>
    <p:embeddedFont>
      <p:font typeface="Host Grotesk Medium" panose="020B0604020202020204" charset="0"/>
      <p:regular r:id="rId20"/>
    </p:embeddedFont>
    <p:embeddedFont>
      <p:font typeface="Calibri Light" panose="020F0302020204030204" pitchFamily="34" charset="0"/>
      <p:regular r:id="rId21"/>
      <p:italic r:id="rId22"/>
    </p:embeddedFont>
    <p:embeddedFont>
      <p:font typeface="Calibri" panose="020F0502020204030204" pitchFamily="34"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592">
          <p15:clr>
            <a:srgbClr val="A4A3A4"/>
          </p15:clr>
        </p15:guide>
        <p15:guide id="2" pos="4608">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6FBEB74A-7CEC-E36A-2B72-0ACEC3B7B894}" name="Taha Fatehnagar" initials="TF" userId="086b95eb4d64c7d0"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EDF2"/>
    <a:srgbClr val="2D3B48"/>
    <a:srgbClr val="6EB4C2"/>
    <a:srgbClr val="FAF9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92B5FF-F168-49EF-9275-B4AD94379C0D}" v="55" dt="2025-09-29T11:52:46.68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195" autoAdjust="0"/>
    <p:restoredTop sz="84778" autoAdjust="0"/>
  </p:normalViewPr>
  <p:slideViewPr>
    <p:cSldViewPr snapToGrid="0" snapToObjects="1">
      <p:cViewPr varScale="1">
        <p:scale>
          <a:sx n="54" d="100"/>
          <a:sy n="54" d="100"/>
        </p:scale>
        <p:origin x="96" y="792"/>
      </p:cViewPr>
      <p:guideLst>
        <p:guide orient="horz" pos="2592"/>
        <p:guide pos="4608"/>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openxmlformats.org/officeDocument/2006/relationships/font" Target="fonts/font8.fntdata"/><Relationship Id="rId3" Type="http://schemas.openxmlformats.org/officeDocument/2006/relationships/slide" Target="slides/slide2.xml"/><Relationship Id="rId21" Type="http://schemas.openxmlformats.org/officeDocument/2006/relationships/font" Target="fonts/font3.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7.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2.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6.fntdata"/><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5.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1.fntdata"/><Relationship Id="rId31"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4.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234751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Jaguar Land Rover is the UK's biggest player in the automotive industry, with its major operations based in Birmingham, currently targeting a business transformation aimed at accomplishing the goals of electrification and sustainability (JLR, 2025). It is necessitated by the recruitment of leaders like Change Manager and Project Leader, who are capable of leading the changes and handling multifaceted projects. As noted by Simon Sinek, people hired in an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sharing its perspectives, ultimately achieve success in the long term.</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recruitment process is a procedure that is well developed to offer a means to align the proper person with the proper position at the right moment. Job Analysis suits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requirements as the key duties, tasks, and responsibilities are determined. The Job Description provides a brief description of the job title and reporting to the New Line Manager. Person Specification ascertains skills, qualifications, experience, as well as personal attributes of the successful candidate.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Advertising and Applications has access to a large and competent pool of talent and reaches out to them through appropriate </a:t>
            </a:r>
            <a:r>
              <a:rPr lang="en-US" sz="1200" kern="1200" dirty="0" smtClean="0">
                <a:solidFill>
                  <a:schemeClr val="tx1"/>
                </a:solidFill>
                <a:effectLst/>
                <a:latin typeface="+mn-lt"/>
                <a:ea typeface="+mn-ea"/>
                <a:cs typeface="+mn-cs"/>
              </a:rPr>
              <a:t>channels (Vats, and Kumar, 2024). </a:t>
            </a:r>
            <a:r>
              <a:rPr lang="en-US" sz="1200" kern="1200" dirty="0">
                <a:solidFill>
                  <a:schemeClr val="tx1"/>
                </a:solidFill>
                <a:effectLst/>
                <a:latin typeface="+mn-lt"/>
                <a:ea typeface="+mn-ea"/>
                <a:cs typeface="+mn-cs"/>
              </a:rPr>
              <a:t>It is done by shortlisting the candidates who do not meet the unit criteria to select the most appropriate.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6478874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Introductions and Testing involve applications in the form of interviews, tests or drills by the candidates. Lastly, Selection and Induction make sure that the new candidate adopted in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easily absorbed by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increasing the output, involvement and retention of the candidate. This methodology enhances the performance of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minimises</a:t>
            </a:r>
            <a:r>
              <a:rPr lang="en-US" sz="1200" kern="1200" dirty="0">
                <a:solidFill>
                  <a:schemeClr val="tx1"/>
                </a:solidFill>
                <a:effectLst/>
                <a:latin typeface="+mn-lt"/>
                <a:ea typeface="+mn-ea"/>
                <a:cs typeface="+mn-cs"/>
              </a:rPr>
              <a:t> the risk of recruitment. (</a:t>
            </a:r>
            <a:r>
              <a:rPr lang="en-US" sz="1200" kern="1200" dirty="0" err="1">
                <a:solidFill>
                  <a:schemeClr val="tx1"/>
                </a:solidFill>
                <a:effectLst/>
                <a:latin typeface="+mn-lt"/>
                <a:ea typeface="+mn-ea"/>
                <a:cs typeface="+mn-cs"/>
              </a:rPr>
              <a:t>Tholen</a:t>
            </a:r>
            <a:r>
              <a:rPr lang="en-US" sz="1200" kern="1200" dirty="0">
                <a:solidFill>
                  <a:schemeClr val="tx1"/>
                </a:solidFill>
                <a:effectLst/>
                <a:latin typeface="+mn-lt"/>
                <a:ea typeface="+mn-ea"/>
                <a:cs typeface="+mn-cs"/>
              </a:rPr>
              <a:t>, 2024).</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898818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Interviews are essential for determining the suitability of potential employees and for making informed recruitment decisions (Wingate, and </a:t>
            </a:r>
            <a:r>
              <a:rPr lang="en-US" sz="1200" kern="1200" dirty="0" err="1">
                <a:solidFill>
                  <a:schemeClr val="tx1"/>
                </a:solidFill>
                <a:effectLst/>
                <a:latin typeface="+mn-lt"/>
                <a:ea typeface="+mn-ea"/>
                <a:cs typeface="+mn-cs"/>
              </a:rPr>
              <a:t>Bourdage</a:t>
            </a:r>
            <a:r>
              <a:rPr lang="en-US" sz="1200" kern="1200" dirty="0">
                <a:solidFill>
                  <a:schemeClr val="tx1"/>
                </a:solidFill>
                <a:effectLst/>
                <a:latin typeface="+mn-lt"/>
                <a:ea typeface="+mn-ea"/>
                <a:cs typeface="+mn-cs"/>
              </a:rPr>
              <a:t>, 2024). A combination of these techniques enhances the dependability and accuracy of recruitment results.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questions used in structured interviews are in the same format, covering the same set of criteria and questions, hence offering uniformity, fairness, and treatment of all candidates equally (</a:t>
            </a:r>
            <a:r>
              <a:rPr lang="en-US" sz="1200" kern="1200" dirty="0" err="1">
                <a:solidFill>
                  <a:schemeClr val="tx1"/>
                </a:solidFill>
                <a:effectLst/>
                <a:latin typeface="+mn-lt"/>
                <a:ea typeface="+mn-ea"/>
                <a:cs typeface="+mn-cs"/>
              </a:rPr>
              <a:t>Uppalapati</a:t>
            </a:r>
            <a:r>
              <a:rPr lang="en-US" sz="1200" kern="1200" dirty="0">
                <a:solidFill>
                  <a:schemeClr val="tx1"/>
                </a:solidFill>
                <a:effectLst/>
                <a:latin typeface="+mn-lt"/>
                <a:ea typeface="+mn-ea"/>
                <a:cs typeface="+mn-cs"/>
              </a:rPr>
              <a:t>, </a:t>
            </a:r>
            <a:r>
              <a:rPr lang="en-US" sz="1200" kern="1200" dirty="0" err="1">
                <a:solidFill>
                  <a:schemeClr val="tx1"/>
                </a:solidFill>
                <a:effectLst/>
                <a:latin typeface="+mn-lt"/>
                <a:ea typeface="+mn-ea"/>
                <a:cs typeface="+mn-cs"/>
              </a:rPr>
              <a:t>Dabbiru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Kasukurthi</a:t>
            </a:r>
            <a:r>
              <a:rPr lang="en-US" sz="1200" kern="1200" dirty="0">
                <a:solidFill>
                  <a:schemeClr val="tx1"/>
                </a:solidFill>
                <a:effectLst/>
                <a:latin typeface="+mn-lt"/>
                <a:ea typeface="+mn-ea"/>
                <a:cs typeface="+mn-cs"/>
              </a:rPr>
              <a:t>, 2025). But they are very strict and hence do not indulge in flexibility. Organisations such as Jaguar Land Rover use structured interviews to select managers in order to ensure clear and consistent choices throughout. Following this approach, JLR will be able to foster impartiality, responsibility and compatibility with the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norms and provide solutions in efficiently recruiting leaders to manage business change initiatives.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competency-based interview will concentrate on past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and experiences, since such knowledge aids in understanding the traits of a potential employee that can determine the future working with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in similar situations. These interviews are effective because by examining how people responded to challenges, the key outside skills (including leadership, problem-solving, decision-making and adaptability) that are vital to enable them to drive change projects are identified (</a:t>
            </a:r>
            <a:r>
              <a:rPr lang="en-US" sz="1200" kern="1200" dirty="0" err="1">
                <a:solidFill>
                  <a:schemeClr val="tx1"/>
                </a:solidFill>
                <a:effectLst/>
                <a:latin typeface="+mn-lt"/>
                <a:ea typeface="+mn-ea"/>
                <a:cs typeface="+mn-cs"/>
              </a:rPr>
              <a:t>Mpofu</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Sefotho</a:t>
            </a:r>
            <a:r>
              <a:rPr lang="en-US" sz="1200" kern="1200" dirty="0">
                <a:solidFill>
                  <a:schemeClr val="tx1"/>
                </a:solidFill>
                <a:effectLst/>
                <a:latin typeface="+mn-lt"/>
                <a:ea typeface="+mn-ea"/>
                <a:cs typeface="+mn-cs"/>
              </a:rPr>
              <a:t>, 2024).</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panel interview implies a situation where several interviewers can evaluate a candidate at a time, and different types of views can be observed during the carrying out of the interview. Through this approach, the personal interpretation of a candidate is likely to be removed. It creates an element of impartiality and objectiveness, which proves more effective at senior or crucial levels because dissimilar decisions have massive impacts on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outcomes in one way or another (</a:t>
            </a:r>
            <a:r>
              <a:rPr lang="en-US" sz="1200" kern="1200" dirty="0" err="1">
                <a:solidFill>
                  <a:schemeClr val="tx1"/>
                </a:solidFill>
                <a:effectLst/>
                <a:latin typeface="+mn-lt"/>
                <a:ea typeface="+mn-ea"/>
                <a:cs typeface="+mn-cs"/>
              </a:rPr>
              <a:t>Heimann</a:t>
            </a:r>
            <a:r>
              <a:rPr lang="en-US" sz="1200" kern="1200" dirty="0">
                <a:solidFill>
                  <a:schemeClr val="tx1"/>
                </a:solidFill>
                <a:effectLst/>
                <a:latin typeface="+mn-lt"/>
                <a:ea typeface="+mn-ea"/>
                <a:cs typeface="+mn-cs"/>
              </a:rPr>
              <a:t> and Schmitz-</a:t>
            </a:r>
            <a:r>
              <a:rPr lang="en-US" sz="1200" kern="1200" dirty="0" err="1">
                <a:solidFill>
                  <a:schemeClr val="tx1"/>
                </a:solidFill>
                <a:effectLst/>
                <a:latin typeface="+mn-lt"/>
                <a:ea typeface="+mn-ea"/>
                <a:cs typeface="+mn-cs"/>
              </a:rPr>
              <a:t>Wilhelmy</a:t>
            </a:r>
            <a:r>
              <a:rPr lang="en-US" sz="1200" kern="1200" dirty="0">
                <a:solidFill>
                  <a:schemeClr val="tx1"/>
                </a:solidFill>
                <a:effectLst/>
                <a:latin typeface="+mn-lt"/>
                <a:ea typeface="+mn-ea"/>
                <a:cs typeface="+mn-cs"/>
              </a:rPr>
              <a:t>, 2025). To ensure good and consistent appraisal, Jaguar Land Rover still uses panel interview when it comes to managerial and change leadership positions.</a:t>
            </a:r>
            <a:endParaRPr lang="en-IN"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questioning will help an interviewer to explore and elaborate on candidate responses and gain some knowledge that is brief, inherent, in length, and skill capacity, as well as suitability to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(Li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2024). The leading question should not be on the one hand manipulative; therefore, one should not ask the questions to cause the respondents to discuss sustainability goals. Socratic questioning has been displayed to identify the candidate's approach to these issues by executing critical thinking, problem solving, and self-reflection, which facilitate solutions to these issues.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r>
              <a:rPr lang="en-US" sz="1200" kern="1200" dirty="0">
                <a:solidFill>
                  <a:schemeClr val="tx1"/>
                </a:solidFill>
                <a:effectLst/>
                <a:latin typeface="+mn-lt"/>
                <a:ea typeface="+mn-ea"/>
                <a:cs typeface="+mn-cs"/>
              </a:rPr>
              <a:t>Best practice is a mix of probing and Socratic methods that will lead to better engagement and help JLR to hire those who can take the company through change effortlessly, keeping procedures fair and </a:t>
            </a:r>
            <a:r>
              <a:rPr lang="en-US" sz="1200" kern="1200" dirty="0" smtClean="0">
                <a:solidFill>
                  <a:schemeClr val="tx1"/>
                </a:solidFill>
                <a:effectLst/>
                <a:latin typeface="+mn-lt"/>
                <a:ea typeface="+mn-ea"/>
                <a:cs typeface="+mn-cs"/>
              </a:rPr>
              <a:t>comprehensive (</a:t>
            </a:r>
            <a:r>
              <a:rPr lang="en-US" sz="1200" kern="1200" dirty="0" err="1" smtClean="0">
                <a:solidFill>
                  <a:schemeClr val="tx1"/>
                </a:solidFill>
                <a:effectLst/>
                <a:latin typeface="+mn-lt"/>
                <a:ea typeface="+mn-ea"/>
                <a:cs typeface="+mn-cs"/>
              </a:rPr>
              <a:t>Shaheen</a:t>
            </a:r>
            <a:r>
              <a:rPr lang="en-US" sz="1200" kern="1200" dirty="0" smtClean="0">
                <a:solidFill>
                  <a:schemeClr val="tx1"/>
                </a:solidFill>
                <a:effectLst/>
                <a:latin typeface="+mn-lt"/>
                <a:ea typeface="+mn-ea"/>
                <a:cs typeface="+mn-cs"/>
              </a:rPr>
              <a:t>, and Mahmood, 2024).</a:t>
            </a:r>
            <a:endParaRPr lang="en-IN" dirty="0"/>
          </a:p>
        </p:txBody>
      </p:sp>
    </p:spTree>
    <p:extLst>
      <p:ext uri="{BB962C8B-B14F-4D97-AF65-F5344CB8AC3E}">
        <p14:creationId xmlns:p14="http://schemas.microsoft.com/office/powerpoint/2010/main" val="31264118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dirty="0"/>
              <a:t>For Project Manager in </a:t>
            </a:r>
            <a:r>
              <a:rPr lang="en-US" kern="1200" dirty="0">
                <a:effectLst/>
              </a:rPr>
              <a:t>face-to-face interviews, rapport can be built, including observing body language, which is more challenging to achieve with other types of interviews, including online and telephone interviews. Online interviews are less expensive, staff-flexible and time-saving, but may </a:t>
            </a:r>
            <a:r>
              <a:rPr lang="en-US" kern="1200" dirty="0" err="1">
                <a:effectLst/>
              </a:rPr>
              <a:t>minimise</a:t>
            </a:r>
            <a:r>
              <a:rPr lang="en-US" kern="1200" dirty="0">
                <a:effectLst/>
              </a:rPr>
              <a:t> personal relationships and might introduce bias in the technical aspect (Fan </a:t>
            </a:r>
            <a:r>
              <a:rPr lang="en-US" i="1" kern="1200" dirty="0">
                <a:effectLst/>
              </a:rPr>
              <a:t>et al.,</a:t>
            </a:r>
            <a:r>
              <a:rPr lang="en-US" kern="1200" dirty="0">
                <a:effectLst/>
              </a:rPr>
              <a:t> 2024). Jaguar Land Rover employs both strategies simultaneously to reap the maximum benefits of both</a:t>
            </a:r>
            <a:r>
              <a:rPr lang="en-US" dirty="0"/>
              <a:t> for project manager role</a:t>
            </a:r>
            <a:r>
              <a:rPr lang="en-US" kern="1200" dirty="0">
                <a:effectLst/>
              </a:rPr>
              <a:t>. </a:t>
            </a:r>
            <a:endParaRPr lang="en-US" dirty="0"/>
          </a:p>
          <a:p>
            <a:endParaRPr lang="en-US"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defTabSz="914400">
              <a:lnSpc>
                <a:spcPct val="100000"/>
              </a:lnSpc>
              <a:spcBef>
                <a:spcPts val="0"/>
              </a:spcBef>
              <a:spcAft>
                <a:spcPts val="0"/>
              </a:spcAft>
              <a:buNone/>
              <a:tabLst/>
              <a:defRPr/>
            </a:pPr>
            <a:r>
              <a:rPr lang="en-US" kern="1200">
                <a:effectLst/>
              </a:rPr>
              <a:t>JLR recruitment is not a mere way of filling vacancies, but is a strategic instrument that can be used to manage transformation. Combining unstructured interviews, competency-based testing, and panel interviewing with probing and Socratic questions, JLR is guaranteed to select candidates who share the company's values.</a:t>
            </a:r>
            <a:endParaRPr lang="en-US">
              <a:effectLst/>
            </a:endParaRPr>
          </a:p>
          <a:p>
            <a:pPr>
              <a:defRPr/>
            </a:pPr>
            <a:endParaRPr lang="en-US" dirty="0">
              <a:ea typeface="Calibri"/>
              <a:cs typeface="Calibri"/>
            </a:endParaRP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28800" y="1346836"/>
            <a:ext cx="10972800" cy="2865120"/>
          </a:xfrm>
        </p:spPr>
        <p:txBody>
          <a:bodyPr anchor="b"/>
          <a:lstStyle>
            <a:lvl1pPr algn="ctr">
              <a:defRPr sz="7200"/>
            </a:lvl1pPr>
          </a:lstStyle>
          <a:p>
            <a:r>
              <a:rPr lang="en-US"/>
              <a:t>Click to edit Master title style</a:t>
            </a:r>
            <a:endParaRPr lang="en-IN"/>
          </a:p>
        </p:txBody>
      </p:sp>
      <p:sp>
        <p:nvSpPr>
          <p:cNvPr id="3" name="Subtitle 2"/>
          <p:cNvSpPr>
            <a:spLocks noGrp="1"/>
          </p:cNvSpPr>
          <p:nvPr>
            <p:ph type="subTitle" idx="1"/>
          </p:nvPr>
        </p:nvSpPr>
        <p:spPr>
          <a:xfrm>
            <a:off x="1828800" y="4322446"/>
            <a:ext cx="10972800" cy="1986914"/>
          </a:xfrm>
        </p:spPr>
        <p:txBody>
          <a:bodyPr/>
          <a:lstStyle>
            <a:lvl1pPr marL="0" indent="0" algn="ctr">
              <a:buNone/>
              <a:defRPr sz="2880"/>
            </a:lvl1pPr>
            <a:lvl2pPr marL="548640" indent="0" algn="ctr">
              <a:buNone/>
              <a:defRPr sz="2400"/>
            </a:lvl2pPr>
            <a:lvl3pPr marL="1097280" indent="0" algn="ctr">
              <a:buNone/>
              <a:defRPr sz="2160"/>
            </a:lvl3pPr>
            <a:lvl4pPr marL="1645920" indent="0" algn="ctr">
              <a:buNone/>
              <a:defRPr sz="1920"/>
            </a:lvl4pPr>
            <a:lvl5pPr marL="2194560" indent="0" algn="ctr">
              <a:buNone/>
              <a:defRPr sz="1920"/>
            </a:lvl5pPr>
            <a:lvl6pPr marL="2743200" indent="0" algn="ctr">
              <a:buNone/>
              <a:defRPr sz="1920"/>
            </a:lvl6pPr>
            <a:lvl7pPr marL="3291840" indent="0" algn="ctr">
              <a:buNone/>
              <a:defRPr sz="1920"/>
            </a:lvl7pPr>
            <a:lvl8pPr marL="3840480" indent="0" algn="ctr">
              <a:buNone/>
              <a:defRPr sz="1920"/>
            </a:lvl8pPr>
            <a:lvl9pPr marL="4389120" indent="0" algn="ctr">
              <a:buNone/>
              <a:defRPr sz="192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AA948109-AED8-448B-86F0-40FE002B0DE8}" type="datetimeFigureOut">
              <a:rPr lang="en-IN" smtClean="0"/>
              <a:t>06-10-2025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4127031422"/>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A948109-AED8-448B-86F0-40FE002B0DE8}" type="datetimeFigureOut">
              <a:rPr lang="en-IN" smtClean="0"/>
              <a:t>06-10-2025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339463131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98220" y="2051686"/>
            <a:ext cx="12618720" cy="3423284"/>
          </a:xfrm>
        </p:spPr>
        <p:txBody>
          <a:bodyPr anchor="b"/>
          <a:lstStyle>
            <a:lvl1pPr>
              <a:defRPr sz="7200"/>
            </a:lvl1pPr>
          </a:lstStyle>
          <a:p>
            <a:r>
              <a:rPr lang="en-US"/>
              <a:t>Click to edit Master title style</a:t>
            </a:r>
            <a:endParaRPr lang="en-IN"/>
          </a:p>
        </p:txBody>
      </p:sp>
      <p:sp>
        <p:nvSpPr>
          <p:cNvPr id="3" name="Text Placeholder 2"/>
          <p:cNvSpPr>
            <a:spLocks noGrp="1"/>
          </p:cNvSpPr>
          <p:nvPr>
            <p:ph type="body" idx="1"/>
          </p:nvPr>
        </p:nvSpPr>
        <p:spPr>
          <a:xfrm>
            <a:off x="998220" y="5507356"/>
            <a:ext cx="12618720" cy="1800224"/>
          </a:xfrm>
        </p:spPr>
        <p:txBody>
          <a:bodyPr/>
          <a:lstStyle>
            <a:lvl1pPr marL="0" indent="0">
              <a:buNone/>
              <a:defRPr sz="2880">
                <a:solidFill>
                  <a:schemeClr val="tx1">
                    <a:tint val="75000"/>
                  </a:schemeClr>
                </a:solidFill>
              </a:defRPr>
            </a:lvl1pPr>
            <a:lvl2pPr marL="548640" indent="0">
              <a:buNone/>
              <a:defRPr sz="2400">
                <a:solidFill>
                  <a:schemeClr val="tx1">
                    <a:tint val="75000"/>
                  </a:schemeClr>
                </a:solidFill>
              </a:defRPr>
            </a:lvl2pPr>
            <a:lvl3pPr marL="1097280" indent="0">
              <a:buNone/>
              <a:defRPr sz="2160">
                <a:solidFill>
                  <a:schemeClr val="tx1">
                    <a:tint val="75000"/>
                  </a:schemeClr>
                </a:solidFill>
              </a:defRPr>
            </a:lvl3pPr>
            <a:lvl4pPr marL="1645920" indent="0">
              <a:buNone/>
              <a:defRPr sz="1920">
                <a:solidFill>
                  <a:schemeClr val="tx1">
                    <a:tint val="75000"/>
                  </a:schemeClr>
                </a:solidFill>
              </a:defRPr>
            </a:lvl4pPr>
            <a:lvl5pPr marL="2194560" indent="0">
              <a:buNone/>
              <a:defRPr sz="1920">
                <a:solidFill>
                  <a:schemeClr val="tx1">
                    <a:tint val="75000"/>
                  </a:schemeClr>
                </a:solidFill>
              </a:defRPr>
            </a:lvl5pPr>
            <a:lvl6pPr marL="2743200" indent="0">
              <a:buNone/>
              <a:defRPr sz="1920">
                <a:solidFill>
                  <a:schemeClr val="tx1">
                    <a:tint val="75000"/>
                  </a:schemeClr>
                </a:solidFill>
              </a:defRPr>
            </a:lvl6pPr>
            <a:lvl7pPr marL="3291840" indent="0">
              <a:buNone/>
              <a:defRPr sz="1920">
                <a:solidFill>
                  <a:schemeClr val="tx1">
                    <a:tint val="75000"/>
                  </a:schemeClr>
                </a:solidFill>
              </a:defRPr>
            </a:lvl7pPr>
            <a:lvl8pPr marL="3840480" indent="0">
              <a:buNone/>
              <a:defRPr sz="1920">
                <a:solidFill>
                  <a:schemeClr val="tx1">
                    <a:tint val="75000"/>
                  </a:schemeClr>
                </a:solidFill>
              </a:defRPr>
            </a:lvl8pPr>
            <a:lvl9pPr marL="4389120" indent="0">
              <a:buNone/>
              <a:defRPr sz="192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A948109-AED8-448B-86F0-40FE002B0DE8}" type="datetimeFigureOut">
              <a:rPr lang="en-IN" smtClean="0"/>
              <a:t>06-10-2025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564063315"/>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1005840" y="2190750"/>
            <a:ext cx="6217920" cy="522160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7406640" y="2190750"/>
            <a:ext cx="6217920" cy="522160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AA948109-AED8-448B-86F0-40FE002B0DE8}" type="datetimeFigureOut">
              <a:rPr lang="en-IN" smtClean="0"/>
              <a:t>06-10-2025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425634394"/>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07746" y="438150"/>
            <a:ext cx="12618720" cy="1590676"/>
          </a:xfrm>
        </p:spPr>
        <p:txBody>
          <a:bodyPr/>
          <a:lstStyle/>
          <a:p>
            <a:r>
              <a:rPr lang="en-US"/>
              <a:t>Click to edit Master title style</a:t>
            </a:r>
            <a:endParaRPr lang="en-IN"/>
          </a:p>
        </p:txBody>
      </p:sp>
      <p:sp>
        <p:nvSpPr>
          <p:cNvPr id="3" name="Text Placeholder 2"/>
          <p:cNvSpPr>
            <a:spLocks noGrp="1"/>
          </p:cNvSpPr>
          <p:nvPr>
            <p:ph type="body" idx="1"/>
          </p:nvPr>
        </p:nvSpPr>
        <p:spPr>
          <a:xfrm>
            <a:off x="1007746" y="2017396"/>
            <a:ext cx="6189344"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Edit Master text styles</a:t>
            </a:r>
          </a:p>
        </p:txBody>
      </p:sp>
      <p:sp>
        <p:nvSpPr>
          <p:cNvPr id="4" name="Content Placeholder 3"/>
          <p:cNvSpPr>
            <a:spLocks noGrp="1"/>
          </p:cNvSpPr>
          <p:nvPr>
            <p:ph sz="half" idx="2"/>
          </p:nvPr>
        </p:nvSpPr>
        <p:spPr>
          <a:xfrm>
            <a:off x="1007746" y="3006090"/>
            <a:ext cx="6189344" cy="442150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7406640" y="2017396"/>
            <a:ext cx="6219826" cy="988694"/>
          </a:xfrm>
        </p:spPr>
        <p:txBody>
          <a:bodyPr anchor="b"/>
          <a:lstStyle>
            <a:lvl1pPr marL="0" indent="0">
              <a:buNone/>
              <a:defRPr sz="2880" b="1"/>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US"/>
              <a:t>Edit Master text styles</a:t>
            </a:r>
          </a:p>
        </p:txBody>
      </p:sp>
      <p:sp>
        <p:nvSpPr>
          <p:cNvPr id="6" name="Content Placeholder 5"/>
          <p:cNvSpPr>
            <a:spLocks noGrp="1"/>
          </p:cNvSpPr>
          <p:nvPr>
            <p:ph sz="quarter" idx="4"/>
          </p:nvPr>
        </p:nvSpPr>
        <p:spPr>
          <a:xfrm>
            <a:off x="7406640" y="3006090"/>
            <a:ext cx="6219826" cy="442150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AA948109-AED8-448B-86F0-40FE002B0DE8}" type="datetimeFigureOut">
              <a:rPr lang="en-IN" smtClean="0"/>
              <a:t>06-10-2025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80555334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AA948109-AED8-448B-86F0-40FE002B0DE8}" type="datetimeFigureOut">
              <a:rPr lang="en-IN" smtClean="0"/>
              <a:t>06-10-2025</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4049437197"/>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948109-AED8-448B-86F0-40FE002B0DE8}" type="datetimeFigureOut">
              <a:rPr lang="en-IN" smtClean="0"/>
              <a:t>06-10-2025</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549326179"/>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IN"/>
          </a:p>
        </p:txBody>
      </p:sp>
      <p:sp>
        <p:nvSpPr>
          <p:cNvPr id="3" name="Content Placeholder 2"/>
          <p:cNvSpPr>
            <a:spLocks noGrp="1"/>
          </p:cNvSpPr>
          <p:nvPr>
            <p:ph idx="1"/>
          </p:nvPr>
        </p:nvSpPr>
        <p:spPr>
          <a:xfrm>
            <a:off x="6219826" y="1184911"/>
            <a:ext cx="7406640" cy="5848350"/>
          </a:xfrm>
        </p:spPr>
        <p:txBody>
          <a:bodyPr/>
          <a:lstStyle>
            <a:lvl1pPr>
              <a:defRPr sz="3840"/>
            </a:lvl1pPr>
            <a:lvl2pPr>
              <a:defRPr sz="3360"/>
            </a:lvl2pPr>
            <a:lvl3pPr>
              <a:defRPr sz="2880"/>
            </a:lvl3pPr>
            <a:lvl4pPr>
              <a:defRPr sz="2400"/>
            </a:lvl4pPr>
            <a:lvl5pPr>
              <a:defRPr sz="2400"/>
            </a:lvl5pPr>
            <a:lvl6pPr>
              <a:defRPr sz="2400"/>
            </a:lvl6pPr>
            <a:lvl7pPr>
              <a:defRPr sz="2400"/>
            </a:lvl7pPr>
            <a:lvl8pPr>
              <a:defRPr sz="2400"/>
            </a:lvl8pPr>
            <a:lvl9pPr>
              <a:defRPr sz="2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AA948109-AED8-448B-86F0-40FE002B0DE8}" type="datetimeFigureOut">
              <a:rPr lang="en-IN" smtClean="0"/>
              <a:t>06-10-2025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747324830"/>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746" y="548640"/>
            <a:ext cx="4718684" cy="1920240"/>
          </a:xfrm>
        </p:spPr>
        <p:txBody>
          <a:bodyPr anchor="b"/>
          <a:lstStyle>
            <a:lvl1pPr>
              <a:defRPr sz="3840"/>
            </a:lvl1pPr>
          </a:lstStyle>
          <a:p>
            <a:r>
              <a:rPr lang="en-US"/>
              <a:t>Click to edit Master title style</a:t>
            </a:r>
            <a:endParaRPr lang="en-IN"/>
          </a:p>
        </p:txBody>
      </p:sp>
      <p:sp>
        <p:nvSpPr>
          <p:cNvPr id="3" name="Picture Placeholder 2"/>
          <p:cNvSpPr>
            <a:spLocks noGrp="1"/>
          </p:cNvSpPr>
          <p:nvPr>
            <p:ph type="pic" idx="1"/>
          </p:nvPr>
        </p:nvSpPr>
        <p:spPr>
          <a:xfrm>
            <a:off x="6219826" y="1184911"/>
            <a:ext cx="7406640" cy="5848350"/>
          </a:xfrm>
        </p:spPr>
        <p:txBody>
          <a:bodyPr/>
          <a:lstStyle>
            <a:lvl1pPr marL="0" indent="0">
              <a:buNone/>
              <a:defRPr sz="3840"/>
            </a:lvl1pPr>
            <a:lvl2pPr marL="548640" indent="0">
              <a:buNone/>
              <a:defRPr sz="3360"/>
            </a:lvl2pPr>
            <a:lvl3pPr marL="1097280" indent="0">
              <a:buNone/>
              <a:defRPr sz="2880"/>
            </a:lvl3pPr>
            <a:lvl4pPr marL="1645920" indent="0">
              <a:buNone/>
              <a:defRPr sz="2400"/>
            </a:lvl4pPr>
            <a:lvl5pPr marL="2194560" indent="0">
              <a:buNone/>
              <a:defRPr sz="2400"/>
            </a:lvl5pPr>
            <a:lvl6pPr marL="2743200" indent="0">
              <a:buNone/>
              <a:defRPr sz="2400"/>
            </a:lvl6pPr>
            <a:lvl7pPr marL="3291840" indent="0">
              <a:buNone/>
              <a:defRPr sz="2400"/>
            </a:lvl7pPr>
            <a:lvl8pPr marL="3840480" indent="0">
              <a:buNone/>
              <a:defRPr sz="2400"/>
            </a:lvl8pPr>
            <a:lvl9pPr marL="4389120" indent="0">
              <a:buNone/>
              <a:defRPr sz="2400"/>
            </a:lvl9pPr>
          </a:lstStyle>
          <a:p>
            <a:endParaRPr lang="en-IN"/>
          </a:p>
        </p:txBody>
      </p:sp>
      <p:sp>
        <p:nvSpPr>
          <p:cNvPr id="4" name="Text Placeholder 3"/>
          <p:cNvSpPr>
            <a:spLocks noGrp="1"/>
          </p:cNvSpPr>
          <p:nvPr>
            <p:ph type="body" sz="half" idx="2"/>
          </p:nvPr>
        </p:nvSpPr>
        <p:spPr>
          <a:xfrm>
            <a:off x="1007746" y="2468880"/>
            <a:ext cx="4718684" cy="4573906"/>
          </a:xfrm>
        </p:spPr>
        <p:txBody>
          <a:bodyPr/>
          <a:lstStyle>
            <a:lvl1pPr marL="0" indent="0">
              <a:buNone/>
              <a:defRPr sz="1920"/>
            </a:lvl1pPr>
            <a:lvl2pPr marL="548640" indent="0">
              <a:buNone/>
              <a:defRPr sz="1680"/>
            </a:lvl2pPr>
            <a:lvl3pPr marL="1097280" indent="0">
              <a:buNone/>
              <a:defRPr sz="1440"/>
            </a:lvl3pPr>
            <a:lvl4pPr marL="1645920" indent="0">
              <a:buNone/>
              <a:defRPr sz="1200"/>
            </a:lvl4pPr>
            <a:lvl5pPr marL="2194560" indent="0">
              <a:buNone/>
              <a:defRPr sz="1200"/>
            </a:lvl5pPr>
            <a:lvl6pPr marL="2743200" indent="0">
              <a:buNone/>
              <a:defRPr sz="1200"/>
            </a:lvl6pPr>
            <a:lvl7pPr marL="3291840" indent="0">
              <a:buNone/>
              <a:defRPr sz="1200"/>
            </a:lvl7pPr>
            <a:lvl8pPr marL="3840480" indent="0">
              <a:buNone/>
              <a:defRPr sz="1200"/>
            </a:lvl8pPr>
            <a:lvl9pPr marL="4389120" indent="0">
              <a:buNone/>
              <a:defRPr sz="1200"/>
            </a:lvl9pPr>
          </a:lstStyle>
          <a:p>
            <a:pPr lvl="0"/>
            <a:r>
              <a:rPr lang="en-US"/>
              <a:t>Edit Master text styles</a:t>
            </a:r>
          </a:p>
        </p:txBody>
      </p:sp>
      <p:sp>
        <p:nvSpPr>
          <p:cNvPr id="5" name="Date Placeholder 4"/>
          <p:cNvSpPr>
            <a:spLocks noGrp="1"/>
          </p:cNvSpPr>
          <p:nvPr>
            <p:ph type="dt" sz="half" idx="10"/>
          </p:nvPr>
        </p:nvSpPr>
        <p:spPr/>
        <p:txBody>
          <a:bodyPr/>
          <a:lstStyle/>
          <a:p>
            <a:fld id="{AA948109-AED8-448B-86F0-40FE002B0DE8}" type="datetimeFigureOut">
              <a:rPr lang="en-IN" smtClean="0"/>
              <a:t>06-10-2025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1007951600"/>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A948109-AED8-448B-86F0-40FE002B0DE8}" type="datetimeFigureOut">
              <a:rPr lang="en-IN" smtClean="0"/>
              <a:t>06-10-2025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2082396131"/>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469880" y="438150"/>
            <a:ext cx="3154680" cy="6974206"/>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1005840" y="438150"/>
            <a:ext cx="9281160" cy="6974206"/>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AA948109-AED8-448B-86F0-40FE002B0DE8}" type="datetimeFigureOut">
              <a:rPr lang="en-IN" smtClean="0"/>
              <a:t>06-10-2025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98F0EDE-FB16-4AE0-B31F-60345765740C}" type="slidenum">
              <a:rPr lang="en-IN" smtClean="0"/>
              <a:t>‹#›</a:t>
            </a:fld>
            <a:endParaRPr lang="en-IN"/>
          </a:p>
        </p:txBody>
      </p:sp>
    </p:spTree>
    <p:extLst>
      <p:ext uri="{BB962C8B-B14F-4D97-AF65-F5344CB8AC3E}">
        <p14:creationId xmlns:p14="http://schemas.microsoft.com/office/powerpoint/2010/main" val="2024754062"/>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86613657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1172659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3323891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70159813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1013098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59035122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4762584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03857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4506050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84339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05840" y="438150"/>
            <a:ext cx="12618720" cy="1590676"/>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1005840" y="2190750"/>
            <a:ext cx="12618720" cy="5221606"/>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1005840" y="7627621"/>
            <a:ext cx="3291840" cy="438150"/>
          </a:xfrm>
          <a:prstGeom prst="rect">
            <a:avLst/>
          </a:prstGeom>
        </p:spPr>
        <p:txBody>
          <a:bodyPr vert="horz" lIns="91440" tIns="45720" rIns="91440" bIns="45720" rtlCol="0" anchor="ctr"/>
          <a:lstStyle>
            <a:lvl1pPr algn="l">
              <a:defRPr sz="1440">
                <a:solidFill>
                  <a:schemeClr val="tx1">
                    <a:tint val="75000"/>
                  </a:schemeClr>
                </a:solidFill>
              </a:defRPr>
            </a:lvl1pPr>
          </a:lstStyle>
          <a:p>
            <a:fld id="{AA948109-AED8-448B-86F0-40FE002B0DE8}" type="datetimeFigureOut">
              <a:rPr lang="en-IN" smtClean="0"/>
              <a:t>06-10-2025</a:t>
            </a:fld>
            <a:endParaRPr lang="en-IN"/>
          </a:p>
        </p:txBody>
      </p:sp>
      <p:sp>
        <p:nvSpPr>
          <p:cNvPr id="5" name="Footer Placeholder 4"/>
          <p:cNvSpPr>
            <a:spLocks noGrp="1"/>
          </p:cNvSpPr>
          <p:nvPr>
            <p:ph type="ftr" sz="quarter" idx="3"/>
          </p:nvPr>
        </p:nvSpPr>
        <p:spPr>
          <a:xfrm>
            <a:off x="4846320" y="7627621"/>
            <a:ext cx="4937760" cy="438150"/>
          </a:xfrm>
          <a:prstGeom prst="rect">
            <a:avLst/>
          </a:prstGeom>
        </p:spPr>
        <p:txBody>
          <a:bodyPr vert="horz" lIns="91440" tIns="45720" rIns="91440" bIns="45720" rtlCol="0" anchor="ctr"/>
          <a:lstStyle>
            <a:lvl1pPr algn="ctr">
              <a:defRPr sz="144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10332720" y="7627621"/>
            <a:ext cx="3291840" cy="438150"/>
          </a:xfrm>
          <a:prstGeom prst="rect">
            <a:avLst/>
          </a:prstGeom>
        </p:spPr>
        <p:txBody>
          <a:bodyPr vert="horz" lIns="91440" tIns="45720" rIns="91440" bIns="45720" rtlCol="0" anchor="ctr"/>
          <a:lstStyle>
            <a:lvl1pPr algn="r">
              <a:defRPr sz="1440">
                <a:solidFill>
                  <a:schemeClr val="tx1">
                    <a:tint val="75000"/>
                  </a:schemeClr>
                </a:solidFill>
              </a:defRPr>
            </a:lvl1pPr>
          </a:lstStyle>
          <a:p>
            <a:fld id="{698F0EDE-FB16-4AE0-B31F-60345765740C}" type="slidenum">
              <a:rPr lang="en-IN" smtClean="0"/>
              <a:t>‹#›</a:t>
            </a:fld>
            <a:endParaRPr lang="en-IN"/>
          </a:p>
        </p:txBody>
      </p:sp>
    </p:spTree>
    <p:extLst>
      <p:ext uri="{BB962C8B-B14F-4D97-AF65-F5344CB8AC3E}">
        <p14:creationId xmlns:p14="http://schemas.microsoft.com/office/powerpoint/2010/main" val="13660816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Lst>
  <p:hf sldNum="0" hdr="0" ftr="0" dt="0"/>
  <p:txStyles>
    <p:titleStyle>
      <a:lvl1pPr algn="l" defTabSz="1097280" rtl="0" eaLnBrk="1" latinLnBrk="0" hangingPunct="1">
        <a:lnSpc>
          <a:spcPct val="90000"/>
        </a:lnSpc>
        <a:spcBef>
          <a:spcPct val="0"/>
        </a:spcBef>
        <a:buNone/>
        <a:defRPr sz="5280" kern="1200">
          <a:solidFill>
            <a:schemeClr val="tx1"/>
          </a:solidFill>
          <a:latin typeface="+mj-lt"/>
          <a:ea typeface="+mj-ea"/>
          <a:cs typeface="+mj-cs"/>
        </a:defRPr>
      </a:lvl1pPr>
    </p:titleStyle>
    <p:bodyStyle>
      <a:lvl1pPr marL="274320" indent="-274320" algn="l" defTabSz="1097280" rtl="0" eaLnBrk="1" latinLnBrk="0" hangingPunct="1">
        <a:lnSpc>
          <a:spcPct val="90000"/>
        </a:lnSpc>
        <a:spcBef>
          <a:spcPts val="1200"/>
        </a:spcBef>
        <a:buFont typeface="Arial" panose="020B0604020202020204" pitchFamily="34" charset="0"/>
        <a:buChar char="•"/>
        <a:defRPr sz="3360" kern="1200">
          <a:solidFill>
            <a:schemeClr val="tx1"/>
          </a:solidFill>
          <a:latin typeface="+mn-lt"/>
          <a:ea typeface="+mn-ea"/>
          <a:cs typeface="+mn-cs"/>
        </a:defRPr>
      </a:lvl1pPr>
      <a:lvl2pPr marL="822960" indent="-274320" algn="l" defTabSz="1097280" rtl="0" eaLnBrk="1" latinLnBrk="0" hangingPunct="1">
        <a:lnSpc>
          <a:spcPct val="90000"/>
        </a:lnSpc>
        <a:spcBef>
          <a:spcPts val="600"/>
        </a:spcBef>
        <a:buFont typeface="Arial" panose="020B0604020202020204" pitchFamily="34" charset="0"/>
        <a:buChar char="•"/>
        <a:defRPr sz="2880" kern="1200">
          <a:solidFill>
            <a:schemeClr val="tx1"/>
          </a:solidFill>
          <a:latin typeface="+mn-lt"/>
          <a:ea typeface="+mn-ea"/>
          <a:cs typeface="+mn-cs"/>
        </a:defRPr>
      </a:lvl2pPr>
      <a:lvl3pPr marL="1371600" indent="-274320" algn="l" defTabSz="1097280" rtl="0" eaLnBrk="1" latinLnBrk="0" hangingPunct="1">
        <a:lnSpc>
          <a:spcPct val="90000"/>
        </a:lnSpc>
        <a:spcBef>
          <a:spcPts val="600"/>
        </a:spcBef>
        <a:buFont typeface="Arial" panose="020B0604020202020204" pitchFamily="34" charset="0"/>
        <a:buChar char="•"/>
        <a:defRPr sz="2400" kern="1200">
          <a:solidFill>
            <a:schemeClr val="tx1"/>
          </a:solidFill>
          <a:latin typeface="+mn-lt"/>
          <a:ea typeface="+mn-ea"/>
          <a:cs typeface="+mn-cs"/>
        </a:defRPr>
      </a:lvl3pPr>
      <a:lvl4pPr marL="19202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4pPr>
      <a:lvl5pPr marL="246888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5pPr>
      <a:lvl6pPr marL="301752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6pPr>
      <a:lvl7pPr marL="356616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7pPr>
      <a:lvl8pPr marL="411480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8pPr>
      <a:lvl9pPr marL="4663440" indent="-274320" algn="l" defTabSz="1097280" rtl="0" eaLnBrk="1" latinLnBrk="0" hangingPunct="1">
        <a:lnSpc>
          <a:spcPct val="90000"/>
        </a:lnSpc>
        <a:spcBef>
          <a:spcPts val="600"/>
        </a:spcBef>
        <a:buFont typeface="Arial" panose="020B0604020202020204" pitchFamily="34" charset="0"/>
        <a:buChar char="•"/>
        <a:defRPr sz="2160" kern="1200">
          <a:solidFill>
            <a:schemeClr val="tx1"/>
          </a:solidFill>
          <a:latin typeface="+mn-lt"/>
          <a:ea typeface="+mn-ea"/>
          <a:cs typeface="+mn-cs"/>
        </a:defRPr>
      </a:lvl9pPr>
    </p:bodyStyle>
    <p:otherStyle>
      <a:defPPr>
        <a:defRPr lang="en-US"/>
      </a:defPPr>
      <a:lvl1pPr marL="0" algn="l" defTabSz="1097280" rtl="0" eaLnBrk="1" latinLnBrk="0" hangingPunct="1">
        <a:defRPr sz="2160" kern="1200">
          <a:solidFill>
            <a:schemeClr val="tx1"/>
          </a:solidFill>
          <a:latin typeface="+mn-lt"/>
          <a:ea typeface="+mn-ea"/>
          <a:cs typeface="+mn-cs"/>
        </a:defRPr>
      </a:lvl1pPr>
      <a:lvl2pPr marL="548640" algn="l" defTabSz="1097280" rtl="0" eaLnBrk="1" latinLnBrk="0" hangingPunct="1">
        <a:defRPr sz="2160" kern="1200">
          <a:solidFill>
            <a:schemeClr val="tx1"/>
          </a:solidFill>
          <a:latin typeface="+mn-lt"/>
          <a:ea typeface="+mn-ea"/>
          <a:cs typeface="+mn-cs"/>
        </a:defRPr>
      </a:lvl2pPr>
      <a:lvl3pPr marL="1097280" algn="l" defTabSz="1097280" rtl="0" eaLnBrk="1" latinLnBrk="0" hangingPunct="1">
        <a:defRPr sz="2160" kern="1200">
          <a:solidFill>
            <a:schemeClr val="tx1"/>
          </a:solidFill>
          <a:latin typeface="+mn-lt"/>
          <a:ea typeface="+mn-ea"/>
          <a:cs typeface="+mn-cs"/>
        </a:defRPr>
      </a:lvl3pPr>
      <a:lvl4pPr marL="1645920" algn="l" defTabSz="1097280" rtl="0" eaLnBrk="1" latinLnBrk="0" hangingPunct="1">
        <a:defRPr sz="2160" kern="1200">
          <a:solidFill>
            <a:schemeClr val="tx1"/>
          </a:solidFill>
          <a:latin typeface="+mn-lt"/>
          <a:ea typeface="+mn-ea"/>
          <a:cs typeface="+mn-cs"/>
        </a:defRPr>
      </a:lvl4pPr>
      <a:lvl5pPr marL="2194560" algn="l" defTabSz="1097280" rtl="0" eaLnBrk="1" latinLnBrk="0" hangingPunct="1">
        <a:defRPr sz="2160" kern="1200">
          <a:solidFill>
            <a:schemeClr val="tx1"/>
          </a:solidFill>
          <a:latin typeface="+mn-lt"/>
          <a:ea typeface="+mn-ea"/>
          <a:cs typeface="+mn-cs"/>
        </a:defRPr>
      </a:lvl5pPr>
      <a:lvl6pPr marL="2743200" algn="l" defTabSz="1097280" rtl="0" eaLnBrk="1" latinLnBrk="0" hangingPunct="1">
        <a:defRPr sz="2160" kern="1200">
          <a:solidFill>
            <a:schemeClr val="tx1"/>
          </a:solidFill>
          <a:latin typeface="+mn-lt"/>
          <a:ea typeface="+mn-ea"/>
          <a:cs typeface="+mn-cs"/>
        </a:defRPr>
      </a:lvl6pPr>
      <a:lvl7pPr marL="3291840" algn="l" defTabSz="1097280" rtl="0" eaLnBrk="1" latinLnBrk="0" hangingPunct="1">
        <a:defRPr sz="2160" kern="1200">
          <a:solidFill>
            <a:schemeClr val="tx1"/>
          </a:solidFill>
          <a:latin typeface="+mn-lt"/>
          <a:ea typeface="+mn-ea"/>
          <a:cs typeface="+mn-cs"/>
        </a:defRPr>
      </a:lvl7pPr>
      <a:lvl8pPr marL="3840480" algn="l" defTabSz="1097280" rtl="0" eaLnBrk="1" latinLnBrk="0" hangingPunct="1">
        <a:defRPr sz="2160" kern="1200">
          <a:solidFill>
            <a:schemeClr val="tx1"/>
          </a:solidFill>
          <a:latin typeface="+mn-lt"/>
          <a:ea typeface="+mn-ea"/>
          <a:cs typeface="+mn-cs"/>
        </a:defRPr>
      </a:lvl8pPr>
      <a:lvl9pPr marL="4389120" algn="l" defTabSz="109728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9.png"/><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image" Target="../media/image15.png"/><Relationship Id="rId5" Type="http://schemas.openxmlformats.org/officeDocument/2006/relationships/image" Target="../media/image14.jpe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16.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image" Target="../media/image17.png"/></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17.xml"/><Relationship Id="rId6" Type="http://schemas.openxmlformats.org/officeDocument/2006/relationships/image" Target="../media/image18.png"/><Relationship Id="rId5" Type="http://schemas.openxmlformats.org/officeDocument/2006/relationships/image" Target="../media/image17.png"/><Relationship Id="rId4"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0.xml"/><Relationship Id="rId1" Type="http://schemas.openxmlformats.org/officeDocument/2006/relationships/slideLayout" Target="../slideLayouts/slideLayout19.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image" Target="../media/image25.png"/></Relationships>
</file>

<file path=ppt/slides/_rels/slide1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3.xml"/><Relationship Id="rId1" Type="http://schemas.openxmlformats.org/officeDocument/2006/relationships/slideLayout" Target="../slideLayouts/slideLayout2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303446" y="2287603"/>
            <a:ext cx="7556421" cy="1417558"/>
          </a:xfrm>
          <a:prstGeom prst="rect">
            <a:avLst/>
          </a:prstGeom>
          <a:noFill/>
          <a:ln/>
        </p:spPr>
        <p:txBody>
          <a:bodyPr wrap="square" lIns="0" tIns="0" rIns="0" bIns="0" rtlCol="0" anchor="t"/>
          <a:lstStyle/>
          <a:p>
            <a:pPr algn="ctr">
              <a:lnSpc>
                <a:spcPct val="150000"/>
              </a:lnSpc>
            </a:pPr>
            <a:r>
              <a:rPr lang="en-US" sz="4000" b="1" dirty="0">
                <a:latin typeface="Arial" panose="020B0604020202020204" pitchFamily="34" charset="0"/>
                <a:ea typeface="Roboto" panose="020B0604020202020204" charset="0"/>
                <a:cs typeface="Arial" panose="020B0604020202020204" pitchFamily="34" charset="0"/>
              </a:rPr>
              <a:t>Recruitment Process for Business Transformation Project at Jaguar Land Rover (JLR)</a:t>
            </a:r>
            <a:endParaRPr lang="en-US" sz="8000" b="1" dirty="0">
              <a:latin typeface="Arial" panose="020B0604020202020204" pitchFamily="34" charset="0"/>
              <a:ea typeface="Roboto" panose="020B0604020202020204" charset="0"/>
              <a:cs typeface="Arial" panose="020B0604020202020204" pitchFamily="34" charset="0"/>
            </a:endParaRPr>
          </a:p>
        </p:txBody>
      </p:sp>
      <p:sp>
        <p:nvSpPr>
          <p:cNvPr id="5" name="Rectangle 4"/>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0371" y="1097369"/>
            <a:ext cx="12618720" cy="625106"/>
          </a:xfrm>
        </p:spPr>
        <p:txBody>
          <a:bodyPr>
            <a:normAutofit fontScale="90000"/>
          </a:bodyPr>
          <a:lstStyle/>
          <a:p>
            <a:pPr algn="ctr"/>
            <a:r>
              <a:rPr lang="en-IN" sz="4000" b="1" dirty="0">
                <a:latin typeface="Arial" panose="020B0604020202020204" pitchFamily="34" charset="0"/>
                <a:cs typeface="Arial" panose="020B0604020202020204" pitchFamily="34" charset="0"/>
              </a:rPr>
              <a:t>Agenda</a:t>
            </a:r>
          </a:p>
        </p:txBody>
      </p:sp>
      <p:graphicFrame>
        <p:nvGraphicFramePr>
          <p:cNvPr id="3" name="Table 2"/>
          <p:cNvGraphicFramePr>
            <a:graphicFrameLocks noGrp="1"/>
          </p:cNvGraphicFramePr>
          <p:nvPr>
            <p:extLst>
              <p:ext uri="{D42A27DB-BD31-4B8C-83A1-F6EECF244321}">
                <p14:modId xmlns:p14="http://schemas.microsoft.com/office/powerpoint/2010/main" val="2206319603"/>
              </p:ext>
            </p:extLst>
          </p:nvPr>
        </p:nvGraphicFramePr>
        <p:xfrm>
          <a:off x="886046" y="2288363"/>
          <a:ext cx="12887370" cy="4770626"/>
        </p:xfrm>
        <a:graphic>
          <a:graphicData uri="http://schemas.openxmlformats.org/drawingml/2006/table">
            <a:tbl>
              <a:tblPr firstRow="1" bandRow="1">
                <a:tableStyleId>{22838BEF-8BB2-4498-84A7-C5851F593DF1}</a:tableStyleId>
              </a:tblPr>
              <a:tblGrid>
                <a:gridCol w="11235071">
                  <a:extLst>
                    <a:ext uri="{9D8B030D-6E8A-4147-A177-3AD203B41FA5}">
                      <a16:colId xmlns:a16="http://schemas.microsoft.com/office/drawing/2014/main" val="2059597274"/>
                    </a:ext>
                  </a:extLst>
                </a:gridCol>
                <a:gridCol w="1652299">
                  <a:extLst>
                    <a:ext uri="{9D8B030D-6E8A-4147-A177-3AD203B41FA5}">
                      <a16:colId xmlns:a16="http://schemas.microsoft.com/office/drawing/2014/main" val="47922123"/>
                    </a:ext>
                  </a:extLst>
                </a:gridCol>
              </a:tblGrid>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Introduction: Jaguar Land Rover (JLR)</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03</a:t>
                      </a:r>
                    </a:p>
                  </a:txBody>
                  <a:tcPr>
                    <a:solidFill>
                      <a:srgbClr val="D9EDF2"/>
                    </a:solidFill>
                  </a:tcPr>
                </a:tc>
                <a:extLst>
                  <a:ext uri="{0D108BD9-81ED-4DB2-BD59-A6C34878D82A}">
                    <a16:rowId xmlns:a16="http://schemas.microsoft.com/office/drawing/2014/main" val="1195897851"/>
                  </a:ext>
                </a:extLst>
              </a:tr>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Recruitment Process Overview</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04</a:t>
                      </a:r>
                    </a:p>
                  </a:txBody>
                  <a:tcPr>
                    <a:solidFill>
                      <a:srgbClr val="D9EDF2"/>
                    </a:solidFill>
                  </a:tcPr>
                </a:tc>
                <a:extLst>
                  <a:ext uri="{0D108BD9-81ED-4DB2-BD59-A6C34878D82A}">
                    <a16:rowId xmlns:a16="http://schemas.microsoft.com/office/drawing/2014/main" val="541552052"/>
                  </a:ext>
                </a:extLst>
              </a:tr>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Types Of Interviews</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07</a:t>
                      </a:r>
                    </a:p>
                  </a:txBody>
                  <a:tcPr>
                    <a:solidFill>
                      <a:srgbClr val="D9EDF2"/>
                    </a:solidFill>
                  </a:tcPr>
                </a:tc>
                <a:extLst>
                  <a:ext uri="{0D108BD9-81ED-4DB2-BD59-A6C34878D82A}">
                    <a16:rowId xmlns:a16="http://schemas.microsoft.com/office/drawing/2014/main" val="1857646039"/>
                  </a:ext>
                </a:extLst>
              </a:tr>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Questioning Techniques</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11</a:t>
                      </a:r>
                    </a:p>
                  </a:txBody>
                  <a:tcPr>
                    <a:solidFill>
                      <a:srgbClr val="D9EDF2"/>
                    </a:solidFill>
                  </a:tcPr>
                </a:tc>
                <a:extLst>
                  <a:ext uri="{0D108BD9-81ED-4DB2-BD59-A6C34878D82A}">
                    <a16:rowId xmlns:a16="http://schemas.microsoft.com/office/drawing/2014/main" val="1234756065"/>
                  </a:ext>
                </a:extLst>
              </a:tr>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Face-To-Face </a:t>
                      </a:r>
                      <a:r>
                        <a:rPr lang="en-US" sz="2000" b="1" kern="1200" dirty="0" err="1">
                          <a:solidFill>
                            <a:schemeClr val="dk1"/>
                          </a:solidFill>
                          <a:effectLst/>
                          <a:latin typeface="Arial" panose="020B0604020202020204" pitchFamily="34" charset="0"/>
                          <a:ea typeface="+mn-ea"/>
                          <a:cs typeface="Arial" panose="020B0604020202020204" pitchFamily="34" charset="0"/>
                        </a:rPr>
                        <a:t>Vs</a:t>
                      </a:r>
                      <a:r>
                        <a:rPr lang="en-US" sz="2000" b="1" kern="1200" dirty="0">
                          <a:solidFill>
                            <a:schemeClr val="dk1"/>
                          </a:solidFill>
                          <a:effectLst/>
                          <a:latin typeface="Arial" panose="020B0604020202020204" pitchFamily="34" charset="0"/>
                          <a:ea typeface="+mn-ea"/>
                          <a:cs typeface="Arial" panose="020B0604020202020204" pitchFamily="34" charset="0"/>
                        </a:rPr>
                        <a:t> Online Interviews for Project Manager Role</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13</a:t>
                      </a:r>
                    </a:p>
                  </a:txBody>
                  <a:tcPr>
                    <a:solidFill>
                      <a:srgbClr val="D9EDF2"/>
                    </a:solidFill>
                  </a:tcPr>
                </a:tc>
                <a:extLst>
                  <a:ext uri="{0D108BD9-81ED-4DB2-BD59-A6C34878D82A}">
                    <a16:rowId xmlns:a16="http://schemas.microsoft.com/office/drawing/2014/main" val="1855657696"/>
                  </a:ext>
                </a:extLst>
              </a:tr>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Conclusion</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14</a:t>
                      </a:r>
                    </a:p>
                  </a:txBody>
                  <a:tcPr>
                    <a:solidFill>
                      <a:srgbClr val="D9EDF2"/>
                    </a:solidFill>
                  </a:tcPr>
                </a:tc>
                <a:extLst>
                  <a:ext uri="{0D108BD9-81ED-4DB2-BD59-A6C34878D82A}">
                    <a16:rowId xmlns:a16="http://schemas.microsoft.com/office/drawing/2014/main" val="3184336724"/>
                  </a:ext>
                </a:extLst>
              </a:tr>
              <a:tr h="681518">
                <a:tc>
                  <a:txBody>
                    <a:bodyPr/>
                    <a:lstStyle/>
                    <a:p>
                      <a:r>
                        <a:rPr lang="en-US" sz="2000" b="1" kern="1200" dirty="0">
                          <a:solidFill>
                            <a:schemeClr val="dk1"/>
                          </a:solidFill>
                          <a:effectLst/>
                          <a:latin typeface="Arial" panose="020B0604020202020204" pitchFamily="34" charset="0"/>
                          <a:ea typeface="+mn-ea"/>
                          <a:cs typeface="Arial" panose="020B0604020202020204" pitchFamily="34" charset="0"/>
                        </a:rPr>
                        <a:t>References</a:t>
                      </a:r>
                      <a:endParaRPr lang="en-IN" sz="2000" b="1" dirty="0">
                        <a:latin typeface="Arial" panose="020B0604020202020204" pitchFamily="34" charset="0"/>
                        <a:cs typeface="Arial" panose="020B0604020202020204" pitchFamily="34" charset="0"/>
                      </a:endParaRPr>
                    </a:p>
                  </a:txBody>
                  <a:tcPr>
                    <a:solidFill>
                      <a:srgbClr val="D9EDF2"/>
                    </a:solidFill>
                  </a:tcPr>
                </a:tc>
                <a:tc>
                  <a:txBody>
                    <a:bodyPr/>
                    <a:lstStyle/>
                    <a:p>
                      <a:r>
                        <a:rPr lang="en-IN" sz="2000" b="1" dirty="0">
                          <a:latin typeface="Arial" panose="020B0604020202020204" pitchFamily="34" charset="0"/>
                          <a:cs typeface="Arial" panose="020B0604020202020204" pitchFamily="34" charset="0"/>
                        </a:rPr>
                        <a:t>14</a:t>
                      </a:r>
                    </a:p>
                  </a:txBody>
                  <a:tcPr>
                    <a:solidFill>
                      <a:srgbClr val="D9EDF2"/>
                    </a:solidFill>
                  </a:tcPr>
                </a:tc>
                <a:extLst>
                  <a:ext uri="{0D108BD9-81ED-4DB2-BD59-A6C34878D82A}">
                    <a16:rowId xmlns:a16="http://schemas.microsoft.com/office/drawing/2014/main" val="2713423614"/>
                  </a:ext>
                </a:extLst>
              </a:tr>
            </a:tbl>
          </a:graphicData>
        </a:graphic>
      </p:graphicFrame>
      <p:sp>
        <p:nvSpPr>
          <p:cNvPr id="4" name="Rectangle 3"/>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5" name="Rectangle 4"/>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02</a:t>
            </a:r>
          </a:p>
        </p:txBody>
      </p:sp>
    </p:spTree>
    <p:extLst>
      <p:ext uri="{BB962C8B-B14F-4D97-AF65-F5344CB8AC3E}">
        <p14:creationId xmlns:p14="http://schemas.microsoft.com/office/powerpoint/2010/main" val="2545306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14630400" cy="2880955"/>
          </a:xfrm>
          <a:prstGeom prst="rect">
            <a:avLst/>
          </a:prstGeom>
        </p:spPr>
      </p:pic>
      <p:sp>
        <p:nvSpPr>
          <p:cNvPr id="3" name="Text 0"/>
          <p:cNvSpPr/>
          <p:nvPr/>
        </p:nvSpPr>
        <p:spPr>
          <a:xfrm>
            <a:off x="768191" y="2806401"/>
            <a:ext cx="13094018" cy="1371838"/>
          </a:xfrm>
          <a:prstGeom prst="rect">
            <a:avLst/>
          </a:prstGeom>
          <a:noFill/>
          <a:ln/>
        </p:spPr>
        <p:txBody>
          <a:bodyPr wrap="square" lIns="0" tIns="0" rIns="0" bIns="0" rtlCol="0" anchor="t"/>
          <a:lstStyle/>
          <a:p>
            <a:pPr algn="ctr">
              <a:lnSpc>
                <a:spcPts val="5400"/>
              </a:lnSpc>
            </a:pPr>
            <a:r>
              <a:rPr lang="en-US" sz="2800" dirty="0">
                <a:solidFill>
                  <a:srgbClr val="2E3C4E"/>
                </a:solidFill>
                <a:latin typeface="Host Grotesk Medium" pitchFamily="34" charset="0"/>
                <a:ea typeface="Host Grotesk Medium" pitchFamily="34" charset="-122"/>
                <a:cs typeface="Host Grotesk Medium" pitchFamily="34" charset="-120"/>
              </a:rPr>
              <a:t>Introduction: Jaguar Land Rover (JLR) </a:t>
            </a:r>
            <a:endParaRPr lang="en-US" sz="2800" dirty="0"/>
          </a:p>
        </p:txBody>
      </p:sp>
      <p:sp>
        <p:nvSpPr>
          <p:cNvPr id="4" name="Shape 1"/>
          <p:cNvSpPr/>
          <p:nvPr/>
        </p:nvSpPr>
        <p:spPr>
          <a:xfrm>
            <a:off x="2346960" y="4013199"/>
            <a:ext cx="9936480" cy="2580641"/>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13" name="TextBox 12"/>
          <p:cNvSpPr txBox="1"/>
          <p:nvPr/>
        </p:nvSpPr>
        <p:spPr>
          <a:xfrm>
            <a:off x="2804160" y="4248654"/>
            <a:ext cx="8920480" cy="2123658"/>
          </a:xfrm>
          <a:prstGeom prst="rect">
            <a:avLst/>
          </a:prstGeom>
          <a:noFill/>
        </p:spPr>
        <p:txBody>
          <a:bodyPr wrap="square" lIns="91440" tIns="45720" rIns="91440" bIns="45720" rtlCol="0" anchor="t">
            <a:spAutoFit/>
          </a:bodyPr>
          <a:lstStyle/>
          <a:p>
            <a:pPr marL="171450" lvl="0" indent="-171450">
              <a:lnSpc>
                <a:spcPct val="200000"/>
              </a:lnSpc>
              <a:buFont typeface="Wingdings" panose="05000000000000000000" pitchFamily="2" charset="2"/>
              <a:buChar char="Ø"/>
            </a:pPr>
            <a:r>
              <a:rPr lang="en-US" sz="1100" b="1" dirty="0">
                <a:latin typeface="Arial" panose="020B0604020202020204" pitchFamily="34" charset="0"/>
                <a:cs typeface="Arial" panose="020B0604020202020204" pitchFamily="34" charset="0"/>
              </a:rPr>
              <a:t>Jaguar Land Rover (JLR): </a:t>
            </a:r>
            <a:r>
              <a:rPr lang="en-US" sz="1100" dirty="0">
                <a:latin typeface="Arial" panose="020B0604020202020204" pitchFamily="34" charset="0"/>
                <a:cs typeface="Arial" panose="020B0604020202020204" pitchFamily="34" charset="0"/>
              </a:rPr>
              <a:t>The UK-based largest high-end car maker, with its major operations located in Birmingham (JLR, 2025).</a:t>
            </a:r>
            <a:endParaRPr lang="en-IN" sz="1100" dirty="0">
              <a:latin typeface="Arial" panose="020B0604020202020204" pitchFamily="34" charset="0"/>
              <a:cs typeface="Arial" panose="020B0604020202020204" pitchFamily="34" charset="0"/>
            </a:endParaRPr>
          </a:p>
          <a:p>
            <a:pPr marL="171450" lvl="0" indent="-171450">
              <a:lnSpc>
                <a:spcPct val="200000"/>
              </a:lnSpc>
              <a:buFont typeface="Wingdings" panose="05000000000000000000" pitchFamily="2" charset="2"/>
              <a:buChar char="Ø"/>
            </a:pPr>
            <a:r>
              <a:rPr lang="en-US" sz="1100" dirty="0">
                <a:latin typeface="Arial" panose="020B0604020202020204" pitchFamily="34" charset="0"/>
                <a:cs typeface="Arial" panose="020B0604020202020204" pitchFamily="34" charset="0"/>
              </a:rPr>
              <a:t>In the process of significant business changes, aimed at electrification, sustainability, and digital innovation.</a:t>
            </a:r>
            <a:endParaRPr lang="en-IN" sz="1100" dirty="0">
              <a:latin typeface="Arial" panose="020B0604020202020204" pitchFamily="34" charset="0"/>
              <a:cs typeface="Arial" panose="020B0604020202020204" pitchFamily="34" charset="0"/>
            </a:endParaRPr>
          </a:p>
          <a:p>
            <a:pPr marL="171450" lvl="0" indent="-171450">
              <a:lnSpc>
                <a:spcPct val="200000"/>
              </a:lnSpc>
              <a:buFont typeface="Wingdings" panose="05000000000000000000" pitchFamily="2" charset="2"/>
              <a:buChar char="Ø"/>
            </a:pPr>
            <a:r>
              <a:rPr lang="en-US" sz="1100" dirty="0">
                <a:latin typeface="Arial"/>
                <a:cs typeface="Arial"/>
              </a:rPr>
              <a:t>Planned hiring is necessary to fill positions like Change Managers and Project Leaders to facilitate change (</a:t>
            </a:r>
            <a:r>
              <a:rPr lang="en-US" sz="1100" dirty="0" err="1">
                <a:latin typeface="Arial"/>
                <a:cs typeface="Arial"/>
              </a:rPr>
              <a:t>Elugbaju</a:t>
            </a:r>
            <a:r>
              <a:rPr lang="en-US" sz="1100" dirty="0">
                <a:latin typeface="Arial"/>
                <a:cs typeface="Arial"/>
              </a:rPr>
              <a:t>, Okeke, and Alabi, 2024).</a:t>
            </a:r>
            <a:endParaRPr lang="en-IN" sz="1100" dirty="0">
              <a:latin typeface="Arial"/>
              <a:cs typeface="Arial"/>
            </a:endParaRPr>
          </a:p>
          <a:p>
            <a:pPr marL="171450" indent="-171450">
              <a:lnSpc>
                <a:spcPct val="200000"/>
              </a:lnSpc>
              <a:buFont typeface="Wingdings" panose="05000000000000000000" pitchFamily="2" charset="2"/>
              <a:buChar char="Ø"/>
            </a:pPr>
            <a:r>
              <a:rPr lang="en-US" sz="1100" dirty="0">
                <a:latin typeface="Arial"/>
                <a:cs typeface="Arial"/>
              </a:rPr>
              <a:t>According to Simon Sinek, hire people who believe and fit the culture to achieve the desired transformational success.</a:t>
            </a:r>
            <a:endParaRPr lang="en-IN" sz="1100" dirty="0">
              <a:latin typeface="Arial"/>
              <a:cs typeface="Arial"/>
            </a:endParaRPr>
          </a:p>
          <a:p>
            <a:pPr marL="171450" indent="-171450">
              <a:lnSpc>
                <a:spcPct val="200000"/>
              </a:lnSpc>
              <a:buFont typeface="Wingdings" panose="05000000000000000000" pitchFamily="2" charset="2"/>
              <a:buChar char="Ø"/>
            </a:pPr>
            <a:endParaRPr lang="en-IN" sz="1100" dirty="0">
              <a:latin typeface="Arial" panose="020B0604020202020204" pitchFamily="34" charset="0"/>
              <a:cs typeface="Arial" panose="020B0604020202020204" pitchFamily="34" charset="0"/>
            </a:endParaRPr>
          </a:p>
        </p:txBody>
      </p:sp>
      <p:pic>
        <p:nvPicPr>
          <p:cNvPr id="4102" name="Picture 6" descr="File:JLR logo 2023.svg - Wikipedia"/>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46660" y="6781440"/>
            <a:ext cx="1523707" cy="1340862"/>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5" name="Rectangle 4"/>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03</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3106003" y="358549"/>
            <a:ext cx="8721209" cy="708779"/>
          </a:xfrm>
          <a:prstGeom prst="rect">
            <a:avLst/>
          </a:prstGeom>
          <a:noFill/>
          <a:ln/>
        </p:spPr>
        <p:txBody>
          <a:bodyPr wrap="none" lIns="0" tIns="0" rIns="0" bIns="0" rtlCol="0" anchor="t"/>
          <a:lstStyle/>
          <a:p>
            <a:pPr algn="ctr"/>
            <a:r>
              <a:rPr lang="en-US" sz="2800" b="1" dirty="0">
                <a:latin typeface="Arial" panose="020B0604020202020204" pitchFamily="34" charset="0"/>
                <a:cs typeface="Arial" panose="020B0604020202020204" pitchFamily="34" charset="0"/>
              </a:rPr>
              <a:t>Recruitment Process Overview </a:t>
            </a:r>
            <a:endParaRPr lang="en-IN" sz="2800" b="1" dirty="0">
              <a:latin typeface="Arial" panose="020B0604020202020204" pitchFamily="34" charset="0"/>
              <a:cs typeface="Arial" panose="020B0604020202020204" pitchFamily="34" charset="0"/>
            </a:endParaRPr>
          </a:p>
        </p:txBody>
      </p:sp>
      <p:sp>
        <p:nvSpPr>
          <p:cNvPr id="24" name="Rectangle 23"/>
          <p:cNvSpPr/>
          <p:nvPr/>
        </p:nvSpPr>
        <p:spPr>
          <a:xfrm>
            <a:off x="1537855" y="867407"/>
            <a:ext cx="12157364" cy="314894"/>
          </a:xfrm>
          <a:prstGeom prst="rect">
            <a:avLst/>
          </a:prstGeom>
        </p:spPr>
        <p:txBody>
          <a:bodyPr wrap="square">
            <a:spAutoFit/>
          </a:bodyPr>
          <a:lstStyle/>
          <a:p>
            <a:pPr indent="-1270" algn="ctr">
              <a:lnSpc>
                <a:spcPct val="150000"/>
              </a:lnSpc>
              <a:spcAft>
                <a:spcPts val="1000"/>
              </a:spcAft>
            </a:pP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The recruitment process ensures the right candidate, right role, right time; it is fair, efficient and fits an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organisation</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Najlae</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2024).</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25" name="Rectangle 24"/>
          <p:cNvSpPr/>
          <p:nvPr/>
        </p:nvSpPr>
        <p:spPr>
          <a:xfrm>
            <a:off x="6858183" y="1397368"/>
            <a:ext cx="914033" cy="314894"/>
          </a:xfrm>
          <a:prstGeom prst="rect">
            <a:avLst/>
          </a:prstGeom>
        </p:spPr>
        <p:txBody>
          <a:bodyPr wrap="none">
            <a:spAutoFit/>
          </a:bodyPr>
          <a:lstStyle/>
          <a:p>
            <a:pPr indent="-1270" algn="just">
              <a:lnSpc>
                <a:spcPct val="150000"/>
              </a:lnSpc>
              <a:spcAft>
                <a:spcPts val="1000"/>
              </a:spcAft>
            </a:pPr>
            <a:r>
              <a:rPr lang="en-US" sz="1100" b="1" i="1" dirty="0">
                <a:solidFill>
                  <a:srgbClr val="000000"/>
                </a:solidFill>
                <a:latin typeface="Arial" panose="020B0604020202020204" pitchFamily="34" charset="0"/>
                <a:ea typeface="Calibri" panose="020F0502020204030204" pitchFamily="34" charset="0"/>
                <a:cs typeface="Times New Roman" panose="02020603050405020304" pitchFamily="18" charset="0"/>
              </a:rPr>
              <a:t>Key Steps: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30" name="Rounded Rectangle 29"/>
          <p:cNvSpPr/>
          <p:nvPr/>
        </p:nvSpPr>
        <p:spPr>
          <a:xfrm>
            <a:off x="3889352" y="2150330"/>
            <a:ext cx="2968831" cy="602673"/>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1</a:t>
            </a:r>
          </a:p>
        </p:txBody>
      </p:sp>
      <p:sp>
        <p:nvSpPr>
          <p:cNvPr id="32" name="Rounded Rectangle 31"/>
          <p:cNvSpPr/>
          <p:nvPr/>
        </p:nvSpPr>
        <p:spPr>
          <a:xfrm>
            <a:off x="3889352" y="4250205"/>
            <a:ext cx="2968831" cy="527515"/>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2</a:t>
            </a:r>
          </a:p>
        </p:txBody>
      </p:sp>
      <p:sp>
        <p:nvSpPr>
          <p:cNvPr id="33" name="Rounded Rectangle 32"/>
          <p:cNvSpPr/>
          <p:nvPr/>
        </p:nvSpPr>
        <p:spPr>
          <a:xfrm>
            <a:off x="3892322" y="6544927"/>
            <a:ext cx="2965861" cy="559241"/>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3</a:t>
            </a:r>
          </a:p>
        </p:txBody>
      </p:sp>
      <p:pic>
        <p:nvPicPr>
          <p:cNvPr id="1030"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4852487" y="3008490"/>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43"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4761618" y="5141797"/>
            <a:ext cx="1039053" cy="1039053"/>
          </a:xfrm>
          <a:prstGeom prst="rect">
            <a:avLst/>
          </a:prstGeom>
          <a:noFill/>
          <a:extLst>
            <a:ext uri="{909E8E84-426E-40DD-AFC4-6F175D3DCCD1}">
              <a14:hiddenFill xmlns:a14="http://schemas.microsoft.com/office/drawing/2010/main">
                <a:solidFill>
                  <a:srgbClr val="FFFFFF"/>
                </a:solidFill>
              </a14:hiddenFill>
            </a:ext>
          </a:extLst>
        </p:spPr>
      </p:pic>
      <p:sp>
        <p:nvSpPr>
          <p:cNvPr id="44" name="Shape 1"/>
          <p:cNvSpPr/>
          <p:nvPr/>
        </p:nvSpPr>
        <p:spPr>
          <a:xfrm>
            <a:off x="7923084" y="2035591"/>
            <a:ext cx="6176567" cy="1049274"/>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5" name="Rectangle 44"/>
          <p:cNvSpPr/>
          <p:nvPr/>
        </p:nvSpPr>
        <p:spPr>
          <a:xfrm>
            <a:off x="8201517" y="2260146"/>
            <a:ext cx="5493701" cy="600164"/>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Job Analysis-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Helps to determine the essential requirements, duties and tasks of the job to ensure comprehensiveness and fit to the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organisational</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requirements.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46" name="Shape 1"/>
          <p:cNvSpPr/>
          <p:nvPr/>
        </p:nvSpPr>
        <p:spPr>
          <a:xfrm>
            <a:off x="7923082" y="4145583"/>
            <a:ext cx="6176567" cy="960807"/>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7" name="Rectangle 46"/>
          <p:cNvSpPr/>
          <p:nvPr/>
        </p:nvSpPr>
        <p:spPr>
          <a:xfrm>
            <a:off x="8200632" y="4269700"/>
            <a:ext cx="5752873" cy="600164"/>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Job Description-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Indicates effectively the duties and responsibilities of the position in which he or she will report and perform.</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48" name="Shape 1"/>
          <p:cNvSpPr/>
          <p:nvPr/>
        </p:nvSpPr>
        <p:spPr>
          <a:xfrm>
            <a:off x="7923083" y="6345261"/>
            <a:ext cx="6176565" cy="951677"/>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9" name="Rectangle 48"/>
          <p:cNvSpPr/>
          <p:nvPr/>
        </p:nvSpPr>
        <p:spPr>
          <a:xfrm>
            <a:off x="8200631" y="6477186"/>
            <a:ext cx="5752873" cy="600164"/>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Person Specification-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Displays the required skills, qualifications, experience and personal traits needed to carry out the job profitably.</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pic>
        <p:nvPicPr>
          <p:cNvPr id="1032" name="Picture 8" descr="What is Job Analysis? A Guide to Effective Hiring and Recruitment -  BarRais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5678" y="1523023"/>
            <a:ext cx="2571223" cy="171518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How to Write a Job Description | Joblist"/>
          <p:cNvPicPr>
            <a:picLocks noChangeAspect="1" noChangeArrowheads="1"/>
          </p:cNvPicPr>
          <p:nvPr/>
        </p:nvPicPr>
        <p:blipFill rotWithShape="1">
          <a:blip r:embed="rId5">
            <a:extLst>
              <a:ext uri="{28A0092B-C50C-407E-A947-70E740481C1C}">
                <a14:useLocalDpi xmlns:a14="http://schemas.microsoft.com/office/drawing/2010/main" val="0"/>
              </a:ext>
            </a:extLst>
          </a:blip>
          <a:srcRect l="14364" t="6516" r="14993" b="6228"/>
          <a:stretch/>
        </p:blipFill>
        <p:spPr bwMode="auto">
          <a:xfrm>
            <a:off x="987295" y="3490442"/>
            <a:ext cx="2369605" cy="1959082"/>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Job Specification Vs Job Description: Everything You Need To Know!"/>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195240" y="5661323"/>
            <a:ext cx="1601797" cy="2266026"/>
          </a:xfrm>
          <a:prstGeom prst="rect">
            <a:avLst/>
          </a:prstGeom>
          <a:noFill/>
          <a:extLst>
            <a:ext uri="{909E8E84-426E-40DD-AFC4-6F175D3DCCD1}">
              <a14:hiddenFill xmlns:a14="http://schemas.microsoft.com/office/drawing/2010/main">
                <a:solidFill>
                  <a:srgbClr val="FFFFFF"/>
                </a:solidFill>
              </a14:hiddenFill>
            </a:ext>
          </a:extLst>
        </p:spPr>
      </p:pic>
      <p:pic>
        <p:nvPicPr>
          <p:cNvPr id="53"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5458" y="2096340"/>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54"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4404" y="4048786"/>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32328" y="6359371"/>
            <a:ext cx="930352" cy="930352"/>
          </a:xfrm>
          <a:prstGeom prst="rect">
            <a:avLst/>
          </a:prstGeom>
          <a:noFill/>
          <a:extLst>
            <a:ext uri="{909E8E84-426E-40DD-AFC4-6F175D3DCCD1}">
              <a14:hiddenFill xmlns:a14="http://schemas.microsoft.com/office/drawing/2010/main">
                <a:solidFill>
                  <a:srgbClr val="FFFFFF"/>
                </a:solidFill>
              </a14:hiddenFill>
            </a:ext>
          </a:extLst>
        </p:spPr>
      </p:pic>
      <p:sp>
        <p:nvSpPr>
          <p:cNvPr id="40" name="Rectangle 39"/>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23" name="Rectangle 22"/>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04</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106003" y="358549"/>
            <a:ext cx="8721209" cy="708779"/>
          </a:xfrm>
          <a:prstGeom prst="rect">
            <a:avLst/>
          </a:prstGeom>
          <a:noFill/>
          <a:ln/>
        </p:spPr>
        <p:txBody>
          <a:bodyPr wrap="none" lIns="0" tIns="0" rIns="0" bIns="0" rtlCol="0" anchor="t"/>
          <a:lstStyle/>
          <a:p>
            <a:pPr algn="ctr"/>
            <a:r>
              <a:rPr lang="en-US" sz="2800" b="1" dirty="0">
                <a:latin typeface="Arial" panose="020B0604020202020204" pitchFamily="34" charset="0"/>
                <a:cs typeface="Arial" panose="020B0604020202020204" pitchFamily="34" charset="0"/>
              </a:rPr>
              <a:t>Recruitment Process Overview </a:t>
            </a:r>
            <a:endParaRPr lang="en-IN" sz="2800" b="1" dirty="0">
              <a:latin typeface="Arial" panose="020B0604020202020204" pitchFamily="34" charset="0"/>
              <a:cs typeface="Arial" panose="020B0604020202020204" pitchFamily="34" charset="0"/>
            </a:endParaRPr>
          </a:p>
        </p:txBody>
      </p:sp>
      <p:sp>
        <p:nvSpPr>
          <p:cNvPr id="25" name="Rectangle 24"/>
          <p:cNvSpPr/>
          <p:nvPr/>
        </p:nvSpPr>
        <p:spPr>
          <a:xfrm>
            <a:off x="7009590" y="1136488"/>
            <a:ext cx="914033" cy="314894"/>
          </a:xfrm>
          <a:prstGeom prst="rect">
            <a:avLst/>
          </a:prstGeom>
        </p:spPr>
        <p:txBody>
          <a:bodyPr wrap="none">
            <a:spAutoFit/>
          </a:bodyPr>
          <a:lstStyle/>
          <a:p>
            <a:pPr indent="-1270" algn="just">
              <a:lnSpc>
                <a:spcPct val="150000"/>
              </a:lnSpc>
              <a:spcAft>
                <a:spcPts val="1000"/>
              </a:spcAft>
            </a:pPr>
            <a:r>
              <a:rPr lang="en-US" sz="1100" b="1" i="1" dirty="0">
                <a:solidFill>
                  <a:srgbClr val="000000"/>
                </a:solidFill>
                <a:latin typeface="Arial" panose="020B0604020202020204" pitchFamily="34" charset="0"/>
                <a:ea typeface="Calibri" panose="020F0502020204030204" pitchFamily="34" charset="0"/>
                <a:cs typeface="Times New Roman" panose="02020603050405020304" pitchFamily="18" charset="0"/>
              </a:rPr>
              <a:t>Key Steps: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30" name="Rounded Rectangle 29"/>
          <p:cNvSpPr/>
          <p:nvPr/>
        </p:nvSpPr>
        <p:spPr>
          <a:xfrm>
            <a:off x="4533588" y="2150330"/>
            <a:ext cx="2968831" cy="602673"/>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4</a:t>
            </a:r>
          </a:p>
        </p:txBody>
      </p:sp>
      <p:sp>
        <p:nvSpPr>
          <p:cNvPr id="32" name="Rounded Rectangle 31"/>
          <p:cNvSpPr/>
          <p:nvPr/>
        </p:nvSpPr>
        <p:spPr>
          <a:xfrm>
            <a:off x="4637503" y="5621805"/>
            <a:ext cx="2968831" cy="527515"/>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5</a:t>
            </a:r>
          </a:p>
        </p:txBody>
      </p:sp>
      <p:pic>
        <p:nvPicPr>
          <p:cNvPr id="1030"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5459310" y="3762729"/>
            <a:ext cx="930352" cy="930352"/>
          </a:xfrm>
          <a:prstGeom prst="rect">
            <a:avLst/>
          </a:prstGeom>
          <a:noFill/>
          <a:extLst>
            <a:ext uri="{909E8E84-426E-40DD-AFC4-6F175D3DCCD1}">
              <a14:hiddenFill xmlns:a14="http://schemas.microsoft.com/office/drawing/2010/main">
                <a:solidFill>
                  <a:srgbClr val="FFFFFF"/>
                </a:solidFill>
              </a14:hiddenFill>
            </a:ext>
          </a:extLst>
        </p:spPr>
      </p:pic>
      <p:sp>
        <p:nvSpPr>
          <p:cNvPr id="44" name="Shape 1"/>
          <p:cNvSpPr/>
          <p:nvPr/>
        </p:nvSpPr>
        <p:spPr>
          <a:xfrm>
            <a:off x="9425192" y="1701498"/>
            <a:ext cx="4566789" cy="2103010"/>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5" name="Rectangle 44"/>
          <p:cNvSpPr/>
          <p:nvPr/>
        </p:nvSpPr>
        <p:spPr>
          <a:xfrm>
            <a:off x="10010648" y="2215688"/>
            <a:ext cx="3793171" cy="1107996"/>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Advertising and Applications-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Publicise</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the vacancy by using the relevant avenues to access and bring in a wide pool of talent that may be well </a:t>
            </a:r>
            <a:r>
              <a:rPr lang="en-US" sz="11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qualified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Opada</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et al., 2024</a:t>
            </a:r>
            <a:r>
              <a:rPr lang="en-US" sz="11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48" name="Shape 1"/>
          <p:cNvSpPr/>
          <p:nvPr/>
        </p:nvSpPr>
        <p:spPr>
          <a:xfrm>
            <a:off x="9425192" y="4827098"/>
            <a:ext cx="4542652" cy="2369824"/>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9" name="Rectangle 48"/>
          <p:cNvSpPr/>
          <p:nvPr/>
        </p:nvSpPr>
        <p:spPr>
          <a:xfrm>
            <a:off x="10114563" y="5551463"/>
            <a:ext cx="3393625" cy="854080"/>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Shortlisting-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Eliminates applicants according to certain requirements in order to select the most appropriate applicants.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pic>
        <p:nvPicPr>
          <p:cNvPr id="53"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4870" y="2011082"/>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4870" y="5460474"/>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n-app advertising done right: The 2023 guide | AppsFly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7448" y="828391"/>
            <a:ext cx="3909105" cy="3107739"/>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A Useful Guide to Shortlisting Applicants | Skillfue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2043" y="4306329"/>
            <a:ext cx="4010895" cy="2838962"/>
          </a:xfrm>
          <a:prstGeom prst="rect">
            <a:avLst/>
          </a:prstGeom>
          <a:noFill/>
          <a:extLst>
            <a:ext uri="{909E8E84-426E-40DD-AFC4-6F175D3DCCD1}">
              <a14:hiddenFill xmlns:a14="http://schemas.microsoft.com/office/drawing/2010/main">
                <a:solidFill>
                  <a:srgbClr val="FFFFFF"/>
                </a:solidFill>
              </a14:hiddenFill>
            </a:ext>
          </a:extLst>
        </p:spPr>
      </p:pic>
      <p:sp>
        <p:nvSpPr>
          <p:cNvPr id="26" name="Rectangle 25"/>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6" name="Rectangle 15"/>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05</a:t>
            </a:r>
          </a:p>
        </p:txBody>
      </p:sp>
    </p:spTree>
    <p:extLst>
      <p:ext uri="{BB962C8B-B14F-4D97-AF65-F5344CB8AC3E}">
        <p14:creationId xmlns:p14="http://schemas.microsoft.com/office/powerpoint/2010/main" val="1523140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3106003" y="358549"/>
            <a:ext cx="8721209" cy="708779"/>
          </a:xfrm>
          <a:prstGeom prst="rect">
            <a:avLst/>
          </a:prstGeom>
          <a:noFill/>
          <a:ln/>
        </p:spPr>
        <p:txBody>
          <a:bodyPr wrap="none" lIns="0" tIns="0" rIns="0" bIns="0" rtlCol="0" anchor="t"/>
          <a:lstStyle/>
          <a:p>
            <a:pPr algn="ctr"/>
            <a:r>
              <a:rPr lang="en-US" sz="2800" b="1" dirty="0">
                <a:latin typeface="Arial" panose="020B0604020202020204" pitchFamily="34" charset="0"/>
                <a:cs typeface="Arial" panose="020B0604020202020204" pitchFamily="34" charset="0"/>
              </a:rPr>
              <a:t>Recruitment Process Overview </a:t>
            </a:r>
            <a:endParaRPr lang="en-IN" sz="2800" b="1" dirty="0">
              <a:latin typeface="Arial" panose="020B0604020202020204" pitchFamily="34" charset="0"/>
              <a:cs typeface="Arial" panose="020B0604020202020204" pitchFamily="34" charset="0"/>
            </a:endParaRPr>
          </a:p>
        </p:txBody>
      </p:sp>
      <p:sp>
        <p:nvSpPr>
          <p:cNvPr id="25" name="Rectangle 24"/>
          <p:cNvSpPr/>
          <p:nvPr/>
        </p:nvSpPr>
        <p:spPr>
          <a:xfrm>
            <a:off x="7009590" y="1082474"/>
            <a:ext cx="914033" cy="314894"/>
          </a:xfrm>
          <a:prstGeom prst="rect">
            <a:avLst/>
          </a:prstGeom>
        </p:spPr>
        <p:txBody>
          <a:bodyPr wrap="none">
            <a:spAutoFit/>
          </a:bodyPr>
          <a:lstStyle/>
          <a:p>
            <a:pPr indent="-1270" algn="just">
              <a:lnSpc>
                <a:spcPct val="150000"/>
              </a:lnSpc>
              <a:spcAft>
                <a:spcPts val="1000"/>
              </a:spcAft>
            </a:pPr>
            <a:r>
              <a:rPr lang="en-US" sz="1100" b="1" i="1" dirty="0">
                <a:solidFill>
                  <a:srgbClr val="000000"/>
                </a:solidFill>
                <a:latin typeface="Arial" panose="020B0604020202020204" pitchFamily="34" charset="0"/>
                <a:ea typeface="Calibri" panose="020F0502020204030204" pitchFamily="34" charset="0"/>
                <a:cs typeface="Times New Roman" panose="02020603050405020304" pitchFamily="18" charset="0"/>
              </a:rPr>
              <a:t>Key Steps: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30" name="Rounded Rectangle 29"/>
          <p:cNvSpPr/>
          <p:nvPr/>
        </p:nvSpPr>
        <p:spPr>
          <a:xfrm>
            <a:off x="4533588" y="2150330"/>
            <a:ext cx="2968831" cy="602673"/>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6</a:t>
            </a:r>
          </a:p>
        </p:txBody>
      </p:sp>
      <p:sp>
        <p:nvSpPr>
          <p:cNvPr id="32" name="Rounded Rectangle 31"/>
          <p:cNvSpPr/>
          <p:nvPr/>
        </p:nvSpPr>
        <p:spPr>
          <a:xfrm>
            <a:off x="4637503" y="5770660"/>
            <a:ext cx="2968831" cy="527515"/>
          </a:xfrm>
          <a:prstGeom prst="roundRect">
            <a:avLst/>
          </a:prstGeom>
          <a:solidFill>
            <a:srgbClr val="6EB4C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IN" dirty="0"/>
              <a:t>Step 7</a:t>
            </a:r>
          </a:p>
        </p:txBody>
      </p:sp>
      <p:pic>
        <p:nvPicPr>
          <p:cNvPr id="1030"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400000">
            <a:off x="5459310" y="3762729"/>
            <a:ext cx="930352" cy="930352"/>
          </a:xfrm>
          <a:prstGeom prst="rect">
            <a:avLst/>
          </a:prstGeom>
          <a:noFill/>
          <a:extLst>
            <a:ext uri="{909E8E84-426E-40DD-AFC4-6F175D3DCCD1}">
              <a14:hiddenFill xmlns:a14="http://schemas.microsoft.com/office/drawing/2010/main">
                <a:solidFill>
                  <a:srgbClr val="FFFFFF"/>
                </a:solidFill>
              </a14:hiddenFill>
            </a:ext>
          </a:extLst>
        </p:spPr>
      </p:pic>
      <p:sp>
        <p:nvSpPr>
          <p:cNvPr id="44" name="Shape 1"/>
          <p:cNvSpPr/>
          <p:nvPr/>
        </p:nvSpPr>
        <p:spPr>
          <a:xfrm>
            <a:off x="9424065" y="1659719"/>
            <a:ext cx="4566789" cy="2103010"/>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5" name="Rectangle 44"/>
          <p:cNvSpPr/>
          <p:nvPr/>
        </p:nvSpPr>
        <p:spPr>
          <a:xfrm>
            <a:off x="10010648" y="2215688"/>
            <a:ext cx="3793171" cy="568810"/>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Interviews and Assessment-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Performs formal assessment either via interviews, tests, or exercises.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48" name="Shape 1"/>
          <p:cNvSpPr/>
          <p:nvPr/>
        </p:nvSpPr>
        <p:spPr>
          <a:xfrm>
            <a:off x="9425192" y="5146073"/>
            <a:ext cx="4542652" cy="2369824"/>
          </a:xfrm>
          <a:prstGeom prst="roundRect">
            <a:avLst>
              <a:gd name="adj" fmla="val 4105"/>
            </a:avLst>
          </a:prstGeom>
          <a:solidFill>
            <a:srgbClr val="D9EDF2"/>
          </a:solidFill>
          <a:ln w="7620">
            <a:solidFill>
              <a:srgbClr val="BFD3D8"/>
            </a:solidFill>
            <a:prstDash val="solid"/>
          </a:ln>
        </p:spPr>
        <p:txBody>
          <a:bodyPr/>
          <a:lstStyle/>
          <a:p>
            <a:pPr marL="171450" lvl="0" indent="-171450">
              <a:lnSpc>
                <a:spcPct val="150000"/>
              </a:lnSpc>
              <a:buFont typeface="Arial" panose="020B0604020202020204" pitchFamily="34" charset="0"/>
              <a:buChar char="•"/>
            </a:pPr>
            <a:endParaRPr lang="en-IN" sz="1100" dirty="0">
              <a:latin typeface="Arial" panose="020B0604020202020204" pitchFamily="34" charset="0"/>
              <a:ea typeface="Roboto" panose="020B0604020202020204" charset="0"/>
              <a:cs typeface="Arial" panose="020B0604020202020204" pitchFamily="34" charset="0"/>
            </a:endParaRPr>
          </a:p>
        </p:txBody>
      </p:sp>
      <p:sp>
        <p:nvSpPr>
          <p:cNvPr id="49" name="Rectangle 48"/>
          <p:cNvSpPr/>
          <p:nvPr/>
        </p:nvSpPr>
        <p:spPr>
          <a:xfrm>
            <a:off x="10114563" y="5870438"/>
            <a:ext cx="3393625" cy="1107996"/>
          </a:xfrm>
          <a:prstGeom prst="rect">
            <a:avLst/>
          </a:prstGeom>
        </p:spPr>
        <p:txBody>
          <a:bodyPr wrap="square">
            <a:spAutoFit/>
          </a:bodyPr>
          <a:lstStyle/>
          <a:p>
            <a:pPr indent="-1270" algn="just">
              <a:lnSpc>
                <a:spcPct val="150000"/>
              </a:lnSpc>
              <a:spcAft>
                <a:spcPts val="1000"/>
              </a:spcAft>
            </a:pPr>
            <a:r>
              <a:rPr lang="en-US" sz="1100" b="1" dirty="0">
                <a:solidFill>
                  <a:srgbClr val="000000"/>
                </a:solidFill>
                <a:latin typeface="Arial" panose="020B0604020202020204" pitchFamily="34" charset="0"/>
                <a:ea typeface="Calibri" panose="020F0502020204030204" pitchFamily="34" charset="0"/>
                <a:cs typeface="Times New Roman" panose="02020603050405020304" pitchFamily="18" charset="0"/>
              </a:rPr>
              <a:t>Selection and Induction -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Completes the selection and introduces the successful candidate to the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organisation</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with well-structured induction </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programmes (</a:t>
            </a:r>
            <a:r>
              <a:rPr lang="en-US" sz="11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Demanuele</a:t>
            </a: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 2025).</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pic>
        <p:nvPicPr>
          <p:cNvPr id="53"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4870" y="2011082"/>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55" name="Picture 6" descr="Arrow-Right Icons - Free SVG &amp; PNG Arrow-Right Images - Noun Projec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34870" y="5609329"/>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tudents' Speak: Parameters taken into account for assessment during  Personal Intervie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002" y="1103010"/>
            <a:ext cx="3362976" cy="3362976"/>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10 Steps in Selection Process of Employee for Your Organization"/>
          <p:cNvPicPr>
            <a:picLocks noChangeAspect="1" noChangeArrowheads="1"/>
          </p:cNvPicPr>
          <p:nvPr/>
        </p:nvPicPr>
        <p:blipFill rotWithShape="1">
          <a:blip r:embed="rId5">
            <a:extLst>
              <a:ext uri="{28A0092B-C50C-407E-A947-70E740481C1C}">
                <a14:useLocalDpi xmlns:a14="http://schemas.microsoft.com/office/drawing/2010/main" val="0"/>
              </a:ext>
            </a:extLst>
          </a:blip>
          <a:srcRect l="15843" r="15628"/>
          <a:stretch/>
        </p:blipFill>
        <p:spPr bwMode="auto">
          <a:xfrm>
            <a:off x="477402" y="4693081"/>
            <a:ext cx="3700131" cy="2994251"/>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6" name="Rectangle 15"/>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06</a:t>
            </a:r>
          </a:p>
        </p:txBody>
      </p:sp>
    </p:spTree>
    <p:extLst>
      <p:ext uri="{BB962C8B-B14F-4D97-AF65-F5344CB8AC3E}">
        <p14:creationId xmlns:p14="http://schemas.microsoft.com/office/powerpoint/2010/main" val="8631948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4382030" y="306418"/>
            <a:ext cx="5738812" cy="456128"/>
          </a:xfrm>
          <a:prstGeom prst="rect">
            <a:avLst/>
          </a:prstGeom>
          <a:noFill/>
          <a:ln/>
        </p:spPr>
        <p:txBody>
          <a:bodyPr wrap="none" lIns="0" tIns="0" rIns="0" bIns="0" rtlCol="0" anchor="t"/>
          <a:lstStyle/>
          <a:p>
            <a:pPr algn="ctr"/>
            <a:r>
              <a:rPr lang="en-US" sz="2800" b="1" dirty="0">
                <a:latin typeface="Arial" panose="020B0604020202020204" pitchFamily="34" charset="0"/>
                <a:cs typeface="Arial" panose="020B0604020202020204" pitchFamily="34" charset="0"/>
              </a:rPr>
              <a:t>Types of Interviews </a:t>
            </a:r>
            <a:endParaRPr lang="en-IN" sz="2800" b="1" dirty="0">
              <a:latin typeface="Arial" panose="020B0604020202020204" pitchFamily="34" charset="0"/>
              <a:cs typeface="Arial" panose="020B0604020202020204" pitchFamily="34" charset="0"/>
            </a:endParaRPr>
          </a:p>
        </p:txBody>
      </p:sp>
      <p:pic>
        <p:nvPicPr>
          <p:cNvPr id="4" name="Image 0" descr="preencoded.png"/>
          <p:cNvPicPr>
            <a:picLocks noChangeAspect="1"/>
          </p:cNvPicPr>
          <p:nvPr/>
        </p:nvPicPr>
        <p:blipFill>
          <a:blip r:embed="rId3"/>
          <a:stretch>
            <a:fillRect/>
          </a:stretch>
        </p:blipFill>
        <p:spPr>
          <a:xfrm>
            <a:off x="7500818" y="1240631"/>
            <a:ext cx="6626304" cy="6366669"/>
          </a:xfrm>
          <a:prstGeom prst="rect">
            <a:avLst/>
          </a:prstGeom>
        </p:spPr>
      </p:pic>
      <p:sp>
        <p:nvSpPr>
          <p:cNvPr id="5" name="Shape 2"/>
          <p:cNvSpPr/>
          <p:nvPr/>
        </p:nvSpPr>
        <p:spPr>
          <a:xfrm>
            <a:off x="3950276" y="1517680"/>
            <a:ext cx="3161724" cy="1350319"/>
          </a:xfrm>
          <a:prstGeom prst="roundRect">
            <a:avLst>
              <a:gd name="adj" fmla="val 5698"/>
            </a:avLst>
          </a:prstGeom>
          <a:solidFill>
            <a:srgbClr val="FAF9F5"/>
          </a:solidFill>
          <a:ln w="15240">
            <a:solidFill>
              <a:srgbClr val="BFD3D8"/>
            </a:solidFill>
            <a:prstDash val="solid"/>
          </a:ln>
        </p:spPr>
      </p:sp>
      <p:sp>
        <p:nvSpPr>
          <p:cNvPr id="14" name="Shape 2"/>
          <p:cNvSpPr/>
          <p:nvPr/>
        </p:nvSpPr>
        <p:spPr>
          <a:xfrm>
            <a:off x="3950276" y="3439794"/>
            <a:ext cx="3161724" cy="1688131"/>
          </a:xfrm>
          <a:prstGeom prst="roundRect">
            <a:avLst>
              <a:gd name="adj" fmla="val 5698"/>
            </a:avLst>
          </a:prstGeom>
          <a:solidFill>
            <a:srgbClr val="FAF9F5"/>
          </a:solidFill>
          <a:ln w="15240">
            <a:solidFill>
              <a:srgbClr val="BFD3D8"/>
            </a:solidFill>
            <a:prstDash val="solid"/>
          </a:ln>
        </p:spPr>
      </p:sp>
      <p:sp>
        <p:nvSpPr>
          <p:cNvPr id="15" name="Shape 2"/>
          <p:cNvSpPr/>
          <p:nvPr/>
        </p:nvSpPr>
        <p:spPr>
          <a:xfrm>
            <a:off x="3946545" y="5606010"/>
            <a:ext cx="3165456" cy="1392825"/>
          </a:xfrm>
          <a:prstGeom prst="roundRect">
            <a:avLst>
              <a:gd name="adj" fmla="val 5698"/>
            </a:avLst>
          </a:prstGeom>
          <a:solidFill>
            <a:srgbClr val="FAF9F5"/>
          </a:solidFill>
          <a:ln w="15240">
            <a:solidFill>
              <a:srgbClr val="BFD3D8"/>
            </a:solidFill>
            <a:prstDash val="solid"/>
          </a:ln>
        </p:spPr>
      </p:sp>
      <p:sp>
        <p:nvSpPr>
          <p:cNvPr id="16" name="Rectangle 15"/>
          <p:cNvSpPr/>
          <p:nvPr/>
        </p:nvSpPr>
        <p:spPr>
          <a:xfrm>
            <a:off x="5193384" y="814898"/>
            <a:ext cx="4389343" cy="314894"/>
          </a:xfrm>
          <a:prstGeom prst="rect">
            <a:avLst/>
          </a:prstGeom>
        </p:spPr>
        <p:txBody>
          <a:bodyPr wrap="none">
            <a:spAutoFit/>
          </a:bodyPr>
          <a:lstStyle/>
          <a:p>
            <a:pPr indent="-1270" algn="just">
              <a:lnSpc>
                <a:spcPct val="150000"/>
              </a:lnSpc>
              <a:spcAft>
                <a:spcPts val="1000"/>
              </a:spcAft>
            </a:pP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An important selection tool to gauge the suitability of the applicants.</a:t>
            </a:r>
            <a:endParaRPr lang="en-IN" sz="11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
        <p:nvSpPr>
          <p:cNvPr id="17" name="TextBox 16"/>
          <p:cNvSpPr txBox="1"/>
          <p:nvPr/>
        </p:nvSpPr>
        <p:spPr>
          <a:xfrm>
            <a:off x="4227274" y="1699132"/>
            <a:ext cx="2596811" cy="1107996"/>
          </a:xfrm>
          <a:prstGeom prst="rect">
            <a:avLst/>
          </a:prstGeom>
          <a:noFill/>
        </p:spPr>
        <p:txBody>
          <a:bodyPr wrap="square" rtlCol="0">
            <a:spAutoFit/>
          </a:bodyPr>
          <a:lstStyle/>
          <a:p>
            <a:pPr lvl="0" algn="just">
              <a:lnSpc>
                <a:spcPct val="150000"/>
              </a:lnSpc>
            </a:pPr>
            <a:r>
              <a:rPr lang="en-US" sz="1100" b="1" dirty="0">
                <a:latin typeface="Arial" panose="020B0604020202020204" pitchFamily="34" charset="0"/>
                <a:cs typeface="Arial" panose="020B0604020202020204" pitchFamily="34" charset="0"/>
              </a:rPr>
              <a:t>Structured Interview- </a:t>
            </a:r>
            <a:r>
              <a:rPr lang="en-US" sz="1100" dirty="0">
                <a:latin typeface="Arial" panose="020B0604020202020204" pitchFamily="34" charset="0"/>
                <a:cs typeface="Arial" panose="020B0604020202020204" pitchFamily="34" charset="0"/>
              </a:rPr>
              <a:t>It involves the use of </a:t>
            </a:r>
            <a:r>
              <a:rPr lang="en-US" sz="1100" dirty="0" err="1">
                <a:latin typeface="Arial" panose="020B0604020202020204" pitchFamily="34" charset="0"/>
                <a:cs typeface="Arial" panose="020B0604020202020204" pitchFamily="34" charset="0"/>
              </a:rPr>
              <a:t>standardised</a:t>
            </a:r>
            <a:r>
              <a:rPr lang="en-US" sz="1100" dirty="0">
                <a:latin typeface="Arial" panose="020B0604020202020204" pitchFamily="34" charset="0"/>
                <a:cs typeface="Arial" panose="020B0604020202020204" pitchFamily="34" charset="0"/>
              </a:rPr>
              <a:t> questions to be fair.</a:t>
            </a:r>
            <a:endParaRPr lang="en-IN" sz="1100" dirty="0">
              <a:latin typeface="Arial" panose="020B0604020202020204" pitchFamily="34" charset="0"/>
              <a:cs typeface="Arial" panose="020B0604020202020204" pitchFamily="34" charset="0"/>
            </a:endParaRPr>
          </a:p>
          <a:p>
            <a:pPr algn="just">
              <a:lnSpc>
                <a:spcPct val="150000"/>
              </a:lnSpc>
            </a:pPr>
            <a:endParaRPr lang="en-IN" sz="1100" dirty="0">
              <a:latin typeface="Arial" panose="020B0604020202020204" pitchFamily="34" charset="0"/>
              <a:cs typeface="Arial" panose="020B0604020202020204" pitchFamily="34" charset="0"/>
            </a:endParaRPr>
          </a:p>
        </p:txBody>
      </p:sp>
      <p:sp>
        <p:nvSpPr>
          <p:cNvPr id="18" name="TextBox 17"/>
          <p:cNvSpPr txBox="1"/>
          <p:nvPr/>
        </p:nvSpPr>
        <p:spPr>
          <a:xfrm>
            <a:off x="4123731" y="3461566"/>
            <a:ext cx="2873809" cy="1446550"/>
          </a:xfrm>
          <a:prstGeom prst="rect">
            <a:avLst/>
          </a:prstGeom>
          <a:noFill/>
        </p:spPr>
        <p:txBody>
          <a:bodyPr wrap="square" rtlCol="0">
            <a:spAutoFit/>
          </a:bodyPr>
          <a:lstStyle/>
          <a:p>
            <a:pPr lvl="0" algn="just">
              <a:lnSpc>
                <a:spcPct val="200000"/>
              </a:lnSpc>
            </a:pPr>
            <a:r>
              <a:rPr lang="en-US" sz="1100" b="1" dirty="0">
                <a:latin typeface="Arial" panose="020B0604020202020204" pitchFamily="34" charset="0"/>
                <a:cs typeface="Arial" panose="020B0604020202020204" pitchFamily="34" charset="0"/>
              </a:rPr>
              <a:t>Competency-Based Interview </a:t>
            </a:r>
            <a:r>
              <a:rPr lang="en-US" sz="1100" dirty="0">
                <a:latin typeface="Arial" panose="020B0604020202020204" pitchFamily="34" charset="0"/>
                <a:cs typeface="Arial" panose="020B0604020202020204" pitchFamily="34" charset="0"/>
              </a:rPr>
              <a:t>- Detail how skills and </a:t>
            </a:r>
            <a:r>
              <a:rPr lang="en-US" sz="1100" dirty="0" err="1">
                <a:latin typeface="Arial" panose="020B0604020202020204" pitchFamily="34" charset="0"/>
                <a:cs typeface="Arial" panose="020B0604020202020204" pitchFamily="34" charset="0"/>
              </a:rPr>
              <a:t>behaviours</a:t>
            </a:r>
            <a:r>
              <a:rPr lang="en-US" sz="1100" dirty="0">
                <a:latin typeface="Arial" panose="020B0604020202020204" pitchFamily="34" charset="0"/>
                <a:cs typeface="Arial" panose="020B0604020202020204" pitchFamily="34" charset="0"/>
              </a:rPr>
              <a:t> were used, previous exemplification (</a:t>
            </a:r>
            <a:r>
              <a:rPr lang="en-US" sz="1100" dirty="0" err="1">
                <a:latin typeface="Arial" panose="020B0604020202020204" pitchFamily="34" charset="0"/>
                <a:cs typeface="Arial" panose="020B0604020202020204" pitchFamily="34" charset="0"/>
              </a:rPr>
              <a:t>Brophy</a:t>
            </a:r>
            <a:r>
              <a:rPr lang="en-US" sz="1100" dirty="0">
                <a:latin typeface="Arial" panose="020B0604020202020204" pitchFamily="34" charset="0"/>
                <a:cs typeface="Arial" panose="020B0604020202020204" pitchFamily="34" charset="0"/>
              </a:rPr>
              <a:t>, Pérez-</a:t>
            </a:r>
            <a:r>
              <a:rPr lang="en-US" sz="1100" dirty="0" err="1">
                <a:latin typeface="Arial" panose="020B0604020202020204" pitchFamily="34" charset="0"/>
                <a:cs typeface="Arial" panose="020B0604020202020204" pitchFamily="34" charset="0"/>
              </a:rPr>
              <a:t>Luño</a:t>
            </a:r>
            <a:r>
              <a:rPr lang="en-US" sz="1100" dirty="0">
                <a:latin typeface="Arial" panose="020B0604020202020204" pitchFamily="34" charset="0"/>
                <a:cs typeface="Arial" panose="020B0604020202020204" pitchFamily="34" charset="0"/>
              </a:rPr>
              <a:t>, and Cooney, 2024).</a:t>
            </a:r>
            <a:endParaRPr lang="en-IN" sz="1100" dirty="0">
              <a:latin typeface="Arial" panose="020B0604020202020204" pitchFamily="34" charset="0"/>
              <a:cs typeface="Arial" panose="020B0604020202020204" pitchFamily="34" charset="0"/>
            </a:endParaRPr>
          </a:p>
        </p:txBody>
      </p:sp>
      <p:sp>
        <p:nvSpPr>
          <p:cNvPr id="19" name="TextBox 18"/>
          <p:cNvSpPr txBox="1"/>
          <p:nvPr/>
        </p:nvSpPr>
        <p:spPr>
          <a:xfrm>
            <a:off x="4037012" y="5956173"/>
            <a:ext cx="2960528" cy="600164"/>
          </a:xfrm>
          <a:prstGeom prst="rect">
            <a:avLst/>
          </a:prstGeom>
          <a:noFill/>
        </p:spPr>
        <p:txBody>
          <a:bodyPr wrap="square" rtlCol="0">
            <a:spAutoFit/>
          </a:bodyPr>
          <a:lstStyle/>
          <a:p>
            <a:pPr lvl="0" algn="just">
              <a:lnSpc>
                <a:spcPct val="150000"/>
              </a:lnSpc>
            </a:pPr>
            <a:r>
              <a:rPr lang="en-US" sz="1100" b="1" dirty="0">
                <a:latin typeface="Arial" panose="020B0604020202020204" pitchFamily="34" charset="0"/>
                <a:cs typeface="Arial" panose="020B0604020202020204" pitchFamily="34" charset="0"/>
              </a:rPr>
              <a:t>Panel Interview- </a:t>
            </a:r>
            <a:r>
              <a:rPr lang="en-US" sz="1100" dirty="0">
                <a:latin typeface="Arial" panose="020B0604020202020204" pitchFamily="34" charset="0"/>
                <a:cs typeface="Arial" panose="020B0604020202020204" pitchFamily="34" charset="0"/>
              </a:rPr>
              <a:t>Several interrogators offer fair judgment.</a:t>
            </a:r>
            <a:endParaRPr lang="en-IN" sz="1100" dirty="0">
              <a:latin typeface="Arial" panose="020B0604020202020204" pitchFamily="34" charset="0"/>
              <a:cs typeface="Arial" panose="020B0604020202020204" pitchFamily="34" charset="0"/>
            </a:endParaRPr>
          </a:p>
        </p:txBody>
      </p:sp>
      <p:sp>
        <p:nvSpPr>
          <p:cNvPr id="20" name="Rectangle 19"/>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pic>
        <p:nvPicPr>
          <p:cNvPr id="14338" name="Picture 2" descr="Structured Interviews: Definition, Types + [Question Exampl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608" y="1331298"/>
            <a:ext cx="2544390" cy="1699573"/>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55 Competency Based Interview Questions, Answers and Examples (2025 Guide)  | InterviewGold Blog"/>
          <p:cNvPicPr>
            <a:picLocks noChangeAspect="1" noChangeArrowheads="1"/>
          </p:cNvPicPr>
          <p:nvPr/>
        </p:nvPicPr>
        <p:blipFill>
          <a:blip r:embed="rId5">
            <a:duotone>
              <a:schemeClr val="accent1">
                <a:shade val="45000"/>
                <a:satMod val="135000"/>
              </a:schemeClr>
              <a:prstClr val="white"/>
            </a:duotone>
            <a:extLst>
              <a:ext uri="{28A0092B-C50C-407E-A947-70E740481C1C}">
                <a14:useLocalDpi xmlns:a14="http://schemas.microsoft.com/office/drawing/2010/main" val="0"/>
              </a:ext>
            </a:extLst>
          </a:blip>
          <a:srcRect/>
          <a:stretch>
            <a:fillRect/>
          </a:stretch>
        </p:blipFill>
        <p:spPr bwMode="auto">
          <a:xfrm>
            <a:off x="630365" y="3461566"/>
            <a:ext cx="3088876" cy="1621660"/>
          </a:xfrm>
          <a:prstGeom prst="rect">
            <a:avLst/>
          </a:prstGeom>
          <a:noFill/>
          <a:extLst>
            <a:ext uri="{909E8E84-426E-40DD-AFC4-6F175D3DCCD1}">
              <a14:hiddenFill xmlns:a14="http://schemas.microsoft.com/office/drawing/2010/main">
                <a:solidFill>
                  <a:srgbClr val="FFFFFF"/>
                </a:solidFill>
              </a14:hiddenFill>
            </a:ext>
          </a:extLst>
        </p:spPr>
      </p:pic>
      <p:pic>
        <p:nvPicPr>
          <p:cNvPr id="14342" name="Picture 6" descr="Six Tips to Help You Master Panel Interview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06917" y="5606010"/>
            <a:ext cx="3012324" cy="1471613"/>
          </a:xfrm>
          <a:prstGeom prst="rect">
            <a:avLst/>
          </a:prstGeom>
          <a:noFill/>
          <a:extLst>
            <a:ext uri="{909E8E84-426E-40DD-AFC4-6F175D3DCCD1}">
              <a14:hiddenFill xmlns:a14="http://schemas.microsoft.com/office/drawing/2010/main">
                <a:solidFill>
                  <a:srgbClr val="FFFFFF"/>
                </a:solidFill>
              </a14:hiddenFill>
            </a:ext>
          </a:extLst>
        </p:spPr>
      </p:pic>
      <p:sp>
        <p:nvSpPr>
          <p:cNvPr id="21" name="Rectangle 20"/>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07</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1642050" y="630850"/>
            <a:ext cx="11346299" cy="708779"/>
          </a:xfrm>
          <a:prstGeom prst="rect">
            <a:avLst/>
          </a:prstGeom>
          <a:noFill/>
          <a:ln/>
        </p:spPr>
        <p:txBody>
          <a:bodyPr wrap="none" lIns="0" tIns="0" rIns="0" bIns="0" rtlCol="0" anchor="t"/>
          <a:lstStyle/>
          <a:p>
            <a:pPr algn="ctr"/>
            <a:r>
              <a:rPr lang="en-US" sz="3200" b="1" dirty="0">
                <a:latin typeface="Arial" panose="020B0604020202020204" pitchFamily="34" charset="0"/>
                <a:cs typeface="Arial" panose="020B0604020202020204" pitchFamily="34" charset="0"/>
              </a:rPr>
              <a:t>Interview Type 1: Structured Interview </a:t>
            </a:r>
            <a:endParaRPr lang="en-IN" sz="3200" b="1" dirty="0">
              <a:latin typeface="Arial" panose="020B0604020202020204" pitchFamily="34" charset="0"/>
              <a:cs typeface="Arial" panose="020B0604020202020204" pitchFamily="34" charset="0"/>
            </a:endParaRPr>
          </a:p>
        </p:txBody>
      </p:sp>
      <p:pic>
        <p:nvPicPr>
          <p:cNvPr id="16" name="Image 1" descr="preencoded.png"/>
          <p:cNvPicPr>
            <a:picLocks noChangeAspect="1"/>
          </p:cNvPicPr>
          <p:nvPr/>
        </p:nvPicPr>
        <p:blipFill>
          <a:blip r:embed="rId3"/>
          <a:stretch>
            <a:fillRect/>
          </a:stretch>
        </p:blipFill>
        <p:spPr>
          <a:xfrm>
            <a:off x="1242200" y="2009299"/>
            <a:ext cx="956786" cy="1370290"/>
          </a:xfrm>
          <a:prstGeom prst="rect">
            <a:avLst/>
          </a:prstGeom>
        </p:spPr>
      </p:pic>
      <p:pic>
        <p:nvPicPr>
          <p:cNvPr id="17" name="Image 2" descr="preencoded.png"/>
          <p:cNvPicPr>
            <a:picLocks noChangeAspect="1"/>
          </p:cNvPicPr>
          <p:nvPr/>
        </p:nvPicPr>
        <p:blipFill>
          <a:blip r:embed="rId4"/>
          <a:stretch>
            <a:fillRect/>
          </a:stretch>
        </p:blipFill>
        <p:spPr>
          <a:xfrm>
            <a:off x="1242200" y="3379589"/>
            <a:ext cx="956786" cy="1370290"/>
          </a:xfrm>
          <a:prstGeom prst="rect">
            <a:avLst/>
          </a:prstGeom>
        </p:spPr>
      </p:pic>
      <p:pic>
        <p:nvPicPr>
          <p:cNvPr id="18" name="Image 3" descr="preencoded.png"/>
          <p:cNvPicPr>
            <a:picLocks noChangeAspect="1"/>
          </p:cNvPicPr>
          <p:nvPr/>
        </p:nvPicPr>
        <p:blipFill>
          <a:blip r:embed="rId5"/>
          <a:stretch>
            <a:fillRect/>
          </a:stretch>
        </p:blipFill>
        <p:spPr>
          <a:xfrm>
            <a:off x="1242200" y="4749879"/>
            <a:ext cx="956786" cy="1370290"/>
          </a:xfrm>
          <a:prstGeom prst="rect">
            <a:avLst/>
          </a:prstGeom>
        </p:spPr>
      </p:pic>
      <p:pic>
        <p:nvPicPr>
          <p:cNvPr id="19" name="Image 3" descr="preencoded.png"/>
          <p:cNvPicPr>
            <a:picLocks noChangeAspect="1"/>
          </p:cNvPicPr>
          <p:nvPr/>
        </p:nvPicPr>
        <p:blipFill>
          <a:blip r:embed="rId5"/>
          <a:stretch>
            <a:fillRect/>
          </a:stretch>
        </p:blipFill>
        <p:spPr>
          <a:xfrm>
            <a:off x="1242200" y="6272569"/>
            <a:ext cx="956786" cy="1370290"/>
          </a:xfrm>
          <a:prstGeom prst="rect">
            <a:avLst/>
          </a:prstGeom>
        </p:spPr>
      </p:pic>
      <p:sp>
        <p:nvSpPr>
          <p:cNvPr id="20" name="Rectangle 19"/>
          <p:cNvSpPr/>
          <p:nvPr/>
        </p:nvSpPr>
        <p:spPr>
          <a:xfrm>
            <a:off x="1486873" y="6757060"/>
            <a:ext cx="427512" cy="387818"/>
          </a:xfrm>
          <a:prstGeom prst="rect">
            <a:avLst/>
          </a:prstGeom>
          <a:solidFill>
            <a:srgbClr val="D9EDF2"/>
          </a:solidFill>
          <a:ln>
            <a:solidFill>
              <a:srgbClr val="D9ED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1" name="TextBox 20"/>
          <p:cNvSpPr txBox="1"/>
          <p:nvPr/>
        </p:nvSpPr>
        <p:spPr>
          <a:xfrm>
            <a:off x="1364536" y="6779760"/>
            <a:ext cx="672185" cy="461665"/>
          </a:xfrm>
          <a:prstGeom prst="rect">
            <a:avLst/>
          </a:prstGeom>
          <a:noFill/>
        </p:spPr>
        <p:txBody>
          <a:bodyPr wrap="square" rtlCol="0">
            <a:spAutoFit/>
          </a:bodyPr>
          <a:lstStyle/>
          <a:p>
            <a:pPr algn="ctr"/>
            <a:r>
              <a:rPr lang="en-IN" sz="2400" dirty="0">
                <a:solidFill>
                  <a:srgbClr val="2D3B48"/>
                </a:solidFill>
              </a:rPr>
              <a:t>4</a:t>
            </a:r>
          </a:p>
        </p:txBody>
      </p:sp>
      <p:sp>
        <p:nvSpPr>
          <p:cNvPr id="23" name="Rectangle 22"/>
          <p:cNvSpPr/>
          <p:nvPr/>
        </p:nvSpPr>
        <p:spPr>
          <a:xfrm>
            <a:off x="3044336" y="2330610"/>
            <a:ext cx="4226647" cy="568810"/>
          </a:xfrm>
          <a:prstGeom prst="rect">
            <a:avLst/>
          </a:prstGeom>
        </p:spPr>
        <p:txBody>
          <a:bodyPr wrap="square">
            <a:spAutoFit/>
          </a:bodyPr>
          <a:lstStyle/>
          <a:p>
            <a:pPr algn="just">
              <a:lnSpc>
                <a:spcPct val="150000"/>
              </a:lnSpc>
            </a:pPr>
            <a:r>
              <a:rPr lang="en-US" sz="1100" dirty="0">
                <a:latin typeface="Arial" panose="020B0604020202020204" pitchFamily="34" charset="0"/>
                <a:cs typeface="Arial" panose="020B0604020202020204" pitchFamily="34" charset="0"/>
              </a:rPr>
              <a:t>Questionnaires set with an identical, pre-planned set of questions (</a:t>
            </a:r>
            <a:r>
              <a:rPr lang="en-US" sz="1100" dirty="0" err="1">
                <a:latin typeface="Arial" panose="020B0604020202020204" pitchFamily="34" charset="0"/>
                <a:cs typeface="Arial" panose="020B0604020202020204" pitchFamily="34" charset="0"/>
              </a:rPr>
              <a:t>Shoozan</a:t>
            </a:r>
            <a:r>
              <a:rPr lang="en-US" sz="1100" dirty="0">
                <a:latin typeface="Arial" panose="020B0604020202020204" pitchFamily="34" charset="0"/>
                <a:cs typeface="Arial" panose="020B0604020202020204" pitchFamily="34" charset="0"/>
              </a:rPr>
              <a:t>, and Mohamad, 2024).</a:t>
            </a:r>
          </a:p>
        </p:txBody>
      </p:sp>
      <p:sp>
        <p:nvSpPr>
          <p:cNvPr id="24" name="Rectangle 23"/>
          <p:cNvSpPr/>
          <p:nvPr/>
        </p:nvSpPr>
        <p:spPr>
          <a:xfrm>
            <a:off x="3044336" y="3603989"/>
            <a:ext cx="4226647" cy="1107996"/>
          </a:xfrm>
          <a:prstGeom prst="rect">
            <a:avLst/>
          </a:prstGeom>
        </p:spPr>
        <p:txBody>
          <a:bodyPr wrap="square">
            <a:spAutoFit/>
          </a:bodyPr>
          <a:lstStyle/>
          <a:p>
            <a:pPr algn="just">
              <a:lnSpc>
                <a:spcPct val="150000"/>
              </a:lnSpc>
            </a:pP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Precise fairness and consistency </a:t>
            </a:r>
            <a:r>
              <a:rPr lang="en-US" sz="1100" dirty="0" err="1">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minimise</a:t>
            </a: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 interviewer bias. Efforts to make an easy comparison of applicants based on goals.</a:t>
            </a:r>
            <a:endParaRPr lang="en-IN"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endParaRPr>
          </a:p>
          <a:p>
            <a:pPr marL="342900" lvl="0" indent="-342900" algn="just">
              <a:lnSpc>
                <a:spcPct val="150000"/>
              </a:lnSpc>
              <a:spcAft>
                <a:spcPts val="0"/>
              </a:spcAft>
              <a:buFont typeface="Symbol" panose="05050102010706020507" pitchFamily="18" charset="2"/>
              <a:buChar char=""/>
            </a:pPr>
            <a:endParaRPr lang="en-IN"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endParaRPr>
          </a:p>
        </p:txBody>
      </p:sp>
      <p:sp>
        <p:nvSpPr>
          <p:cNvPr id="25" name="Rectangle 24"/>
          <p:cNvSpPr/>
          <p:nvPr/>
        </p:nvSpPr>
        <p:spPr>
          <a:xfrm>
            <a:off x="3044335" y="5270193"/>
            <a:ext cx="4226647" cy="600164"/>
          </a:xfrm>
          <a:prstGeom prst="rect">
            <a:avLst/>
          </a:prstGeom>
        </p:spPr>
        <p:txBody>
          <a:bodyPr wrap="square">
            <a:spAutoFit/>
          </a:bodyPr>
          <a:lstStyle/>
          <a:p>
            <a:pPr lvl="0" algn="just">
              <a:lnSpc>
                <a:spcPct val="150000"/>
              </a:lnSpc>
              <a:spcAft>
                <a:spcPts val="0"/>
              </a:spcAft>
            </a:pP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Limitations: Less flexibility, could not determine deeper insights and creativity.</a:t>
            </a:r>
            <a:endParaRPr lang="en-IN"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endParaRPr>
          </a:p>
        </p:txBody>
      </p:sp>
      <p:sp>
        <p:nvSpPr>
          <p:cNvPr id="26" name="Rectangle 25"/>
          <p:cNvSpPr/>
          <p:nvPr/>
        </p:nvSpPr>
        <p:spPr>
          <a:xfrm>
            <a:off x="3044336" y="6774513"/>
            <a:ext cx="4226647" cy="600164"/>
          </a:xfrm>
          <a:prstGeom prst="rect">
            <a:avLst/>
          </a:prstGeom>
        </p:spPr>
        <p:txBody>
          <a:bodyPr wrap="square">
            <a:spAutoFit/>
          </a:bodyPr>
          <a:lstStyle/>
          <a:p>
            <a:pPr lvl="0" algn="just">
              <a:lnSpc>
                <a:spcPct val="150000"/>
              </a:lnSpc>
              <a:spcAft>
                <a:spcPts val="1000"/>
              </a:spcAft>
            </a:pP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Example: JLR conduct structured interviews to fill managerial and project positions to uphold transparency.</a:t>
            </a:r>
            <a:endParaRPr lang="en-IN"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endParaRPr>
          </a:p>
        </p:txBody>
      </p:sp>
      <p:sp>
        <p:nvSpPr>
          <p:cNvPr id="27" name="Rectangle 26"/>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pic>
        <p:nvPicPr>
          <p:cNvPr id="13314" name="Picture 2" descr="Mastering Structured Interview Process: A Step-by-Step Guid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881257" y="2704756"/>
            <a:ext cx="6668750" cy="3698174"/>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08</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760720" cy="8229600"/>
          </a:xfrm>
          <a:prstGeom prst="rect">
            <a:avLst/>
          </a:prstGeom>
        </p:spPr>
      </p:pic>
      <p:sp>
        <p:nvSpPr>
          <p:cNvPr id="3" name="Text 0"/>
          <p:cNvSpPr/>
          <p:nvPr/>
        </p:nvSpPr>
        <p:spPr>
          <a:xfrm>
            <a:off x="6156127" y="335108"/>
            <a:ext cx="7804547" cy="1195864"/>
          </a:xfrm>
          <a:prstGeom prst="rect">
            <a:avLst/>
          </a:prstGeom>
          <a:noFill/>
          <a:ln/>
        </p:spPr>
        <p:txBody>
          <a:bodyPr wrap="square" lIns="0" tIns="0" rIns="0" bIns="0" rtlCol="0" anchor="t"/>
          <a:lstStyle/>
          <a:p>
            <a:pPr algn="ctr"/>
            <a:r>
              <a:rPr lang="en-US" sz="2800" b="1">
                <a:latin typeface="Arial" panose="020B0604020202020204" pitchFamily="34" charset="0"/>
                <a:cs typeface="Arial" panose="020B0604020202020204" pitchFamily="34" charset="0"/>
              </a:rPr>
              <a:t>Interview Type 2: Competency-Based Interview </a:t>
            </a:r>
            <a:endParaRPr lang="en-IN" sz="2800" b="1">
              <a:latin typeface="Arial" panose="020B0604020202020204" pitchFamily="34" charset="0"/>
              <a:cs typeface="Arial" panose="020B0604020202020204" pitchFamily="34" charset="0"/>
            </a:endParaRPr>
          </a:p>
        </p:txBody>
      </p:sp>
      <p:pic>
        <p:nvPicPr>
          <p:cNvPr id="4" name="Image 1" descr="preencoded.png"/>
          <p:cNvPicPr>
            <a:picLocks noChangeAspect="1"/>
          </p:cNvPicPr>
          <p:nvPr/>
        </p:nvPicPr>
        <p:blipFill>
          <a:blip r:embed="rId4"/>
          <a:stretch>
            <a:fillRect/>
          </a:stretch>
        </p:blipFill>
        <p:spPr>
          <a:xfrm>
            <a:off x="6156127" y="2009299"/>
            <a:ext cx="956786" cy="1370290"/>
          </a:xfrm>
          <a:prstGeom prst="rect">
            <a:avLst/>
          </a:prstGeom>
        </p:spPr>
      </p:pic>
      <p:pic>
        <p:nvPicPr>
          <p:cNvPr id="7" name="Image 2" descr="preencoded.png"/>
          <p:cNvPicPr>
            <a:picLocks noChangeAspect="1"/>
          </p:cNvPicPr>
          <p:nvPr/>
        </p:nvPicPr>
        <p:blipFill>
          <a:blip r:embed="rId5"/>
          <a:stretch>
            <a:fillRect/>
          </a:stretch>
        </p:blipFill>
        <p:spPr>
          <a:xfrm>
            <a:off x="6156127" y="3379589"/>
            <a:ext cx="956786" cy="1370290"/>
          </a:xfrm>
          <a:prstGeom prst="rect">
            <a:avLst/>
          </a:prstGeom>
        </p:spPr>
      </p:pic>
      <p:pic>
        <p:nvPicPr>
          <p:cNvPr id="10" name="Image 3" descr="preencoded.png"/>
          <p:cNvPicPr>
            <a:picLocks noChangeAspect="1"/>
          </p:cNvPicPr>
          <p:nvPr/>
        </p:nvPicPr>
        <p:blipFill>
          <a:blip r:embed="rId6"/>
          <a:stretch>
            <a:fillRect/>
          </a:stretch>
        </p:blipFill>
        <p:spPr>
          <a:xfrm>
            <a:off x="6156127" y="4749879"/>
            <a:ext cx="956786" cy="1370290"/>
          </a:xfrm>
          <a:prstGeom prst="rect">
            <a:avLst/>
          </a:prstGeom>
        </p:spPr>
      </p:pic>
      <p:sp>
        <p:nvSpPr>
          <p:cNvPr id="17" name="Rectangle 16"/>
          <p:cNvSpPr/>
          <p:nvPr/>
        </p:nvSpPr>
        <p:spPr>
          <a:xfrm>
            <a:off x="7456646" y="2335444"/>
            <a:ext cx="6465094" cy="568810"/>
          </a:xfrm>
          <a:prstGeom prst="rect">
            <a:avLst/>
          </a:prstGeom>
        </p:spPr>
        <p:txBody>
          <a:bodyPr wrap="square">
            <a:spAutoFit/>
          </a:bodyPr>
          <a:lstStyle/>
          <a:p>
            <a:pPr algn="just">
              <a:lnSpc>
                <a:spcPct val="150000"/>
              </a:lnSpc>
              <a:spcAft>
                <a:spcPts val="1000"/>
              </a:spcAft>
            </a:pPr>
            <a:r>
              <a:rPr lang="en-US" sz="1100" dirty="0" err="1">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Emphasises</a:t>
            </a: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 historical </a:t>
            </a:r>
            <a:r>
              <a:rPr lang="en-US" sz="1100" dirty="0" err="1">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behaviour</a:t>
            </a: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 of applicants, with a view to matching future outcomes (Byrne-Davis </a:t>
            </a:r>
            <a:r>
              <a:rPr lang="en-US" sz="1100" i="1"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et al., </a:t>
            </a: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2024). Assesses the chosen capabilities, such as leadership, problem-solving, and teamwork</a:t>
            </a:r>
            <a:endParaRPr lang="en-IN"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endParaRPr>
          </a:p>
        </p:txBody>
      </p:sp>
      <p:sp>
        <p:nvSpPr>
          <p:cNvPr id="18" name="Rectangle 17"/>
          <p:cNvSpPr/>
          <p:nvPr/>
        </p:nvSpPr>
        <p:spPr>
          <a:xfrm>
            <a:off x="7508320" y="4018061"/>
            <a:ext cx="6465094" cy="346249"/>
          </a:xfrm>
          <a:prstGeom prst="rect">
            <a:avLst/>
          </a:prstGeom>
        </p:spPr>
        <p:txBody>
          <a:bodyPr wrap="square">
            <a:spAutoFit/>
          </a:bodyPr>
          <a:lstStyle/>
          <a:p>
            <a:pPr lvl="0" algn="just">
              <a:lnSpc>
                <a:spcPct val="150000"/>
              </a:lnSpc>
              <a:spcAft>
                <a:spcPts val="1000"/>
              </a:spcAft>
            </a:pPr>
            <a:r>
              <a:rPr lang="en-US"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rPr>
              <a:t>Example question: "Give an instance of a change project that you successfully led.</a:t>
            </a:r>
            <a:endParaRPr lang="en-IN" sz="1100" dirty="0">
              <a:solidFill>
                <a:srgbClr val="000000"/>
              </a:solidFill>
              <a:latin typeface="Arial" panose="020B0604020202020204" pitchFamily="34" charset="0"/>
              <a:ea typeface="Microsoft Sans Serif" panose="020B0604020202020204" pitchFamily="34" charset="0"/>
              <a:cs typeface="Microsoft Sans Serif" panose="020B0604020202020204" pitchFamily="34" charset="0"/>
            </a:endParaRPr>
          </a:p>
        </p:txBody>
      </p:sp>
      <p:pic>
        <p:nvPicPr>
          <p:cNvPr id="19" name="Image 3" descr="preencoded.png"/>
          <p:cNvPicPr>
            <a:picLocks noChangeAspect="1"/>
          </p:cNvPicPr>
          <p:nvPr/>
        </p:nvPicPr>
        <p:blipFill>
          <a:blip r:embed="rId6"/>
          <a:stretch>
            <a:fillRect/>
          </a:stretch>
        </p:blipFill>
        <p:spPr>
          <a:xfrm>
            <a:off x="6156127" y="6272569"/>
            <a:ext cx="956786" cy="1370290"/>
          </a:xfrm>
          <a:prstGeom prst="rect">
            <a:avLst/>
          </a:prstGeom>
        </p:spPr>
      </p:pic>
      <p:sp>
        <p:nvSpPr>
          <p:cNvPr id="21" name="Rectangle 20"/>
          <p:cNvSpPr/>
          <p:nvPr/>
        </p:nvSpPr>
        <p:spPr>
          <a:xfrm>
            <a:off x="6400800" y="6757060"/>
            <a:ext cx="427512" cy="387818"/>
          </a:xfrm>
          <a:prstGeom prst="rect">
            <a:avLst/>
          </a:prstGeom>
          <a:solidFill>
            <a:srgbClr val="D9EDF2"/>
          </a:solidFill>
          <a:ln>
            <a:solidFill>
              <a:srgbClr val="D9EDF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20" name="TextBox 19"/>
          <p:cNvSpPr txBox="1"/>
          <p:nvPr/>
        </p:nvSpPr>
        <p:spPr>
          <a:xfrm>
            <a:off x="6278463" y="6779760"/>
            <a:ext cx="672185" cy="461665"/>
          </a:xfrm>
          <a:prstGeom prst="rect">
            <a:avLst/>
          </a:prstGeom>
          <a:noFill/>
        </p:spPr>
        <p:txBody>
          <a:bodyPr wrap="square" rtlCol="0">
            <a:spAutoFit/>
          </a:bodyPr>
          <a:lstStyle/>
          <a:p>
            <a:pPr algn="ctr"/>
            <a:r>
              <a:rPr lang="en-IN" sz="2400" dirty="0">
                <a:solidFill>
                  <a:srgbClr val="2D3B48"/>
                </a:solidFill>
              </a:rPr>
              <a:t>4</a:t>
            </a:r>
          </a:p>
        </p:txBody>
      </p:sp>
      <p:sp>
        <p:nvSpPr>
          <p:cNvPr id="22" name="Rectangle 21"/>
          <p:cNvSpPr/>
          <p:nvPr/>
        </p:nvSpPr>
        <p:spPr>
          <a:xfrm>
            <a:off x="7508320" y="5435024"/>
            <a:ext cx="7315200" cy="318933"/>
          </a:xfrm>
          <a:prstGeom prst="rect">
            <a:avLst/>
          </a:prstGeom>
        </p:spPr>
        <p:txBody>
          <a:bodyPr>
            <a:spAutoFit/>
          </a:bodyPr>
          <a:lstStyle/>
          <a:p>
            <a:pPr algn="just">
              <a:lnSpc>
                <a:spcPct val="150000"/>
              </a:lnSpc>
            </a:pPr>
            <a:r>
              <a:rPr lang="en-US" sz="1100" dirty="0">
                <a:solidFill>
                  <a:srgbClr val="000000"/>
                </a:solidFill>
                <a:latin typeface="Arial" panose="020B0604020202020204" pitchFamily="34" charset="0"/>
                <a:ea typeface="Calibri" panose="020F0502020204030204" pitchFamily="34" charset="0"/>
                <a:cs typeface="Times New Roman" panose="02020603050405020304" pitchFamily="18" charset="0"/>
              </a:rPr>
              <a:t>Strength: evaluates business transformation and strategic-related skills</a:t>
            </a:r>
            <a:endParaRPr lang="en-IN" sz="1100" dirty="0"/>
          </a:p>
        </p:txBody>
      </p:sp>
      <p:sp>
        <p:nvSpPr>
          <p:cNvPr id="23" name="Rectangle 22"/>
          <p:cNvSpPr/>
          <p:nvPr/>
        </p:nvSpPr>
        <p:spPr>
          <a:xfrm>
            <a:off x="7456646" y="6824671"/>
            <a:ext cx="7315200" cy="314894"/>
          </a:xfrm>
          <a:prstGeom prst="rect">
            <a:avLst/>
          </a:prstGeom>
        </p:spPr>
        <p:txBody>
          <a:bodyPr>
            <a:spAutoFit/>
          </a:bodyPr>
          <a:lstStyle/>
          <a:p>
            <a:pPr lvl="0" algn="just">
              <a:lnSpc>
                <a:spcPct val="150000"/>
              </a:lnSpc>
              <a:spcAft>
                <a:spcPts val="1000"/>
              </a:spcAft>
            </a:pPr>
            <a:r>
              <a:rPr lang="en-US" sz="1100" dirty="0">
                <a:solidFill>
                  <a:srgbClr val="000000"/>
                </a:solidFill>
                <a:latin typeface="Arial" panose="020B0604020202020204" pitchFamily="34" charset="0"/>
                <a:ea typeface="Microsoft Sans Serif" panose="020B0604020202020204" pitchFamily="34" charset="0"/>
                <a:cs typeface="Arial" panose="020B0604020202020204" pitchFamily="34" charset="0"/>
              </a:rPr>
              <a:t>Limitation- Relies on the memory of the candidates, their sense of storytelling, and their truthfulness.</a:t>
            </a:r>
            <a:endParaRPr lang="en-IN" sz="1100" dirty="0">
              <a:solidFill>
                <a:srgbClr val="000000"/>
              </a:solidFill>
              <a:latin typeface="Arial" panose="020B0604020202020204" pitchFamily="34" charset="0"/>
              <a:ea typeface="Microsoft Sans Serif" panose="020B0604020202020204" pitchFamily="34" charset="0"/>
              <a:cs typeface="Arial" panose="020B0604020202020204" pitchFamily="34" charset="0"/>
            </a:endParaRPr>
          </a:p>
        </p:txBody>
      </p:sp>
      <p:sp>
        <p:nvSpPr>
          <p:cNvPr id="24" name="Rectangle 23"/>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5" name="Rectangle 14"/>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09</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786169" y="1297946"/>
            <a:ext cx="7556421" cy="677981"/>
          </a:xfrm>
          <a:prstGeom prst="rect">
            <a:avLst/>
          </a:prstGeom>
          <a:noFill/>
          <a:ln/>
        </p:spPr>
        <p:txBody>
          <a:bodyPr wrap="square" lIns="0" tIns="0" rIns="0" bIns="0" rtlCol="0" anchor="t"/>
          <a:lstStyle/>
          <a:p>
            <a:pPr algn="ctr"/>
            <a:r>
              <a:rPr lang="en-US" sz="3200" b="1">
                <a:latin typeface="Arial" panose="020B0604020202020204" pitchFamily="34" charset="0"/>
                <a:cs typeface="Arial" panose="020B0604020202020204" pitchFamily="34" charset="0"/>
              </a:rPr>
              <a:t>Interview Type 3: Panel Interview</a:t>
            </a:r>
            <a:endParaRPr lang="en-IN" sz="3200" b="1">
              <a:latin typeface="Arial" panose="020B0604020202020204" pitchFamily="34" charset="0"/>
              <a:cs typeface="Arial" panose="020B0604020202020204" pitchFamily="34" charset="0"/>
            </a:endParaRPr>
          </a:p>
        </p:txBody>
      </p:sp>
      <p:sp>
        <p:nvSpPr>
          <p:cNvPr id="4" name="Shape 1"/>
          <p:cNvSpPr/>
          <p:nvPr/>
        </p:nvSpPr>
        <p:spPr>
          <a:xfrm>
            <a:off x="793790" y="2383631"/>
            <a:ext cx="7556421" cy="4284464"/>
          </a:xfrm>
          <a:prstGeom prst="roundRect">
            <a:avLst>
              <a:gd name="adj" fmla="val 2224"/>
            </a:avLst>
          </a:prstGeom>
          <a:solidFill>
            <a:srgbClr val="D9EDF2"/>
          </a:solidFill>
          <a:ln w="7620">
            <a:solidFill>
              <a:srgbClr val="BFD3D8"/>
            </a:solidFill>
            <a:prstDash val="solid"/>
          </a:ln>
        </p:spPr>
      </p:sp>
      <p:sp>
        <p:nvSpPr>
          <p:cNvPr id="5" name="Shape 2"/>
          <p:cNvSpPr/>
          <p:nvPr/>
        </p:nvSpPr>
        <p:spPr>
          <a:xfrm>
            <a:off x="842219" y="2412291"/>
            <a:ext cx="3770590" cy="2644854"/>
          </a:xfrm>
          <a:prstGeom prst="roundRect">
            <a:avLst>
              <a:gd name="adj" fmla="val 3602"/>
            </a:avLst>
          </a:prstGeom>
          <a:solidFill>
            <a:srgbClr val="D9EDF2"/>
          </a:solidFill>
          <a:ln/>
        </p:spPr>
      </p:sp>
      <p:sp>
        <p:nvSpPr>
          <p:cNvPr id="7" name="Text 4"/>
          <p:cNvSpPr/>
          <p:nvPr/>
        </p:nvSpPr>
        <p:spPr>
          <a:xfrm>
            <a:off x="935221" y="3327544"/>
            <a:ext cx="4156248" cy="961868"/>
          </a:xfrm>
          <a:prstGeom prst="rect">
            <a:avLst/>
          </a:prstGeom>
          <a:noFill/>
          <a:ln/>
        </p:spPr>
        <p:txBody>
          <a:bodyPr wrap="square" lIns="0" tIns="0" rIns="0" bIns="0" rtlCol="0" anchor="t"/>
          <a:lstStyle/>
          <a:p>
            <a:pPr algn="just">
              <a:lnSpc>
                <a:spcPct val="150000"/>
              </a:lnSpc>
            </a:pPr>
            <a:r>
              <a:rPr lang="en-US" sz="1100" dirty="0">
                <a:latin typeface="Arial" panose="020B0604020202020204" pitchFamily="34" charset="0"/>
                <a:cs typeface="Arial" panose="020B0604020202020204" pitchFamily="34" charset="0"/>
              </a:rPr>
              <a:t>Entails having more than one interviewer available to test a candidate. </a:t>
            </a:r>
            <a:r>
              <a:rPr lang="en-US" sz="1100" dirty="0" err="1">
                <a:latin typeface="Arial" panose="020B0604020202020204" pitchFamily="34" charset="0"/>
                <a:cs typeface="Arial" panose="020B0604020202020204" pitchFamily="34" charset="0"/>
              </a:rPr>
              <a:t>Minimises</a:t>
            </a:r>
            <a:r>
              <a:rPr lang="en-US" sz="1100" dirty="0">
                <a:latin typeface="Arial" panose="020B0604020202020204" pitchFamily="34" charset="0"/>
                <a:cs typeface="Arial" panose="020B0604020202020204" pitchFamily="34" charset="0"/>
              </a:rPr>
              <a:t> individual </a:t>
            </a:r>
            <a:r>
              <a:rPr lang="en-US" sz="1100" dirty="0" err="1">
                <a:latin typeface="Arial" panose="020B0604020202020204" pitchFamily="34" charset="0"/>
                <a:cs typeface="Arial" panose="020B0604020202020204" pitchFamily="34" charset="0"/>
              </a:rPr>
              <a:t>prospectivity</a:t>
            </a:r>
            <a:r>
              <a:rPr lang="en-US" sz="1100" dirty="0">
                <a:latin typeface="Arial" panose="020B0604020202020204" pitchFamily="34" charset="0"/>
                <a:cs typeface="Arial" panose="020B0604020202020204" pitchFamily="34" charset="0"/>
              </a:rPr>
              <a:t> and enhances objectivity of hiring decisions (Holst </a:t>
            </a:r>
            <a:r>
              <a:rPr lang="en-US" sz="1100" i="1" dirty="0">
                <a:latin typeface="Arial" panose="020B0604020202020204" pitchFamily="34" charset="0"/>
                <a:cs typeface="Arial" panose="020B0604020202020204" pitchFamily="34" charset="0"/>
              </a:rPr>
              <a:t>et al.,</a:t>
            </a:r>
            <a:r>
              <a:rPr lang="en-US" sz="1100" dirty="0">
                <a:latin typeface="Arial" panose="020B0604020202020204" pitchFamily="34" charset="0"/>
                <a:cs typeface="Arial" panose="020B0604020202020204" pitchFamily="34" charset="0"/>
              </a:rPr>
              <a:t> 2024).</a:t>
            </a:r>
            <a:endParaRPr lang="en-IN" sz="1100" dirty="0">
              <a:latin typeface="Arial" panose="020B0604020202020204" pitchFamily="34" charset="0"/>
              <a:cs typeface="Arial" panose="020B0604020202020204" pitchFamily="34" charset="0"/>
            </a:endParaRPr>
          </a:p>
          <a:p>
            <a:pPr lvl="0" algn="just">
              <a:lnSpc>
                <a:spcPct val="150000"/>
              </a:lnSpc>
            </a:pPr>
            <a:endParaRPr lang="en-IN" sz="1100" dirty="0">
              <a:latin typeface="Arial" panose="020B0604020202020204" pitchFamily="34" charset="0"/>
              <a:cs typeface="Arial" panose="020B0604020202020204" pitchFamily="34" charset="0"/>
            </a:endParaRPr>
          </a:p>
        </p:txBody>
      </p:sp>
      <p:sp>
        <p:nvSpPr>
          <p:cNvPr id="8" name="Shape 5"/>
          <p:cNvSpPr/>
          <p:nvPr/>
        </p:nvSpPr>
        <p:spPr>
          <a:xfrm>
            <a:off x="5985164" y="2391251"/>
            <a:ext cx="2357426" cy="2644854"/>
          </a:xfrm>
          <a:prstGeom prst="rect">
            <a:avLst/>
          </a:prstGeom>
          <a:solidFill>
            <a:srgbClr val="D9EDF2"/>
          </a:solidFill>
          <a:ln/>
        </p:spPr>
      </p:sp>
      <p:sp>
        <p:nvSpPr>
          <p:cNvPr id="9" name="Shape 6"/>
          <p:cNvSpPr/>
          <p:nvPr/>
        </p:nvSpPr>
        <p:spPr>
          <a:xfrm flipH="1">
            <a:off x="5242064" y="2391251"/>
            <a:ext cx="130629" cy="2644854"/>
          </a:xfrm>
          <a:prstGeom prst="roundRect">
            <a:avLst>
              <a:gd name="adj" fmla="val 312558"/>
            </a:avLst>
          </a:prstGeom>
          <a:solidFill>
            <a:srgbClr val="BFD3D8"/>
          </a:solidFill>
          <a:ln/>
        </p:spPr>
      </p:sp>
      <p:sp>
        <p:nvSpPr>
          <p:cNvPr id="12" name="Shape 9"/>
          <p:cNvSpPr/>
          <p:nvPr/>
        </p:nvSpPr>
        <p:spPr>
          <a:xfrm>
            <a:off x="801410" y="5036106"/>
            <a:ext cx="7541181" cy="1624370"/>
          </a:xfrm>
          <a:prstGeom prst="rect">
            <a:avLst/>
          </a:prstGeom>
          <a:solidFill>
            <a:srgbClr val="D9EDF2"/>
          </a:solidFill>
          <a:ln/>
        </p:spPr>
      </p:sp>
      <p:sp>
        <p:nvSpPr>
          <p:cNvPr id="13" name="Shape 10"/>
          <p:cNvSpPr/>
          <p:nvPr/>
        </p:nvSpPr>
        <p:spPr>
          <a:xfrm>
            <a:off x="801410" y="5036106"/>
            <a:ext cx="7541181" cy="30480"/>
          </a:xfrm>
          <a:prstGeom prst="roundRect">
            <a:avLst>
              <a:gd name="adj" fmla="val 312558"/>
            </a:avLst>
          </a:prstGeom>
          <a:solidFill>
            <a:srgbClr val="BFD3D8"/>
          </a:solidFill>
          <a:ln/>
        </p:spPr>
      </p:sp>
      <p:sp>
        <p:nvSpPr>
          <p:cNvPr id="17" name="Rectangle 16"/>
          <p:cNvSpPr/>
          <p:nvPr/>
        </p:nvSpPr>
        <p:spPr>
          <a:xfrm>
            <a:off x="5465695" y="3327544"/>
            <a:ext cx="2687687" cy="600164"/>
          </a:xfrm>
          <a:prstGeom prst="rect">
            <a:avLst/>
          </a:prstGeom>
        </p:spPr>
        <p:txBody>
          <a:bodyPr wrap="square">
            <a:spAutoFit/>
          </a:bodyPr>
          <a:lstStyle/>
          <a:p>
            <a:pPr lvl="0" algn="just">
              <a:lnSpc>
                <a:spcPct val="150000"/>
              </a:lnSpc>
              <a:spcAft>
                <a:spcPts val="1000"/>
              </a:spcAft>
            </a:pPr>
            <a:r>
              <a:rPr lang="en-US" sz="1100" dirty="0">
                <a:solidFill>
                  <a:srgbClr val="000000"/>
                </a:solidFill>
                <a:latin typeface="Arial" panose="020B0604020202020204" pitchFamily="34" charset="0"/>
                <a:ea typeface="Microsoft Sans Serif" panose="020B0604020202020204" pitchFamily="34" charset="0"/>
                <a:cs typeface="Arial" panose="020B0604020202020204" pitchFamily="34" charset="0"/>
              </a:rPr>
              <a:t>Typically applied to high-level or senior positions at JLR, like Project Managers.</a:t>
            </a:r>
            <a:endParaRPr lang="en-IN" sz="1100" dirty="0">
              <a:solidFill>
                <a:srgbClr val="000000"/>
              </a:solidFill>
              <a:latin typeface="Arial" panose="020B0604020202020204" pitchFamily="34" charset="0"/>
              <a:ea typeface="Microsoft Sans Serif" panose="020B0604020202020204" pitchFamily="34" charset="0"/>
              <a:cs typeface="Arial" panose="020B0604020202020204" pitchFamily="34" charset="0"/>
            </a:endParaRPr>
          </a:p>
        </p:txBody>
      </p:sp>
      <p:sp>
        <p:nvSpPr>
          <p:cNvPr id="18" name="TextBox 17"/>
          <p:cNvSpPr txBox="1"/>
          <p:nvPr/>
        </p:nvSpPr>
        <p:spPr>
          <a:xfrm>
            <a:off x="1529100" y="5383765"/>
            <a:ext cx="5857352" cy="1107996"/>
          </a:xfrm>
          <a:prstGeom prst="rect">
            <a:avLst/>
          </a:prstGeom>
          <a:noFill/>
        </p:spPr>
        <p:txBody>
          <a:bodyPr wrap="square" rtlCol="0">
            <a:spAutoFit/>
          </a:bodyPr>
          <a:lstStyle/>
          <a:p>
            <a:pPr marL="171450" lvl="0" indent="-171450" algn="just">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Advantages: </a:t>
            </a:r>
            <a:r>
              <a:rPr lang="en-US" sz="1100" dirty="0">
                <a:latin typeface="Arial" panose="020B0604020202020204" pitchFamily="34" charset="0"/>
                <a:cs typeface="Arial" panose="020B0604020202020204" pitchFamily="34" charset="0"/>
              </a:rPr>
              <a:t>Having several views, a more objective evaluation, and a broader one.</a:t>
            </a:r>
            <a:endParaRPr lang="en-IN"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US" sz="1100" b="1" dirty="0">
                <a:latin typeface="Arial" panose="020B0604020202020204" pitchFamily="34" charset="0"/>
                <a:cs typeface="Arial" panose="020B0604020202020204" pitchFamily="34" charset="0"/>
              </a:rPr>
              <a:t>Disadvantages</a:t>
            </a:r>
            <a:r>
              <a:rPr lang="en-US" sz="1100" dirty="0">
                <a:latin typeface="Arial" panose="020B0604020202020204" pitchFamily="34" charset="0"/>
                <a:cs typeface="Arial" panose="020B0604020202020204" pitchFamily="34" charset="0"/>
              </a:rPr>
              <a:t>: May render the candidates scared and may extend the interviewers' time schedules.</a:t>
            </a:r>
            <a:endParaRPr lang="en-IN" sz="1100" dirty="0">
              <a:latin typeface="Arial" panose="020B0604020202020204" pitchFamily="34" charset="0"/>
              <a:cs typeface="Arial" panose="020B0604020202020204" pitchFamily="34" charset="0"/>
            </a:endParaRPr>
          </a:p>
          <a:p>
            <a:pPr marL="171450" indent="-171450" algn="just">
              <a:lnSpc>
                <a:spcPct val="150000"/>
              </a:lnSpc>
              <a:buFont typeface="Arial" panose="020B0604020202020204" pitchFamily="34" charset="0"/>
              <a:buChar char="•"/>
            </a:pPr>
            <a:endParaRPr lang="en-IN" sz="1100" dirty="0">
              <a:latin typeface="Arial" panose="020B0604020202020204" pitchFamily="34" charset="0"/>
              <a:cs typeface="Arial" panose="020B0604020202020204" pitchFamily="34" charset="0"/>
            </a:endParaRPr>
          </a:p>
        </p:txBody>
      </p:sp>
      <p:sp>
        <p:nvSpPr>
          <p:cNvPr id="19" name="Rectangle 18"/>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4" name="Rectangle 13"/>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10</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6236794" y="569498"/>
            <a:ext cx="2418803" cy="420712"/>
          </a:xfrm>
          <a:prstGeom prst="rect">
            <a:avLst/>
          </a:prstGeom>
          <a:noFill/>
          <a:ln/>
        </p:spPr>
        <p:txBody>
          <a:bodyPr wrap="none" lIns="0" tIns="0" rIns="0" bIns="0" rtlCol="0" anchor="t"/>
          <a:lstStyle/>
          <a:p>
            <a:pPr algn="ctr"/>
            <a:r>
              <a:rPr lang="en-US" sz="3200" b="1" dirty="0">
                <a:latin typeface="Arial" panose="020B0604020202020204" pitchFamily="34" charset="0"/>
                <a:cs typeface="Arial" panose="020B0604020202020204" pitchFamily="34" charset="0"/>
              </a:rPr>
              <a:t>Questioning Techniques </a:t>
            </a:r>
            <a:endParaRPr lang="en-IN" sz="3200" b="1" dirty="0">
              <a:latin typeface="Arial" panose="020B0604020202020204" pitchFamily="34" charset="0"/>
              <a:cs typeface="Arial" panose="020B0604020202020204" pitchFamily="34" charset="0"/>
            </a:endParaRPr>
          </a:p>
        </p:txBody>
      </p:sp>
      <p:sp>
        <p:nvSpPr>
          <p:cNvPr id="3" name="Shape 1"/>
          <p:cNvSpPr/>
          <p:nvPr/>
        </p:nvSpPr>
        <p:spPr>
          <a:xfrm>
            <a:off x="379592" y="2743176"/>
            <a:ext cx="3911823" cy="2142738"/>
          </a:xfrm>
          <a:prstGeom prst="roundRect">
            <a:avLst>
              <a:gd name="adj" fmla="val 3639"/>
            </a:avLst>
          </a:prstGeom>
          <a:solidFill>
            <a:srgbClr val="FAF9F5"/>
          </a:solidFill>
          <a:ln w="30480">
            <a:solidFill>
              <a:srgbClr val="BFD3D8"/>
            </a:solidFill>
            <a:prstDash val="solid"/>
          </a:ln>
        </p:spPr>
      </p:sp>
      <p:sp>
        <p:nvSpPr>
          <p:cNvPr id="5" name="Text 2"/>
          <p:cNvSpPr/>
          <p:nvPr/>
        </p:nvSpPr>
        <p:spPr>
          <a:xfrm>
            <a:off x="979434" y="28875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384653"/>
                </a:solidFill>
                <a:latin typeface="Arial" panose="020B0604020202020204" pitchFamily="34" charset="0"/>
                <a:ea typeface="Host Grotesk Medium" pitchFamily="34" charset="-122"/>
                <a:cs typeface="Arial" panose="020B0604020202020204" pitchFamily="34" charset="0"/>
              </a:rPr>
              <a:t>Probing Questions</a:t>
            </a:r>
            <a:endParaRPr lang="en-US" sz="2200" dirty="0">
              <a:latin typeface="Arial" panose="020B0604020202020204" pitchFamily="34" charset="0"/>
              <a:cs typeface="Arial" panose="020B0604020202020204" pitchFamily="34" charset="0"/>
            </a:endParaRPr>
          </a:p>
        </p:txBody>
      </p:sp>
      <p:sp>
        <p:nvSpPr>
          <p:cNvPr id="6" name="Text 3"/>
          <p:cNvSpPr/>
          <p:nvPr/>
        </p:nvSpPr>
        <p:spPr>
          <a:xfrm>
            <a:off x="540338" y="3566507"/>
            <a:ext cx="3590330" cy="1360646"/>
          </a:xfrm>
          <a:prstGeom prst="rect">
            <a:avLst/>
          </a:prstGeom>
          <a:noFill/>
          <a:ln/>
        </p:spPr>
        <p:txBody>
          <a:bodyPr wrap="square" lIns="0" tIns="0" rIns="0" bIns="0" rtlCol="0" anchor="t"/>
          <a:lstStyle/>
          <a:p>
            <a:pPr lvl="0" algn="just">
              <a:lnSpc>
                <a:spcPct val="150000"/>
              </a:lnSpc>
            </a:pPr>
            <a:r>
              <a:rPr lang="en-US" sz="1100" dirty="0">
                <a:latin typeface="Arial" panose="020B0604020202020204" pitchFamily="34" charset="0"/>
                <a:cs typeface="Arial" panose="020B0604020202020204" pitchFamily="34" charset="0"/>
              </a:rPr>
              <a:t>Explore the answers, and inquire whether you comprehend the answers or not (</a:t>
            </a:r>
            <a:r>
              <a:rPr lang="en-US" sz="1100" dirty="0" err="1">
                <a:latin typeface="Arial" panose="020B0604020202020204" pitchFamily="34" charset="0"/>
                <a:cs typeface="Arial" panose="020B0604020202020204" pitchFamily="34" charset="0"/>
              </a:rPr>
              <a:t>Meitinger</a:t>
            </a:r>
            <a:r>
              <a:rPr lang="en-US" sz="1100" dirty="0">
                <a:latin typeface="Arial" panose="020B0604020202020204" pitchFamily="34" charset="0"/>
                <a:cs typeface="Arial" panose="020B0604020202020204" pitchFamily="34" charset="0"/>
              </a:rPr>
              <a:t>, and Kunz, 2024).</a:t>
            </a:r>
            <a:endParaRPr lang="en-IN" sz="1100" dirty="0">
              <a:latin typeface="Arial" panose="020B0604020202020204" pitchFamily="34" charset="0"/>
              <a:cs typeface="Arial" panose="020B0604020202020204" pitchFamily="34" charset="0"/>
            </a:endParaRPr>
          </a:p>
        </p:txBody>
      </p:sp>
      <p:sp>
        <p:nvSpPr>
          <p:cNvPr id="10" name="Shape 7"/>
          <p:cNvSpPr/>
          <p:nvPr/>
        </p:nvSpPr>
        <p:spPr>
          <a:xfrm>
            <a:off x="5247526" y="1429603"/>
            <a:ext cx="4209558" cy="2000990"/>
          </a:xfrm>
          <a:prstGeom prst="roundRect">
            <a:avLst>
              <a:gd name="adj" fmla="val 3639"/>
            </a:avLst>
          </a:prstGeom>
          <a:solidFill>
            <a:srgbClr val="FAF9F5"/>
          </a:solidFill>
          <a:ln w="30480">
            <a:solidFill>
              <a:srgbClr val="BFD3D8"/>
            </a:solidFill>
            <a:prstDash val="solid"/>
          </a:ln>
        </p:spPr>
      </p:sp>
      <p:sp>
        <p:nvSpPr>
          <p:cNvPr id="12" name="Text 8"/>
          <p:cNvSpPr/>
          <p:nvPr/>
        </p:nvSpPr>
        <p:spPr>
          <a:xfrm>
            <a:off x="6131929" y="1691089"/>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384653"/>
                </a:solidFill>
                <a:latin typeface="Arial" panose="020B0604020202020204" pitchFamily="34" charset="0"/>
                <a:ea typeface="Host Grotesk Medium" pitchFamily="34" charset="-122"/>
                <a:cs typeface="Arial" panose="020B0604020202020204" pitchFamily="34" charset="0"/>
              </a:rPr>
              <a:t>Socratic Questions</a:t>
            </a:r>
            <a:endParaRPr lang="en-US" sz="2200" dirty="0">
              <a:latin typeface="Arial" panose="020B0604020202020204" pitchFamily="34" charset="0"/>
              <a:cs typeface="Arial" panose="020B0604020202020204" pitchFamily="34" charset="0"/>
            </a:endParaRPr>
          </a:p>
        </p:txBody>
      </p:sp>
      <p:sp>
        <p:nvSpPr>
          <p:cNvPr id="13" name="Text 9"/>
          <p:cNvSpPr/>
          <p:nvPr/>
        </p:nvSpPr>
        <p:spPr>
          <a:xfrm>
            <a:off x="5651030" y="2293590"/>
            <a:ext cx="3590330" cy="771108"/>
          </a:xfrm>
          <a:prstGeom prst="rect">
            <a:avLst/>
          </a:prstGeom>
          <a:noFill/>
          <a:ln/>
        </p:spPr>
        <p:txBody>
          <a:bodyPr wrap="square" lIns="0" tIns="0" rIns="0" bIns="0" rtlCol="0" anchor="t"/>
          <a:lstStyle/>
          <a:p>
            <a:pPr algn="just">
              <a:lnSpc>
                <a:spcPct val="150000"/>
              </a:lnSpc>
            </a:pPr>
            <a:r>
              <a:rPr lang="en-US" sz="1100" dirty="0">
                <a:latin typeface="Arial" panose="020B0604020202020204" pitchFamily="34" charset="0"/>
                <a:cs typeface="Arial" panose="020B0604020202020204" pitchFamily="34" charset="0"/>
              </a:rPr>
              <a:t>Leading questions are effective provided they are used sparingly.</a:t>
            </a:r>
          </a:p>
        </p:txBody>
      </p:sp>
      <p:sp>
        <p:nvSpPr>
          <p:cNvPr id="17" name="Shape 13"/>
          <p:cNvSpPr/>
          <p:nvPr/>
        </p:nvSpPr>
        <p:spPr>
          <a:xfrm>
            <a:off x="10046588" y="2679144"/>
            <a:ext cx="4196358" cy="2200459"/>
          </a:xfrm>
          <a:prstGeom prst="roundRect">
            <a:avLst>
              <a:gd name="adj" fmla="val 3639"/>
            </a:avLst>
          </a:prstGeom>
          <a:solidFill>
            <a:srgbClr val="FAF9F5"/>
          </a:solidFill>
          <a:ln w="30480">
            <a:solidFill>
              <a:srgbClr val="BFD3D8"/>
            </a:solidFill>
            <a:prstDash val="solid"/>
          </a:ln>
        </p:spPr>
      </p:sp>
      <p:sp>
        <p:nvSpPr>
          <p:cNvPr id="19" name="Text 14"/>
          <p:cNvSpPr/>
          <p:nvPr/>
        </p:nvSpPr>
        <p:spPr>
          <a:xfrm>
            <a:off x="10928280" y="2887533"/>
            <a:ext cx="2835235" cy="354330"/>
          </a:xfrm>
          <a:prstGeom prst="rect">
            <a:avLst/>
          </a:prstGeom>
          <a:noFill/>
          <a:ln/>
        </p:spPr>
        <p:txBody>
          <a:bodyPr wrap="none" lIns="0" tIns="0" rIns="0" bIns="0" rtlCol="0" anchor="t"/>
          <a:lstStyle/>
          <a:p>
            <a:pPr marL="0" indent="0" algn="l">
              <a:lnSpc>
                <a:spcPts val="2750"/>
              </a:lnSpc>
              <a:buNone/>
            </a:pPr>
            <a:r>
              <a:rPr lang="en-US" sz="2200" dirty="0">
                <a:solidFill>
                  <a:srgbClr val="384653"/>
                </a:solidFill>
                <a:latin typeface="Arial" panose="020B0604020202020204" pitchFamily="34" charset="0"/>
                <a:ea typeface="Host Grotesk Medium" pitchFamily="34" charset="-122"/>
                <a:cs typeface="Arial" panose="020B0604020202020204" pitchFamily="34" charset="0"/>
              </a:rPr>
              <a:t>Leading Questions</a:t>
            </a:r>
            <a:endParaRPr lang="en-US" sz="2200" dirty="0">
              <a:latin typeface="Arial" panose="020B0604020202020204" pitchFamily="34" charset="0"/>
              <a:cs typeface="Arial" panose="020B0604020202020204" pitchFamily="34" charset="0"/>
            </a:endParaRPr>
          </a:p>
        </p:txBody>
      </p:sp>
      <p:sp>
        <p:nvSpPr>
          <p:cNvPr id="20" name="Text 15"/>
          <p:cNvSpPr/>
          <p:nvPr/>
        </p:nvSpPr>
        <p:spPr>
          <a:xfrm>
            <a:off x="10550732" y="3567707"/>
            <a:ext cx="3590330" cy="816412"/>
          </a:xfrm>
          <a:prstGeom prst="rect">
            <a:avLst/>
          </a:prstGeom>
          <a:noFill/>
          <a:ln/>
        </p:spPr>
        <p:txBody>
          <a:bodyPr wrap="square" lIns="0" tIns="0" rIns="0" bIns="0" rtlCol="0" anchor="t"/>
          <a:lstStyle/>
          <a:p>
            <a:pPr algn="just">
              <a:lnSpc>
                <a:spcPct val="150000"/>
              </a:lnSpc>
            </a:pPr>
            <a:r>
              <a:rPr lang="en-US" sz="1100" dirty="0">
                <a:latin typeface="Arial" panose="020B0604020202020204" pitchFamily="34" charset="0"/>
                <a:cs typeface="Arial" panose="020B0604020202020204" pitchFamily="34" charset="0"/>
              </a:rPr>
              <a:t>Reposition people, get them to think, problem-solve and take shape; suit best to shift jobs.</a:t>
            </a:r>
          </a:p>
        </p:txBody>
      </p:sp>
      <p:sp>
        <p:nvSpPr>
          <p:cNvPr id="24" name="Rectangle 23"/>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pic>
        <p:nvPicPr>
          <p:cNvPr id="10242" name="Picture 2" descr="7 Effective Interview Questioning Techniques for HR Manag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385786" y="4885914"/>
            <a:ext cx="5660802" cy="3234744"/>
          </a:xfrm>
          <a:prstGeom prst="rect">
            <a:avLst/>
          </a:prstGeom>
          <a:noFill/>
          <a:extLst>
            <a:ext uri="{909E8E84-426E-40DD-AFC4-6F175D3DCCD1}">
              <a14:hiddenFill xmlns:a14="http://schemas.microsoft.com/office/drawing/2010/main">
                <a:solidFill>
                  <a:srgbClr val="FFFFFF"/>
                </a:solidFill>
              </a14:hiddenFill>
            </a:ext>
          </a:extLst>
        </p:spPr>
      </p:pic>
      <p:pic>
        <p:nvPicPr>
          <p:cNvPr id="26" name="Picture 6" descr="Arrow-Right Icons - Free SVG &amp; PNG Arrow-Righ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6200000">
            <a:off x="6850024" y="3762728"/>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6" descr="Arrow-Right Icons - Free SVG &amp; PNG Arrow-Righ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2970284">
            <a:off x="5389575" y="4054843"/>
            <a:ext cx="930352" cy="930352"/>
          </a:xfrm>
          <a:prstGeom prst="rect">
            <a:avLst/>
          </a:prstGeom>
          <a:noFill/>
          <a:extLst>
            <a:ext uri="{909E8E84-426E-40DD-AFC4-6F175D3DCCD1}">
              <a14:hiddenFill xmlns:a14="http://schemas.microsoft.com/office/drawing/2010/main">
                <a:solidFill>
                  <a:srgbClr val="FFFFFF"/>
                </a:solidFill>
              </a14:hiddenFill>
            </a:ext>
          </a:extLst>
        </p:spPr>
      </p:pic>
      <p:pic>
        <p:nvPicPr>
          <p:cNvPr id="28" name="Picture 6" descr="Arrow-Right Icons - Free SVG &amp; PNG Arrow-Right Images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9468013">
            <a:off x="8309308" y="4083542"/>
            <a:ext cx="930352" cy="930352"/>
          </a:xfrm>
          <a:prstGeom prst="rect">
            <a:avLst/>
          </a:prstGeom>
          <a:noFill/>
          <a:extLst>
            <a:ext uri="{909E8E84-426E-40DD-AFC4-6F175D3DCCD1}">
              <a14:hiddenFill xmlns:a14="http://schemas.microsoft.com/office/drawing/2010/main">
                <a:solidFill>
                  <a:srgbClr val="FFFFFF"/>
                </a:solidFill>
              </a14:hiddenFill>
            </a:ext>
          </a:extLst>
        </p:spPr>
      </p:pic>
      <p:sp>
        <p:nvSpPr>
          <p:cNvPr id="18" name="Rectangle 17"/>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11</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0"/>
          <p:cNvSpPr/>
          <p:nvPr/>
        </p:nvSpPr>
        <p:spPr>
          <a:xfrm>
            <a:off x="3093682" y="541838"/>
            <a:ext cx="8649772" cy="708779"/>
          </a:xfrm>
          <a:prstGeom prst="rect">
            <a:avLst/>
          </a:prstGeom>
          <a:noFill/>
          <a:ln/>
        </p:spPr>
        <p:txBody>
          <a:bodyPr wrap="none" lIns="0" tIns="0" rIns="0" bIns="0" rtlCol="0" anchor="t"/>
          <a:lstStyle/>
          <a:p>
            <a:pPr algn="ctr"/>
            <a:r>
              <a:rPr lang="en-US" sz="3200" b="1" dirty="0">
                <a:latin typeface="Arial" panose="020B0604020202020204" pitchFamily="34" charset="0"/>
                <a:cs typeface="Arial" panose="020B0604020202020204" pitchFamily="34" charset="0"/>
              </a:rPr>
              <a:t>Questioning Techniques </a:t>
            </a:r>
            <a:endParaRPr lang="en-IN" sz="3200" b="1" dirty="0">
              <a:latin typeface="Arial" panose="020B0604020202020204" pitchFamily="34" charset="0"/>
              <a:cs typeface="Arial" panose="020B0604020202020204" pitchFamily="34" charset="0"/>
            </a:endParaRPr>
          </a:p>
        </p:txBody>
      </p:sp>
      <p:sp>
        <p:nvSpPr>
          <p:cNvPr id="5" name="Rectangle 4"/>
          <p:cNvSpPr/>
          <p:nvPr/>
        </p:nvSpPr>
        <p:spPr>
          <a:xfrm>
            <a:off x="1306013" y="2661831"/>
            <a:ext cx="1787669" cy="369332"/>
          </a:xfrm>
          <a:prstGeom prst="rect">
            <a:avLst/>
          </a:prstGeom>
        </p:spPr>
        <p:txBody>
          <a:bodyPr wrap="none">
            <a:spAutoFit/>
          </a:bodyPr>
          <a:lstStyle/>
          <a:p>
            <a:r>
              <a:rPr lang="en-US" b="1" dirty="0">
                <a:solidFill>
                  <a:srgbClr val="000000"/>
                </a:solidFill>
                <a:latin typeface="Arial" panose="020B0604020202020204" pitchFamily="34" charset="0"/>
                <a:ea typeface="Calibri" panose="020F0502020204030204" pitchFamily="34" charset="0"/>
                <a:cs typeface="Times New Roman" panose="02020603050405020304" pitchFamily="18" charset="0"/>
              </a:rPr>
              <a:t>Best Practice: </a:t>
            </a:r>
            <a:endParaRPr lang="en-IN" b="1" dirty="0"/>
          </a:p>
        </p:txBody>
      </p:sp>
      <p:sp>
        <p:nvSpPr>
          <p:cNvPr id="6" name="Shape 1"/>
          <p:cNvSpPr/>
          <p:nvPr/>
        </p:nvSpPr>
        <p:spPr>
          <a:xfrm>
            <a:off x="3297423" y="2370912"/>
            <a:ext cx="9427977" cy="1303813"/>
          </a:xfrm>
          <a:prstGeom prst="roundRect">
            <a:avLst>
              <a:gd name="adj" fmla="val 4105"/>
            </a:avLst>
          </a:prstGeom>
          <a:solidFill>
            <a:srgbClr val="D9EDF2"/>
          </a:solidFill>
          <a:ln w="7620">
            <a:solidFill>
              <a:srgbClr val="BFD3D8"/>
            </a:solidFill>
            <a:prstDash val="solid"/>
          </a:ln>
        </p:spPr>
        <p:txBody>
          <a:bodyPr/>
          <a:lstStyle/>
          <a:p>
            <a:pPr marL="171450" lvl="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Comparisons of probing and Socratic questioning will result in better understanding, interaction, and predictive </a:t>
            </a:r>
            <a:r>
              <a:rPr lang="en-US" sz="1100" dirty="0" err="1" smtClean="0">
                <a:latin typeface="Arial" panose="020B0604020202020204" pitchFamily="34" charset="0"/>
                <a:cs typeface="Arial" panose="020B0604020202020204" pitchFamily="34" charset="0"/>
              </a:rPr>
              <a:t>generalizativeness</a:t>
            </a:r>
            <a:r>
              <a:rPr lang="en-US" sz="1100" dirty="0">
                <a:latin typeface="Arial" panose="020B0604020202020204" pitchFamily="34" charset="0"/>
                <a:cs typeface="Arial" panose="020B0604020202020204" pitchFamily="34" charset="0"/>
              </a:rPr>
              <a:t> (</a:t>
            </a:r>
            <a:r>
              <a:rPr lang="en-US" sz="1100" dirty="0" err="1">
                <a:latin typeface="Arial" panose="020B0604020202020204" pitchFamily="34" charset="0"/>
                <a:cs typeface="Arial" panose="020B0604020202020204" pitchFamily="34" charset="0"/>
              </a:rPr>
              <a:t>Hagos</a:t>
            </a:r>
            <a:r>
              <a:rPr lang="en-US" sz="1100" dirty="0">
                <a:latin typeface="Arial" panose="020B0604020202020204" pitchFamily="34" charset="0"/>
                <a:cs typeface="Arial" panose="020B0604020202020204" pitchFamily="34" charset="0"/>
              </a:rPr>
              <a:t>, 2025). </a:t>
            </a:r>
            <a:endParaRPr lang="en-US" sz="1100" dirty="0">
              <a:latin typeface="Arial" panose="020B0604020202020204" pitchFamily="34" charset="0"/>
              <a:cs typeface="Arial" panose="020B0604020202020204" pitchFamily="34" charset="0"/>
            </a:endParaRPr>
          </a:p>
          <a:p>
            <a:pPr marL="171450" lvl="0" indent="-171450" algn="just">
              <a:lnSpc>
                <a:spcPct val="150000"/>
              </a:lnSpc>
              <a:buFont typeface="Arial" panose="020B0604020202020204" pitchFamily="34" charset="0"/>
              <a:buChar char="•"/>
            </a:pPr>
            <a:r>
              <a:rPr lang="en-US" sz="1100" dirty="0">
                <a:latin typeface="Arial" panose="020B0604020202020204" pitchFamily="34" charset="0"/>
                <a:cs typeface="Arial" panose="020B0604020202020204" pitchFamily="34" charset="0"/>
              </a:rPr>
              <a:t>It provides a fair analysis, and they also ensure a thorough analysis of new hires and positioning of those who would help to </a:t>
            </a:r>
            <a:r>
              <a:rPr lang="en-US" sz="1100" dirty="0" err="1">
                <a:latin typeface="Arial" panose="020B0604020202020204" pitchFamily="34" charset="0"/>
                <a:cs typeface="Arial" panose="020B0604020202020204" pitchFamily="34" charset="0"/>
              </a:rPr>
              <a:t>realise</a:t>
            </a:r>
            <a:r>
              <a:rPr lang="en-US" sz="1100" dirty="0">
                <a:latin typeface="Arial" panose="020B0604020202020204" pitchFamily="34" charset="0"/>
                <a:cs typeface="Arial" panose="020B0604020202020204" pitchFamily="34" charset="0"/>
              </a:rPr>
              <a:t> the transformational initiatives.</a:t>
            </a:r>
            <a:endParaRPr lang="en-IN" sz="1100" dirty="0">
              <a:latin typeface="Arial" panose="020B0604020202020204" pitchFamily="34" charset="0"/>
              <a:ea typeface="Roboto" panose="020B0604020202020204" charset="0"/>
              <a:cs typeface="Arial" panose="020B0604020202020204" pitchFamily="34" charset="0"/>
            </a:endParaRPr>
          </a:p>
        </p:txBody>
      </p:sp>
      <p:sp>
        <p:nvSpPr>
          <p:cNvPr id="7" name="Rectangle 6"/>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pic>
        <p:nvPicPr>
          <p:cNvPr id="9222" name="Picture 6" descr="The 9 Important Types of Questioning Techniques | Marketing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98214" y="4470121"/>
            <a:ext cx="6082486" cy="3421399"/>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12</a:t>
            </a:r>
          </a:p>
        </p:txBody>
      </p:sp>
    </p:spTree>
    <p:extLst>
      <p:ext uri="{BB962C8B-B14F-4D97-AF65-F5344CB8AC3E}">
        <p14:creationId xmlns:p14="http://schemas.microsoft.com/office/powerpoint/2010/main" val="19793428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3128486" y="127379"/>
            <a:ext cx="8830628" cy="708779"/>
          </a:xfrm>
          <a:prstGeom prst="rect">
            <a:avLst/>
          </a:prstGeom>
          <a:noFill/>
          <a:ln/>
        </p:spPr>
        <p:txBody>
          <a:bodyPr wrap="none" lIns="0" tIns="0" rIns="0" bIns="0" rtlCol="0" anchor="t"/>
          <a:lstStyle/>
          <a:p>
            <a:pPr algn="ctr">
              <a:lnSpc>
                <a:spcPts val="5550"/>
              </a:lnSpc>
            </a:pPr>
            <a:r>
              <a:rPr lang="en-US" sz="2800" b="1" dirty="0">
                <a:latin typeface="Arial"/>
                <a:ea typeface="Host Grotesk Medium" pitchFamily="34" charset="-122"/>
                <a:cs typeface="Arial"/>
              </a:rPr>
              <a:t>Face-to-Face vs Online Interviews for Project Manager Role</a:t>
            </a:r>
            <a:endParaRPr lang="en-US" sz="2800" b="1" dirty="0">
              <a:latin typeface="Arial" panose="020B0604020202020204" pitchFamily="34" charset="0"/>
              <a:cs typeface="Arial" panose="020B0604020202020204" pitchFamily="34" charset="0"/>
            </a:endParaRPr>
          </a:p>
        </p:txBody>
      </p:sp>
      <p:sp>
        <p:nvSpPr>
          <p:cNvPr id="3" name="Shape 1"/>
          <p:cNvSpPr/>
          <p:nvPr/>
        </p:nvSpPr>
        <p:spPr>
          <a:xfrm>
            <a:off x="793790" y="1061958"/>
            <a:ext cx="13042821" cy="4173617"/>
          </a:xfrm>
          <a:prstGeom prst="roundRect">
            <a:avLst>
              <a:gd name="adj" fmla="val 2283"/>
            </a:avLst>
          </a:prstGeom>
          <a:noFill/>
          <a:ln w="7620">
            <a:solidFill>
              <a:srgbClr val="000000">
                <a:alpha val="8000"/>
              </a:srgbClr>
            </a:solidFill>
            <a:prstDash val="solid"/>
          </a:ln>
        </p:spPr>
      </p:sp>
      <p:sp>
        <p:nvSpPr>
          <p:cNvPr id="4" name="Shape 2"/>
          <p:cNvSpPr/>
          <p:nvPr/>
        </p:nvSpPr>
        <p:spPr>
          <a:xfrm>
            <a:off x="801410" y="1069578"/>
            <a:ext cx="13027581" cy="627578"/>
          </a:xfrm>
          <a:prstGeom prst="rect">
            <a:avLst/>
          </a:prstGeom>
          <a:solidFill>
            <a:srgbClr val="FFFFFF">
              <a:alpha val="4000"/>
            </a:srgbClr>
          </a:solidFill>
          <a:ln/>
        </p:spPr>
      </p:sp>
      <p:sp>
        <p:nvSpPr>
          <p:cNvPr id="5" name="Text 3"/>
          <p:cNvSpPr/>
          <p:nvPr/>
        </p:nvSpPr>
        <p:spPr>
          <a:xfrm>
            <a:off x="1028462" y="1213287"/>
            <a:ext cx="2799397"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Criteria</a:t>
            </a:r>
            <a:endParaRPr lang="en-US" sz="1100" b="1" dirty="0">
              <a:latin typeface="Arial" panose="020B0604020202020204" pitchFamily="34" charset="0"/>
              <a:cs typeface="Arial" panose="020B0604020202020204" pitchFamily="34" charset="0"/>
            </a:endParaRPr>
          </a:p>
        </p:txBody>
      </p:sp>
      <p:sp>
        <p:nvSpPr>
          <p:cNvPr id="6" name="Text 4"/>
          <p:cNvSpPr/>
          <p:nvPr/>
        </p:nvSpPr>
        <p:spPr>
          <a:xfrm>
            <a:off x="4289108" y="1213287"/>
            <a:ext cx="4424005"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Face-to-Face</a:t>
            </a:r>
            <a:endParaRPr lang="en-US" sz="1100" dirty="0">
              <a:latin typeface="Arial" panose="020B0604020202020204" pitchFamily="34" charset="0"/>
              <a:cs typeface="Arial" panose="020B0604020202020204" pitchFamily="34" charset="0"/>
            </a:endParaRPr>
          </a:p>
        </p:txBody>
      </p:sp>
      <p:sp>
        <p:nvSpPr>
          <p:cNvPr id="7" name="Text 5"/>
          <p:cNvSpPr/>
          <p:nvPr/>
        </p:nvSpPr>
        <p:spPr>
          <a:xfrm>
            <a:off x="9174361" y="1213287"/>
            <a:ext cx="4427815"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Online</a:t>
            </a:r>
            <a:endParaRPr lang="en-US" sz="1100" dirty="0">
              <a:latin typeface="Arial" panose="020B0604020202020204" pitchFamily="34" charset="0"/>
              <a:cs typeface="Arial" panose="020B0604020202020204" pitchFamily="34" charset="0"/>
            </a:endParaRPr>
          </a:p>
        </p:txBody>
      </p:sp>
      <p:sp>
        <p:nvSpPr>
          <p:cNvPr id="8" name="Shape 6"/>
          <p:cNvSpPr/>
          <p:nvPr/>
        </p:nvSpPr>
        <p:spPr>
          <a:xfrm>
            <a:off x="801410" y="1697157"/>
            <a:ext cx="13027581" cy="967740"/>
          </a:xfrm>
          <a:prstGeom prst="rect">
            <a:avLst/>
          </a:prstGeom>
          <a:solidFill>
            <a:srgbClr val="000000">
              <a:alpha val="4000"/>
            </a:srgbClr>
          </a:solidFill>
          <a:ln/>
        </p:spPr>
      </p:sp>
      <p:sp>
        <p:nvSpPr>
          <p:cNvPr id="9" name="Text 7"/>
          <p:cNvSpPr/>
          <p:nvPr/>
        </p:nvSpPr>
        <p:spPr>
          <a:xfrm>
            <a:off x="1028462" y="1840865"/>
            <a:ext cx="2799397"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Cost</a:t>
            </a:r>
            <a:endParaRPr lang="en-US" sz="1100" b="1" dirty="0">
              <a:latin typeface="Arial" panose="020B0604020202020204" pitchFamily="34" charset="0"/>
              <a:cs typeface="Arial" panose="020B0604020202020204" pitchFamily="34" charset="0"/>
            </a:endParaRPr>
          </a:p>
        </p:txBody>
      </p:sp>
      <p:sp>
        <p:nvSpPr>
          <p:cNvPr id="10" name="Text 8"/>
          <p:cNvSpPr/>
          <p:nvPr/>
        </p:nvSpPr>
        <p:spPr>
          <a:xfrm>
            <a:off x="4289108" y="1840865"/>
            <a:ext cx="4424005" cy="680323"/>
          </a:xfrm>
          <a:prstGeom prst="rect">
            <a:avLst/>
          </a:prstGeom>
          <a:noFill/>
          <a:ln/>
        </p:spPr>
        <p:txBody>
          <a:bodyPr wrap="square" lIns="0" tIns="0" rIns="0" bIns="0" rtlCol="0" anchor="t"/>
          <a:lstStyle/>
          <a:p>
            <a:pPr algn="ctr">
              <a:lnSpc>
                <a:spcPts val="2650"/>
              </a:lnSpc>
            </a:pPr>
            <a:r>
              <a:rPr lang="en-US" sz="1100" dirty="0">
                <a:latin typeface="Arial"/>
                <a:cs typeface="Arial"/>
              </a:rPr>
              <a:t>Higher (Travel and Accommodations for senior candidates)</a:t>
            </a:r>
            <a:endParaRPr lang="en-US" dirty="0">
              <a:latin typeface="Arial"/>
              <a:cs typeface="Arial"/>
            </a:endParaRPr>
          </a:p>
        </p:txBody>
      </p:sp>
      <p:sp>
        <p:nvSpPr>
          <p:cNvPr id="11" name="Text 9"/>
          <p:cNvSpPr/>
          <p:nvPr/>
        </p:nvSpPr>
        <p:spPr>
          <a:xfrm>
            <a:off x="9174361" y="1840865"/>
            <a:ext cx="4427815" cy="680323"/>
          </a:xfrm>
          <a:prstGeom prst="rect">
            <a:avLst/>
          </a:prstGeom>
          <a:noFill/>
          <a:ln/>
        </p:spPr>
        <p:txBody>
          <a:bodyPr wrap="square" lIns="0" tIns="0" rIns="0" bIns="0" rtlCol="0" anchor="t"/>
          <a:lstStyle/>
          <a:p>
            <a:pPr algn="ctr">
              <a:lnSpc>
                <a:spcPts val="2650"/>
              </a:lnSpc>
            </a:pPr>
            <a:r>
              <a:rPr lang="en-US" sz="1100">
                <a:latin typeface="Arial"/>
                <a:cs typeface="Arial"/>
              </a:rPr>
              <a:t>Lower (Zoom/Teams for international talent)</a:t>
            </a:r>
            <a:endParaRPr lang="en-US">
              <a:latin typeface="Arial"/>
              <a:cs typeface="Arial"/>
            </a:endParaRPr>
          </a:p>
        </p:txBody>
      </p:sp>
      <p:sp>
        <p:nvSpPr>
          <p:cNvPr id="12" name="Shape 10"/>
          <p:cNvSpPr/>
          <p:nvPr/>
        </p:nvSpPr>
        <p:spPr>
          <a:xfrm>
            <a:off x="801410" y="2664897"/>
            <a:ext cx="13027581" cy="627578"/>
          </a:xfrm>
          <a:prstGeom prst="rect">
            <a:avLst/>
          </a:prstGeom>
          <a:solidFill>
            <a:srgbClr val="FFFFFF">
              <a:alpha val="4000"/>
            </a:srgbClr>
          </a:solidFill>
          <a:ln/>
        </p:spPr>
      </p:sp>
      <p:sp>
        <p:nvSpPr>
          <p:cNvPr id="13" name="Text 11"/>
          <p:cNvSpPr/>
          <p:nvPr/>
        </p:nvSpPr>
        <p:spPr>
          <a:xfrm>
            <a:off x="1028462" y="2808605"/>
            <a:ext cx="2799397"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Flexibility</a:t>
            </a:r>
            <a:endParaRPr lang="en-US" sz="1100" b="1" dirty="0">
              <a:latin typeface="Arial" panose="020B0604020202020204" pitchFamily="34" charset="0"/>
              <a:cs typeface="Arial" panose="020B0604020202020204" pitchFamily="34" charset="0"/>
            </a:endParaRPr>
          </a:p>
        </p:txBody>
      </p:sp>
      <p:sp>
        <p:nvSpPr>
          <p:cNvPr id="14" name="Text 12"/>
          <p:cNvSpPr/>
          <p:nvPr/>
        </p:nvSpPr>
        <p:spPr>
          <a:xfrm>
            <a:off x="4289108" y="2808605"/>
            <a:ext cx="4424005" cy="340162"/>
          </a:xfrm>
          <a:prstGeom prst="rect">
            <a:avLst/>
          </a:prstGeom>
          <a:noFill/>
          <a:ln/>
        </p:spPr>
        <p:txBody>
          <a:bodyPr wrap="none" lIns="0" tIns="0" rIns="0" bIns="0" rtlCol="0" anchor="t"/>
          <a:lstStyle/>
          <a:p>
            <a:pPr algn="ctr">
              <a:lnSpc>
                <a:spcPts val="2650"/>
              </a:lnSpc>
            </a:pPr>
            <a:r>
              <a:rPr lang="en-US" sz="1100">
                <a:latin typeface="Arial" panose="020B0604020202020204" pitchFamily="34" charset="0"/>
                <a:cs typeface="Arial" panose="020B0604020202020204" pitchFamily="34" charset="0"/>
              </a:rPr>
              <a:t>Limited </a:t>
            </a:r>
            <a:endParaRPr lang="en-US" sz="1100" dirty="0">
              <a:latin typeface="Arial" panose="020B0604020202020204" pitchFamily="34" charset="0"/>
              <a:cs typeface="Arial" panose="020B0604020202020204" pitchFamily="34" charset="0"/>
            </a:endParaRPr>
          </a:p>
        </p:txBody>
      </p:sp>
      <p:sp>
        <p:nvSpPr>
          <p:cNvPr id="15" name="Text 13"/>
          <p:cNvSpPr/>
          <p:nvPr/>
        </p:nvSpPr>
        <p:spPr>
          <a:xfrm>
            <a:off x="9174361" y="2808605"/>
            <a:ext cx="4427815" cy="340162"/>
          </a:xfrm>
          <a:prstGeom prst="rect">
            <a:avLst/>
          </a:prstGeom>
          <a:noFill/>
          <a:ln/>
        </p:spPr>
        <p:txBody>
          <a:bodyPr wrap="none" lIns="0" tIns="0" rIns="0" bIns="0" rtlCol="0" anchor="t"/>
          <a:lstStyle/>
          <a:p>
            <a:pPr algn="ctr">
              <a:lnSpc>
                <a:spcPts val="2650"/>
              </a:lnSpc>
            </a:pPr>
            <a:r>
              <a:rPr lang="en-US" sz="1100">
                <a:latin typeface="Arial" panose="020B0604020202020204" pitchFamily="34" charset="0"/>
                <a:cs typeface="Arial" panose="020B0604020202020204" pitchFamily="34" charset="0"/>
              </a:rPr>
              <a:t>High </a:t>
            </a:r>
            <a:endParaRPr lang="en-US" sz="1100" dirty="0">
              <a:latin typeface="Arial" panose="020B0604020202020204" pitchFamily="34" charset="0"/>
              <a:cs typeface="Arial" panose="020B0604020202020204" pitchFamily="34" charset="0"/>
            </a:endParaRPr>
          </a:p>
        </p:txBody>
      </p:sp>
      <p:sp>
        <p:nvSpPr>
          <p:cNvPr id="16" name="Shape 14"/>
          <p:cNvSpPr/>
          <p:nvPr/>
        </p:nvSpPr>
        <p:spPr>
          <a:xfrm>
            <a:off x="801410" y="3292475"/>
            <a:ext cx="13027581" cy="967740"/>
          </a:xfrm>
          <a:prstGeom prst="rect">
            <a:avLst/>
          </a:prstGeom>
          <a:solidFill>
            <a:srgbClr val="000000">
              <a:alpha val="4000"/>
            </a:srgbClr>
          </a:solidFill>
          <a:ln/>
        </p:spPr>
      </p:sp>
      <p:sp>
        <p:nvSpPr>
          <p:cNvPr id="17" name="Text 15"/>
          <p:cNvSpPr/>
          <p:nvPr/>
        </p:nvSpPr>
        <p:spPr>
          <a:xfrm>
            <a:off x="1028462" y="3436183"/>
            <a:ext cx="2799397"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Candidate Experience</a:t>
            </a:r>
            <a:endParaRPr lang="en-US" sz="1100" b="1" dirty="0">
              <a:latin typeface="Arial" panose="020B0604020202020204" pitchFamily="34" charset="0"/>
              <a:cs typeface="Arial" panose="020B0604020202020204" pitchFamily="34" charset="0"/>
            </a:endParaRPr>
          </a:p>
        </p:txBody>
      </p:sp>
      <p:sp>
        <p:nvSpPr>
          <p:cNvPr id="18" name="Text 16"/>
          <p:cNvSpPr/>
          <p:nvPr/>
        </p:nvSpPr>
        <p:spPr>
          <a:xfrm>
            <a:off x="4289108" y="3436183"/>
            <a:ext cx="4424005" cy="680323"/>
          </a:xfrm>
          <a:prstGeom prst="rect">
            <a:avLst/>
          </a:prstGeom>
          <a:noFill/>
          <a:ln/>
        </p:spPr>
        <p:txBody>
          <a:bodyPr wrap="square" lIns="0" tIns="0" rIns="0" bIns="0" rtlCol="0" anchor="t"/>
          <a:lstStyle/>
          <a:p>
            <a:pPr algn="ctr">
              <a:lnSpc>
                <a:spcPts val="2650"/>
              </a:lnSpc>
            </a:pPr>
            <a:r>
              <a:rPr lang="en-US" sz="1100" dirty="0">
                <a:latin typeface="Arial"/>
                <a:cs typeface="Arial"/>
              </a:rPr>
              <a:t>Strong Relationship, observe leadership presence and body language</a:t>
            </a:r>
            <a:endParaRPr lang="en-US" dirty="0"/>
          </a:p>
        </p:txBody>
      </p:sp>
      <p:sp>
        <p:nvSpPr>
          <p:cNvPr id="19" name="Text 17"/>
          <p:cNvSpPr/>
          <p:nvPr/>
        </p:nvSpPr>
        <p:spPr>
          <a:xfrm>
            <a:off x="9174361" y="3436183"/>
            <a:ext cx="4427815" cy="680323"/>
          </a:xfrm>
          <a:prstGeom prst="rect">
            <a:avLst/>
          </a:prstGeom>
          <a:noFill/>
          <a:ln/>
        </p:spPr>
        <p:txBody>
          <a:bodyPr wrap="square" lIns="0" tIns="0" rIns="0" bIns="0" rtlCol="0" anchor="t"/>
          <a:lstStyle/>
          <a:p>
            <a:pPr algn="ctr">
              <a:lnSpc>
                <a:spcPts val="2650"/>
              </a:lnSpc>
            </a:pPr>
            <a:r>
              <a:rPr lang="en-US" sz="1100" dirty="0">
                <a:latin typeface="Arial"/>
                <a:cs typeface="Arial"/>
              </a:rPr>
              <a:t>Efficient but less personal and harder to measure personality</a:t>
            </a:r>
            <a:endParaRPr lang="en-US" dirty="0"/>
          </a:p>
        </p:txBody>
      </p:sp>
      <p:sp>
        <p:nvSpPr>
          <p:cNvPr id="20" name="Shape 18"/>
          <p:cNvSpPr/>
          <p:nvPr/>
        </p:nvSpPr>
        <p:spPr>
          <a:xfrm>
            <a:off x="801410" y="4260215"/>
            <a:ext cx="13027581" cy="967740"/>
          </a:xfrm>
          <a:prstGeom prst="rect">
            <a:avLst/>
          </a:prstGeom>
          <a:solidFill>
            <a:srgbClr val="FFFFFF">
              <a:alpha val="4000"/>
            </a:srgbClr>
          </a:solidFill>
          <a:ln/>
        </p:spPr>
      </p:sp>
      <p:sp>
        <p:nvSpPr>
          <p:cNvPr id="21" name="Text 19"/>
          <p:cNvSpPr/>
          <p:nvPr/>
        </p:nvSpPr>
        <p:spPr>
          <a:xfrm>
            <a:off x="1028462" y="4403923"/>
            <a:ext cx="2799397" cy="340162"/>
          </a:xfrm>
          <a:prstGeom prst="rect">
            <a:avLst/>
          </a:prstGeom>
          <a:noFill/>
          <a:ln/>
        </p:spPr>
        <p:txBody>
          <a:bodyPr wrap="none" lIns="0" tIns="0" rIns="0" bIns="0" rtlCol="0" anchor="t"/>
          <a:lstStyle/>
          <a:p>
            <a:pPr marL="0" indent="0" algn="ctr">
              <a:lnSpc>
                <a:spcPts val="2650"/>
              </a:lnSpc>
              <a:buNone/>
            </a:pPr>
            <a:r>
              <a:rPr lang="en-US" sz="1100" b="1" dirty="0">
                <a:latin typeface="Arial" panose="020B0604020202020204" pitchFamily="34" charset="0"/>
                <a:ea typeface="Roboto" pitchFamily="34" charset="-122"/>
                <a:cs typeface="Arial" panose="020B0604020202020204" pitchFamily="34" charset="0"/>
              </a:rPr>
              <a:t>Objectivity</a:t>
            </a:r>
            <a:endParaRPr lang="en-US" sz="1100" b="1" dirty="0">
              <a:latin typeface="Arial" panose="020B0604020202020204" pitchFamily="34" charset="0"/>
              <a:cs typeface="Arial" panose="020B0604020202020204" pitchFamily="34" charset="0"/>
            </a:endParaRPr>
          </a:p>
        </p:txBody>
      </p:sp>
      <p:sp>
        <p:nvSpPr>
          <p:cNvPr id="22" name="Text 20"/>
          <p:cNvSpPr/>
          <p:nvPr/>
        </p:nvSpPr>
        <p:spPr>
          <a:xfrm>
            <a:off x="4289108" y="4403923"/>
            <a:ext cx="4424005" cy="680323"/>
          </a:xfrm>
          <a:prstGeom prst="rect">
            <a:avLst/>
          </a:prstGeom>
          <a:noFill/>
          <a:ln/>
        </p:spPr>
        <p:txBody>
          <a:bodyPr wrap="square" lIns="0" tIns="0" rIns="0" bIns="0" rtlCol="0" anchor="t"/>
          <a:lstStyle/>
          <a:p>
            <a:pPr algn="ctr">
              <a:lnSpc>
                <a:spcPts val="2650"/>
              </a:lnSpc>
            </a:pPr>
            <a:r>
              <a:rPr lang="en-US" sz="1100">
                <a:latin typeface="Arial" panose="020B0604020202020204" pitchFamily="34" charset="0"/>
                <a:cs typeface="Arial" panose="020B0604020202020204" pitchFamily="34" charset="0"/>
              </a:rPr>
              <a:t>Easier to Observe</a:t>
            </a:r>
            <a:endParaRPr lang="en-US" sz="1100" dirty="0">
              <a:latin typeface="Arial" panose="020B0604020202020204" pitchFamily="34" charset="0"/>
              <a:cs typeface="Arial" panose="020B0604020202020204" pitchFamily="34" charset="0"/>
            </a:endParaRPr>
          </a:p>
        </p:txBody>
      </p:sp>
      <p:sp>
        <p:nvSpPr>
          <p:cNvPr id="23" name="Text 21"/>
          <p:cNvSpPr/>
          <p:nvPr/>
        </p:nvSpPr>
        <p:spPr>
          <a:xfrm>
            <a:off x="9174361" y="4403923"/>
            <a:ext cx="4427815" cy="340162"/>
          </a:xfrm>
          <a:prstGeom prst="rect">
            <a:avLst/>
          </a:prstGeom>
          <a:noFill/>
          <a:ln/>
        </p:spPr>
        <p:txBody>
          <a:bodyPr wrap="none" lIns="0" tIns="0" rIns="0" bIns="0" rtlCol="0" anchor="t"/>
          <a:lstStyle/>
          <a:p>
            <a:pPr algn="ctr">
              <a:lnSpc>
                <a:spcPts val="2650"/>
              </a:lnSpc>
            </a:pPr>
            <a:r>
              <a:rPr lang="en-US" sz="1100">
                <a:latin typeface="Arial" panose="020B0604020202020204" pitchFamily="34" charset="0"/>
                <a:cs typeface="Arial" panose="020B0604020202020204" pitchFamily="34" charset="0"/>
              </a:rPr>
              <a:t>Risk of technology bias</a:t>
            </a:r>
            <a:endParaRPr lang="en-US" sz="1100" dirty="0">
              <a:latin typeface="Arial" panose="020B0604020202020204" pitchFamily="34" charset="0"/>
              <a:cs typeface="Arial" panose="020B0604020202020204" pitchFamily="34" charset="0"/>
            </a:endParaRPr>
          </a:p>
        </p:txBody>
      </p:sp>
      <p:sp>
        <p:nvSpPr>
          <p:cNvPr id="24" name="Text 22"/>
          <p:cNvSpPr/>
          <p:nvPr/>
        </p:nvSpPr>
        <p:spPr>
          <a:xfrm>
            <a:off x="2901990" y="7522905"/>
            <a:ext cx="13042821" cy="680323"/>
          </a:xfrm>
          <a:prstGeom prst="rect">
            <a:avLst/>
          </a:prstGeom>
          <a:noFill/>
          <a:ln/>
        </p:spPr>
        <p:txBody>
          <a:bodyPr wrap="square" lIns="0" tIns="0" rIns="0" bIns="0" rtlCol="0" anchor="t"/>
          <a:lstStyle/>
          <a:p>
            <a:pPr>
              <a:lnSpc>
                <a:spcPts val="2650"/>
              </a:lnSpc>
            </a:pPr>
            <a:r>
              <a:rPr lang="en-US" sz="1100" b="1" dirty="0">
                <a:solidFill>
                  <a:srgbClr val="95CCDA"/>
                </a:solidFill>
                <a:latin typeface="Arial"/>
                <a:ea typeface="Roboto"/>
                <a:cs typeface="Arial"/>
              </a:rPr>
              <a:t>JLR's Hybrid Approach:</a:t>
            </a:r>
            <a:r>
              <a:rPr lang="en-US" sz="1100" dirty="0">
                <a:solidFill>
                  <a:srgbClr val="384653"/>
                </a:solidFill>
                <a:latin typeface="Arial"/>
                <a:ea typeface="Roboto"/>
                <a:cs typeface="Arial"/>
              </a:rPr>
              <a:t> </a:t>
            </a:r>
            <a:r>
              <a:rPr lang="en-US" sz="1100" dirty="0">
                <a:solidFill>
                  <a:srgbClr val="384653"/>
                </a:solidFill>
                <a:ea typeface="+mn-lt"/>
                <a:cs typeface="+mn-lt"/>
              </a:rPr>
              <a:t>For Project Manager JLR uses a hybrid approach that combines efficiency, fairness, and good engagement with the candidates (Careers at JLR, 2025). </a:t>
            </a:r>
            <a:endParaRPr lang="en-US" sz="1100" dirty="0">
              <a:solidFill>
                <a:srgbClr val="000000"/>
              </a:solidFill>
              <a:ea typeface="+mn-lt"/>
              <a:cs typeface="+mn-lt"/>
            </a:endParaRPr>
          </a:p>
          <a:p>
            <a:pPr>
              <a:lnSpc>
                <a:spcPts val="2650"/>
              </a:lnSpc>
            </a:pPr>
            <a:endParaRPr lang="en-US" sz="1100" dirty="0">
              <a:solidFill>
                <a:srgbClr val="384653"/>
              </a:solidFill>
              <a:latin typeface="Arial" panose="020B0604020202020204" pitchFamily="34" charset="0"/>
              <a:ea typeface="Roboto"/>
              <a:cs typeface="Arial" panose="020B0604020202020204" pitchFamily="34" charset="0"/>
            </a:endParaRPr>
          </a:p>
        </p:txBody>
      </p:sp>
      <p:sp>
        <p:nvSpPr>
          <p:cNvPr id="25" name="Rectangle 24"/>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pic>
        <p:nvPicPr>
          <p:cNvPr id="8196" name="Picture 4" descr="The Do's and Don'ts of Virtual Interview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13113" y="5330574"/>
            <a:ext cx="3108901" cy="2074169"/>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The Quick Way To Mastering Face-to-Face Interview: A Guide for Recruiters -  BarRaiser"/>
          <p:cNvPicPr>
            <a:picLocks noChangeAspect="1" noChangeArrowheads="1"/>
          </p:cNvPicPr>
          <p:nvPr/>
        </p:nvPicPr>
        <p:blipFill rotWithShape="1">
          <a:blip r:embed="rId4">
            <a:extLst>
              <a:ext uri="{28A0092B-C50C-407E-A947-70E740481C1C}">
                <a14:useLocalDpi xmlns:a14="http://schemas.microsoft.com/office/drawing/2010/main" val="0"/>
              </a:ext>
            </a:extLst>
          </a:blip>
          <a:srcRect l="19223" r="18212"/>
          <a:stretch/>
        </p:blipFill>
        <p:spPr bwMode="auto">
          <a:xfrm>
            <a:off x="3096538" y="5371663"/>
            <a:ext cx="2385140" cy="2110973"/>
          </a:xfrm>
          <a:prstGeom prst="rect">
            <a:avLst/>
          </a:prstGeom>
          <a:noFill/>
          <a:extLst>
            <a:ext uri="{909E8E84-426E-40DD-AFC4-6F175D3DCCD1}">
              <a14:hiddenFill xmlns:a14="http://schemas.microsoft.com/office/drawing/2010/main">
                <a:solidFill>
                  <a:srgbClr val="FFFFFF"/>
                </a:solidFill>
              </a14:hiddenFill>
            </a:ext>
          </a:extLst>
        </p:spPr>
      </p:pic>
      <p:sp>
        <p:nvSpPr>
          <p:cNvPr id="28" name="Rectangle 27"/>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13</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8869680" y="0"/>
            <a:ext cx="5760720" cy="8229600"/>
          </a:xfrm>
          <a:prstGeom prst="rect">
            <a:avLst/>
          </a:prstGeom>
        </p:spPr>
      </p:pic>
      <p:sp>
        <p:nvSpPr>
          <p:cNvPr id="3" name="Text 0"/>
          <p:cNvSpPr/>
          <p:nvPr/>
        </p:nvSpPr>
        <p:spPr>
          <a:xfrm>
            <a:off x="534472" y="776646"/>
            <a:ext cx="8075057" cy="488159"/>
          </a:xfrm>
          <a:prstGeom prst="rect">
            <a:avLst/>
          </a:prstGeom>
          <a:noFill/>
          <a:ln/>
        </p:spPr>
        <p:txBody>
          <a:bodyPr wrap="square" lIns="0" tIns="0" rIns="0" bIns="0" rtlCol="0" anchor="t"/>
          <a:lstStyle/>
          <a:p>
            <a:pPr algn="ctr"/>
            <a:r>
              <a:rPr lang="en-US" sz="2800" b="1" dirty="0">
                <a:latin typeface="Arial" panose="020B0604020202020204" pitchFamily="34" charset="0"/>
                <a:cs typeface="Arial" panose="020B0604020202020204" pitchFamily="34" charset="0"/>
              </a:rPr>
              <a:t>Conclusion </a:t>
            </a:r>
            <a:endParaRPr lang="en-IN" sz="2800" b="1" dirty="0">
              <a:latin typeface="Arial" panose="020B0604020202020204" pitchFamily="34" charset="0"/>
              <a:cs typeface="Arial" panose="020B0604020202020204" pitchFamily="34" charset="0"/>
            </a:endParaRPr>
          </a:p>
        </p:txBody>
      </p:sp>
      <p:sp>
        <p:nvSpPr>
          <p:cNvPr id="4" name="Shape 1"/>
          <p:cNvSpPr/>
          <p:nvPr/>
        </p:nvSpPr>
        <p:spPr>
          <a:xfrm>
            <a:off x="534472" y="1716048"/>
            <a:ext cx="22860" cy="5351026"/>
          </a:xfrm>
          <a:prstGeom prst="roundRect">
            <a:avLst>
              <a:gd name="adj" fmla="val 280604"/>
            </a:avLst>
          </a:prstGeom>
          <a:solidFill>
            <a:srgbClr val="BFD3D8"/>
          </a:solidFill>
          <a:ln/>
        </p:spPr>
      </p:sp>
      <p:sp>
        <p:nvSpPr>
          <p:cNvPr id="5" name="Shape 2"/>
          <p:cNvSpPr/>
          <p:nvPr/>
        </p:nvSpPr>
        <p:spPr>
          <a:xfrm>
            <a:off x="557332" y="1716048"/>
            <a:ext cx="8075057" cy="1108710"/>
          </a:xfrm>
          <a:prstGeom prst="rect">
            <a:avLst/>
          </a:prstGeom>
          <a:solidFill>
            <a:srgbClr val="D9EDF2"/>
          </a:solidFill>
          <a:ln w="7620">
            <a:solidFill>
              <a:srgbClr val="BFD3D8"/>
            </a:solidFill>
            <a:prstDash val="solid"/>
          </a:ln>
        </p:spPr>
      </p:sp>
      <p:sp>
        <p:nvSpPr>
          <p:cNvPr id="7" name="Text 4"/>
          <p:cNvSpPr/>
          <p:nvPr/>
        </p:nvSpPr>
        <p:spPr>
          <a:xfrm>
            <a:off x="709970" y="2206347"/>
            <a:ext cx="7762161" cy="458153"/>
          </a:xfrm>
          <a:prstGeom prst="rect">
            <a:avLst/>
          </a:prstGeom>
          <a:noFill/>
          <a:ln/>
        </p:spPr>
        <p:txBody>
          <a:bodyPr wrap="square" lIns="0" tIns="0" rIns="0" bIns="0" rtlCol="0" anchor="t"/>
          <a:lstStyle/>
          <a:p>
            <a:pPr lvl="0"/>
            <a:r>
              <a:rPr lang="en-US" sz="1100">
                <a:latin typeface="Arial" panose="020B0604020202020204" pitchFamily="34" charset="0"/>
                <a:cs typeface="Arial" panose="020B0604020202020204" pitchFamily="34" charset="0"/>
              </a:rPr>
              <a:t>Business transformation is fostered by recruitment.</a:t>
            </a:r>
            <a:endParaRPr lang="en-IN" sz="1100">
              <a:latin typeface="Arial" panose="020B0604020202020204" pitchFamily="34" charset="0"/>
              <a:cs typeface="Arial" panose="020B0604020202020204" pitchFamily="34" charset="0"/>
            </a:endParaRPr>
          </a:p>
        </p:txBody>
      </p:sp>
      <p:sp>
        <p:nvSpPr>
          <p:cNvPr id="8" name="Shape 5"/>
          <p:cNvSpPr/>
          <p:nvPr/>
        </p:nvSpPr>
        <p:spPr>
          <a:xfrm>
            <a:off x="557332" y="3130153"/>
            <a:ext cx="8075057" cy="1108710"/>
          </a:xfrm>
          <a:prstGeom prst="rect">
            <a:avLst/>
          </a:prstGeom>
          <a:solidFill>
            <a:srgbClr val="D9EDF2"/>
          </a:solidFill>
          <a:ln w="7620">
            <a:solidFill>
              <a:srgbClr val="BFD3D8"/>
            </a:solidFill>
            <a:prstDash val="solid"/>
          </a:ln>
        </p:spPr>
      </p:sp>
      <p:sp>
        <p:nvSpPr>
          <p:cNvPr id="10" name="Text 7"/>
          <p:cNvSpPr/>
          <p:nvPr/>
        </p:nvSpPr>
        <p:spPr>
          <a:xfrm>
            <a:off x="709970" y="3620453"/>
            <a:ext cx="7762161" cy="458153"/>
          </a:xfrm>
          <a:prstGeom prst="rect">
            <a:avLst/>
          </a:prstGeom>
          <a:noFill/>
          <a:ln/>
        </p:spPr>
        <p:txBody>
          <a:bodyPr wrap="square" lIns="0" tIns="0" rIns="0" bIns="0" rtlCol="0" anchor="t"/>
          <a:lstStyle/>
          <a:p>
            <a:pPr lvl="0"/>
            <a:r>
              <a:rPr lang="en-US" sz="1100">
                <a:latin typeface="Arial" panose="020B0604020202020204" pitchFamily="34" charset="0"/>
                <a:cs typeface="Arial" panose="020B0604020202020204" pitchFamily="34" charset="0"/>
              </a:rPr>
              <a:t>Jaguar Land Rover needs leaders who possess flexibility, creativity, and innovation.</a:t>
            </a:r>
            <a:endParaRPr lang="en-IN" sz="1100">
              <a:latin typeface="Arial" panose="020B0604020202020204" pitchFamily="34" charset="0"/>
              <a:cs typeface="Arial" panose="020B0604020202020204" pitchFamily="34" charset="0"/>
            </a:endParaRPr>
          </a:p>
        </p:txBody>
      </p:sp>
      <p:sp>
        <p:nvSpPr>
          <p:cNvPr id="11" name="Shape 8"/>
          <p:cNvSpPr/>
          <p:nvPr/>
        </p:nvSpPr>
        <p:spPr>
          <a:xfrm>
            <a:off x="557332" y="4544258"/>
            <a:ext cx="8075057" cy="1108710"/>
          </a:xfrm>
          <a:prstGeom prst="rect">
            <a:avLst/>
          </a:prstGeom>
          <a:solidFill>
            <a:srgbClr val="D9EDF2"/>
          </a:solidFill>
          <a:ln w="7620">
            <a:solidFill>
              <a:srgbClr val="BFD3D8"/>
            </a:solidFill>
            <a:prstDash val="solid"/>
          </a:ln>
        </p:spPr>
      </p:sp>
      <p:sp>
        <p:nvSpPr>
          <p:cNvPr id="13" name="Text 10"/>
          <p:cNvSpPr/>
          <p:nvPr/>
        </p:nvSpPr>
        <p:spPr>
          <a:xfrm>
            <a:off x="709970" y="5034558"/>
            <a:ext cx="7762161" cy="458153"/>
          </a:xfrm>
          <a:prstGeom prst="rect">
            <a:avLst/>
          </a:prstGeom>
          <a:noFill/>
          <a:ln/>
        </p:spPr>
        <p:txBody>
          <a:bodyPr wrap="square" lIns="0" tIns="0" rIns="0" bIns="0" rtlCol="0" anchor="t"/>
          <a:lstStyle/>
          <a:p>
            <a:pPr algn="just">
              <a:lnSpc>
                <a:spcPct val="150000"/>
              </a:lnSpc>
            </a:pPr>
            <a:r>
              <a:rPr lang="en-US" sz="1100" dirty="0" err="1">
                <a:latin typeface="Arial"/>
                <a:cs typeface="Arial"/>
              </a:rPr>
              <a:t>Identyfied</a:t>
            </a:r>
            <a:r>
              <a:rPr lang="en-US" sz="1100" dirty="0">
                <a:latin typeface="Arial"/>
                <a:cs typeface="Arial"/>
              </a:rPr>
              <a:t> five essential keys to recruiting are a combination of </a:t>
            </a:r>
            <a:r>
              <a:rPr lang="en-US" sz="1100" dirty="0" err="1">
                <a:latin typeface="Arial"/>
                <a:cs typeface="Arial"/>
              </a:rPr>
              <a:t>organised</a:t>
            </a:r>
            <a:r>
              <a:rPr lang="en-US" sz="1100" dirty="0">
                <a:latin typeface="Arial"/>
                <a:cs typeface="Arial"/>
              </a:rPr>
              <a:t> professional recruitment.</a:t>
            </a:r>
          </a:p>
        </p:txBody>
      </p:sp>
      <p:sp>
        <p:nvSpPr>
          <p:cNvPr id="14" name="Shape 11"/>
          <p:cNvSpPr/>
          <p:nvPr/>
        </p:nvSpPr>
        <p:spPr>
          <a:xfrm>
            <a:off x="557332" y="5958364"/>
            <a:ext cx="8075057" cy="1108710"/>
          </a:xfrm>
          <a:prstGeom prst="rect">
            <a:avLst/>
          </a:prstGeom>
          <a:solidFill>
            <a:srgbClr val="D9EDF2"/>
          </a:solidFill>
          <a:ln w="7620">
            <a:solidFill>
              <a:srgbClr val="BFD3D8"/>
            </a:solidFill>
            <a:prstDash val="solid"/>
          </a:ln>
        </p:spPr>
      </p:sp>
      <p:sp>
        <p:nvSpPr>
          <p:cNvPr id="16" name="Text 13"/>
          <p:cNvSpPr/>
          <p:nvPr/>
        </p:nvSpPr>
        <p:spPr>
          <a:xfrm>
            <a:off x="709970" y="6448663"/>
            <a:ext cx="7762161" cy="458153"/>
          </a:xfrm>
          <a:prstGeom prst="rect">
            <a:avLst/>
          </a:prstGeom>
          <a:noFill/>
          <a:ln/>
        </p:spPr>
        <p:txBody>
          <a:bodyPr wrap="square" lIns="0" tIns="0" rIns="0" bIns="0" rtlCol="0" anchor="t"/>
          <a:lstStyle/>
          <a:p>
            <a:pPr lvl="0"/>
            <a:r>
              <a:rPr lang="en-US" sz="1100">
                <a:latin typeface="Arial" panose="020B0604020202020204" pitchFamily="34" charset="0"/>
                <a:cs typeface="Arial" panose="020B0604020202020204" pitchFamily="34" charset="0"/>
              </a:rPr>
              <a:t>Ensures that the right people are selected to support organisational values and the objectives of transformation.</a:t>
            </a:r>
            <a:endParaRPr lang="en-IN" sz="1100">
              <a:latin typeface="Arial" panose="020B0604020202020204" pitchFamily="34" charset="0"/>
              <a:cs typeface="Arial" panose="020B0604020202020204" pitchFamily="34" charset="0"/>
            </a:endParaRPr>
          </a:p>
        </p:txBody>
      </p:sp>
      <p:sp>
        <p:nvSpPr>
          <p:cNvPr id="18" name="Rectangle 17"/>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15" name="Rectangle 14"/>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14</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5840" y="-178257"/>
            <a:ext cx="12618720" cy="1071674"/>
          </a:xfrm>
        </p:spPr>
        <p:txBody>
          <a:bodyPr>
            <a:normAutofit/>
          </a:bodyPr>
          <a:lstStyle/>
          <a:p>
            <a:pPr algn="ctr"/>
            <a:r>
              <a:rPr lang="en-US" sz="2800" b="1" dirty="0">
                <a:latin typeface="Arial" panose="020B0604020202020204" pitchFamily="34" charset="0"/>
                <a:cs typeface="Arial" panose="020B0604020202020204" pitchFamily="34" charset="0"/>
              </a:rPr>
              <a:t>References </a:t>
            </a:r>
            <a:endParaRPr lang="en-IN" sz="2800" b="1" dirty="0">
              <a:latin typeface="Arial" panose="020B0604020202020204" pitchFamily="34" charset="0"/>
              <a:cs typeface="Arial" panose="020B0604020202020204" pitchFamily="34" charset="0"/>
            </a:endParaRPr>
          </a:p>
        </p:txBody>
      </p:sp>
      <p:sp>
        <p:nvSpPr>
          <p:cNvPr id="4" name="Rectangle 3"/>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sp>
        <p:nvSpPr>
          <p:cNvPr id="5" name="Rectangle 4"/>
          <p:cNvSpPr/>
          <p:nvPr/>
        </p:nvSpPr>
        <p:spPr>
          <a:xfrm>
            <a:off x="13347700" y="7607300"/>
            <a:ext cx="1054100" cy="419100"/>
          </a:xfrm>
          <a:prstGeom prst="rect">
            <a:avLst/>
          </a:prstGeom>
          <a:solidFill>
            <a:srgbClr val="D9EDF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ysClr val="windowText" lastClr="000000"/>
                </a:solidFill>
              </a:rPr>
              <a:t>15</a:t>
            </a:r>
          </a:p>
        </p:txBody>
      </p:sp>
      <p:sp>
        <p:nvSpPr>
          <p:cNvPr id="6" name="Rectangle 5"/>
          <p:cNvSpPr/>
          <p:nvPr/>
        </p:nvSpPr>
        <p:spPr>
          <a:xfrm>
            <a:off x="114300" y="616743"/>
            <a:ext cx="14401800" cy="7409657"/>
          </a:xfrm>
          <a:prstGeom prst="rect">
            <a:avLst/>
          </a:prstGeom>
        </p:spPr>
        <p:txBody>
          <a:bodyPr wrap="square">
            <a:spAutoFit/>
          </a:bodyPr>
          <a:lstStyle/>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Brophy</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M., Pérez-</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Luño</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and Cooney, T.M. (2024). Competency-based training within the prison system: enhancing the likelihood of entrepreneurial activity upon release.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Journal of Education and Work</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37</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(1-4), pp.165-181.</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Byrne-Davis, L.,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Carr</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N., Roy, T., Chowdhury, S., Omer, U., Nawaz, S.,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Advani</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D., Byrne, O. and Hart, J. (2024) Challenges and opportunities for competency-based health professional education in Bangladesh: an interview, observation and mapping study.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BMC Medical Education</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24</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(1), p.629.</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Careers at JLR, (2025).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START YOUR JOURNEY APPLY WITH CONFIDENCE</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Available at: https://careers.jaguarlandrover.com/early-careers/employability-hub (Accessed on: 29</a:t>
            </a:r>
            <a:r>
              <a:rPr lang="en-US" sz="9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th</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September, 2025).</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Demanuele</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L.M. (2025) Recruitment and selection: an evidence based approach.</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Elugbaju</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W.K.,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Okeke</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N.I. and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Alabi</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O.A. (2024) Human resource analytics as a strategic tool for workforce planning and succession management.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International Journal of Engineering Research and Development</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20</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(11), pp.744-756.</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Fan, H., Li, B.,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Pasaribu</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T. and Chowdhury, R. (2024) Online interviews as new methodological normalcy and a space of ethics: An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autoethnographic</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investigation into Covid-19 educational research.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Qualitative Inquiry</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30</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(3-4), pp.333-344.</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Hagos</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T. (2025) Socratic method of questioning: the effect on improving students' understanding and application of chemical kinetics concepts.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Chemistry Education Research and Practice</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a:t>
            </a: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Heimann</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A.L. and Schmitz-</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Wilhelmy</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(2025) Observing interviewees’ inner self: How authenticity cues in job interviews relate to interview and job performance.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Journal of Business and Psychology</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40</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(1), pp.237-256.</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Holst, L.,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Brabers</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Rademakers</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J. and de Jong, J. (2024) How do citizens with low health insurance literacy choose a health insurance policy in the Netherlands? An interview study.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BMC Health Services Research</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24</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(1), p.1567.</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JLR, (2025).</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 Jaguar Land Rover</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Available at: https://www.jlr.com/ (Accessed on: 29</a:t>
            </a:r>
            <a:r>
              <a:rPr lang="en-US" sz="900" baseline="30000" dirty="0">
                <a:solidFill>
                  <a:srgbClr val="000000"/>
                </a:solidFill>
                <a:latin typeface="Arial" panose="020B0604020202020204" pitchFamily="34" charset="0"/>
                <a:ea typeface="Calibri" panose="020F0502020204030204" pitchFamily="34" charset="0"/>
                <a:cs typeface="Times New Roman" panose="02020603050405020304" pitchFamily="18" charset="0"/>
              </a:rPr>
              <a:t>th</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September, 2025).</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Li, L.,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Ismai</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N.A., Zeng, J. and Chong, C.W. (2024) What Are JLR Trying To Achieve With Their Current Global Strategies? Using the Module Content, Wider Reading and Your Own Re-search, Critically Evaluate the JLR Global Strategy Potential and Advise JLR on Improvements.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Economics &amp; Management</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5</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(3).</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Meitinger</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K. and Kunz, T. (2024) Visual design and cognition in list-style open-ended questions in web probing.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Sociological Methods &amp; Research</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53</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(2), pp.940-967.</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Mpofu</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J. and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Sefotho</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M.M. (2024) Challenges of competency-based curriculum in teaching learners with learning disabilities.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African journal of disability</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13</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p.1268.</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Najlae</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I.E.B. (2024) Recruitment policy and company's strategy: how to optimize recruitment policy to better align with strategic objectives?.</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Opada</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F.M.M., Ibrahim, M.B.H.,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Irawan</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Akbar, M.A. and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Rasyid</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(2024) Talent acquisition strategies: A comprehensive examination of recruitment policies for organizational success.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Advances in Human Resource Management Research</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2</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(2), pp.63-77.</a:t>
            </a: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Shaheen</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L. and Mahmood, N. (2024) Correlation between Socratic questioning and development of critical thinking skills in secondary level science students.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International Journal of Innovation in Teaching and Learning (IJITL)</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10</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(2), pp.77-97.</a:t>
            </a: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Shoozan</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 and Mohamad, M. (2024) Application of interview protocol refinement framework in systematically developing and refining a semi-structured interview protocol. In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SHS Web of Conferences</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(Vol. 182, p. 04006). EDP Sciences.</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Tholen</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G. (2024) Matching candidates to culture: How assessments of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organisational</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fit shape the hiring process.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Work, Employment and Society</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38</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(3), pp.705-722.</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Uppalapati</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P.J.,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Dabbiru</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M. and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Kasukurthi</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V.R. (2025) AI-driven mock interview assessment: leveraging generative language models for automated evaluation.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International Journal of Machine Learning and Cybernetics</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pp.1-23.</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Vats, P. and Kumar, A. (2024) Digital Marketing Skills in HR: Bridging the Gap for Effective Talent Acquisition.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Library of Progress-Library Science, Information Technology &amp; Computer</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IN"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44</a:t>
            </a:r>
            <a:r>
              <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(3).</a:t>
            </a:r>
          </a:p>
          <a:p>
            <a:pPr marL="171450" indent="-171450" algn="just">
              <a:lnSpc>
                <a:spcPct val="150000"/>
              </a:lnSpc>
              <a:spcAft>
                <a:spcPts val="1000"/>
              </a:spcAft>
              <a:buFont typeface="Arial" panose="020B0604020202020204" pitchFamily="34" charset="0"/>
              <a:buChar char="•"/>
            </a:pP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Wingate, T.G. and </a:t>
            </a:r>
            <a:r>
              <a:rPr lang="en-US" sz="900" dirty="0" err="1">
                <a:solidFill>
                  <a:srgbClr val="000000"/>
                </a:solidFill>
                <a:latin typeface="Arial" panose="020B0604020202020204" pitchFamily="34" charset="0"/>
                <a:ea typeface="Calibri" panose="020F0502020204030204" pitchFamily="34" charset="0"/>
                <a:cs typeface="Times New Roman" panose="02020603050405020304" pitchFamily="18" charset="0"/>
              </a:rPr>
              <a:t>Bourdage</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J.S. (2024) What are interviews for? A qualitative study of employment interview goals and design.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Human Resource Management</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 </a:t>
            </a:r>
            <a:r>
              <a:rPr lang="en-US" sz="900" i="1" dirty="0">
                <a:solidFill>
                  <a:srgbClr val="000000"/>
                </a:solidFill>
                <a:latin typeface="Arial" panose="020B0604020202020204" pitchFamily="34" charset="0"/>
                <a:ea typeface="Calibri" panose="020F0502020204030204" pitchFamily="34" charset="0"/>
                <a:cs typeface="Times New Roman" panose="02020603050405020304" pitchFamily="18" charset="0"/>
              </a:rPr>
              <a:t>63</a:t>
            </a:r>
            <a:r>
              <a:rPr lang="en-US" sz="900" dirty="0">
                <a:solidFill>
                  <a:srgbClr val="000000"/>
                </a:solidFill>
                <a:latin typeface="Arial" panose="020B0604020202020204" pitchFamily="34" charset="0"/>
                <a:ea typeface="Calibri" panose="020F0502020204030204" pitchFamily="34" charset="0"/>
                <a:cs typeface="Times New Roman" panose="02020603050405020304" pitchFamily="18" charset="0"/>
              </a:rPr>
              <a:t>(4), pp.555-580.</a:t>
            </a:r>
            <a:endParaRPr lang="en-IN" sz="9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1094690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4630400" cy="8229600"/>
          </a:xfrm>
          <a:prstGeom prst="rect">
            <a:avLst/>
          </a:prstGeom>
          <a:noFill/>
          <a:ln w="57150">
            <a:solidFill>
              <a:schemeClr val="tx1"/>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IN"/>
          </a:p>
        </p:txBody>
      </p:sp>
      <p:pic>
        <p:nvPicPr>
          <p:cNvPr id="5122" name="Picture 2" descr="Thank You Images – Browse 2,129,767 Stock Photos, Vectors, and Video |  Adobe Stock"/>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5492" y="881062"/>
            <a:ext cx="14399415" cy="57597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58295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139</TotalTime>
  <Words>1879</Words>
  <PresentationFormat>Custom</PresentationFormat>
  <Paragraphs>157</Paragraphs>
  <Slides>16</Slides>
  <Notes>13</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Microsoft Sans Serif</vt:lpstr>
      <vt:lpstr>Roboto</vt:lpstr>
      <vt:lpstr>Arial</vt:lpstr>
      <vt:lpstr>Times New Roman</vt:lpstr>
      <vt:lpstr>Symbol</vt:lpstr>
      <vt:lpstr>Host Grotesk Medium</vt:lpstr>
      <vt:lpstr>Calibri Light</vt:lpstr>
      <vt:lpstr>Calibri</vt:lpstr>
      <vt:lpstr>Wingdings</vt:lpstr>
      <vt:lpstr>Office Theme</vt:lpstr>
      <vt:lpstr>PowerPoint Presentation</vt:lpstr>
      <vt:lpstr>Agenda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2025-09-29T09:07:29Z</dcterms:created>
  <dcterms:modified xsi:type="dcterms:W3CDTF">2025-10-06T05:10:33Z</dcterms:modified>
</cp:coreProperties>
</file>