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8" r:id="rId5"/>
    <p:sldId id="269" r:id="rId6"/>
    <p:sldId id="259" r:id="rId7"/>
    <p:sldId id="261" r:id="rId8"/>
    <p:sldId id="262" r:id="rId9"/>
    <p:sldId id="264" r:id="rId10"/>
    <p:sldId id="265" r:id="rId11"/>
    <p:sldId id="266" r:id="rId12"/>
    <p:sldId id="270" r:id="rId13"/>
    <p:sldId id="267" r:id="rId14"/>
    <p:sldId id="271" r:id="rId15"/>
    <p:sldId id="268" r:id="rId16"/>
    <p:sldId id="272" r:id="rId17"/>
    <p:sldId id="277" r:id="rId18"/>
    <p:sldId id="281" r:id="rId19"/>
    <p:sldId id="273" r:id="rId20"/>
    <p:sldId id="27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dZbLnQ6pI" TargetMode="External"/><Relationship Id="rId2" Type="http://schemas.openxmlformats.org/officeDocument/2006/relationships/hyperlink" Target="https://www.youtube.com/watch?v=yB1bvuNZ2I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ne4pJ9QZQMM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Being active – Negative Effects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Psychology of Sport and Exercise </a:t>
            </a:r>
          </a:p>
          <a:p>
            <a:r>
              <a:rPr lang="en-US" dirty="0"/>
              <a:t>Week 16</a:t>
            </a:r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Weight of evidence of the positive effects of exercise…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Studies…</a:t>
            </a:r>
          </a:p>
          <a:p>
            <a:r>
              <a:rPr lang="en-US" dirty="0"/>
              <a:t>Physical and psychological benefits…</a:t>
            </a:r>
          </a:p>
          <a:p>
            <a:r>
              <a:rPr lang="en-US" dirty="0"/>
              <a:t>Your chosen activities?!</a:t>
            </a:r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is exercise related to body dissatisfaction?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/>
              <a:t>Where the individual exercises</a:t>
            </a:r>
          </a:p>
          <a:p>
            <a:r>
              <a:rPr lang="en-US" dirty="0"/>
              <a:t>The individual’s motives to exercise</a:t>
            </a:r>
          </a:p>
          <a:p>
            <a:r>
              <a:rPr lang="en-US" dirty="0"/>
              <a:t>The type of exercise the individual participates in</a:t>
            </a:r>
          </a:p>
          <a:p>
            <a:r>
              <a:rPr lang="en-US" dirty="0"/>
              <a:t>The characteristics of the exercise leader and the exercise class</a:t>
            </a:r>
          </a:p>
          <a:p>
            <a:r>
              <a:rPr lang="en-US" dirty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Location and type of exercise:</a:t>
            </a:r>
          </a:p>
          <a:p>
            <a:r>
              <a:rPr lang="en-US" dirty="0"/>
              <a:t>Prichard and </a:t>
            </a:r>
            <a:r>
              <a:rPr lang="en-US" dirty="0" err="1"/>
              <a:t>Tiggemann</a:t>
            </a:r>
            <a:r>
              <a:rPr lang="en-US" dirty="0"/>
              <a:t> (2008). Questionnaires to assess exercise variables in women aged 18-71 years. </a:t>
            </a:r>
          </a:p>
          <a:p>
            <a:r>
              <a:rPr lang="en-US" dirty="0"/>
              <a:t>Exercise motives, type of exercise, location most often exercised in.</a:t>
            </a:r>
          </a:p>
          <a:p>
            <a:r>
              <a:rPr lang="en-US" dirty="0"/>
              <a:t>The more time spent exercising in a fitness </a:t>
            </a:r>
            <a:r>
              <a:rPr lang="en-US" dirty="0" err="1"/>
              <a:t>centre</a:t>
            </a:r>
            <a:r>
              <a:rPr lang="en-US" dirty="0"/>
              <a:t> compared to other environments = lower body esteem.</a:t>
            </a:r>
          </a:p>
          <a:p>
            <a:r>
              <a:rPr lang="en-US" dirty="0"/>
              <a:t>Type of exercise was also linked to body esteem. </a:t>
            </a:r>
          </a:p>
          <a:p>
            <a:r>
              <a:rPr lang="en-US" dirty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Why? What do you think the explanations for this could be?</a:t>
            </a:r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Suggestions to explain findings…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1. number of mirrors</a:t>
            </a:r>
          </a:p>
          <a:p>
            <a:r>
              <a:rPr lang="en-US" dirty="0"/>
              <a:t>2. emphasis placed on weight loss at fitness </a:t>
            </a:r>
            <a:r>
              <a:rPr lang="en-US" dirty="0" err="1"/>
              <a:t>centres</a:t>
            </a:r>
            <a:endParaRPr lang="en-US" dirty="0"/>
          </a:p>
          <a:p>
            <a:r>
              <a:rPr lang="en-US" dirty="0"/>
              <a:t>3. presence of more fit / toned individuals – other exercisers and instructors</a:t>
            </a:r>
          </a:p>
          <a:p>
            <a:r>
              <a:rPr lang="en-US" dirty="0"/>
              <a:t>4. CV based activities – associated with weight and appearance related motives</a:t>
            </a:r>
          </a:p>
          <a:p>
            <a:endParaRPr lang="en-US" dirty="0"/>
          </a:p>
          <a:p>
            <a:r>
              <a:rPr lang="en-US" dirty="0"/>
              <a:t>What is the relationship? </a:t>
            </a:r>
          </a:p>
          <a:p>
            <a:r>
              <a:rPr lang="en-US" dirty="0"/>
              <a:t>Does the environment cause the increase in Body Dissatisfaction</a:t>
            </a:r>
          </a:p>
          <a:p>
            <a:pPr lvl="1"/>
            <a:r>
              <a:rPr lang="en-US" dirty="0"/>
              <a:t>OR…</a:t>
            </a:r>
          </a:p>
          <a:p>
            <a:r>
              <a:rPr lang="en-US" dirty="0"/>
              <a:t>Does increased BD leads women to exercise in a fitness </a:t>
            </a:r>
            <a:r>
              <a:rPr lang="en-US" dirty="0" err="1"/>
              <a:t>centre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individual’s 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Exercising to control weight or improve body tone was associated with lower levels of body satisfaction (</a:t>
            </a:r>
            <a:r>
              <a:rPr lang="en-US" dirty="0" err="1"/>
              <a:t>Tiggeman</a:t>
            </a:r>
            <a:r>
              <a:rPr lang="en-US" dirty="0"/>
              <a:t> and Williamson, 2000).</a:t>
            </a:r>
          </a:p>
          <a:p>
            <a:r>
              <a:rPr lang="en-US" dirty="0"/>
              <a:t>WC motives stronger in women than men.</a:t>
            </a:r>
          </a:p>
          <a:p>
            <a:r>
              <a:rPr lang="en-US" dirty="0" err="1"/>
              <a:t>Strelan</a:t>
            </a:r>
            <a:r>
              <a:rPr lang="en-US" dirty="0"/>
              <a:t> and Hargreaves (2005) examined the role of self-objectification (focus on external appearance and evaluation by others).</a:t>
            </a:r>
          </a:p>
          <a:p>
            <a:r>
              <a:rPr lang="en-US" dirty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/>
              <a:t>Impact of exercising for purely body-related reasons…</a:t>
            </a:r>
          </a:p>
          <a:p>
            <a:r>
              <a:rPr lang="en-US" dirty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The role of the exercise leader?</a:t>
            </a:r>
          </a:p>
          <a:p>
            <a:r>
              <a:rPr lang="en-US" dirty="0"/>
              <a:t>Clothing / attitude / social environment?</a:t>
            </a:r>
          </a:p>
          <a:p>
            <a:r>
              <a:rPr lang="en-US" dirty="0" err="1"/>
              <a:t>Ginis</a:t>
            </a:r>
            <a:r>
              <a:rPr lang="en-US" dirty="0"/>
              <a:t> et al. (2008) – women exercised to one of two 30 minute exercise videos.</a:t>
            </a:r>
          </a:p>
          <a:p>
            <a:r>
              <a:rPr lang="en-US" dirty="0"/>
              <a:t>The first – instructor with lean and toned physique – wearing tight fitting clothing </a:t>
            </a:r>
            <a:r>
              <a:rPr lang="en-US" dirty="0" err="1"/>
              <a:t>emphasising</a:t>
            </a:r>
            <a:r>
              <a:rPr lang="en-US" dirty="0"/>
              <a:t> physique</a:t>
            </a:r>
          </a:p>
          <a:p>
            <a:r>
              <a:rPr lang="en-US" dirty="0"/>
              <a:t>The second - instructor with lean and toned physique – wearing baggy clothing hiding physique</a:t>
            </a:r>
          </a:p>
          <a:p>
            <a:pPr marL="0" indent="0">
              <a:buNone/>
            </a:pPr>
            <a:r>
              <a:rPr lang="en-US" dirty="0"/>
              <a:t>What do you suggest was the outcome in terms of body dissatisfaction?</a:t>
            </a:r>
          </a:p>
          <a:p>
            <a:r>
              <a:rPr lang="en-US" dirty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Being an exercise leader may lead to body dissatisfaction…</a:t>
            </a:r>
          </a:p>
          <a:p>
            <a:r>
              <a:rPr lang="en-US" dirty="0"/>
              <a:t>Aerobic instructors who were motivated to exercise due to internal pressure to develop ‘ideal’ body type – more likely to have higher levels of BD (</a:t>
            </a:r>
            <a:r>
              <a:rPr lang="en-US" dirty="0" err="1"/>
              <a:t>Thogersen-Ntoumani</a:t>
            </a:r>
            <a:r>
              <a:rPr lang="en-US" dirty="0"/>
              <a:t> and </a:t>
            </a:r>
            <a:r>
              <a:rPr lang="en-US" dirty="0" err="1"/>
              <a:t>Ntoumanis</a:t>
            </a:r>
            <a:r>
              <a:rPr lang="en-US" dirty="0"/>
              <a:t>, 2007).</a:t>
            </a:r>
          </a:p>
          <a:p>
            <a:r>
              <a:rPr lang="en-US" dirty="0" err="1"/>
              <a:t>Yager</a:t>
            </a:r>
            <a:r>
              <a:rPr lang="en-US" dirty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Negative effect and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We know that exercise offers a number of psychological, social and physical benefits…</a:t>
            </a:r>
          </a:p>
          <a:p>
            <a:r>
              <a:rPr lang="en-US" dirty="0"/>
              <a:t>There is evidence that exercise can cause negative effect.</a:t>
            </a:r>
          </a:p>
          <a:p>
            <a:r>
              <a:rPr lang="en-US" dirty="0"/>
              <a:t>Why are more people not active? Why have we come to the simplistic conclusion that exercise makes us feel better?</a:t>
            </a:r>
          </a:p>
          <a:p>
            <a:r>
              <a:rPr lang="en-US" dirty="0"/>
              <a:t>According to Backhouse et al. (2007), several reasons exist:</a:t>
            </a:r>
          </a:p>
          <a:p>
            <a:pPr lvl="1"/>
            <a:r>
              <a:rPr lang="en-US" dirty="0"/>
              <a:t>Tendency to ignore findings that conflict with positive conclusions</a:t>
            </a:r>
          </a:p>
          <a:p>
            <a:pPr lvl="1"/>
            <a:r>
              <a:rPr lang="en-US" dirty="0"/>
              <a:t>Participants are generally healthy college students</a:t>
            </a:r>
          </a:p>
          <a:p>
            <a:pPr lvl="1"/>
            <a:r>
              <a:rPr lang="en-US" dirty="0"/>
              <a:t>Measured affect before and after – rather than during.</a:t>
            </a:r>
          </a:p>
          <a:p>
            <a:pPr lvl="1"/>
            <a:r>
              <a:rPr lang="en-US" dirty="0"/>
              <a:t>Grouped responses – average of responses. ½ positive / ½ negative effect cancel each other out. What about individual responses. </a:t>
            </a:r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Suggested that a general response to exercise does not exist!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Instead it is an interaction between:</a:t>
            </a:r>
          </a:p>
          <a:p>
            <a:r>
              <a:rPr lang="en-US" dirty="0"/>
              <a:t>Exercise factors – Intensity / Mode </a:t>
            </a:r>
          </a:p>
          <a:p>
            <a:r>
              <a:rPr lang="en-US" dirty="0"/>
              <a:t>Person factors – Fitness / Training Status / Self-efficacy / Personality</a:t>
            </a:r>
          </a:p>
          <a:p>
            <a:r>
              <a:rPr lang="en-US" dirty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600200"/>
            <a:ext cx="7556313" cy="4525963"/>
          </a:xfrm>
        </p:spPr>
        <p:txBody>
          <a:bodyPr/>
          <a:lstStyle/>
          <a:p>
            <a:r>
              <a:rPr lang="en-US" dirty="0"/>
              <a:t>INTENSITY</a:t>
            </a:r>
          </a:p>
          <a:p>
            <a:r>
              <a:rPr lang="en-US" dirty="0"/>
              <a:t>Rose and </a:t>
            </a:r>
            <a:r>
              <a:rPr lang="en-US" dirty="0" err="1"/>
              <a:t>Parfitt</a:t>
            </a:r>
            <a:r>
              <a:rPr lang="en-US" dirty="0"/>
              <a:t> (2007) / </a:t>
            </a:r>
            <a:r>
              <a:rPr lang="en-US" dirty="0" err="1"/>
              <a:t>kilpatrick</a:t>
            </a:r>
            <a:r>
              <a:rPr lang="en-US" dirty="0"/>
              <a:t> et al. (2007) found positive affect significantly lower at high compared to low intensities.</a:t>
            </a:r>
          </a:p>
          <a:p>
            <a:r>
              <a:rPr lang="en-US" dirty="0"/>
              <a:t>Less positive affect during hard short bout of exercise as opposed to longer moderate intensity bout.</a:t>
            </a:r>
          </a:p>
          <a:p>
            <a:r>
              <a:rPr lang="en-US" dirty="0"/>
              <a:t>Decrease not maintained afterwards…Why?</a:t>
            </a:r>
          </a:p>
          <a:p>
            <a:r>
              <a:rPr lang="en-US" dirty="0"/>
              <a:t>Inter-individual variability of responses.</a:t>
            </a:r>
          </a:p>
          <a:p>
            <a:pPr marL="0" indent="0">
              <a:buNone/>
            </a:pPr>
            <a:r>
              <a:rPr lang="en-US" dirty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Choose a preferred activity.</a:t>
            </a:r>
          </a:p>
          <a:p>
            <a:r>
              <a:rPr lang="en-US" dirty="0" err="1"/>
              <a:t>Parfitt</a:t>
            </a:r>
            <a:r>
              <a:rPr lang="en-US" dirty="0"/>
              <a:t> and Gledhill (2004) – less psychological distress when low active adults performed their preferred mode of exercise.</a:t>
            </a:r>
          </a:p>
          <a:p>
            <a:r>
              <a:rPr lang="en-US" dirty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/>
              <a:t>Also greater increase in negative affect following non preferred exercise compared to watching TV.</a:t>
            </a:r>
          </a:p>
          <a:p>
            <a:r>
              <a:rPr lang="en-US" dirty="0"/>
              <a:t>Physical benefits – non preferred exercise </a:t>
            </a:r>
          </a:p>
          <a:p>
            <a:r>
              <a:rPr lang="en-US" dirty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FITNESS / TRAINING STATUS</a:t>
            </a:r>
          </a:p>
          <a:p>
            <a:r>
              <a:rPr lang="en-US" dirty="0"/>
              <a:t>Backhouse et al. (2007) – less fit / untrained report more negative affect to exercise than trained. </a:t>
            </a:r>
          </a:p>
          <a:p>
            <a:r>
              <a:rPr lang="en-US" dirty="0"/>
              <a:t>Intensity – light / mod / hard – trained much more positive affect in relation to pre- exercise level than untrained.</a:t>
            </a:r>
          </a:p>
          <a:p>
            <a:r>
              <a:rPr lang="en-US" dirty="0"/>
              <a:t>Blanchard (2001) – similar results for a cycle ergometer session with unfit and highly fit females.</a:t>
            </a:r>
          </a:p>
          <a:p>
            <a:r>
              <a:rPr lang="en-US" dirty="0"/>
              <a:t>Moderate intensity exercise fine – high intensity exercise caused negative affect for unfit females.</a:t>
            </a:r>
          </a:p>
          <a:p>
            <a:r>
              <a:rPr lang="en-US" dirty="0"/>
              <a:t>Practical implications?</a:t>
            </a:r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 EFFICACY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Manipulated low self efficacy (told performance poor) = higher levels of distress and fatigue following information and additional stepping task (</a:t>
            </a:r>
            <a:r>
              <a:rPr lang="en-US" dirty="0" err="1"/>
              <a:t>Mc</a:t>
            </a:r>
            <a:r>
              <a:rPr lang="en-US" dirty="0"/>
              <a:t> </a:t>
            </a:r>
            <a:r>
              <a:rPr lang="en-US" dirty="0" err="1"/>
              <a:t>Auley</a:t>
            </a:r>
            <a:r>
              <a:rPr lang="en-US" dirty="0"/>
              <a:t> et al. 1999).</a:t>
            </a:r>
          </a:p>
          <a:p>
            <a:r>
              <a:rPr lang="en-US" dirty="0"/>
              <a:t>Robbins et al. (2004) – adolescents with low self efficacy (not manipulated) associated with feeling worse during exercise.</a:t>
            </a:r>
          </a:p>
          <a:p>
            <a:r>
              <a:rPr lang="en-US" dirty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What are the effects of a mirrored environment?</a:t>
            </a:r>
          </a:p>
          <a:p>
            <a:endParaRPr lang="en-US" dirty="0"/>
          </a:p>
          <a:p>
            <a:r>
              <a:rPr lang="en-US" dirty="0"/>
              <a:t>Increased levels of perceived physical exhaustion when cycling with others in front of a mirror / rather than alone.</a:t>
            </a:r>
          </a:p>
          <a:p>
            <a:r>
              <a:rPr lang="en-US" dirty="0"/>
              <a:t>Social comparisons – perception of evaluation</a:t>
            </a:r>
          </a:p>
          <a:p>
            <a:r>
              <a:rPr lang="en-US" dirty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 Exercise 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Article on </a:t>
            </a:r>
            <a:r>
              <a:rPr lang="en-US" dirty="0" err="1"/>
              <a:t>moodle</a:t>
            </a:r>
            <a:r>
              <a:rPr lang="en-US" dirty="0"/>
              <a:t> – Exercise and body image: the dark side…</a:t>
            </a:r>
          </a:p>
          <a:p>
            <a:r>
              <a:rPr lang="en-US" dirty="0"/>
              <a:t>What is primary exercise dependence?</a:t>
            </a:r>
          </a:p>
          <a:p>
            <a:r>
              <a:rPr lang="en-US" dirty="0"/>
              <a:t>What is secondary exercise dependence?</a:t>
            </a:r>
          </a:p>
          <a:p>
            <a:r>
              <a:rPr lang="en-US" dirty="0"/>
              <a:t>What are the potential problems of a combination of body image disturbance and exercise dependence?</a:t>
            </a:r>
          </a:p>
          <a:p>
            <a:pPr lvl="1"/>
            <a:r>
              <a:rPr lang="en-US" dirty="0"/>
              <a:t>For men </a:t>
            </a:r>
          </a:p>
          <a:p>
            <a:pPr lvl="1"/>
            <a:r>
              <a:rPr lang="en-US" dirty="0"/>
              <a:t>For women</a:t>
            </a:r>
          </a:p>
        </p:txBody>
      </p:sp>
    </p:spTree>
    <p:extLst>
      <p:ext uri="{BB962C8B-B14F-4D97-AF65-F5344CB8AC3E}">
        <p14:creationId xmlns:p14="http://schemas.microsoft.com/office/powerpoint/2010/main" val="2316320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dependence…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Video clips (will also be on Moodle)</a:t>
            </a:r>
          </a:p>
        </p:txBody>
      </p:sp>
    </p:spTree>
    <p:extLst>
      <p:ext uri="{BB962C8B-B14F-4D97-AF65-F5344CB8AC3E}">
        <p14:creationId xmlns:p14="http://schemas.microsoft.com/office/powerpoint/2010/main" val="31345439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Task: Watch the following links and be prepared to discuss these</a:t>
            </a:r>
            <a:r>
              <a:rPr lang="en-US" sz="2400" dirty="0"/>
              <a:t>…Consider the exercise dependence criteria discussed previously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>
                <a:hlinkClick r:id="rId2"/>
              </a:rPr>
              <a:t>Exercise Dependence</a:t>
            </a:r>
          </a:p>
          <a:p>
            <a:r>
              <a:rPr lang="pl-PL" dirty="0">
                <a:hlinkClick r:id="rId2"/>
              </a:rPr>
              <a:t>https://www.youtube.com/watch?v=yB1bvuNZ2II</a:t>
            </a:r>
            <a:endParaRPr lang="pl-PL" dirty="0"/>
          </a:p>
          <a:p>
            <a:endParaRPr lang="pl-PL" dirty="0"/>
          </a:p>
          <a:p>
            <a:r>
              <a:rPr lang="pl-PL" dirty="0">
                <a:hlinkClick r:id="rId3"/>
              </a:rPr>
              <a:t>Anerexia athletica </a:t>
            </a:r>
            <a:r>
              <a:rPr lang="en-US" dirty="0">
                <a:hlinkClick r:id="rId3"/>
              </a:rPr>
              <a:t>–</a:t>
            </a:r>
            <a:r>
              <a:rPr lang="pl-PL" dirty="0">
                <a:hlinkClick r:id="rId3"/>
              </a:rPr>
              <a:t> This Morning!</a:t>
            </a:r>
          </a:p>
          <a:p>
            <a:r>
              <a:rPr lang="pl-PL" dirty="0">
                <a:hlinkClick r:id="rId3"/>
              </a:rPr>
              <a:t>https://www.youtube.com/watch?v=tTdZbLnQ6pI</a:t>
            </a:r>
            <a:endParaRPr lang="pl-PL" dirty="0"/>
          </a:p>
          <a:p>
            <a:endParaRPr lang="pl-PL" dirty="0"/>
          </a:p>
          <a:p>
            <a:r>
              <a:rPr lang="pl-PL" dirty="0">
                <a:hlinkClick r:id="rId4"/>
              </a:rPr>
              <a:t>Exercise addiction</a:t>
            </a:r>
          </a:p>
          <a:p>
            <a:r>
              <a:rPr lang="pl-PL" dirty="0">
                <a:hlinkClick r:id="rId4"/>
              </a:rPr>
              <a:t>https://www.youtube.com/watch?v=ne4pJ9QZQMM</a:t>
            </a:r>
            <a:endParaRPr lang="pl-PL" dirty="0"/>
          </a:p>
          <a:p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9723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Diagnostic criteria for exercise dependence…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does this become a problem?</a:t>
            </a:r>
          </a:p>
          <a:p>
            <a:endParaRPr lang="en-US" dirty="0"/>
          </a:p>
          <a:p>
            <a:r>
              <a:rPr lang="en-US" dirty="0"/>
              <a:t>Read the ‘It’s exercise or nothing’: a qualitative analysis of exercise dependence article.</a:t>
            </a:r>
          </a:p>
          <a:p>
            <a:r>
              <a:rPr lang="en-US" dirty="0"/>
              <a:t>Be prepared to discuss the differences between the attitude to exercise of the control group in comparison to the other groups. </a:t>
            </a:r>
          </a:p>
        </p:txBody>
      </p:sp>
    </p:spTree>
    <p:extLst>
      <p:ext uri="{BB962C8B-B14F-4D97-AF65-F5344CB8AC3E}">
        <p14:creationId xmlns:p14="http://schemas.microsoft.com/office/powerpoint/2010/main" val="13244092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165818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202</TotalTime>
  <Words>1275</Words>
  <Application>Microsoft Macintosh PowerPoint</Application>
  <PresentationFormat>On-screen Show (4:3)</PresentationFormat>
  <Paragraphs>123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Rockwell</vt:lpstr>
      <vt:lpstr>Wingdings</vt:lpstr>
      <vt:lpstr>Advantage</vt:lpstr>
      <vt:lpstr>Being active – Negative Effects</vt:lpstr>
      <vt:lpstr>Weight of evidence of the positive effects of exercise…</vt:lpstr>
      <vt:lpstr>When is exercise related to body dissatisfaction?</vt:lpstr>
      <vt:lpstr>Where the individual exercises </vt:lpstr>
      <vt:lpstr>Suggestions to explain findings…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Task: Exercise Dependence</vt:lpstr>
      <vt:lpstr>Exercise dependence…</vt:lpstr>
      <vt:lpstr>Task: Watch the following links and be prepared to discuss these…Consider the exercise dependence criteria discussed previously</vt:lpstr>
      <vt:lpstr>Diagnostic criteria for exercise dependence…</vt:lpstr>
      <vt:lpstr>Any questions?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Alison Connaughton</cp:lastModifiedBy>
  <cp:revision>20</cp:revision>
  <dcterms:created xsi:type="dcterms:W3CDTF">2015-10-19T19:25:47Z</dcterms:created>
  <dcterms:modified xsi:type="dcterms:W3CDTF">2023-09-25T14:23:30Z</dcterms:modified>
</cp:coreProperties>
</file>