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7" r:id="rId2"/>
    <p:sldId id="268" r:id="rId3"/>
    <p:sldId id="257" r:id="rId4"/>
    <p:sldId id="258" r:id="rId5"/>
    <p:sldId id="261" r:id="rId6"/>
    <p:sldId id="265" r:id="rId7"/>
    <p:sldId id="259" r:id="rId8"/>
    <p:sldId id="263"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837" autoAdjust="0"/>
    <p:restoredTop sz="94660"/>
  </p:normalViewPr>
  <p:slideViewPr>
    <p:cSldViewPr snapToGrid="0">
      <p:cViewPr>
        <p:scale>
          <a:sx n="130" d="100"/>
          <a:sy n="130" d="100"/>
        </p:scale>
        <p:origin x="-684"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3C8AEB6B-BB7D-4B8D-90FF-E31F0365F157}"/>
    <pc:docChg chg="undo custSel modSld">
      <pc:chgData name="David Charles Williams (International Centre)" userId="ba7ba280-601e-4d8a-9293-8398117798c9" providerId="ADAL" clId="{3C8AEB6B-BB7D-4B8D-90FF-E31F0365F157}" dt="2023-03-03T16:10:29.623" v="439" actId="207"/>
      <pc:docMkLst>
        <pc:docMk/>
      </pc:docMkLst>
      <pc:sldChg chg="modSp mod">
        <pc:chgData name="David Charles Williams (International Centre)" userId="ba7ba280-601e-4d8a-9293-8398117798c9" providerId="ADAL" clId="{3C8AEB6B-BB7D-4B8D-90FF-E31F0365F157}" dt="2023-02-21T10:25:07.434" v="3" actId="20577"/>
        <pc:sldMkLst>
          <pc:docMk/>
          <pc:sldMk cId="2478531834" sldId="258"/>
        </pc:sldMkLst>
        <pc:spChg chg="mod">
          <ac:chgData name="David Charles Williams (International Centre)" userId="ba7ba280-601e-4d8a-9293-8398117798c9" providerId="ADAL" clId="{3C8AEB6B-BB7D-4B8D-90FF-E31F0365F157}" dt="2023-02-21T10:25:07.434" v="3" actId="20577"/>
          <ac:spMkLst>
            <pc:docMk/>
            <pc:sldMk cId="2478531834" sldId="258"/>
            <ac:spMk id="3" creationId="{00000000-0000-0000-0000-000000000000}"/>
          </ac:spMkLst>
        </pc:spChg>
      </pc:sldChg>
      <pc:sldChg chg="modSp mod">
        <pc:chgData name="David Charles Williams (International Centre)" userId="ba7ba280-601e-4d8a-9293-8398117798c9" providerId="ADAL" clId="{3C8AEB6B-BB7D-4B8D-90FF-E31F0365F157}" dt="2023-02-21T10:45:04.114" v="227" actId="20577"/>
        <pc:sldMkLst>
          <pc:docMk/>
          <pc:sldMk cId="209135749" sldId="259"/>
        </pc:sldMkLst>
        <pc:spChg chg="mod">
          <ac:chgData name="David Charles Williams (International Centre)" userId="ba7ba280-601e-4d8a-9293-8398117798c9" providerId="ADAL" clId="{3C8AEB6B-BB7D-4B8D-90FF-E31F0365F157}" dt="2023-02-21T10:45:04.114" v="227" actId="20577"/>
          <ac:spMkLst>
            <pc:docMk/>
            <pc:sldMk cId="209135749" sldId="259"/>
            <ac:spMk id="3" creationId="{00000000-0000-0000-0000-000000000000}"/>
          </ac:spMkLst>
        </pc:spChg>
      </pc:sldChg>
      <pc:sldChg chg="modSp mod">
        <pc:chgData name="David Charles Williams (International Centre)" userId="ba7ba280-601e-4d8a-9293-8398117798c9" providerId="ADAL" clId="{3C8AEB6B-BB7D-4B8D-90FF-E31F0365F157}" dt="2023-03-03T16:10:29.623" v="439" actId="207"/>
        <pc:sldMkLst>
          <pc:docMk/>
          <pc:sldMk cId="663018208" sldId="260"/>
        </pc:sldMkLst>
        <pc:spChg chg="mod">
          <ac:chgData name="David Charles Williams (International Centre)" userId="ba7ba280-601e-4d8a-9293-8398117798c9" providerId="ADAL" clId="{3C8AEB6B-BB7D-4B8D-90FF-E31F0365F157}" dt="2023-03-03T16:10:29.623" v="439" actId="207"/>
          <ac:spMkLst>
            <pc:docMk/>
            <pc:sldMk cId="663018208" sldId="260"/>
            <ac:spMk id="3" creationId="{00000000-0000-0000-0000-000000000000}"/>
          </ac:spMkLst>
        </pc:spChg>
      </pc:sldChg>
      <pc:sldChg chg="modSp mod">
        <pc:chgData name="David Charles Williams (International Centre)" userId="ba7ba280-601e-4d8a-9293-8398117798c9" providerId="ADAL" clId="{3C8AEB6B-BB7D-4B8D-90FF-E31F0365F157}" dt="2023-02-21T10:47:12.113" v="435" actId="20577"/>
        <pc:sldMkLst>
          <pc:docMk/>
          <pc:sldMk cId="1322036593" sldId="263"/>
        </pc:sldMkLst>
        <pc:spChg chg="mod">
          <ac:chgData name="David Charles Williams (International Centre)" userId="ba7ba280-601e-4d8a-9293-8398117798c9" providerId="ADAL" clId="{3C8AEB6B-BB7D-4B8D-90FF-E31F0365F157}" dt="2023-02-21T10:47:12.113" v="435" actId="20577"/>
          <ac:spMkLst>
            <pc:docMk/>
            <pc:sldMk cId="1322036593" sldId="263"/>
            <ac:spMk id="3" creationId="{00000000-0000-0000-0000-000000000000}"/>
          </ac:spMkLst>
        </pc:spChg>
      </pc:sldChg>
      <pc:sldChg chg="modSp mod">
        <pc:chgData name="David Charles Williams (International Centre)" userId="ba7ba280-601e-4d8a-9293-8398117798c9" providerId="ADAL" clId="{3C8AEB6B-BB7D-4B8D-90FF-E31F0365F157}" dt="2023-02-20T16:22:59.863" v="0" actId="6549"/>
        <pc:sldMkLst>
          <pc:docMk/>
          <pc:sldMk cId="112725479" sldId="267"/>
        </pc:sldMkLst>
        <pc:spChg chg="mod">
          <ac:chgData name="David Charles Williams (International Centre)" userId="ba7ba280-601e-4d8a-9293-8398117798c9" providerId="ADAL" clId="{3C8AEB6B-BB7D-4B8D-90FF-E31F0365F157}" dt="2023-02-20T16:22:59.863" v="0" actId="6549"/>
          <ac:spMkLst>
            <pc:docMk/>
            <pc:sldMk cId="112725479" sldId="26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D6BF1-457D-4BCD-B736-6FD717145B4C}"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D15D9-C7F5-4979-8EF9-8053BDC134F5}" type="slidenum">
              <a:rPr lang="en-GB" smtClean="0"/>
              <a:t>‹#›</a:t>
            </a:fld>
            <a:endParaRPr lang="en-GB"/>
          </a:p>
        </p:txBody>
      </p:sp>
    </p:spTree>
    <p:extLst>
      <p:ext uri="{BB962C8B-B14F-4D97-AF65-F5344CB8AC3E}">
        <p14:creationId xmlns:p14="http://schemas.microsoft.com/office/powerpoint/2010/main" val="251731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427299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147121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2587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63AD03-72E8-4DFA-A825-411C175CCF59}"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906824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D63AD03-72E8-4DFA-A825-411C175CCF59}"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74183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63AD03-72E8-4DFA-A825-411C175CCF59}" type="datetimeFigureOut">
              <a:rPr lang="en-GB" smtClean="0"/>
              <a:t>03/03/2023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24806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D63AD03-72E8-4DFA-A825-411C175CCF59}" type="datetimeFigureOut">
              <a:rPr lang="en-GB" smtClean="0"/>
              <a:t>03/03/2023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82793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63AD03-72E8-4DFA-A825-411C175CCF59}" type="datetimeFigureOut">
              <a:rPr lang="en-GB" smtClean="0"/>
              <a:t>03/03/2023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4041744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63AD03-72E8-4DFA-A825-411C175CCF59}"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776684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63AD03-72E8-4DFA-A825-411C175CCF59}"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5766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9232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884325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63AD03-72E8-4DFA-A825-411C175CCF59}" type="datetimeFigureOut">
              <a:rPr lang="en-GB" smtClean="0"/>
              <a:t>03/03/2023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D03D6-61BD-4AA3-A27B-1D67C8EE0270}" type="slidenum">
              <a:rPr lang="en-GB" smtClean="0"/>
              <a:t>‹#›</a:t>
            </a:fld>
            <a:endParaRPr lang="en-GB"/>
          </a:p>
        </p:txBody>
      </p:sp>
    </p:spTree>
    <p:extLst>
      <p:ext uri="{BB962C8B-B14F-4D97-AF65-F5344CB8AC3E}">
        <p14:creationId xmlns:p14="http://schemas.microsoft.com/office/powerpoint/2010/main" val="2401547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Introduction to critical thinking</a:t>
            </a:r>
          </a:p>
          <a:p>
            <a:r>
              <a:rPr lang="en-GB" dirty="0"/>
              <a:t>by David C. Williams</a:t>
            </a:r>
          </a:p>
          <a:p>
            <a:r>
              <a:rPr lang="en-GB" dirty="0"/>
              <a:t>EAP Lecturer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12725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presentation</a:t>
            </a:r>
          </a:p>
        </p:txBody>
      </p:sp>
      <p:sp>
        <p:nvSpPr>
          <p:cNvPr id="3" name="Content Placeholder 2"/>
          <p:cNvSpPr>
            <a:spLocks noGrp="1"/>
          </p:cNvSpPr>
          <p:nvPr>
            <p:ph idx="1"/>
          </p:nvPr>
        </p:nvSpPr>
        <p:spPr/>
        <p:txBody>
          <a:bodyPr>
            <a:normAutofit/>
          </a:bodyPr>
          <a:lstStyle/>
          <a:p>
            <a:r>
              <a:rPr lang="en-GB" sz="2000" dirty="0"/>
              <a:t>What is meant by the term critical thinking?</a:t>
            </a:r>
          </a:p>
          <a:p>
            <a:r>
              <a:rPr lang="en-GB" sz="2000" dirty="0"/>
              <a:t>Examples from everyday life</a:t>
            </a:r>
          </a:p>
          <a:p>
            <a:r>
              <a:rPr lang="en-GB" sz="2000" dirty="0"/>
              <a:t>Weak vs Strong evidence Part (1)</a:t>
            </a:r>
          </a:p>
          <a:p>
            <a:pPr lvl="1"/>
            <a:r>
              <a:rPr lang="en-GB" sz="2000" dirty="0"/>
              <a:t>Exercise</a:t>
            </a:r>
          </a:p>
          <a:p>
            <a:pPr lvl="1"/>
            <a:r>
              <a:rPr lang="en-GB" sz="2000" dirty="0"/>
              <a:t>Key</a:t>
            </a:r>
          </a:p>
          <a:p>
            <a:r>
              <a:rPr lang="en-GB" sz="2000" dirty="0"/>
              <a:t>Weak vs Strong evidence Part (2)</a:t>
            </a:r>
          </a:p>
          <a:p>
            <a:pPr lvl="1"/>
            <a:r>
              <a:rPr lang="en-GB" sz="2000" dirty="0"/>
              <a:t>Exercise</a:t>
            </a:r>
          </a:p>
          <a:p>
            <a:pPr lvl="1"/>
            <a:r>
              <a:rPr lang="en-GB" sz="2000" dirty="0"/>
              <a:t>Key</a:t>
            </a:r>
          </a:p>
          <a:p>
            <a:r>
              <a:rPr lang="en-GB" sz="2000" dirty="0"/>
              <a:t> More examples of strong evidence</a:t>
            </a:r>
          </a:p>
        </p:txBody>
      </p:sp>
    </p:spTree>
    <p:extLst>
      <p:ext uri="{BB962C8B-B14F-4D97-AF65-F5344CB8AC3E}">
        <p14:creationId xmlns:p14="http://schemas.microsoft.com/office/powerpoint/2010/main" val="3584425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the term </a:t>
            </a:r>
            <a:r>
              <a:rPr lang="en-GB" b="1" i="1" dirty="0"/>
              <a:t>Critical thinking</a:t>
            </a:r>
            <a:r>
              <a:rPr lang="en-GB" dirty="0"/>
              <a:t>?</a:t>
            </a:r>
          </a:p>
        </p:txBody>
      </p:sp>
      <p:sp>
        <p:nvSpPr>
          <p:cNvPr id="3" name="Content Placeholder 2"/>
          <p:cNvSpPr>
            <a:spLocks noGrp="1"/>
          </p:cNvSpPr>
          <p:nvPr>
            <p:ph idx="1"/>
          </p:nvPr>
        </p:nvSpPr>
        <p:spPr/>
        <p:txBody>
          <a:bodyPr>
            <a:normAutofit fontScale="77500" lnSpcReduction="20000"/>
          </a:bodyPr>
          <a:lstStyle/>
          <a:p>
            <a:r>
              <a:rPr lang="en-GB" sz="2900" dirty="0"/>
              <a:t>To think critically means to look at a piece of information and make a judgement based on certain criteria. Examples of the criteria we use include the following:</a:t>
            </a:r>
          </a:p>
          <a:p>
            <a:pPr lvl="1"/>
            <a:r>
              <a:rPr lang="en-GB" sz="2900" dirty="0"/>
              <a:t>Rumour versus the truth</a:t>
            </a:r>
          </a:p>
          <a:p>
            <a:pPr lvl="1"/>
            <a:r>
              <a:rPr lang="en-GB" sz="2900" dirty="0"/>
              <a:t>Fact versus opinion</a:t>
            </a:r>
          </a:p>
          <a:p>
            <a:pPr lvl="1"/>
            <a:r>
              <a:rPr lang="en-GB" sz="2900" dirty="0"/>
              <a:t>Weak evidence versus strong evidence</a:t>
            </a:r>
          </a:p>
          <a:p>
            <a:pPr lvl="1"/>
            <a:r>
              <a:rPr lang="en-GB" sz="2900" dirty="0"/>
              <a:t>Advantages vs disadvantages</a:t>
            </a:r>
          </a:p>
          <a:p>
            <a:r>
              <a:rPr lang="en-GB" sz="2900" dirty="0"/>
              <a:t>We use critical thinking in our everyday lives all the time</a:t>
            </a:r>
          </a:p>
          <a:p>
            <a:pPr lvl="1"/>
            <a:r>
              <a:rPr lang="en-GB" sz="2900" dirty="0"/>
              <a:t>When buy something in a store or supermarket or shop online.</a:t>
            </a:r>
          </a:p>
          <a:p>
            <a:pPr lvl="1"/>
            <a:r>
              <a:rPr lang="en-GB" sz="2900" dirty="0"/>
              <a:t>When friends, family and colleagues at work are discussing things with us</a:t>
            </a:r>
          </a:p>
          <a:p>
            <a:pPr lvl="1"/>
            <a:r>
              <a:rPr lang="en-GB" sz="2900" dirty="0"/>
              <a:t>When we see an advertisement on the TV </a:t>
            </a:r>
          </a:p>
          <a:p>
            <a:pPr lvl="1"/>
            <a:r>
              <a:rPr lang="en-GB" sz="2900" dirty="0"/>
              <a:t>When we read newspaper or magazine articles   </a:t>
            </a:r>
          </a:p>
          <a:p>
            <a:r>
              <a:rPr lang="en-GB" sz="2900" dirty="0"/>
              <a:t>Before buying an item of clothing, a food product, some technology, or anything, we think carefully before making a purchase  </a:t>
            </a:r>
          </a:p>
          <a:p>
            <a:pPr lvl="1"/>
            <a:endParaRPr lang="en-GB" dirty="0"/>
          </a:p>
          <a:p>
            <a:pPr lvl="1"/>
            <a:endParaRPr lang="en-GB" dirty="0"/>
          </a:p>
        </p:txBody>
      </p:sp>
    </p:spTree>
    <p:extLst>
      <p:ext uri="{BB962C8B-B14F-4D97-AF65-F5344CB8AC3E}">
        <p14:creationId xmlns:p14="http://schemas.microsoft.com/office/powerpoint/2010/main" val="426967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things from everyday life</a:t>
            </a:r>
            <a:br>
              <a:rPr lang="en-GB" dirty="0"/>
            </a:br>
            <a:r>
              <a:rPr lang="en-GB" dirty="0"/>
              <a:t>that we apply critical thinking to</a:t>
            </a:r>
          </a:p>
        </p:txBody>
      </p:sp>
      <p:sp>
        <p:nvSpPr>
          <p:cNvPr id="3" name="Content Placeholder 2"/>
          <p:cNvSpPr>
            <a:spLocks noGrp="1"/>
          </p:cNvSpPr>
          <p:nvPr>
            <p:ph idx="1"/>
          </p:nvPr>
        </p:nvSpPr>
        <p:spPr/>
        <p:txBody>
          <a:bodyPr>
            <a:normAutofit fontScale="92500"/>
          </a:bodyPr>
          <a:lstStyle/>
          <a:p>
            <a:r>
              <a:rPr lang="en-GB" dirty="0"/>
              <a:t>From TV advertisements</a:t>
            </a:r>
          </a:p>
          <a:p>
            <a:pPr lvl="1"/>
            <a:r>
              <a:rPr lang="en-GB" dirty="0"/>
              <a:t>For Cat food - “In tests, 8 out of 10 owners said their cats preferred it”</a:t>
            </a:r>
          </a:p>
          <a:p>
            <a:pPr lvl="1"/>
            <a:r>
              <a:rPr lang="en-GB" dirty="0"/>
              <a:t>For Tinned baked beans (jingle)- “ A million housewives everyday, pick up a tin of beans and say, </a:t>
            </a:r>
            <a:r>
              <a:rPr lang="en-GB" i="1" dirty="0"/>
              <a:t>Beans means Heinz </a:t>
            </a:r>
            <a:r>
              <a:rPr lang="en-GB" dirty="0"/>
              <a:t>”</a:t>
            </a:r>
          </a:p>
          <a:p>
            <a:pPr lvl="1"/>
            <a:r>
              <a:rPr lang="en-GB" dirty="0"/>
              <a:t>According to a survey by the British Dental Association (2010), dentists recommend </a:t>
            </a:r>
            <a:r>
              <a:rPr lang="en-GB" i="1" dirty="0"/>
              <a:t>Colgate Total </a:t>
            </a:r>
            <a:r>
              <a:rPr lang="en-GB" dirty="0"/>
              <a:t>toothpaste as their number one choice for consumers.</a:t>
            </a:r>
          </a:p>
          <a:p>
            <a:r>
              <a:rPr lang="en-GB" dirty="0"/>
              <a:t>From talking to friends, family, colleagues etc..</a:t>
            </a:r>
          </a:p>
          <a:p>
            <a:pPr lvl="1"/>
            <a:endParaRPr lang="en-GB" dirty="0"/>
          </a:p>
          <a:p>
            <a:r>
              <a:rPr lang="en-GB" dirty="0"/>
              <a:t>When trying to decide on what second-hand car to buy</a:t>
            </a:r>
          </a:p>
          <a:p>
            <a:pPr lvl="1"/>
            <a:r>
              <a:rPr lang="en-GB" dirty="0"/>
              <a:t>Car A: price  £7,500/mileage 38,000/year 20016/etc…</a:t>
            </a:r>
          </a:p>
          <a:p>
            <a:pPr lvl="1"/>
            <a:r>
              <a:rPr lang="en-GB" dirty="0"/>
              <a:t>Car B: price  £5,500/mileage 68,000/Year 2012/etc…  </a:t>
            </a:r>
          </a:p>
        </p:txBody>
      </p:sp>
    </p:spTree>
    <p:extLst>
      <p:ext uri="{BB962C8B-B14F-4D97-AF65-F5344CB8AC3E}">
        <p14:creationId xmlns:p14="http://schemas.microsoft.com/office/powerpoint/2010/main" val="2478531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a:t>Weak vs Strong Evidence Part (1) - </a:t>
            </a:r>
            <a:r>
              <a:rPr lang="en-GB" b="1" u="sng" dirty="0">
                <a:solidFill>
                  <a:srgbClr val="FF0000"/>
                </a:solidFill>
              </a:rPr>
              <a:t>Exercise</a:t>
            </a:r>
          </a:p>
        </p:txBody>
      </p:sp>
      <p:sp>
        <p:nvSpPr>
          <p:cNvPr id="3" name="Content Placeholder 2"/>
          <p:cNvSpPr>
            <a:spLocks noGrp="1"/>
          </p:cNvSpPr>
          <p:nvPr>
            <p:ph idx="1"/>
          </p:nvPr>
        </p:nvSpPr>
        <p:spPr/>
        <p:txBody>
          <a:bodyPr>
            <a:normAutofit/>
          </a:bodyPr>
          <a:lstStyle/>
          <a:p>
            <a:pPr algn="just"/>
            <a:r>
              <a:rPr lang="en-GB" sz="2000" dirty="0"/>
              <a:t>Read the following pairs of sentences and try to decide which is the strongest and which is the weakest, in terms of supporting the points made:-  </a:t>
            </a:r>
          </a:p>
          <a:p>
            <a:pPr algn="just"/>
            <a:endParaRPr lang="en-GB" sz="2000" dirty="0"/>
          </a:p>
          <a:p>
            <a:pPr algn="just"/>
            <a:r>
              <a:rPr lang="en-GB" sz="1800" dirty="0"/>
              <a:t>(1A) For someone working on the night shift in a factory it would be dangerous if they were listening to slow, relaxing music. On the other hand, heavy rock music might be ideal to keep productivity high as the workers are given a psychological boost of energy. </a:t>
            </a:r>
          </a:p>
          <a:p>
            <a:pPr algn="just"/>
            <a:r>
              <a:rPr lang="en-GB" sz="1800" dirty="0"/>
              <a:t>(1B) According to Previn (2012), in a survey on night shift workers in 30 car factories in Detroit, USA, rock music improved productivity whereas classical music had the opposite effect  </a:t>
            </a:r>
          </a:p>
          <a:p>
            <a:pPr algn="just"/>
            <a:r>
              <a:rPr lang="en-GB" sz="1800" dirty="0"/>
              <a:t>(2A) Background music is played to stimulate those training on exercise bikes, cross-trainers and free weights. In addition, it could be argued that the mechanical nature of a gym workout lends itself extremely well to the mechanical nature of a lot of contemporary music. </a:t>
            </a:r>
          </a:p>
          <a:p>
            <a:r>
              <a:rPr lang="en-GB" sz="1800" dirty="0"/>
              <a:t>(2B) Recent research by Southborough university has shown that there appears to be a connection between the repetitive sounds of contemporary music and workout efficiency in gyms.   </a:t>
            </a:r>
          </a:p>
          <a:p>
            <a:endParaRPr lang="en-GB" dirty="0"/>
          </a:p>
          <a:p>
            <a:endParaRPr lang="en-GB" dirty="0"/>
          </a:p>
          <a:p>
            <a:endParaRPr lang="en-GB" dirty="0"/>
          </a:p>
        </p:txBody>
      </p:sp>
    </p:spTree>
    <p:extLst>
      <p:ext uri="{BB962C8B-B14F-4D97-AF65-F5344CB8AC3E}">
        <p14:creationId xmlns:p14="http://schemas.microsoft.com/office/powerpoint/2010/main" val="3552111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a:t>Weak vs Strong Evidence Part (1) - KEY</a:t>
            </a:r>
            <a:endParaRPr lang="en-GB" b="1" u="sng" dirty="0"/>
          </a:p>
        </p:txBody>
      </p:sp>
      <p:sp>
        <p:nvSpPr>
          <p:cNvPr id="3" name="Content Placeholder 2"/>
          <p:cNvSpPr>
            <a:spLocks noGrp="1"/>
          </p:cNvSpPr>
          <p:nvPr>
            <p:ph idx="1"/>
          </p:nvPr>
        </p:nvSpPr>
        <p:spPr/>
        <p:txBody>
          <a:bodyPr>
            <a:normAutofit/>
          </a:bodyPr>
          <a:lstStyle/>
          <a:p>
            <a:pPr algn="just"/>
            <a:r>
              <a:rPr lang="en-GB" sz="1700" dirty="0"/>
              <a:t>(1A) For someone working on the night shift in a factory it would be dangerous if they were listening to slow, relaxing music. On the other hand, heavy rock music might be ideal to keep productivity high as the workers are given a psychological boost of energy.  </a:t>
            </a:r>
            <a:r>
              <a:rPr lang="en-GB" sz="1700" b="1" dirty="0">
                <a:solidFill>
                  <a:srgbClr val="FF0000"/>
                </a:solidFill>
              </a:rPr>
              <a:t>In this example there is no academic reference and no mention of a survey carried out to back up the claims made. This is an example of </a:t>
            </a:r>
            <a:r>
              <a:rPr lang="en-GB" sz="1700" b="1" u="sng" dirty="0">
                <a:solidFill>
                  <a:srgbClr val="FF0000"/>
                </a:solidFill>
              </a:rPr>
              <a:t>weak evidence. </a:t>
            </a:r>
          </a:p>
          <a:p>
            <a:pPr algn="just"/>
            <a:r>
              <a:rPr lang="en-GB" sz="1700" dirty="0"/>
              <a:t>(1B) According to Previn (2012), in a survey on night shift workers in 30 car factories in Detroit, USA, rock music improved productivity whereas classical music had the opposite effect. </a:t>
            </a:r>
            <a:r>
              <a:rPr lang="en-GB" sz="1700" b="1" dirty="0">
                <a:solidFill>
                  <a:srgbClr val="FF0000"/>
                </a:solidFill>
              </a:rPr>
              <a:t>The academic reference and survey show that professional research has been carried out to support the evidence. Thus, this is </a:t>
            </a:r>
            <a:r>
              <a:rPr lang="en-GB" sz="1700" b="1" u="sng" dirty="0">
                <a:solidFill>
                  <a:srgbClr val="FF0000"/>
                </a:solidFill>
              </a:rPr>
              <a:t>much stronger </a:t>
            </a:r>
            <a:r>
              <a:rPr lang="en-GB" sz="1700" b="1" dirty="0">
                <a:solidFill>
                  <a:srgbClr val="FF0000"/>
                </a:solidFill>
              </a:rPr>
              <a:t>than the previous example in (1A).</a:t>
            </a:r>
          </a:p>
          <a:p>
            <a:pPr algn="just"/>
            <a:r>
              <a:rPr lang="en-GB" sz="1700" dirty="0"/>
              <a:t>(2A) Background music is played to stimulate those training on exercise bikes, cross-trainers and free weights. In addition, it could be argued that the mechanical nature of a gym workout lends itself extremely well to the mechanical nature of a lot of contemporary music. </a:t>
            </a:r>
            <a:r>
              <a:rPr lang="en-GB" sz="1700" b="1" dirty="0">
                <a:solidFill>
                  <a:srgbClr val="FF0000"/>
                </a:solidFill>
              </a:rPr>
              <a:t>In this example there is no academic reference and no mention of a survey carried out to back up the claims made.  Just like (1A) this </a:t>
            </a:r>
            <a:r>
              <a:rPr lang="en-GB" sz="1700" b="1" u="sng" dirty="0">
                <a:solidFill>
                  <a:srgbClr val="FF0000"/>
                </a:solidFill>
              </a:rPr>
              <a:t>is weak evidence</a:t>
            </a:r>
            <a:r>
              <a:rPr lang="en-GB" sz="1700" b="1" dirty="0">
                <a:solidFill>
                  <a:srgbClr val="FF0000"/>
                </a:solidFill>
              </a:rPr>
              <a:t>.</a:t>
            </a:r>
          </a:p>
          <a:p>
            <a:r>
              <a:rPr lang="en-GB" sz="1700" dirty="0"/>
              <a:t>(2B) Recent research by Southborough university has shown that there appears to be a connection between the repetitive sounds of contemporary music and workout efficiency in gyms.   </a:t>
            </a:r>
            <a:r>
              <a:rPr lang="en-GB" sz="1700" b="1" dirty="0">
                <a:solidFill>
                  <a:srgbClr val="FF0000"/>
                </a:solidFill>
              </a:rPr>
              <a:t>Although this appears to be strong it is </a:t>
            </a:r>
            <a:r>
              <a:rPr lang="en-GB" sz="1700" b="1" u="sng" dirty="0">
                <a:solidFill>
                  <a:srgbClr val="FF0000"/>
                </a:solidFill>
              </a:rPr>
              <a:t>not as strong as (1B) </a:t>
            </a:r>
            <a:r>
              <a:rPr lang="en-GB" sz="1700" b="1" dirty="0">
                <a:solidFill>
                  <a:srgbClr val="FF0000"/>
                </a:solidFill>
              </a:rPr>
              <a:t>because no year is given to support the research claim and the number of gyms is not mentioned so this is a little unclear. However, it is </a:t>
            </a:r>
            <a:r>
              <a:rPr lang="en-GB" sz="1700" b="1" u="sng" dirty="0">
                <a:solidFill>
                  <a:srgbClr val="FF0000"/>
                </a:solidFill>
              </a:rPr>
              <a:t>much stronger than (2A) </a:t>
            </a:r>
          </a:p>
          <a:p>
            <a:endParaRPr lang="en-GB" dirty="0"/>
          </a:p>
          <a:p>
            <a:endParaRPr lang="en-GB" dirty="0"/>
          </a:p>
          <a:p>
            <a:endParaRPr lang="en-GB" dirty="0"/>
          </a:p>
        </p:txBody>
      </p:sp>
    </p:spTree>
    <p:extLst>
      <p:ext uri="{BB962C8B-B14F-4D97-AF65-F5344CB8AC3E}">
        <p14:creationId xmlns:p14="http://schemas.microsoft.com/office/powerpoint/2010/main" val="2183069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Weak vs. strong evidence: Part (2) – </a:t>
            </a:r>
            <a:r>
              <a:rPr lang="en-GB" b="1" u="sng" dirty="0">
                <a:solidFill>
                  <a:srgbClr val="FF0000"/>
                </a:solidFill>
              </a:rPr>
              <a:t>Exercise</a:t>
            </a:r>
          </a:p>
        </p:txBody>
      </p:sp>
      <p:sp>
        <p:nvSpPr>
          <p:cNvPr id="3" name="Content Placeholder 2"/>
          <p:cNvSpPr>
            <a:spLocks noGrp="1"/>
          </p:cNvSpPr>
          <p:nvPr>
            <p:ph idx="1"/>
          </p:nvPr>
        </p:nvSpPr>
        <p:spPr/>
        <p:txBody>
          <a:bodyPr>
            <a:normAutofit/>
          </a:bodyPr>
          <a:lstStyle/>
          <a:p>
            <a:r>
              <a:rPr lang="en-GB" sz="1900" b="1" dirty="0">
                <a:solidFill>
                  <a:srgbClr val="FF0000"/>
                </a:solidFill>
              </a:rPr>
              <a:t>Look at the following three sentences and try to decide on the correct order, starting with the strongest as number one and the weakest and number 3:-</a:t>
            </a:r>
          </a:p>
          <a:p>
            <a:endParaRPr lang="en-GB" sz="1900" dirty="0"/>
          </a:p>
          <a:p>
            <a:r>
              <a:rPr lang="en-GB" sz="1900" dirty="0"/>
              <a:t>(A) Living costs are also increasing in the area of housing affordability. In a recent survey, 68% of people said that they found it more difficult to pay their rent or mortgage than last year.</a:t>
            </a:r>
          </a:p>
          <a:p>
            <a:r>
              <a:rPr lang="en-GB" sz="1900" dirty="0"/>
              <a:t>(B) No evidence has yet been found of a direct link between this particular product and heart disease or other illnesses. Therefore, we would conclude that it is perfectly safe for people of all ages to take.</a:t>
            </a:r>
          </a:p>
          <a:p>
            <a:r>
              <a:rPr lang="en-GB" sz="1900" dirty="0"/>
              <a:t>(C) 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p>
          <a:p>
            <a:pPr lvl="3"/>
            <a:endParaRPr lang="en-GB" sz="1000" dirty="0"/>
          </a:p>
          <a:p>
            <a:pPr lvl="3"/>
            <a:endParaRPr lang="en-GB" sz="1000" dirty="0"/>
          </a:p>
          <a:p>
            <a:pPr lvl="3"/>
            <a:endParaRPr lang="en-GB" sz="1000" dirty="0"/>
          </a:p>
          <a:p>
            <a:pPr lvl="8"/>
            <a:r>
              <a:rPr lang="en-GB" sz="1000" dirty="0"/>
              <a:t>© 2004 Kathy K. Cox and Dave Hill </a:t>
            </a:r>
          </a:p>
          <a:p>
            <a:endParaRPr lang="en-GB" dirty="0"/>
          </a:p>
          <a:p>
            <a:endParaRPr lang="en-GB" dirty="0"/>
          </a:p>
        </p:txBody>
      </p:sp>
    </p:spTree>
    <p:extLst>
      <p:ext uri="{BB962C8B-B14F-4D97-AF65-F5344CB8AC3E}">
        <p14:creationId xmlns:p14="http://schemas.microsoft.com/office/powerpoint/2010/main" val="209135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Weak versus strong evidence Part (2) - </a:t>
            </a:r>
            <a:r>
              <a:rPr lang="en-GB" b="1" dirty="0">
                <a:solidFill>
                  <a:srgbClr val="FF0000"/>
                </a:solidFill>
              </a:rPr>
              <a:t>KEY</a:t>
            </a:r>
          </a:p>
        </p:txBody>
      </p:sp>
      <p:sp>
        <p:nvSpPr>
          <p:cNvPr id="3" name="Content Placeholder 2"/>
          <p:cNvSpPr>
            <a:spLocks noGrp="1"/>
          </p:cNvSpPr>
          <p:nvPr>
            <p:ph idx="1"/>
          </p:nvPr>
        </p:nvSpPr>
        <p:spPr/>
        <p:txBody>
          <a:bodyPr>
            <a:normAutofit lnSpcReduction="10000"/>
          </a:bodyPr>
          <a:lstStyle/>
          <a:p>
            <a:pPr algn="just"/>
            <a:r>
              <a:rPr lang="en-GB" sz="1700" dirty="0"/>
              <a:t>A = (2) Living costs are also increasing in the area of housing affordability. In a recent survey, 68% of people said that they found it more difficult to pay their rent or mortgage than last year</a:t>
            </a:r>
            <a:r>
              <a:rPr lang="en-GB" sz="1700" dirty="0">
                <a:solidFill>
                  <a:srgbClr val="FF0000"/>
                </a:solidFill>
              </a:rPr>
              <a:t>. </a:t>
            </a:r>
            <a:r>
              <a:rPr lang="en-GB" sz="1700" b="1" u="sng" dirty="0">
                <a:solidFill>
                  <a:srgbClr val="FF0000"/>
                </a:solidFill>
              </a:rPr>
              <a:t>WEAK</a:t>
            </a:r>
            <a:r>
              <a:rPr lang="en-GB" sz="1700" b="1" dirty="0">
                <a:solidFill>
                  <a:srgbClr val="FF0000"/>
                </a:solidFill>
              </a:rPr>
              <a:t> – The lack of reference for the survey is suspicious. The survey could have been made up or organised by a biased political pressure group, etc…</a:t>
            </a:r>
          </a:p>
          <a:p>
            <a:pPr algn="just"/>
            <a:r>
              <a:rPr lang="en-GB" sz="1700" dirty="0"/>
              <a:t>B = (3) No evidence has yet been found of a direct link between this particular product and heart disease or other illnesses. Therefore, we would conclude that it is perfectly safe for people of all ages to take. </a:t>
            </a:r>
            <a:r>
              <a:rPr lang="en-GB" sz="1700" b="1" u="sng" dirty="0">
                <a:solidFill>
                  <a:srgbClr val="FF0000"/>
                </a:solidFill>
              </a:rPr>
              <a:t>WEAKEST</a:t>
            </a:r>
            <a:r>
              <a:rPr lang="en-GB" sz="1700" b="1" dirty="0">
                <a:solidFill>
                  <a:srgbClr val="FF0000"/>
                </a:solidFill>
              </a:rPr>
              <a:t> – Stating that no evidence exists is not proof. It is quite possible that if research is done, it would support the opposite opinion. However, compare with number 3!</a:t>
            </a:r>
          </a:p>
          <a:p>
            <a:pPr algn="just"/>
            <a:r>
              <a:rPr lang="en-GB" sz="1700" dirty="0"/>
              <a:t>C = (1) 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r>
              <a:rPr lang="en-GB" sz="1700" b="1" u="sng" dirty="0">
                <a:solidFill>
                  <a:srgbClr val="FF0000"/>
                </a:solidFill>
              </a:rPr>
              <a:t>STRONGEST-</a:t>
            </a:r>
            <a:r>
              <a:rPr lang="en-GB" sz="1700" b="1" dirty="0">
                <a:solidFill>
                  <a:srgbClr val="FF0000"/>
                </a:solidFill>
              </a:rPr>
              <a:t> It indicates that plenty of research has been done, that it was recent, and that it was focused on the issue concerned – all good signs. Also, instead of giving a definite statement (such as “is perfectly safe” in example 2), the use of the word ‘unlikely’ in the statement of opinion allows for the possibility that further research may reach a different conclusion. Also, the language of scientific research is always very careful and does not use hyperbole such as in TV advertising (e.g. </a:t>
            </a:r>
            <a:r>
              <a:rPr lang="en-GB" sz="1700" b="1" dirty="0" err="1">
                <a:solidFill>
                  <a:srgbClr val="FF0000"/>
                </a:solidFill>
              </a:rPr>
              <a:t>Domestos</a:t>
            </a:r>
            <a:r>
              <a:rPr lang="en-GB" sz="1700" b="1" dirty="0">
                <a:solidFill>
                  <a:srgbClr val="FF0000"/>
                </a:solidFill>
              </a:rPr>
              <a:t> – Kills 99.9% of all germs…)</a:t>
            </a:r>
          </a:p>
          <a:p>
            <a:endParaRPr lang="en-GB" sz="1900" dirty="0"/>
          </a:p>
          <a:p>
            <a:pPr lvl="8"/>
            <a:r>
              <a:rPr lang="en-GB" sz="1000" dirty="0"/>
              <a:t>© 2004 Kathy K. Cox and Dave Hill </a:t>
            </a:r>
          </a:p>
          <a:p>
            <a:endParaRPr lang="en-GB" dirty="0"/>
          </a:p>
          <a:p>
            <a:endParaRPr lang="en-GB" dirty="0"/>
          </a:p>
        </p:txBody>
      </p:sp>
    </p:spTree>
    <p:extLst>
      <p:ext uri="{BB962C8B-B14F-4D97-AF65-F5344CB8AC3E}">
        <p14:creationId xmlns:p14="http://schemas.microsoft.com/office/powerpoint/2010/main" val="1322036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examples of strong evidence</a:t>
            </a:r>
            <a:endParaRPr lang="en-GB" b="1" u="sng" dirty="0"/>
          </a:p>
        </p:txBody>
      </p:sp>
      <p:sp>
        <p:nvSpPr>
          <p:cNvPr id="3" name="Content Placeholder 2"/>
          <p:cNvSpPr>
            <a:spLocks noGrp="1"/>
          </p:cNvSpPr>
          <p:nvPr>
            <p:ph idx="1"/>
          </p:nvPr>
        </p:nvSpPr>
        <p:spPr/>
        <p:txBody>
          <a:bodyPr>
            <a:normAutofit/>
          </a:bodyPr>
          <a:lstStyle/>
          <a:p>
            <a:r>
              <a:rPr lang="en-GB" sz="1800" dirty="0"/>
              <a:t>Nevertheless, in its more specific use, music therapy takes the form of music sessions for patients with mental disabilities. This can involve teaching the rudiments of playing a musical instrument </a:t>
            </a:r>
            <a:r>
              <a:rPr lang="en-GB" sz="1800" dirty="0">
                <a:solidFill>
                  <a:srgbClr val="FF0000"/>
                </a:solidFill>
              </a:rPr>
              <a:t>(Wigram, Pedersen and Blonde, 2002).</a:t>
            </a:r>
          </a:p>
          <a:p>
            <a:r>
              <a:rPr lang="en-GB" sz="1800" dirty="0"/>
              <a:t>No matter what culture we belong to, we all share the universal language of music. Some may have different instruments or even different musical scales </a:t>
            </a:r>
            <a:r>
              <a:rPr lang="en-GB" sz="1800" dirty="0">
                <a:solidFill>
                  <a:srgbClr val="FF0000"/>
                </a:solidFill>
              </a:rPr>
              <a:t>(Grout and Palisca, 1988). </a:t>
            </a:r>
          </a:p>
          <a:p>
            <a:r>
              <a:rPr lang="en-GB" sz="1800" dirty="0"/>
              <a:t>He goes on to point out that music appears to unlock certain parts of the brain momentarily. However, after finishing the singing of an operatic aria, for instance, the patient resumes their inscrutable expression </a:t>
            </a:r>
            <a:r>
              <a:rPr lang="en-GB" sz="1800" dirty="0">
                <a:solidFill>
                  <a:srgbClr val="FF0000"/>
                </a:solidFill>
              </a:rPr>
              <a:t>(Sacks, 2011). </a:t>
            </a:r>
          </a:p>
          <a:p>
            <a:r>
              <a:rPr lang="en-GB" sz="1800" dirty="0"/>
              <a:t>In ancient times, Greek warriors were forbidden from listening to music played on the lyre and were strongly encouraged to only listen to music from brass instruments. This because stringed music was considered too sentimental and would induce melancholia into the warriors psyche </a:t>
            </a:r>
            <a:r>
              <a:rPr lang="en-GB" sz="1800" dirty="0">
                <a:solidFill>
                  <a:srgbClr val="FF0000"/>
                </a:solidFill>
              </a:rPr>
              <a:t>(Hamilton and Cairns, 1961). </a:t>
            </a:r>
          </a:p>
          <a:p>
            <a:endParaRPr lang="en-GB" dirty="0"/>
          </a:p>
        </p:txBody>
      </p:sp>
    </p:spTree>
    <p:extLst>
      <p:ext uri="{BB962C8B-B14F-4D97-AF65-F5344CB8AC3E}">
        <p14:creationId xmlns:p14="http://schemas.microsoft.com/office/powerpoint/2010/main" val="663018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1572</Words>
  <Application>Microsoft Office PowerPoint</Application>
  <PresentationFormat>Widescreen</PresentationFormat>
  <Paragraphs>75</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Structure of presentation</vt:lpstr>
      <vt:lpstr>What is meant by the term Critical thinking?</vt:lpstr>
      <vt:lpstr>Examples of things from everyday life that we apply critical thinking to</vt:lpstr>
      <vt:lpstr>Weak vs Strong Evidence Part (1) - Exercise</vt:lpstr>
      <vt:lpstr>Weak vs Strong Evidence Part (1) - KEY</vt:lpstr>
      <vt:lpstr>Weak vs. strong evidence: Part (2) – Exercise</vt:lpstr>
      <vt:lpstr>Weak versus strong evidence Part (2) - KEY</vt:lpstr>
      <vt:lpstr>More examples of strong evidence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Pre-sessional lecture Introduction to Critical thinking </dc:title>
  <dc:creator>David Charles Williams (International Centre)</dc:creator>
  <cp:lastModifiedBy>David Charles Williams (International Centre)</cp:lastModifiedBy>
  <cp:revision>48</cp:revision>
  <dcterms:created xsi:type="dcterms:W3CDTF">2020-05-02T10:17:56Z</dcterms:created>
  <dcterms:modified xsi:type="dcterms:W3CDTF">2023-03-03T16:10:34Z</dcterms:modified>
</cp:coreProperties>
</file>