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9" r:id="rId3"/>
    <p:sldId id="278" r:id="rId4"/>
    <p:sldId id="267" r:id="rId5"/>
    <p:sldId id="268" r:id="rId6"/>
    <p:sldId id="277" r:id="rId7"/>
    <p:sldId id="274" r:id="rId8"/>
    <p:sldId id="313" r:id="rId9"/>
    <p:sldId id="271" r:id="rId10"/>
    <p:sldId id="257" r:id="rId11"/>
    <p:sldId id="302" r:id="rId12"/>
    <p:sldId id="308" r:id="rId13"/>
    <p:sldId id="320" r:id="rId14"/>
    <p:sldId id="310" r:id="rId15"/>
    <p:sldId id="303" r:id="rId16"/>
    <p:sldId id="259" r:id="rId17"/>
    <p:sldId id="258" r:id="rId18"/>
    <p:sldId id="294" r:id="rId19"/>
    <p:sldId id="295" r:id="rId20"/>
    <p:sldId id="298" r:id="rId21"/>
    <p:sldId id="299" r:id="rId22"/>
    <p:sldId id="300" r:id="rId23"/>
    <p:sldId id="260" r:id="rId24"/>
    <p:sldId id="280" r:id="rId25"/>
    <p:sldId id="314" r:id="rId26"/>
    <p:sldId id="317" r:id="rId27"/>
    <p:sldId id="316" r:id="rId28"/>
    <p:sldId id="318" r:id="rId29"/>
    <p:sldId id="312" r:id="rId30"/>
    <p:sldId id="321" r:id="rId3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583A7D-170D-4EB6-999E-D6DEB32178B4}" v="36" dt="2023-02-07T11:14:31.3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49" autoAdjust="0"/>
    <p:restoredTop sz="94660"/>
  </p:normalViewPr>
  <p:slideViewPr>
    <p:cSldViewPr snapToGrid="0">
      <p:cViewPr varScale="1">
        <p:scale>
          <a:sx n="74" d="100"/>
          <a:sy n="74" d="100"/>
        </p:scale>
        <p:origin x="38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C41983-284D-4AE1-AF28-A2886C524E9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F6D604A-6080-4820-A13E-19EF30A22745}">
      <dgm:prSet/>
      <dgm:spPr/>
      <dgm:t>
        <a:bodyPr/>
        <a:lstStyle/>
        <a:p>
          <a:r>
            <a:rPr lang="en-US" dirty="0"/>
            <a:t>The primary aim of this module is to build a sense of belonging to a common humanity and help you to become a responsible and active global citizen.  </a:t>
          </a:r>
        </a:p>
      </dgm:t>
    </dgm:pt>
    <dgm:pt modelId="{B44E6A31-099A-4ABB-BE90-2A32A230C2E9}" type="parTrans" cxnId="{D37702E5-06A1-4280-8964-4823FB8040E7}">
      <dgm:prSet/>
      <dgm:spPr/>
      <dgm:t>
        <a:bodyPr/>
        <a:lstStyle/>
        <a:p>
          <a:endParaRPr lang="en-US"/>
        </a:p>
      </dgm:t>
    </dgm:pt>
    <dgm:pt modelId="{CA2526D5-1C66-4DCE-9397-F4DAE5BF8B26}" type="sibTrans" cxnId="{D37702E5-06A1-4280-8964-4823FB8040E7}">
      <dgm:prSet/>
      <dgm:spPr/>
      <dgm:t>
        <a:bodyPr/>
        <a:lstStyle/>
        <a:p>
          <a:endParaRPr lang="en-US"/>
        </a:p>
      </dgm:t>
    </dgm:pt>
    <dgm:pt modelId="{D91998A7-FD61-46CF-9C37-43BF56DF6237}">
      <dgm:prSet/>
      <dgm:spPr/>
      <dgm:t>
        <a:bodyPr/>
        <a:lstStyle/>
        <a:p>
          <a:r>
            <a:rPr lang="en-US" dirty="0"/>
            <a:t>The project-based nature of the learning aims to empower you to assume an active role to face and resolve global challenges and to become a proactive contributor to a more peaceful, tolerant, inclusive and secure world.  </a:t>
          </a:r>
        </a:p>
      </dgm:t>
    </dgm:pt>
    <dgm:pt modelId="{87A11023-24EB-4BBA-ABBE-4AE39CFF929D}" type="parTrans" cxnId="{1535A4D6-0E0E-4FBE-B0C3-36753E1A4D79}">
      <dgm:prSet/>
      <dgm:spPr/>
      <dgm:t>
        <a:bodyPr/>
        <a:lstStyle/>
        <a:p>
          <a:endParaRPr lang="en-US"/>
        </a:p>
      </dgm:t>
    </dgm:pt>
    <dgm:pt modelId="{93B3D0D4-6CD9-4012-B165-93F7684F7C74}" type="sibTrans" cxnId="{1535A4D6-0E0E-4FBE-B0C3-36753E1A4D79}">
      <dgm:prSet/>
      <dgm:spPr/>
      <dgm:t>
        <a:bodyPr/>
        <a:lstStyle/>
        <a:p>
          <a:endParaRPr lang="en-US"/>
        </a:p>
      </dgm:t>
    </dgm:pt>
    <dgm:pt modelId="{C78DC3D4-598F-4531-97DD-DD600E50C833}">
      <dgm:prSet/>
      <dgm:spPr/>
      <dgm:t>
        <a:bodyPr/>
        <a:lstStyle/>
        <a:p>
          <a:r>
            <a:rPr lang="en-US"/>
            <a:t>You will be an active participant in a project that addresses global issues of a social, political, economic, or environmental nature through a </a:t>
          </a:r>
          <a:r>
            <a:rPr lang="en-US" b="1"/>
            <a:t>multidisciplinary</a:t>
          </a:r>
          <a:r>
            <a:rPr lang="en-US"/>
            <a:t> approach. </a:t>
          </a:r>
        </a:p>
      </dgm:t>
    </dgm:pt>
    <dgm:pt modelId="{5E659275-9984-45B7-B512-FD3167CCEF1E}" type="parTrans" cxnId="{775BCD8B-8447-4663-85BD-013AEE9A0B6C}">
      <dgm:prSet/>
      <dgm:spPr/>
      <dgm:t>
        <a:bodyPr/>
        <a:lstStyle/>
        <a:p>
          <a:endParaRPr lang="en-US"/>
        </a:p>
      </dgm:t>
    </dgm:pt>
    <dgm:pt modelId="{BC4F66AE-F661-480F-971F-433B33C7DE00}" type="sibTrans" cxnId="{775BCD8B-8447-4663-85BD-013AEE9A0B6C}">
      <dgm:prSet/>
      <dgm:spPr/>
      <dgm:t>
        <a:bodyPr/>
        <a:lstStyle/>
        <a:p>
          <a:endParaRPr lang="en-US"/>
        </a:p>
      </dgm:t>
    </dgm:pt>
    <dgm:pt modelId="{BA0CB2DE-BA55-4C13-BE68-9DF64584EFEC}" type="pres">
      <dgm:prSet presAssocID="{6FC41983-284D-4AE1-AF28-A2886C524E9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B764FC3-6630-4D9D-8858-2F28A05F7214}" type="pres">
      <dgm:prSet presAssocID="{AF6D604A-6080-4820-A13E-19EF30A22745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46D024C-1748-411F-888B-1C3E1D0F1D10}" type="pres">
      <dgm:prSet presAssocID="{CA2526D5-1C66-4DCE-9397-F4DAE5BF8B26}" presName="spacer" presStyleCnt="0"/>
      <dgm:spPr/>
    </dgm:pt>
    <dgm:pt modelId="{2C46107B-1993-4198-AA1A-0FF99C57338E}" type="pres">
      <dgm:prSet presAssocID="{D91998A7-FD61-46CF-9C37-43BF56DF6237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1F512FA-6B72-43FE-A074-640967D6BE50}" type="pres">
      <dgm:prSet presAssocID="{93B3D0D4-6CD9-4012-B165-93F7684F7C74}" presName="spacer" presStyleCnt="0"/>
      <dgm:spPr/>
    </dgm:pt>
    <dgm:pt modelId="{83E6A4EB-977B-40DD-9364-7ADB7626ABCF}" type="pres">
      <dgm:prSet presAssocID="{C78DC3D4-598F-4531-97DD-DD600E50C833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6537669-95AC-4749-89E9-AEB00ECE99CF}" type="presOf" srcId="{C78DC3D4-598F-4531-97DD-DD600E50C833}" destId="{83E6A4EB-977B-40DD-9364-7ADB7626ABCF}" srcOrd="0" destOrd="0" presId="urn:microsoft.com/office/officeart/2005/8/layout/vList2"/>
    <dgm:cxn modelId="{1535A4D6-0E0E-4FBE-B0C3-36753E1A4D79}" srcId="{6FC41983-284D-4AE1-AF28-A2886C524E9D}" destId="{D91998A7-FD61-46CF-9C37-43BF56DF6237}" srcOrd="1" destOrd="0" parTransId="{87A11023-24EB-4BBA-ABBE-4AE39CFF929D}" sibTransId="{93B3D0D4-6CD9-4012-B165-93F7684F7C74}"/>
    <dgm:cxn modelId="{D7F25817-B842-4668-A23C-94083323B0F5}" type="presOf" srcId="{6FC41983-284D-4AE1-AF28-A2886C524E9D}" destId="{BA0CB2DE-BA55-4C13-BE68-9DF64584EFEC}" srcOrd="0" destOrd="0" presId="urn:microsoft.com/office/officeart/2005/8/layout/vList2"/>
    <dgm:cxn modelId="{4D27CC74-EFBC-4FC3-97C7-74C46C36873C}" type="presOf" srcId="{AF6D604A-6080-4820-A13E-19EF30A22745}" destId="{2B764FC3-6630-4D9D-8858-2F28A05F7214}" srcOrd="0" destOrd="0" presId="urn:microsoft.com/office/officeart/2005/8/layout/vList2"/>
    <dgm:cxn modelId="{D37702E5-06A1-4280-8964-4823FB8040E7}" srcId="{6FC41983-284D-4AE1-AF28-A2886C524E9D}" destId="{AF6D604A-6080-4820-A13E-19EF30A22745}" srcOrd="0" destOrd="0" parTransId="{B44E6A31-099A-4ABB-BE90-2A32A230C2E9}" sibTransId="{CA2526D5-1C66-4DCE-9397-F4DAE5BF8B26}"/>
    <dgm:cxn modelId="{01876111-3C04-4B93-B372-37E8131385F8}" type="presOf" srcId="{D91998A7-FD61-46CF-9C37-43BF56DF6237}" destId="{2C46107B-1993-4198-AA1A-0FF99C57338E}" srcOrd="0" destOrd="0" presId="urn:microsoft.com/office/officeart/2005/8/layout/vList2"/>
    <dgm:cxn modelId="{775BCD8B-8447-4663-85BD-013AEE9A0B6C}" srcId="{6FC41983-284D-4AE1-AF28-A2886C524E9D}" destId="{C78DC3D4-598F-4531-97DD-DD600E50C833}" srcOrd="2" destOrd="0" parTransId="{5E659275-9984-45B7-B512-FD3167CCEF1E}" sibTransId="{BC4F66AE-F661-480F-971F-433B33C7DE00}"/>
    <dgm:cxn modelId="{0E13E667-CABE-49B4-96EC-2C5CF976138F}" type="presParOf" srcId="{BA0CB2DE-BA55-4C13-BE68-9DF64584EFEC}" destId="{2B764FC3-6630-4D9D-8858-2F28A05F7214}" srcOrd="0" destOrd="0" presId="urn:microsoft.com/office/officeart/2005/8/layout/vList2"/>
    <dgm:cxn modelId="{DAD3CA26-57A6-4B80-813E-4763243FC40B}" type="presParOf" srcId="{BA0CB2DE-BA55-4C13-BE68-9DF64584EFEC}" destId="{C46D024C-1748-411F-888B-1C3E1D0F1D10}" srcOrd="1" destOrd="0" presId="urn:microsoft.com/office/officeart/2005/8/layout/vList2"/>
    <dgm:cxn modelId="{9423CB2D-F9D6-4B70-B272-1FF45486D918}" type="presParOf" srcId="{BA0CB2DE-BA55-4C13-BE68-9DF64584EFEC}" destId="{2C46107B-1993-4198-AA1A-0FF99C57338E}" srcOrd="2" destOrd="0" presId="urn:microsoft.com/office/officeart/2005/8/layout/vList2"/>
    <dgm:cxn modelId="{60A48629-E222-4AD8-9D73-C349C738BA5E}" type="presParOf" srcId="{BA0CB2DE-BA55-4C13-BE68-9DF64584EFEC}" destId="{D1F512FA-6B72-43FE-A074-640967D6BE50}" srcOrd="3" destOrd="0" presId="urn:microsoft.com/office/officeart/2005/8/layout/vList2"/>
    <dgm:cxn modelId="{2670DDD0-C41E-4855-813B-B9E62A3AA2AA}" type="presParOf" srcId="{BA0CB2DE-BA55-4C13-BE68-9DF64584EFEC}" destId="{83E6A4EB-977B-40DD-9364-7ADB7626ABC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66B29BF-398C-4351-98CD-DD3D9553E0D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E463C0-8105-4A06-8611-7FED14E19599}">
      <dgm:prSet/>
      <dgm:spPr/>
      <dgm:t>
        <a:bodyPr/>
        <a:lstStyle/>
        <a:p>
          <a:r>
            <a:rPr lang="en-GB" dirty="0"/>
            <a:t>Create a blog with three posts </a:t>
          </a:r>
        </a:p>
        <a:p>
          <a:r>
            <a:rPr lang="en-GB" dirty="0"/>
            <a:t>(500 – 600 words each)</a:t>
          </a:r>
          <a:endParaRPr lang="en-US" dirty="0"/>
        </a:p>
      </dgm:t>
    </dgm:pt>
    <dgm:pt modelId="{6B81A3B1-0340-4D87-A507-8015B8F91BF7}" type="parTrans" cxnId="{037B160C-DFD7-49BF-BFF9-23623F1C7642}">
      <dgm:prSet/>
      <dgm:spPr/>
      <dgm:t>
        <a:bodyPr/>
        <a:lstStyle/>
        <a:p>
          <a:endParaRPr lang="en-US"/>
        </a:p>
      </dgm:t>
    </dgm:pt>
    <dgm:pt modelId="{DE621449-2A9B-4174-B33C-7C6968F626E4}" type="sibTrans" cxnId="{037B160C-DFD7-49BF-BFF9-23623F1C7642}">
      <dgm:prSet/>
      <dgm:spPr/>
      <dgm:t>
        <a:bodyPr/>
        <a:lstStyle/>
        <a:p>
          <a:endParaRPr lang="en-US"/>
        </a:p>
      </dgm:t>
    </dgm:pt>
    <dgm:pt modelId="{DDAC6567-DA7D-4CBC-A78D-ED4880935F13}">
      <dgm:prSet/>
      <dgm:spPr/>
      <dgm:t>
        <a:bodyPr/>
        <a:lstStyle/>
        <a:p>
          <a:r>
            <a:rPr lang="en-GB" dirty="0"/>
            <a:t>Post 1: What do you consider to be the biggest threat to humankind and why?</a:t>
          </a:r>
          <a:endParaRPr lang="en-US" dirty="0"/>
        </a:p>
      </dgm:t>
    </dgm:pt>
    <dgm:pt modelId="{481309CF-7993-4213-AE16-3C0750326F6B}" type="parTrans" cxnId="{9D3D513A-118E-4076-8642-A597ACC9A13C}">
      <dgm:prSet/>
      <dgm:spPr/>
      <dgm:t>
        <a:bodyPr/>
        <a:lstStyle/>
        <a:p>
          <a:endParaRPr lang="en-US"/>
        </a:p>
      </dgm:t>
    </dgm:pt>
    <dgm:pt modelId="{F4ADE422-8C5E-4298-81DC-3141EC151764}" type="sibTrans" cxnId="{9D3D513A-118E-4076-8642-A597ACC9A13C}">
      <dgm:prSet/>
      <dgm:spPr/>
      <dgm:t>
        <a:bodyPr/>
        <a:lstStyle/>
        <a:p>
          <a:endParaRPr lang="en-US"/>
        </a:p>
      </dgm:t>
    </dgm:pt>
    <dgm:pt modelId="{AA29EAE5-8155-4F29-B7E4-4C49AB99271B}">
      <dgm:prSet/>
      <dgm:spPr/>
      <dgm:t>
        <a:bodyPr/>
        <a:lstStyle/>
        <a:p>
          <a:r>
            <a:rPr lang="en-GB" dirty="0"/>
            <a:t>Aim to complete Task 1 by the end of February</a:t>
          </a:r>
          <a:endParaRPr lang="en-US" dirty="0"/>
        </a:p>
      </dgm:t>
    </dgm:pt>
    <dgm:pt modelId="{093D27E2-5746-4BA3-8F41-142F8A491D00}" type="parTrans" cxnId="{DC716399-850C-4E21-AA60-676065CBAD3E}">
      <dgm:prSet/>
      <dgm:spPr/>
      <dgm:t>
        <a:bodyPr/>
        <a:lstStyle/>
        <a:p>
          <a:endParaRPr lang="en-US"/>
        </a:p>
      </dgm:t>
    </dgm:pt>
    <dgm:pt modelId="{2FE4E8A6-D3A9-447A-87EE-513A7195B3AD}" type="sibTrans" cxnId="{DC716399-850C-4E21-AA60-676065CBAD3E}">
      <dgm:prSet/>
      <dgm:spPr/>
      <dgm:t>
        <a:bodyPr/>
        <a:lstStyle/>
        <a:p>
          <a:endParaRPr lang="en-US"/>
        </a:p>
      </dgm:t>
    </dgm:pt>
    <dgm:pt modelId="{6B32A417-F83B-4E5D-AC48-96E368BF8BFF}" type="pres">
      <dgm:prSet presAssocID="{366B29BF-398C-4351-98CD-DD3D9553E0D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A6304D4-6B37-4763-AD28-0CDB344F72D9}" type="pres">
      <dgm:prSet presAssocID="{4BE463C0-8105-4A06-8611-7FED14E1959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F57ABA5-2D5C-4151-B8CC-995C6FFC3D66}" type="pres">
      <dgm:prSet presAssocID="{DE621449-2A9B-4174-B33C-7C6968F626E4}" presName="spacer" presStyleCnt="0"/>
      <dgm:spPr/>
    </dgm:pt>
    <dgm:pt modelId="{4AA6D98A-9B76-47AD-80BB-3CD7405EF2FD}" type="pres">
      <dgm:prSet presAssocID="{DDAC6567-DA7D-4CBC-A78D-ED4880935F13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CAA59FA-061D-4C08-A717-263D45923F03}" type="pres">
      <dgm:prSet presAssocID="{F4ADE422-8C5E-4298-81DC-3141EC151764}" presName="spacer" presStyleCnt="0"/>
      <dgm:spPr/>
    </dgm:pt>
    <dgm:pt modelId="{5DD7AB08-0E82-4A1C-9787-9D72F0E55B0C}" type="pres">
      <dgm:prSet presAssocID="{AA29EAE5-8155-4F29-B7E4-4C49AB99271B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70FC41C-34CE-45A3-9351-3D2A878B88CF}" type="presOf" srcId="{366B29BF-398C-4351-98CD-DD3D9553E0D9}" destId="{6B32A417-F83B-4E5D-AC48-96E368BF8BFF}" srcOrd="0" destOrd="0" presId="urn:microsoft.com/office/officeart/2005/8/layout/vList2"/>
    <dgm:cxn modelId="{CB6F541E-3637-4A48-B87D-E76EF213F54A}" type="presOf" srcId="{DDAC6567-DA7D-4CBC-A78D-ED4880935F13}" destId="{4AA6D98A-9B76-47AD-80BB-3CD7405EF2FD}" srcOrd="0" destOrd="0" presId="urn:microsoft.com/office/officeart/2005/8/layout/vList2"/>
    <dgm:cxn modelId="{2067E17B-8EC7-46CD-8A70-AB948DC36E02}" type="presOf" srcId="{4BE463C0-8105-4A06-8611-7FED14E19599}" destId="{AA6304D4-6B37-4763-AD28-0CDB344F72D9}" srcOrd="0" destOrd="0" presId="urn:microsoft.com/office/officeart/2005/8/layout/vList2"/>
    <dgm:cxn modelId="{DC716399-850C-4E21-AA60-676065CBAD3E}" srcId="{366B29BF-398C-4351-98CD-DD3D9553E0D9}" destId="{AA29EAE5-8155-4F29-B7E4-4C49AB99271B}" srcOrd="2" destOrd="0" parTransId="{093D27E2-5746-4BA3-8F41-142F8A491D00}" sibTransId="{2FE4E8A6-D3A9-447A-87EE-513A7195B3AD}"/>
    <dgm:cxn modelId="{037B160C-DFD7-49BF-BFF9-23623F1C7642}" srcId="{366B29BF-398C-4351-98CD-DD3D9553E0D9}" destId="{4BE463C0-8105-4A06-8611-7FED14E19599}" srcOrd="0" destOrd="0" parTransId="{6B81A3B1-0340-4D87-A507-8015B8F91BF7}" sibTransId="{DE621449-2A9B-4174-B33C-7C6968F626E4}"/>
    <dgm:cxn modelId="{DE7E1223-FBFB-4246-8AF3-19C4E9AF159B}" type="presOf" srcId="{AA29EAE5-8155-4F29-B7E4-4C49AB99271B}" destId="{5DD7AB08-0E82-4A1C-9787-9D72F0E55B0C}" srcOrd="0" destOrd="0" presId="urn:microsoft.com/office/officeart/2005/8/layout/vList2"/>
    <dgm:cxn modelId="{9D3D513A-118E-4076-8642-A597ACC9A13C}" srcId="{366B29BF-398C-4351-98CD-DD3D9553E0D9}" destId="{DDAC6567-DA7D-4CBC-A78D-ED4880935F13}" srcOrd="1" destOrd="0" parTransId="{481309CF-7993-4213-AE16-3C0750326F6B}" sibTransId="{F4ADE422-8C5E-4298-81DC-3141EC151764}"/>
    <dgm:cxn modelId="{43664FAC-A54A-49CC-BAAC-213B8BF7137F}" type="presParOf" srcId="{6B32A417-F83B-4E5D-AC48-96E368BF8BFF}" destId="{AA6304D4-6B37-4763-AD28-0CDB344F72D9}" srcOrd="0" destOrd="0" presId="urn:microsoft.com/office/officeart/2005/8/layout/vList2"/>
    <dgm:cxn modelId="{0230D791-CFD1-4426-A8E5-FDDC5AD13C1D}" type="presParOf" srcId="{6B32A417-F83B-4E5D-AC48-96E368BF8BFF}" destId="{7F57ABA5-2D5C-4151-B8CC-995C6FFC3D66}" srcOrd="1" destOrd="0" presId="urn:microsoft.com/office/officeart/2005/8/layout/vList2"/>
    <dgm:cxn modelId="{0E77E465-3BED-4EF5-AA2D-2900458FCF8F}" type="presParOf" srcId="{6B32A417-F83B-4E5D-AC48-96E368BF8BFF}" destId="{4AA6D98A-9B76-47AD-80BB-3CD7405EF2FD}" srcOrd="2" destOrd="0" presId="urn:microsoft.com/office/officeart/2005/8/layout/vList2"/>
    <dgm:cxn modelId="{2483B604-7B9F-4871-AA5A-6EFF22D6035F}" type="presParOf" srcId="{6B32A417-F83B-4E5D-AC48-96E368BF8BFF}" destId="{8CAA59FA-061D-4C08-A717-263D45923F03}" srcOrd="3" destOrd="0" presId="urn:microsoft.com/office/officeart/2005/8/layout/vList2"/>
    <dgm:cxn modelId="{99C3C43B-6347-40D6-8AB4-7D043601A713}" type="presParOf" srcId="{6B32A417-F83B-4E5D-AC48-96E368BF8BFF}" destId="{5DD7AB08-0E82-4A1C-9787-9D72F0E55B0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8B84449-2C5A-4F90-8AC7-6D2BFEE64051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1769DCA-D2B8-4A67-90A3-DB8A9A7F4EFD}">
      <dgm:prSet/>
      <dgm:spPr/>
      <dgm:t>
        <a:bodyPr/>
        <a:lstStyle/>
        <a:p>
          <a:r>
            <a:rPr lang="en-GB"/>
            <a:t>Co2 Emissions</a:t>
          </a:r>
          <a:endParaRPr lang="en-US"/>
        </a:p>
      </dgm:t>
    </dgm:pt>
    <dgm:pt modelId="{1F1C8E96-BD10-47B4-A26E-5F5392E5EF21}" type="parTrans" cxnId="{C6A942B9-50A9-4C9A-86B5-20DF16C9339D}">
      <dgm:prSet/>
      <dgm:spPr/>
      <dgm:t>
        <a:bodyPr/>
        <a:lstStyle/>
        <a:p>
          <a:endParaRPr lang="en-US"/>
        </a:p>
      </dgm:t>
    </dgm:pt>
    <dgm:pt modelId="{51EFCDC5-CC80-4D98-9C37-B49B40A54013}" type="sibTrans" cxnId="{C6A942B9-50A9-4C9A-86B5-20DF16C9339D}">
      <dgm:prSet/>
      <dgm:spPr/>
      <dgm:t>
        <a:bodyPr/>
        <a:lstStyle/>
        <a:p>
          <a:endParaRPr lang="en-US"/>
        </a:p>
      </dgm:t>
    </dgm:pt>
    <dgm:pt modelId="{685ADEA1-218F-49F6-8912-E31825D1DDDF}">
      <dgm:prSet/>
      <dgm:spPr/>
      <dgm:t>
        <a:bodyPr/>
        <a:lstStyle/>
        <a:p>
          <a:r>
            <a:rPr lang="en-GB"/>
            <a:t>Plastic Waste / Recycling</a:t>
          </a:r>
          <a:endParaRPr lang="en-US"/>
        </a:p>
      </dgm:t>
    </dgm:pt>
    <dgm:pt modelId="{CFC201EF-DC2F-4D2C-B89D-CD7CCD9D25F3}" type="parTrans" cxnId="{A7079037-4167-4FBD-B737-DD8B753B3C2B}">
      <dgm:prSet/>
      <dgm:spPr/>
      <dgm:t>
        <a:bodyPr/>
        <a:lstStyle/>
        <a:p>
          <a:endParaRPr lang="en-US"/>
        </a:p>
      </dgm:t>
    </dgm:pt>
    <dgm:pt modelId="{9B56A17C-E334-4421-9990-68A7FC795760}" type="sibTrans" cxnId="{A7079037-4167-4FBD-B737-DD8B753B3C2B}">
      <dgm:prSet/>
      <dgm:spPr/>
      <dgm:t>
        <a:bodyPr/>
        <a:lstStyle/>
        <a:p>
          <a:endParaRPr lang="en-US"/>
        </a:p>
      </dgm:t>
    </dgm:pt>
    <dgm:pt modelId="{F8D7A3D7-82BB-4F6C-9D31-350A23F72E57}">
      <dgm:prSet/>
      <dgm:spPr/>
      <dgm:t>
        <a:bodyPr/>
        <a:lstStyle/>
        <a:p>
          <a:r>
            <a:rPr lang="en-GB"/>
            <a:t>Deforestation</a:t>
          </a:r>
          <a:endParaRPr lang="en-US"/>
        </a:p>
      </dgm:t>
    </dgm:pt>
    <dgm:pt modelId="{241B7D28-105E-40EF-94D0-4E25332FFA07}" type="parTrans" cxnId="{BD0D3D89-43E1-47F6-A159-A9DAD08F652F}">
      <dgm:prSet/>
      <dgm:spPr/>
      <dgm:t>
        <a:bodyPr/>
        <a:lstStyle/>
        <a:p>
          <a:endParaRPr lang="en-US"/>
        </a:p>
      </dgm:t>
    </dgm:pt>
    <dgm:pt modelId="{F8A39B63-48CC-4B35-8C2E-239C643EA70A}" type="sibTrans" cxnId="{BD0D3D89-43E1-47F6-A159-A9DAD08F652F}">
      <dgm:prSet/>
      <dgm:spPr/>
      <dgm:t>
        <a:bodyPr/>
        <a:lstStyle/>
        <a:p>
          <a:endParaRPr lang="en-US"/>
        </a:p>
      </dgm:t>
    </dgm:pt>
    <dgm:pt modelId="{9C594310-07DB-4AA0-A43A-85B56EE1AB1C}">
      <dgm:prSet/>
      <dgm:spPr/>
      <dgm:t>
        <a:bodyPr/>
        <a:lstStyle/>
        <a:p>
          <a:r>
            <a:rPr lang="en-GB"/>
            <a:t>Net Zero</a:t>
          </a:r>
          <a:endParaRPr lang="en-US"/>
        </a:p>
      </dgm:t>
    </dgm:pt>
    <dgm:pt modelId="{D126210D-ADD0-4AAE-8839-5FC7C273B918}" type="parTrans" cxnId="{80BE1152-5B47-42B3-9072-E1825385EAC6}">
      <dgm:prSet/>
      <dgm:spPr/>
      <dgm:t>
        <a:bodyPr/>
        <a:lstStyle/>
        <a:p>
          <a:endParaRPr lang="en-US"/>
        </a:p>
      </dgm:t>
    </dgm:pt>
    <dgm:pt modelId="{368C301A-0DD2-4EBC-A0CA-6D60DB496C68}" type="sibTrans" cxnId="{80BE1152-5B47-42B3-9072-E1825385EAC6}">
      <dgm:prSet/>
      <dgm:spPr/>
      <dgm:t>
        <a:bodyPr/>
        <a:lstStyle/>
        <a:p>
          <a:endParaRPr lang="en-US"/>
        </a:p>
      </dgm:t>
    </dgm:pt>
    <dgm:pt modelId="{58400505-7206-41F7-BCD2-1D4DF18823CC}">
      <dgm:prSet/>
      <dgm:spPr/>
      <dgm:t>
        <a:bodyPr/>
        <a:lstStyle/>
        <a:p>
          <a:r>
            <a:rPr lang="en-GB"/>
            <a:t>Sustainable transport</a:t>
          </a:r>
          <a:endParaRPr lang="en-US"/>
        </a:p>
      </dgm:t>
    </dgm:pt>
    <dgm:pt modelId="{3CFDC72A-521F-4119-BC8B-B39DE473EBAA}" type="parTrans" cxnId="{689E7F0D-B5EC-40F2-A0DD-28BBF4A5E8F2}">
      <dgm:prSet/>
      <dgm:spPr/>
      <dgm:t>
        <a:bodyPr/>
        <a:lstStyle/>
        <a:p>
          <a:endParaRPr lang="en-US"/>
        </a:p>
      </dgm:t>
    </dgm:pt>
    <dgm:pt modelId="{08CB719A-7B98-4B11-AA99-4D2D6D8B608F}" type="sibTrans" cxnId="{689E7F0D-B5EC-40F2-A0DD-28BBF4A5E8F2}">
      <dgm:prSet/>
      <dgm:spPr/>
      <dgm:t>
        <a:bodyPr/>
        <a:lstStyle/>
        <a:p>
          <a:endParaRPr lang="en-US"/>
        </a:p>
      </dgm:t>
    </dgm:pt>
    <dgm:pt modelId="{08277BA1-18C2-43CC-AB47-21DB24F3525B}">
      <dgm:prSet/>
      <dgm:spPr/>
      <dgm:t>
        <a:bodyPr/>
        <a:lstStyle/>
        <a:p>
          <a:r>
            <a:rPr lang="en-GB"/>
            <a:t>Sustaining ecosystems</a:t>
          </a:r>
          <a:endParaRPr lang="en-US"/>
        </a:p>
      </dgm:t>
    </dgm:pt>
    <dgm:pt modelId="{8A2B5355-3415-45F5-BD06-06A97A89E491}" type="parTrans" cxnId="{0C86154E-65A2-405E-83B1-CF2100B7E244}">
      <dgm:prSet/>
      <dgm:spPr/>
      <dgm:t>
        <a:bodyPr/>
        <a:lstStyle/>
        <a:p>
          <a:endParaRPr lang="en-US"/>
        </a:p>
      </dgm:t>
    </dgm:pt>
    <dgm:pt modelId="{CE4E8F22-0080-4D9D-B769-A4F388796D45}" type="sibTrans" cxnId="{0C86154E-65A2-405E-83B1-CF2100B7E244}">
      <dgm:prSet/>
      <dgm:spPr/>
      <dgm:t>
        <a:bodyPr/>
        <a:lstStyle/>
        <a:p>
          <a:endParaRPr lang="en-US"/>
        </a:p>
      </dgm:t>
    </dgm:pt>
    <dgm:pt modelId="{BD2C37F1-24A4-4DA0-9F9E-FAF5D9EB47B0}" type="pres">
      <dgm:prSet presAssocID="{B8B84449-2C5A-4F90-8AC7-6D2BFEE64051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BC248320-A4B8-44EA-8ED1-CE464AA442B9}" type="pres">
      <dgm:prSet presAssocID="{31769DCA-D2B8-4A67-90A3-DB8A9A7F4EFD}" presName="thickLine" presStyleLbl="alignNode1" presStyleIdx="0" presStyleCnt="6"/>
      <dgm:spPr/>
    </dgm:pt>
    <dgm:pt modelId="{5D2B2F66-ECF6-4924-BA5F-6117E72D5F01}" type="pres">
      <dgm:prSet presAssocID="{31769DCA-D2B8-4A67-90A3-DB8A9A7F4EFD}" presName="horz1" presStyleCnt="0"/>
      <dgm:spPr/>
    </dgm:pt>
    <dgm:pt modelId="{9434E173-06BF-4BBB-B654-14FF05BAF27A}" type="pres">
      <dgm:prSet presAssocID="{31769DCA-D2B8-4A67-90A3-DB8A9A7F4EFD}" presName="tx1" presStyleLbl="revTx" presStyleIdx="0" presStyleCnt="6"/>
      <dgm:spPr/>
      <dgm:t>
        <a:bodyPr/>
        <a:lstStyle/>
        <a:p>
          <a:endParaRPr lang="en-GB"/>
        </a:p>
      </dgm:t>
    </dgm:pt>
    <dgm:pt modelId="{2742F4F2-17CA-4945-A0DF-3EC5F2668C92}" type="pres">
      <dgm:prSet presAssocID="{31769DCA-D2B8-4A67-90A3-DB8A9A7F4EFD}" presName="vert1" presStyleCnt="0"/>
      <dgm:spPr/>
    </dgm:pt>
    <dgm:pt modelId="{08D1CD7E-BE6D-4FE5-9543-FD9AB7016A90}" type="pres">
      <dgm:prSet presAssocID="{685ADEA1-218F-49F6-8912-E31825D1DDDF}" presName="thickLine" presStyleLbl="alignNode1" presStyleIdx="1" presStyleCnt="6"/>
      <dgm:spPr/>
    </dgm:pt>
    <dgm:pt modelId="{FC030671-2C50-4810-89AD-A3CE6EA5BA23}" type="pres">
      <dgm:prSet presAssocID="{685ADEA1-218F-49F6-8912-E31825D1DDDF}" presName="horz1" presStyleCnt="0"/>
      <dgm:spPr/>
    </dgm:pt>
    <dgm:pt modelId="{77BD81FE-15B6-4910-9E69-B5AB144D21CE}" type="pres">
      <dgm:prSet presAssocID="{685ADEA1-218F-49F6-8912-E31825D1DDDF}" presName="tx1" presStyleLbl="revTx" presStyleIdx="1" presStyleCnt="6"/>
      <dgm:spPr/>
      <dgm:t>
        <a:bodyPr/>
        <a:lstStyle/>
        <a:p>
          <a:endParaRPr lang="en-GB"/>
        </a:p>
      </dgm:t>
    </dgm:pt>
    <dgm:pt modelId="{22F8E844-D268-4F0B-B89F-E5F9F4B7E075}" type="pres">
      <dgm:prSet presAssocID="{685ADEA1-218F-49F6-8912-E31825D1DDDF}" presName="vert1" presStyleCnt="0"/>
      <dgm:spPr/>
    </dgm:pt>
    <dgm:pt modelId="{BDFE658E-6F92-4AE8-A164-6AA9CF04F487}" type="pres">
      <dgm:prSet presAssocID="{F8D7A3D7-82BB-4F6C-9D31-350A23F72E57}" presName="thickLine" presStyleLbl="alignNode1" presStyleIdx="2" presStyleCnt="6"/>
      <dgm:spPr/>
    </dgm:pt>
    <dgm:pt modelId="{9C4A32F8-2BA9-4D70-9192-AF17DFF6E6BA}" type="pres">
      <dgm:prSet presAssocID="{F8D7A3D7-82BB-4F6C-9D31-350A23F72E57}" presName="horz1" presStyleCnt="0"/>
      <dgm:spPr/>
    </dgm:pt>
    <dgm:pt modelId="{1E3B9B74-B4E1-4E26-A7FA-9D5BA27FE417}" type="pres">
      <dgm:prSet presAssocID="{F8D7A3D7-82BB-4F6C-9D31-350A23F72E57}" presName="tx1" presStyleLbl="revTx" presStyleIdx="2" presStyleCnt="6"/>
      <dgm:spPr/>
      <dgm:t>
        <a:bodyPr/>
        <a:lstStyle/>
        <a:p>
          <a:endParaRPr lang="en-GB"/>
        </a:p>
      </dgm:t>
    </dgm:pt>
    <dgm:pt modelId="{A7F08277-758C-475D-BF37-1D32705BF519}" type="pres">
      <dgm:prSet presAssocID="{F8D7A3D7-82BB-4F6C-9D31-350A23F72E57}" presName="vert1" presStyleCnt="0"/>
      <dgm:spPr/>
    </dgm:pt>
    <dgm:pt modelId="{68969D64-E9C6-4525-8248-B7B0FEB3BAFF}" type="pres">
      <dgm:prSet presAssocID="{9C594310-07DB-4AA0-A43A-85B56EE1AB1C}" presName="thickLine" presStyleLbl="alignNode1" presStyleIdx="3" presStyleCnt="6"/>
      <dgm:spPr/>
    </dgm:pt>
    <dgm:pt modelId="{A9015630-061A-4E4A-B968-F2CC4259987B}" type="pres">
      <dgm:prSet presAssocID="{9C594310-07DB-4AA0-A43A-85B56EE1AB1C}" presName="horz1" presStyleCnt="0"/>
      <dgm:spPr/>
    </dgm:pt>
    <dgm:pt modelId="{56F38A38-ACAC-4CC4-81F2-CD852B14F6F0}" type="pres">
      <dgm:prSet presAssocID="{9C594310-07DB-4AA0-A43A-85B56EE1AB1C}" presName="tx1" presStyleLbl="revTx" presStyleIdx="3" presStyleCnt="6"/>
      <dgm:spPr/>
      <dgm:t>
        <a:bodyPr/>
        <a:lstStyle/>
        <a:p>
          <a:endParaRPr lang="en-GB"/>
        </a:p>
      </dgm:t>
    </dgm:pt>
    <dgm:pt modelId="{4BF91E1F-9500-422B-A61C-7D898F9A2C18}" type="pres">
      <dgm:prSet presAssocID="{9C594310-07DB-4AA0-A43A-85B56EE1AB1C}" presName="vert1" presStyleCnt="0"/>
      <dgm:spPr/>
    </dgm:pt>
    <dgm:pt modelId="{2091268F-A1EA-4B86-916A-E790B3FFD6D3}" type="pres">
      <dgm:prSet presAssocID="{58400505-7206-41F7-BCD2-1D4DF18823CC}" presName="thickLine" presStyleLbl="alignNode1" presStyleIdx="4" presStyleCnt="6"/>
      <dgm:spPr/>
    </dgm:pt>
    <dgm:pt modelId="{A0E517B1-8287-4EC8-B22B-840864C0FB96}" type="pres">
      <dgm:prSet presAssocID="{58400505-7206-41F7-BCD2-1D4DF18823CC}" presName="horz1" presStyleCnt="0"/>
      <dgm:spPr/>
    </dgm:pt>
    <dgm:pt modelId="{419B175A-7C2A-4C60-9BEE-A6F97F52B90D}" type="pres">
      <dgm:prSet presAssocID="{58400505-7206-41F7-BCD2-1D4DF18823CC}" presName="tx1" presStyleLbl="revTx" presStyleIdx="4" presStyleCnt="6"/>
      <dgm:spPr/>
      <dgm:t>
        <a:bodyPr/>
        <a:lstStyle/>
        <a:p>
          <a:endParaRPr lang="en-GB"/>
        </a:p>
      </dgm:t>
    </dgm:pt>
    <dgm:pt modelId="{7C777947-54BC-443F-A22F-C429F3FF36C5}" type="pres">
      <dgm:prSet presAssocID="{58400505-7206-41F7-BCD2-1D4DF18823CC}" presName="vert1" presStyleCnt="0"/>
      <dgm:spPr/>
    </dgm:pt>
    <dgm:pt modelId="{9D93B2AE-274D-440E-85F3-1F38F35D5642}" type="pres">
      <dgm:prSet presAssocID="{08277BA1-18C2-43CC-AB47-21DB24F3525B}" presName="thickLine" presStyleLbl="alignNode1" presStyleIdx="5" presStyleCnt="6"/>
      <dgm:spPr/>
    </dgm:pt>
    <dgm:pt modelId="{97FD0ECD-A89B-4C9E-9F4E-F0389F238A38}" type="pres">
      <dgm:prSet presAssocID="{08277BA1-18C2-43CC-AB47-21DB24F3525B}" presName="horz1" presStyleCnt="0"/>
      <dgm:spPr/>
    </dgm:pt>
    <dgm:pt modelId="{D2E99608-D6D3-4E13-984D-5D7BE5093DE2}" type="pres">
      <dgm:prSet presAssocID="{08277BA1-18C2-43CC-AB47-21DB24F3525B}" presName="tx1" presStyleLbl="revTx" presStyleIdx="5" presStyleCnt="6"/>
      <dgm:spPr/>
      <dgm:t>
        <a:bodyPr/>
        <a:lstStyle/>
        <a:p>
          <a:endParaRPr lang="en-GB"/>
        </a:p>
      </dgm:t>
    </dgm:pt>
    <dgm:pt modelId="{02FD0725-C919-4162-8A17-9CB13A2B6640}" type="pres">
      <dgm:prSet presAssocID="{08277BA1-18C2-43CC-AB47-21DB24F3525B}" presName="vert1" presStyleCnt="0"/>
      <dgm:spPr/>
    </dgm:pt>
  </dgm:ptLst>
  <dgm:cxnLst>
    <dgm:cxn modelId="{94803A31-6D35-4AC7-80AA-DAF630F84F33}" type="presOf" srcId="{08277BA1-18C2-43CC-AB47-21DB24F3525B}" destId="{D2E99608-D6D3-4E13-984D-5D7BE5093DE2}" srcOrd="0" destOrd="0" presId="urn:microsoft.com/office/officeart/2008/layout/LinedList"/>
    <dgm:cxn modelId="{C094D84B-2922-4B70-8046-46FC1833FAAC}" type="presOf" srcId="{685ADEA1-218F-49F6-8912-E31825D1DDDF}" destId="{77BD81FE-15B6-4910-9E69-B5AB144D21CE}" srcOrd="0" destOrd="0" presId="urn:microsoft.com/office/officeart/2008/layout/LinedList"/>
    <dgm:cxn modelId="{DA16EE7F-AE16-448C-BC3E-F8E6515CB9EC}" type="presOf" srcId="{31769DCA-D2B8-4A67-90A3-DB8A9A7F4EFD}" destId="{9434E173-06BF-4BBB-B654-14FF05BAF27A}" srcOrd="0" destOrd="0" presId="urn:microsoft.com/office/officeart/2008/layout/LinedList"/>
    <dgm:cxn modelId="{C6A942B9-50A9-4C9A-86B5-20DF16C9339D}" srcId="{B8B84449-2C5A-4F90-8AC7-6D2BFEE64051}" destId="{31769DCA-D2B8-4A67-90A3-DB8A9A7F4EFD}" srcOrd="0" destOrd="0" parTransId="{1F1C8E96-BD10-47B4-A26E-5F5392E5EF21}" sibTransId="{51EFCDC5-CC80-4D98-9C37-B49B40A54013}"/>
    <dgm:cxn modelId="{A7079037-4167-4FBD-B737-DD8B753B3C2B}" srcId="{B8B84449-2C5A-4F90-8AC7-6D2BFEE64051}" destId="{685ADEA1-218F-49F6-8912-E31825D1DDDF}" srcOrd="1" destOrd="0" parTransId="{CFC201EF-DC2F-4D2C-B89D-CD7CCD9D25F3}" sibTransId="{9B56A17C-E334-4421-9990-68A7FC795760}"/>
    <dgm:cxn modelId="{59026EAA-0360-4B3E-B833-02C88C069C52}" type="presOf" srcId="{9C594310-07DB-4AA0-A43A-85B56EE1AB1C}" destId="{56F38A38-ACAC-4CC4-81F2-CD852B14F6F0}" srcOrd="0" destOrd="0" presId="urn:microsoft.com/office/officeart/2008/layout/LinedList"/>
    <dgm:cxn modelId="{80BE1152-5B47-42B3-9072-E1825385EAC6}" srcId="{B8B84449-2C5A-4F90-8AC7-6D2BFEE64051}" destId="{9C594310-07DB-4AA0-A43A-85B56EE1AB1C}" srcOrd="3" destOrd="0" parTransId="{D126210D-ADD0-4AAE-8839-5FC7C273B918}" sibTransId="{368C301A-0DD2-4EBC-A0CA-6D60DB496C68}"/>
    <dgm:cxn modelId="{17B38211-0B07-49EA-BC7B-7A3B1657F72E}" type="presOf" srcId="{F8D7A3D7-82BB-4F6C-9D31-350A23F72E57}" destId="{1E3B9B74-B4E1-4E26-A7FA-9D5BA27FE417}" srcOrd="0" destOrd="0" presId="urn:microsoft.com/office/officeart/2008/layout/LinedList"/>
    <dgm:cxn modelId="{BD0D3D89-43E1-47F6-A159-A9DAD08F652F}" srcId="{B8B84449-2C5A-4F90-8AC7-6D2BFEE64051}" destId="{F8D7A3D7-82BB-4F6C-9D31-350A23F72E57}" srcOrd="2" destOrd="0" parTransId="{241B7D28-105E-40EF-94D0-4E25332FFA07}" sibTransId="{F8A39B63-48CC-4B35-8C2E-239C643EA70A}"/>
    <dgm:cxn modelId="{AA723417-1C4C-45DC-9566-475B5D2CC958}" type="presOf" srcId="{58400505-7206-41F7-BCD2-1D4DF18823CC}" destId="{419B175A-7C2A-4C60-9BEE-A6F97F52B90D}" srcOrd="0" destOrd="0" presId="urn:microsoft.com/office/officeart/2008/layout/LinedList"/>
    <dgm:cxn modelId="{29F8D703-7361-4256-9859-A08170627EF4}" type="presOf" srcId="{B8B84449-2C5A-4F90-8AC7-6D2BFEE64051}" destId="{BD2C37F1-24A4-4DA0-9F9E-FAF5D9EB47B0}" srcOrd="0" destOrd="0" presId="urn:microsoft.com/office/officeart/2008/layout/LinedList"/>
    <dgm:cxn modelId="{0C86154E-65A2-405E-83B1-CF2100B7E244}" srcId="{B8B84449-2C5A-4F90-8AC7-6D2BFEE64051}" destId="{08277BA1-18C2-43CC-AB47-21DB24F3525B}" srcOrd="5" destOrd="0" parTransId="{8A2B5355-3415-45F5-BD06-06A97A89E491}" sibTransId="{CE4E8F22-0080-4D9D-B769-A4F388796D45}"/>
    <dgm:cxn modelId="{689E7F0D-B5EC-40F2-A0DD-28BBF4A5E8F2}" srcId="{B8B84449-2C5A-4F90-8AC7-6D2BFEE64051}" destId="{58400505-7206-41F7-BCD2-1D4DF18823CC}" srcOrd="4" destOrd="0" parTransId="{3CFDC72A-521F-4119-BC8B-B39DE473EBAA}" sibTransId="{08CB719A-7B98-4B11-AA99-4D2D6D8B608F}"/>
    <dgm:cxn modelId="{71AEDC4A-AE49-41C6-B22B-EADC7DD9971C}" type="presParOf" srcId="{BD2C37F1-24A4-4DA0-9F9E-FAF5D9EB47B0}" destId="{BC248320-A4B8-44EA-8ED1-CE464AA442B9}" srcOrd="0" destOrd="0" presId="urn:microsoft.com/office/officeart/2008/layout/LinedList"/>
    <dgm:cxn modelId="{AAC8F033-EBC2-491C-A68A-026F7DB75D58}" type="presParOf" srcId="{BD2C37F1-24A4-4DA0-9F9E-FAF5D9EB47B0}" destId="{5D2B2F66-ECF6-4924-BA5F-6117E72D5F01}" srcOrd="1" destOrd="0" presId="urn:microsoft.com/office/officeart/2008/layout/LinedList"/>
    <dgm:cxn modelId="{BD9CB32C-EEA7-4C3A-81CF-4B3385E5008D}" type="presParOf" srcId="{5D2B2F66-ECF6-4924-BA5F-6117E72D5F01}" destId="{9434E173-06BF-4BBB-B654-14FF05BAF27A}" srcOrd="0" destOrd="0" presId="urn:microsoft.com/office/officeart/2008/layout/LinedList"/>
    <dgm:cxn modelId="{C22C5445-7204-46A7-BE7F-5B40E944792E}" type="presParOf" srcId="{5D2B2F66-ECF6-4924-BA5F-6117E72D5F01}" destId="{2742F4F2-17CA-4945-A0DF-3EC5F2668C92}" srcOrd="1" destOrd="0" presId="urn:microsoft.com/office/officeart/2008/layout/LinedList"/>
    <dgm:cxn modelId="{164B973B-ED67-48C0-B932-49EE5716956A}" type="presParOf" srcId="{BD2C37F1-24A4-4DA0-9F9E-FAF5D9EB47B0}" destId="{08D1CD7E-BE6D-4FE5-9543-FD9AB7016A90}" srcOrd="2" destOrd="0" presId="urn:microsoft.com/office/officeart/2008/layout/LinedList"/>
    <dgm:cxn modelId="{D7153C3D-0F4C-446F-B910-A922208D3E59}" type="presParOf" srcId="{BD2C37F1-24A4-4DA0-9F9E-FAF5D9EB47B0}" destId="{FC030671-2C50-4810-89AD-A3CE6EA5BA23}" srcOrd="3" destOrd="0" presId="urn:microsoft.com/office/officeart/2008/layout/LinedList"/>
    <dgm:cxn modelId="{1D0E221D-2ADF-48E0-AA6B-A70C0C256AB8}" type="presParOf" srcId="{FC030671-2C50-4810-89AD-A3CE6EA5BA23}" destId="{77BD81FE-15B6-4910-9E69-B5AB144D21CE}" srcOrd="0" destOrd="0" presId="urn:microsoft.com/office/officeart/2008/layout/LinedList"/>
    <dgm:cxn modelId="{23DEAD3C-EFD8-4FEA-94C3-C19F4BF35D07}" type="presParOf" srcId="{FC030671-2C50-4810-89AD-A3CE6EA5BA23}" destId="{22F8E844-D268-4F0B-B89F-E5F9F4B7E075}" srcOrd="1" destOrd="0" presId="urn:microsoft.com/office/officeart/2008/layout/LinedList"/>
    <dgm:cxn modelId="{91EAE3E8-0595-43A9-8A46-0DD1A9F37A74}" type="presParOf" srcId="{BD2C37F1-24A4-4DA0-9F9E-FAF5D9EB47B0}" destId="{BDFE658E-6F92-4AE8-A164-6AA9CF04F487}" srcOrd="4" destOrd="0" presId="urn:microsoft.com/office/officeart/2008/layout/LinedList"/>
    <dgm:cxn modelId="{A21DDE8F-0DF2-4103-9962-BD5D35788229}" type="presParOf" srcId="{BD2C37F1-24A4-4DA0-9F9E-FAF5D9EB47B0}" destId="{9C4A32F8-2BA9-4D70-9192-AF17DFF6E6BA}" srcOrd="5" destOrd="0" presId="urn:microsoft.com/office/officeart/2008/layout/LinedList"/>
    <dgm:cxn modelId="{78E2F42F-E219-4F87-9D94-F96CF4D2A1E0}" type="presParOf" srcId="{9C4A32F8-2BA9-4D70-9192-AF17DFF6E6BA}" destId="{1E3B9B74-B4E1-4E26-A7FA-9D5BA27FE417}" srcOrd="0" destOrd="0" presId="urn:microsoft.com/office/officeart/2008/layout/LinedList"/>
    <dgm:cxn modelId="{1A2E0FD5-4A1F-4EC7-9BE7-B81E2E2C1B4E}" type="presParOf" srcId="{9C4A32F8-2BA9-4D70-9192-AF17DFF6E6BA}" destId="{A7F08277-758C-475D-BF37-1D32705BF519}" srcOrd="1" destOrd="0" presId="urn:microsoft.com/office/officeart/2008/layout/LinedList"/>
    <dgm:cxn modelId="{753EBC5A-FE19-461C-BB4F-99CEF7DD039B}" type="presParOf" srcId="{BD2C37F1-24A4-4DA0-9F9E-FAF5D9EB47B0}" destId="{68969D64-E9C6-4525-8248-B7B0FEB3BAFF}" srcOrd="6" destOrd="0" presId="urn:microsoft.com/office/officeart/2008/layout/LinedList"/>
    <dgm:cxn modelId="{8EC4E68B-AE6B-4D13-AAC6-2049A7B3528C}" type="presParOf" srcId="{BD2C37F1-24A4-4DA0-9F9E-FAF5D9EB47B0}" destId="{A9015630-061A-4E4A-B968-F2CC4259987B}" srcOrd="7" destOrd="0" presId="urn:microsoft.com/office/officeart/2008/layout/LinedList"/>
    <dgm:cxn modelId="{6ED2850E-2FDF-4F9B-85FA-A4754F5ED7EA}" type="presParOf" srcId="{A9015630-061A-4E4A-B968-F2CC4259987B}" destId="{56F38A38-ACAC-4CC4-81F2-CD852B14F6F0}" srcOrd="0" destOrd="0" presId="urn:microsoft.com/office/officeart/2008/layout/LinedList"/>
    <dgm:cxn modelId="{9ED15D00-EA60-420A-A2A2-039F54225DD8}" type="presParOf" srcId="{A9015630-061A-4E4A-B968-F2CC4259987B}" destId="{4BF91E1F-9500-422B-A61C-7D898F9A2C18}" srcOrd="1" destOrd="0" presId="urn:microsoft.com/office/officeart/2008/layout/LinedList"/>
    <dgm:cxn modelId="{2E5A73E3-2C76-4509-95A0-DF815B7D15B1}" type="presParOf" srcId="{BD2C37F1-24A4-4DA0-9F9E-FAF5D9EB47B0}" destId="{2091268F-A1EA-4B86-916A-E790B3FFD6D3}" srcOrd="8" destOrd="0" presId="urn:microsoft.com/office/officeart/2008/layout/LinedList"/>
    <dgm:cxn modelId="{45933D3A-115F-46E3-B71E-C445A198C786}" type="presParOf" srcId="{BD2C37F1-24A4-4DA0-9F9E-FAF5D9EB47B0}" destId="{A0E517B1-8287-4EC8-B22B-840864C0FB96}" srcOrd="9" destOrd="0" presId="urn:microsoft.com/office/officeart/2008/layout/LinedList"/>
    <dgm:cxn modelId="{3A14E34D-796B-4BB5-B6CC-96A3A03692B6}" type="presParOf" srcId="{A0E517B1-8287-4EC8-B22B-840864C0FB96}" destId="{419B175A-7C2A-4C60-9BEE-A6F97F52B90D}" srcOrd="0" destOrd="0" presId="urn:microsoft.com/office/officeart/2008/layout/LinedList"/>
    <dgm:cxn modelId="{4CBC53D2-1356-4BB4-ACEA-12BF1F3AA1C3}" type="presParOf" srcId="{A0E517B1-8287-4EC8-B22B-840864C0FB96}" destId="{7C777947-54BC-443F-A22F-C429F3FF36C5}" srcOrd="1" destOrd="0" presId="urn:microsoft.com/office/officeart/2008/layout/LinedList"/>
    <dgm:cxn modelId="{8E7DDDE4-57FA-4E7A-BEDB-0D553DCC9E8A}" type="presParOf" srcId="{BD2C37F1-24A4-4DA0-9F9E-FAF5D9EB47B0}" destId="{9D93B2AE-274D-440E-85F3-1F38F35D5642}" srcOrd="10" destOrd="0" presId="urn:microsoft.com/office/officeart/2008/layout/LinedList"/>
    <dgm:cxn modelId="{059A131D-FFF6-4AAC-8D92-7FB8BA95A552}" type="presParOf" srcId="{BD2C37F1-24A4-4DA0-9F9E-FAF5D9EB47B0}" destId="{97FD0ECD-A89B-4C9E-9F4E-F0389F238A38}" srcOrd="11" destOrd="0" presId="urn:microsoft.com/office/officeart/2008/layout/LinedList"/>
    <dgm:cxn modelId="{53C03544-5DD4-4CB6-AA4F-5E9624B29596}" type="presParOf" srcId="{97FD0ECD-A89B-4C9E-9F4E-F0389F238A38}" destId="{D2E99608-D6D3-4E13-984D-5D7BE5093DE2}" srcOrd="0" destOrd="0" presId="urn:microsoft.com/office/officeart/2008/layout/LinedList"/>
    <dgm:cxn modelId="{99483D80-ED6D-4BF6-A013-4C489B876CB3}" type="presParOf" srcId="{97FD0ECD-A89B-4C9E-9F4E-F0389F238A38}" destId="{02FD0725-C919-4162-8A17-9CB13A2B664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63AE2A0-01B8-4E66-936F-E6F3474D97F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B0BD03A-55B6-4898-AF2B-041D54BB80A2}">
      <dgm:prSet/>
      <dgm:spPr/>
      <dgm:t>
        <a:bodyPr/>
        <a:lstStyle/>
        <a:p>
          <a:r>
            <a:rPr lang="en-GB" b="0" i="0"/>
            <a:t>To address the sustainability challenge businesses must get to grips with four key stages: </a:t>
          </a:r>
          <a:endParaRPr lang="en-US"/>
        </a:p>
      </dgm:t>
    </dgm:pt>
    <dgm:pt modelId="{64CC47CC-B793-4F45-8079-A872B39D17F1}" type="parTrans" cxnId="{47ED5623-328C-42BF-8C94-C87F4FCE2EB8}">
      <dgm:prSet/>
      <dgm:spPr/>
      <dgm:t>
        <a:bodyPr/>
        <a:lstStyle/>
        <a:p>
          <a:endParaRPr lang="en-US"/>
        </a:p>
      </dgm:t>
    </dgm:pt>
    <dgm:pt modelId="{62F459A6-1EAD-4034-AEDC-92666DB77D7B}" type="sibTrans" cxnId="{47ED5623-328C-42BF-8C94-C87F4FCE2EB8}">
      <dgm:prSet/>
      <dgm:spPr/>
      <dgm:t>
        <a:bodyPr/>
        <a:lstStyle/>
        <a:p>
          <a:endParaRPr lang="en-US"/>
        </a:p>
      </dgm:t>
    </dgm:pt>
    <dgm:pt modelId="{AC3EAC27-18DF-4A0C-9523-6EFEA35137BA}">
      <dgm:prSet/>
      <dgm:spPr/>
      <dgm:t>
        <a:bodyPr/>
        <a:lstStyle/>
        <a:p>
          <a:r>
            <a:rPr lang="en-GB" b="0" i="0"/>
            <a:t>They have to understand their footprint</a:t>
          </a:r>
          <a:endParaRPr lang="en-US"/>
        </a:p>
      </dgm:t>
    </dgm:pt>
    <dgm:pt modelId="{1FF98344-7E4F-48BC-B8AA-E9D04047A2A0}" type="parTrans" cxnId="{706052A9-9CD7-4F00-8B69-5BBAC55732BE}">
      <dgm:prSet/>
      <dgm:spPr/>
      <dgm:t>
        <a:bodyPr/>
        <a:lstStyle/>
        <a:p>
          <a:endParaRPr lang="en-US"/>
        </a:p>
      </dgm:t>
    </dgm:pt>
    <dgm:pt modelId="{5A5DFD24-4873-4CDF-9B1D-DFE309E6A24E}" type="sibTrans" cxnId="{706052A9-9CD7-4F00-8B69-5BBAC55732BE}">
      <dgm:prSet/>
      <dgm:spPr/>
      <dgm:t>
        <a:bodyPr/>
        <a:lstStyle/>
        <a:p>
          <a:endParaRPr lang="en-US"/>
        </a:p>
      </dgm:t>
    </dgm:pt>
    <dgm:pt modelId="{F069769C-D2F7-45C5-A10D-3E20FD632BAC}">
      <dgm:prSet/>
      <dgm:spPr/>
      <dgm:t>
        <a:bodyPr/>
        <a:lstStyle/>
        <a:p>
          <a:r>
            <a:rPr lang="en-GB"/>
            <a:t>U</a:t>
          </a:r>
          <a:r>
            <a:rPr lang="en-GB" b="0" i="0"/>
            <a:t>se that knowledge to adapt their operations.</a:t>
          </a:r>
          <a:endParaRPr lang="en-US"/>
        </a:p>
      </dgm:t>
    </dgm:pt>
    <dgm:pt modelId="{FE987EB7-2570-4D0C-B609-58DC3557FD21}" type="parTrans" cxnId="{DA0412D0-6C2C-4098-9226-634BC3BFF4E1}">
      <dgm:prSet/>
      <dgm:spPr/>
      <dgm:t>
        <a:bodyPr/>
        <a:lstStyle/>
        <a:p>
          <a:endParaRPr lang="en-US"/>
        </a:p>
      </dgm:t>
    </dgm:pt>
    <dgm:pt modelId="{E7839B22-C9F7-43C7-BCB1-1C7B57351A46}" type="sibTrans" cxnId="{DA0412D0-6C2C-4098-9226-634BC3BFF4E1}">
      <dgm:prSet/>
      <dgm:spPr/>
      <dgm:t>
        <a:bodyPr/>
        <a:lstStyle/>
        <a:p>
          <a:endParaRPr lang="en-US"/>
        </a:p>
      </dgm:t>
    </dgm:pt>
    <dgm:pt modelId="{518DBF62-50E0-45A3-8493-11C89E634AA1}">
      <dgm:prSet/>
      <dgm:spPr/>
      <dgm:t>
        <a:bodyPr/>
        <a:lstStyle/>
        <a:p>
          <a:r>
            <a:rPr lang="en-GB" b="0" i="0"/>
            <a:t>Plan for long-term changes </a:t>
          </a:r>
          <a:endParaRPr lang="en-US"/>
        </a:p>
      </dgm:t>
    </dgm:pt>
    <dgm:pt modelId="{62F97422-B323-4465-BAD4-68FFF1C2F8FA}" type="parTrans" cxnId="{5AC60612-C1B1-476D-8B95-147E71598762}">
      <dgm:prSet/>
      <dgm:spPr/>
      <dgm:t>
        <a:bodyPr/>
        <a:lstStyle/>
        <a:p>
          <a:endParaRPr lang="en-US"/>
        </a:p>
      </dgm:t>
    </dgm:pt>
    <dgm:pt modelId="{271CF7B6-6FC4-41FB-B788-BF6A414FED62}" type="sibTrans" cxnId="{5AC60612-C1B1-476D-8B95-147E71598762}">
      <dgm:prSet/>
      <dgm:spPr/>
      <dgm:t>
        <a:bodyPr/>
        <a:lstStyle/>
        <a:p>
          <a:endParaRPr lang="en-US"/>
        </a:p>
      </dgm:t>
    </dgm:pt>
    <dgm:pt modelId="{A33ECCB5-7957-461C-8790-0359BB0A77D1}">
      <dgm:prSet/>
      <dgm:spPr/>
      <dgm:t>
        <a:bodyPr/>
        <a:lstStyle/>
        <a:p>
          <a:r>
            <a:rPr lang="en-GB"/>
            <a:t>C</a:t>
          </a:r>
          <a:r>
            <a:rPr lang="en-GB" b="0" i="0"/>
            <a:t>ommunicate clearly and honestly to employees, customers and investors.</a:t>
          </a:r>
          <a:endParaRPr lang="en-US"/>
        </a:p>
      </dgm:t>
    </dgm:pt>
    <dgm:pt modelId="{6990FD2D-AD4F-4E8B-A203-C9CD57D7CEFA}" type="parTrans" cxnId="{3D7B4B7B-BE82-4B9C-B51F-A710F15CDE1C}">
      <dgm:prSet/>
      <dgm:spPr/>
      <dgm:t>
        <a:bodyPr/>
        <a:lstStyle/>
        <a:p>
          <a:endParaRPr lang="en-US"/>
        </a:p>
      </dgm:t>
    </dgm:pt>
    <dgm:pt modelId="{8050559D-B3F0-4E8C-89B3-ABCA760CF016}" type="sibTrans" cxnId="{3D7B4B7B-BE82-4B9C-B51F-A710F15CDE1C}">
      <dgm:prSet/>
      <dgm:spPr/>
      <dgm:t>
        <a:bodyPr/>
        <a:lstStyle/>
        <a:p>
          <a:endParaRPr lang="en-US"/>
        </a:p>
      </dgm:t>
    </dgm:pt>
    <dgm:pt modelId="{07CB2F45-BD3E-436F-BB4A-9202B6A99DB5}" type="pres">
      <dgm:prSet presAssocID="{563AE2A0-01B8-4E66-936F-E6F3474D97F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FB134EF-EB14-42DA-B04F-3460DD02A83E}" type="pres">
      <dgm:prSet presAssocID="{5B0BD03A-55B6-4898-AF2B-041D54BB80A2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83F8FDB-975F-4AA7-8F65-A0311B2DBDB8}" type="pres">
      <dgm:prSet presAssocID="{62F459A6-1EAD-4034-AEDC-92666DB77D7B}" presName="spacer" presStyleCnt="0"/>
      <dgm:spPr/>
    </dgm:pt>
    <dgm:pt modelId="{3090C971-C528-43DD-9741-4C10E8A876A6}" type="pres">
      <dgm:prSet presAssocID="{AC3EAC27-18DF-4A0C-9523-6EFEA35137BA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EB69400-FCFC-4C06-B1B2-4304A492AE81}" type="pres">
      <dgm:prSet presAssocID="{5A5DFD24-4873-4CDF-9B1D-DFE309E6A24E}" presName="spacer" presStyleCnt="0"/>
      <dgm:spPr/>
    </dgm:pt>
    <dgm:pt modelId="{2A23FC97-8A83-42D2-9837-08A64A994284}" type="pres">
      <dgm:prSet presAssocID="{F069769C-D2F7-45C5-A10D-3E20FD632BAC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148BB7-070A-4C16-ABEA-1644155A7E71}" type="pres">
      <dgm:prSet presAssocID="{E7839B22-C9F7-43C7-BCB1-1C7B57351A46}" presName="spacer" presStyleCnt="0"/>
      <dgm:spPr/>
    </dgm:pt>
    <dgm:pt modelId="{974F8B92-5CA0-42AC-AA4F-D387F5779990}" type="pres">
      <dgm:prSet presAssocID="{518DBF62-50E0-45A3-8493-11C89E634AA1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B36D4AC-A95D-4260-B742-4CBFFC3454D7}" type="pres">
      <dgm:prSet presAssocID="{271CF7B6-6FC4-41FB-B788-BF6A414FED62}" presName="spacer" presStyleCnt="0"/>
      <dgm:spPr/>
    </dgm:pt>
    <dgm:pt modelId="{E7E182F3-62C5-49F5-BA47-270DD39E290E}" type="pres">
      <dgm:prSet presAssocID="{A33ECCB5-7957-461C-8790-0359BB0A77D1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7C97CAB-41DE-4E28-9926-7DF034720C87}" type="presOf" srcId="{AC3EAC27-18DF-4A0C-9523-6EFEA35137BA}" destId="{3090C971-C528-43DD-9741-4C10E8A876A6}" srcOrd="0" destOrd="0" presId="urn:microsoft.com/office/officeart/2005/8/layout/vList2"/>
    <dgm:cxn modelId="{6F7573DB-E46A-47C5-9B39-372A165D73BF}" type="presOf" srcId="{5B0BD03A-55B6-4898-AF2B-041D54BB80A2}" destId="{4FB134EF-EB14-42DA-B04F-3460DD02A83E}" srcOrd="0" destOrd="0" presId="urn:microsoft.com/office/officeart/2005/8/layout/vList2"/>
    <dgm:cxn modelId="{68E2624D-5AE1-43A8-AA14-95F096FED990}" type="presOf" srcId="{F069769C-D2F7-45C5-A10D-3E20FD632BAC}" destId="{2A23FC97-8A83-42D2-9837-08A64A994284}" srcOrd="0" destOrd="0" presId="urn:microsoft.com/office/officeart/2005/8/layout/vList2"/>
    <dgm:cxn modelId="{5AC60612-C1B1-476D-8B95-147E71598762}" srcId="{563AE2A0-01B8-4E66-936F-E6F3474D97F6}" destId="{518DBF62-50E0-45A3-8493-11C89E634AA1}" srcOrd="3" destOrd="0" parTransId="{62F97422-B323-4465-BAD4-68FFF1C2F8FA}" sibTransId="{271CF7B6-6FC4-41FB-B788-BF6A414FED62}"/>
    <dgm:cxn modelId="{3D7B4B7B-BE82-4B9C-B51F-A710F15CDE1C}" srcId="{563AE2A0-01B8-4E66-936F-E6F3474D97F6}" destId="{A33ECCB5-7957-461C-8790-0359BB0A77D1}" srcOrd="4" destOrd="0" parTransId="{6990FD2D-AD4F-4E8B-A203-C9CD57D7CEFA}" sibTransId="{8050559D-B3F0-4E8C-89B3-ABCA760CF016}"/>
    <dgm:cxn modelId="{5E04DB1A-ADA1-4475-8551-DCDE4C657AA2}" type="presOf" srcId="{518DBF62-50E0-45A3-8493-11C89E634AA1}" destId="{974F8B92-5CA0-42AC-AA4F-D387F5779990}" srcOrd="0" destOrd="0" presId="urn:microsoft.com/office/officeart/2005/8/layout/vList2"/>
    <dgm:cxn modelId="{1B2B04DB-6E96-44A5-8EBB-BD295324BCFC}" type="presOf" srcId="{563AE2A0-01B8-4E66-936F-E6F3474D97F6}" destId="{07CB2F45-BD3E-436F-BB4A-9202B6A99DB5}" srcOrd="0" destOrd="0" presId="urn:microsoft.com/office/officeart/2005/8/layout/vList2"/>
    <dgm:cxn modelId="{47ED5623-328C-42BF-8C94-C87F4FCE2EB8}" srcId="{563AE2A0-01B8-4E66-936F-E6F3474D97F6}" destId="{5B0BD03A-55B6-4898-AF2B-041D54BB80A2}" srcOrd="0" destOrd="0" parTransId="{64CC47CC-B793-4F45-8079-A872B39D17F1}" sibTransId="{62F459A6-1EAD-4034-AEDC-92666DB77D7B}"/>
    <dgm:cxn modelId="{706052A9-9CD7-4F00-8B69-5BBAC55732BE}" srcId="{563AE2A0-01B8-4E66-936F-E6F3474D97F6}" destId="{AC3EAC27-18DF-4A0C-9523-6EFEA35137BA}" srcOrd="1" destOrd="0" parTransId="{1FF98344-7E4F-48BC-B8AA-E9D04047A2A0}" sibTransId="{5A5DFD24-4873-4CDF-9B1D-DFE309E6A24E}"/>
    <dgm:cxn modelId="{DA0412D0-6C2C-4098-9226-634BC3BFF4E1}" srcId="{563AE2A0-01B8-4E66-936F-E6F3474D97F6}" destId="{F069769C-D2F7-45C5-A10D-3E20FD632BAC}" srcOrd="2" destOrd="0" parTransId="{FE987EB7-2570-4D0C-B609-58DC3557FD21}" sibTransId="{E7839B22-C9F7-43C7-BCB1-1C7B57351A46}"/>
    <dgm:cxn modelId="{DAB5B5E2-5A94-4BDB-9FD8-A598021D5278}" type="presOf" srcId="{A33ECCB5-7957-461C-8790-0359BB0A77D1}" destId="{E7E182F3-62C5-49F5-BA47-270DD39E290E}" srcOrd="0" destOrd="0" presId="urn:microsoft.com/office/officeart/2005/8/layout/vList2"/>
    <dgm:cxn modelId="{325A4AD0-EB7A-4D95-8FFC-7B7D3E34EAE1}" type="presParOf" srcId="{07CB2F45-BD3E-436F-BB4A-9202B6A99DB5}" destId="{4FB134EF-EB14-42DA-B04F-3460DD02A83E}" srcOrd="0" destOrd="0" presId="urn:microsoft.com/office/officeart/2005/8/layout/vList2"/>
    <dgm:cxn modelId="{0734D4E4-34A9-4D7A-B88B-AF9D41D163F3}" type="presParOf" srcId="{07CB2F45-BD3E-436F-BB4A-9202B6A99DB5}" destId="{483F8FDB-975F-4AA7-8F65-A0311B2DBDB8}" srcOrd="1" destOrd="0" presId="urn:microsoft.com/office/officeart/2005/8/layout/vList2"/>
    <dgm:cxn modelId="{6D7C7D0C-8ADA-4D5B-94E3-2DC70C8BBBD1}" type="presParOf" srcId="{07CB2F45-BD3E-436F-BB4A-9202B6A99DB5}" destId="{3090C971-C528-43DD-9741-4C10E8A876A6}" srcOrd="2" destOrd="0" presId="urn:microsoft.com/office/officeart/2005/8/layout/vList2"/>
    <dgm:cxn modelId="{2EC2A835-EFCF-40F7-A564-BA484845F820}" type="presParOf" srcId="{07CB2F45-BD3E-436F-BB4A-9202B6A99DB5}" destId="{6EB69400-FCFC-4C06-B1B2-4304A492AE81}" srcOrd="3" destOrd="0" presId="urn:microsoft.com/office/officeart/2005/8/layout/vList2"/>
    <dgm:cxn modelId="{6E10A2B6-D0B9-4E89-A08C-71A940282066}" type="presParOf" srcId="{07CB2F45-BD3E-436F-BB4A-9202B6A99DB5}" destId="{2A23FC97-8A83-42D2-9837-08A64A994284}" srcOrd="4" destOrd="0" presId="urn:microsoft.com/office/officeart/2005/8/layout/vList2"/>
    <dgm:cxn modelId="{298305AC-9261-4CCA-979C-DAC1F025032C}" type="presParOf" srcId="{07CB2F45-BD3E-436F-BB4A-9202B6A99DB5}" destId="{8F148BB7-070A-4C16-ABEA-1644155A7E71}" srcOrd="5" destOrd="0" presId="urn:microsoft.com/office/officeart/2005/8/layout/vList2"/>
    <dgm:cxn modelId="{9ADA00E9-C893-4CF1-B69B-42A84F7924D0}" type="presParOf" srcId="{07CB2F45-BD3E-436F-BB4A-9202B6A99DB5}" destId="{974F8B92-5CA0-42AC-AA4F-D387F5779990}" srcOrd="6" destOrd="0" presId="urn:microsoft.com/office/officeart/2005/8/layout/vList2"/>
    <dgm:cxn modelId="{F6646053-77EA-4087-B4B5-936489173B27}" type="presParOf" srcId="{07CB2F45-BD3E-436F-BB4A-9202B6A99DB5}" destId="{1B36D4AC-A95D-4260-B742-4CBFFC3454D7}" srcOrd="7" destOrd="0" presId="urn:microsoft.com/office/officeart/2005/8/layout/vList2"/>
    <dgm:cxn modelId="{F3449265-95DF-48C8-9FA1-11DA1AF7B95D}" type="presParOf" srcId="{07CB2F45-BD3E-436F-BB4A-9202B6A99DB5}" destId="{E7E182F3-62C5-49F5-BA47-270DD39E290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764FC3-6630-4D9D-8858-2F28A05F7214}">
      <dsp:nvSpPr>
        <dsp:cNvPr id="0" name=""/>
        <dsp:cNvSpPr/>
      </dsp:nvSpPr>
      <dsp:spPr>
        <a:xfrm>
          <a:off x="0" y="527152"/>
          <a:ext cx="7016135" cy="14795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The primary aim of this module is to build a sense of belonging to a common humanity and help you to become a responsible and active global citizen.  </a:t>
          </a:r>
        </a:p>
      </dsp:txBody>
      <dsp:txXfrm>
        <a:off x="72227" y="599379"/>
        <a:ext cx="6871681" cy="1335120"/>
      </dsp:txXfrm>
    </dsp:sp>
    <dsp:sp modelId="{2C46107B-1993-4198-AA1A-0FF99C57338E}">
      <dsp:nvSpPr>
        <dsp:cNvPr id="0" name=""/>
        <dsp:cNvSpPr/>
      </dsp:nvSpPr>
      <dsp:spPr>
        <a:xfrm>
          <a:off x="0" y="2067207"/>
          <a:ext cx="7016135" cy="14795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The project-based nature of the learning aims to empower you to assume an active role to face and resolve global challenges and to become a proactive contributor to a more peaceful, tolerant, inclusive and secure world.  </a:t>
          </a:r>
        </a:p>
      </dsp:txBody>
      <dsp:txXfrm>
        <a:off x="72227" y="2139434"/>
        <a:ext cx="6871681" cy="1335120"/>
      </dsp:txXfrm>
    </dsp:sp>
    <dsp:sp modelId="{83E6A4EB-977B-40DD-9364-7ADB7626ABCF}">
      <dsp:nvSpPr>
        <dsp:cNvPr id="0" name=""/>
        <dsp:cNvSpPr/>
      </dsp:nvSpPr>
      <dsp:spPr>
        <a:xfrm>
          <a:off x="0" y="3607262"/>
          <a:ext cx="7016135" cy="14795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/>
            <a:t>You will be an active participant in a project that addresses global issues of a social, political, economic, or environmental nature through a </a:t>
          </a:r>
          <a:r>
            <a:rPr lang="en-US" sz="2100" b="1" kern="1200"/>
            <a:t>multidisciplinary</a:t>
          </a:r>
          <a:r>
            <a:rPr lang="en-US" sz="2100" kern="1200"/>
            <a:t> approach. </a:t>
          </a:r>
        </a:p>
      </dsp:txBody>
      <dsp:txXfrm>
        <a:off x="72227" y="3679489"/>
        <a:ext cx="6871681" cy="1335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6304D4-6B37-4763-AD28-0CDB344F72D9}">
      <dsp:nvSpPr>
        <dsp:cNvPr id="0" name=""/>
        <dsp:cNvSpPr/>
      </dsp:nvSpPr>
      <dsp:spPr>
        <a:xfrm>
          <a:off x="0" y="27126"/>
          <a:ext cx="6940819" cy="14601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Create a blog with three posts </a:t>
          </a:r>
        </a:p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(500 – 600 words each)</a:t>
          </a:r>
          <a:endParaRPr lang="en-US" sz="3200" kern="1200" dirty="0"/>
        </a:p>
      </dsp:txBody>
      <dsp:txXfrm>
        <a:off x="71279" y="98405"/>
        <a:ext cx="6798261" cy="1317601"/>
      </dsp:txXfrm>
    </dsp:sp>
    <dsp:sp modelId="{4AA6D98A-9B76-47AD-80BB-3CD7405EF2FD}">
      <dsp:nvSpPr>
        <dsp:cNvPr id="0" name=""/>
        <dsp:cNvSpPr/>
      </dsp:nvSpPr>
      <dsp:spPr>
        <a:xfrm>
          <a:off x="0" y="1579446"/>
          <a:ext cx="6940819" cy="14601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Post 1: What do you consider to be the biggest threat to humankind and why?</a:t>
          </a:r>
          <a:endParaRPr lang="en-US" sz="3200" kern="1200" dirty="0"/>
        </a:p>
      </dsp:txBody>
      <dsp:txXfrm>
        <a:off x="71279" y="1650725"/>
        <a:ext cx="6798261" cy="1317601"/>
      </dsp:txXfrm>
    </dsp:sp>
    <dsp:sp modelId="{5DD7AB08-0E82-4A1C-9787-9D72F0E55B0C}">
      <dsp:nvSpPr>
        <dsp:cNvPr id="0" name=""/>
        <dsp:cNvSpPr/>
      </dsp:nvSpPr>
      <dsp:spPr>
        <a:xfrm>
          <a:off x="0" y="3131766"/>
          <a:ext cx="6940819" cy="14601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Aim to complete Task 1 by the end of February</a:t>
          </a:r>
          <a:endParaRPr lang="en-US" sz="3200" kern="1200" dirty="0"/>
        </a:p>
      </dsp:txBody>
      <dsp:txXfrm>
        <a:off x="71279" y="3203045"/>
        <a:ext cx="6798261" cy="13176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248320-A4B8-44EA-8ED1-CE464AA442B9}">
      <dsp:nvSpPr>
        <dsp:cNvPr id="0" name=""/>
        <dsp:cNvSpPr/>
      </dsp:nvSpPr>
      <dsp:spPr>
        <a:xfrm>
          <a:off x="0" y="2700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4E173-06BF-4BBB-B654-14FF05BAF27A}">
      <dsp:nvSpPr>
        <dsp:cNvPr id="0" name=""/>
        <dsp:cNvSpPr/>
      </dsp:nvSpPr>
      <dsp:spPr>
        <a:xfrm>
          <a:off x="0" y="2700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/>
            <a:t>Co2 Emissions</a:t>
          </a:r>
          <a:endParaRPr lang="en-US" sz="4200" kern="1200"/>
        </a:p>
      </dsp:txBody>
      <dsp:txXfrm>
        <a:off x="0" y="2700"/>
        <a:ext cx="6291714" cy="920888"/>
      </dsp:txXfrm>
    </dsp:sp>
    <dsp:sp modelId="{08D1CD7E-BE6D-4FE5-9543-FD9AB7016A90}">
      <dsp:nvSpPr>
        <dsp:cNvPr id="0" name=""/>
        <dsp:cNvSpPr/>
      </dsp:nvSpPr>
      <dsp:spPr>
        <a:xfrm>
          <a:off x="0" y="923589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BD81FE-15B6-4910-9E69-B5AB144D21CE}">
      <dsp:nvSpPr>
        <dsp:cNvPr id="0" name=""/>
        <dsp:cNvSpPr/>
      </dsp:nvSpPr>
      <dsp:spPr>
        <a:xfrm>
          <a:off x="0" y="923589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/>
            <a:t>Plastic Waste / Recycling</a:t>
          </a:r>
          <a:endParaRPr lang="en-US" sz="4200" kern="1200"/>
        </a:p>
      </dsp:txBody>
      <dsp:txXfrm>
        <a:off x="0" y="923589"/>
        <a:ext cx="6291714" cy="920888"/>
      </dsp:txXfrm>
    </dsp:sp>
    <dsp:sp modelId="{BDFE658E-6F92-4AE8-A164-6AA9CF04F487}">
      <dsp:nvSpPr>
        <dsp:cNvPr id="0" name=""/>
        <dsp:cNvSpPr/>
      </dsp:nvSpPr>
      <dsp:spPr>
        <a:xfrm>
          <a:off x="0" y="1844478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B9B74-B4E1-4E26-A7FA-9D5BA27FE417}">
      <dsp:nvSpPr>
        <dsp:cNvPr id="0" name=""/>
        <dsp:cNvSpPr/>
      </dsp:nvSpPr>
      <dsp:spPr>
        <a:xfrm>
          <a:off x="0" y="1844478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/>
            <a:t>Deforestation</a:t>
          </a:r>
          <a:endParaRPr lang="en-US" sz="4200" kern="1200"/>
        </a:p>
      </dsp:txBody>
      <dsp:txXfrm>
        <a:off x="0" y="1844478"/>
        <a:ext cx="6291714" cy="920888"/>
      </dsp:txXfrm>
    </dsp:sp>
    <dsp:sp modelId="{68969D64-E9C6-4525-8248-B7B0FEB3BAFF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F38A38-ACAC-4CC4-81F2-CD852B14F6F0}">
      <dsp:nvSpPr>
        <dsp:cNvPr id="0" name=""/>
        <dsp:cNvSpPr/>
      </dsp:nvSpPr>
      <dsp:spPr>
        <a:xfrm>
          <a:off x="0" y="2765367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/>
            <a:t>Net Zero</a:t>
          </a:r>
          <a:endParaRPr lang="en-US" sz="4200" kern="1200"/>
        </a:p>
      </dsp:txBody>
      <dsp:txXfrm>
        <a:off x="0" y="2765367"/>
        <a:ext cx="6291714" cy="920888"/>
      </dsp:txXfrm>
    </dsp:sp>
    <dsp:sp modelId="{2091268F-A1EA-4B86-916A-E790B3FFD6D3}">
      <dsp:nvSpPr>
        <dsp:cNvPr id="0" name=""/>
        <dsp:cNvSpPr/>
      </dsp:nvSpPr>
      <dsp:spPr>
        <a:xfrm>
          <a:off x="0" y="3686256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9B175A-7C2A-4C60-9BEE-A6F97F52B90D}">
      <dsp:nvSpPr>
        <dsp:cNvPr id="0" name=""/>
        <dsp:cNvSpPr/>
      </dsp:nvSpPr>
      <dsp:spPr>
        <a:xfrm>
          <a:off x="0" y="3686256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/>
            <a:t>Sustainable transport</a:t>
          </a:r>
          <a:endParaRPr lang="en-US" sz="4200" kern="1200"/>
        </a:p>
      </dsp:txBody>
      <dsp:txXfrm>
        <a:off x="0" y="3686256"/>
        <a:ext cx="6291714" cy="920888"/>
      </dsp:txXfrm>
    </dsp:sp>
    <dsp:sp modelId="{9D93B2AE-274D-440E-85F3-1F38F35D5642}">
      <dsp:nvSpPr>
        <dsp:cNvPr id="0" name=""/>
        <dsp:cNvSpPr/>
      </dsp:nvSpPr>
      <dsp:spPr>
        <a:xfrm>
          <a:off x="0" y="4607145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99608-D6D3-4E13-984D-5D7BE5093DE2}">
      <dsp:nvSpPr>
        <dsp:cNvPr id="0" name=""/>
        <dsp:cNvSpPr/>
      </dsp:nvSpPr>
      <dsp:spPr>
        <a:xfrm>
          <a:off x="0" y="4607145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/>
            <a:t>Sustaining ecosystems</a:t>
          </a:r>
          <a:endParaRPr lang="en-US" sz="4200" kern="1200"/>
        </a:p>
      </dsp:txBody>
      <dsp:txXfrm>
        <a:off x="0" y="4607145"/>
        <a:ext cx="6291714" cy="9208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B134EF-EB14-42DA-B04F-3460DD02A83E}">
      <dsp:nvSpPr>
        <dsp:cNvPr id="0" name=""/>
        <dsp:cNvSpPr/>
      </dsp:nvSpPr>
      <dsp:spPr>
        <a:xfrm>
          <a:off x="0" y="96709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b="0" i="0" kern="1200"/>
            <a:t>To address the sustainability challenge businesses must get to grips with four key stages: </a:t>
          </a:r>
          <a:endParaRPr lang="en-US" sz="2500" kern="1200"/>
        </a:p>
      </dsp:txBody>
      <dsp:txXfrm>
        <a:off x="48547" y="145256"/>
        <a:ext cx="6569739" cy="897406"/>
      </dsp:txXfrm>
    </dsp:sp>
    <dsp:sp modelId="{3090C971-C528-43DD-9741-4C10E8A876A6}">
      <dsp:nvSpPr>
        <dsp:cNvPr id="0" name=""/>
        <dsp:cNvSpPr/>
      </dsp:nvSpPr>
      <dsp:spPr>
        <a:xfrm>
          <a:off x="0" y="1163209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b="0" i="0" kern="1200"/>
            <a:t>They have to understand their footprint</a:t>
          </a:r>
          <a:endParaRPr lang="en-US" sz="2500" kern="1200"/>
        </a:p>
      </dsp:txBody>
      <dsp:txXfrm>
        <a:off x="48547" y="1211756"/>
        <a:ext cx="6569739" cy="897406"/>
      </dsp:txXfrm>
    </dsp:sp>
    <dsp:sp modelId="{2A23FC97-8A83-42D2-9837-08A64A994284}">
      <dsp:nvSpPr>
        <dsp:cNvPr id="0" name=""/>
        <dsp:cNvSpPr/>
      </dsp:nvSpPr>
      <dsp:spPr>
        <a:xfrm>
          <a:off x="0" y="2229710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U</a:t>
          </a:r>
          <a:r>
            <a:rPr lang="en-GB" sz="2500" b="0" i="0" kern="1200"/>
            <a:t>se that knowledge to adapt their operations.</a:t>
          </a:r>
          <a:endParaRPr lang="en-US" sz="2500" kern="1200"/>
        </a:p>
      </dsp:txBody>
      <dsp:txXfrm>
        <a:off x="48547" y="2278257"/>
        <a:ext cx="6569739" cy="897406"/>
      </dsp:txXfrm>
    </dsp:sp>
    <dsp:sp modelId="{974F8B92-5CA0-42AC-AA4F-D387F5779990}">
      <dsp:nvSpPr>
        <dsp:cNvPr id="0" name=""/>
        <dsp:cNvSpPr/>
      </dsp:nvSpPr>
      <dsp:spPr>
        <a:xfrm>
          <a:off x="0" y="3296210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b="0" i="0" kern="1200"/>
            <a:t>Plan for long-term changes </a:t>
          </a:r>
          <a:endParaRPr lang="en-US" sz="2500" kern="1200"/>
        </a:p>
      </dsp:txBody>
      <dsp:txXfrm>
        <a:off x="48547" y="3344757"/>
        <a:ext cx="6569739" cy="897406"/>
      </dsp:txXfrm>
    </dsp:sp>
    <dsp:sp modelId="{E7E182F3-62C5-49F5-BA47-270DD39E290E}">
      <dsp:nvSpPr>
        <dsp:cNvPr id="0" name=""/>
        <dsp:cNvSpPr/>
      </dsp:nvSpPr>
      <dsp:spPr>
        <a:xfrm>
          <a:off x="0" y="4362710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C</a:t>
          </a:r>
          <a:r>
            <a:rPr lang="en-GB" sz="2500" b="0" i="0" kern="1200"/>
            <a:t>ommunicate clearly and honestly to employees, customers and investors.</a:t>
          </a:r>
          <a:endParaRPr lang="en-US" sz="2500" kern="1200"/>
        </a:p>
      </dsp:txBody>
      <dsp:txXfrm>
        <a:off x="48547" y="4411257"/>
        <a:ext cx="6569739" cy="8974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dza3txPNTA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cg.com/capabilities/climate-change-sustainability/overview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footprint.wwf.org.uk/#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xyprxOa1H1s?start=81&amp;feature=oembed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sitting, computer, table, blue&#10;&#10;Description automatically generated">
            <a:extLst>
              <a:ext uri="{FF2B5EF4-FFF2-40B4-BE49-F238E27FC236}">
                <a16:creationId xmlns:a16="http://schemas.microsoft.com/office/drawing/2014/main" xmlns="" id="{E9A6D886-51C7-4A5B-8493-E8D07160FA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0" b="61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xmlns="" id="{87CC2527-562A-4F69-B487-4371E5B243E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Visions of the Future</a:t>
            </a:r>
            <a:endParaRPr lang="en-GB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Unit 1 of Contemporary Challenges: Making a Difference</a:t>
            </a:r>
            <a:endParaRPr lang="en-GB" sz="20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BCDAEC91-5BCE-4B55-9CC0-43EF94CB73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43AC574-C4BA-400E-956A-6539F92B6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446568"/>
            <a:ext cx="6309003" cy="79744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u="sng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Module AIM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xmlns="" id="{52637C94-8C71-592C-23D1-6BC4709E248C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054307935"/>
              </p:ext>
            </p:extLst>
          </p:nvPr>
        </p:nvGraphicFramePr>
        <p:xfrm>
          <a:off x="299065" y="1244010"/>
          <a:ext cx="7016135" cy="5613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5">
            <a:extLst>
              <a:ext uri="{FF2B5EF4-FFF2-40B4-BE49-F238E27FC236}">
                <a16:creationId xmlns:a16="http://schemas.microsoft.com/office/drawing/2014/main" xmlns="" id="{1C85072B-5A01-4D89-B189-1C4EBD5C013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68" r="28771"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731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846C957-7A44-26D5-DEA9-8693A8FA9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/>
              <a:t>Assignment 1 Task</a:t>
            </a:r>
            <a:endParaRPr lang="en-GB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xmlns="" id="{1655779E-9CE9-2ABB-8CAD-346C175E20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7932997"/>
              </p:ext>
            </p:extLst>
          </p:nvPr>
        </p:nvGraphicFramePr>
        <p:xfrm>
          <a:off x="4965431" y="2115117"/>
          <a:ext cx="6940819" cy="46190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xmlns="" id="{FF0D5528-EBA2-18CE-5D2B-8C805E8A943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2813" r="2916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A7F400EE-A8A5-48AF-B4D6-291B52C6F0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DE50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9139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54DDEBDD-D8BD-41A6-8A0D-B00E3768B0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5" descr="A picture containing indoor, sitting, table, laying&#10;&#10;Description automatically generated">
            <a:extLst>
              <a:ext uri="{FF2B5EF4-FFF2-40B4-BE49-F238E27FC236}">
                <a16:creationId xmlns:a16="http://schemas.microsoft.com/office/drawing/2014/main" xmlns="" id="{A99A4180-DDBD-4E3C-96A6-FB46E5CC46B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25137" r="25137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40A2433D-DF50-416C-A46E-C50BED43F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821" y="386366"/>
            <a:ext cx="5376813" cy="17237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b="1" u="sng" dirty="0">
                <a:solidFill>
                  <a:srgbClr val="000000"/>
                </a:solidFill>
              </a:rPr>
              <a:t>Contemporary Challenges: Wicked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8C256AD-75EA-4C9F-BBC4-B0EA1EE834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1821" y="1841679"/>
            <a:ext cx="5279980" cy="47265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600" dirty="0">
                <a:solidFill>
                  <a:srgbClr val="000000"/>
                </a:solidFill>
                <a:cs typeface="Calibri"/>
              </a:rPr>
              <a:t>The contemporary challenges introduced in Unit 1 – ‘Visions of the Future’ can be </a:t>
            </a:r>
            <a:r>
              <a:rPr lang="en-US" sz="2600" dirty="0" err="1">
                <a:solidFill>
                  <a:srgbClr val="000000"/>
                </a:solidFill>
                <a:cs typeface="Calibri"/>
              </a:rPr>
              <a:t>catagorised</a:t>
            </a:r>
            <a:r>
              <a:rPr lang="en-US" sz="2600" dirty="0">
                <a:solidFill>
                  <a:srgbClr val="000000"/>
                </a:solidFill>
                <a:cs typeface="Calibri"/>
              </a:rPr>
              <a:t> as </a:t>
            </a:r>
            <a:r>
              <a:rPr lang="en-US" sz="3200" b="1" dirty="0">
                <a:solidFill>
                  <a:srgbClr val="000000"/>
                </a:solidFill>
                <a:cs typeface="Calibri"/>
              </a:rPr>
              <a:t>'wicked problems</a:t>
            </a:r>
            <a:r>
              <a:rPr lang="en-US" sz="3200" dirty="0">
                <a:solidFill>
                  <a:srgbClr val="000000"/>
                </a:solidFill>
                <a:cs typeface="Calibri"/>
              </a:rPr>
              <a:t>'.</a:t>
            </a:r>
          </a:p>
          <a:p>
            <a:pPr marL="0" indent="0">
              <a:buNone/>
            </a:pPr>
            <a:endParaRPr lang="en-US" sz="26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r>
              <a:rPr lang="en-US" sz="2600" b="1" dirty="0" smtClean="0">
                <a:solidFill>
                  <a:srgbClr val="000000"/>
                </a:solidFill>
                <a:cs typeface="Calibri"/>
              </a:rPr>
              <a:t>Class Task:</a:t>
            </a:r>
          </a:p>
          <a:p>
            <a:pPr marL="0" indent="0">
              <a:buNone/>
            </a:pPr>
            <a:r>
              <a:rPr lang="en-US" sz="2600" dirty="0" smtClean="0">
                <a:solidFill>
                  <a:srgbClr val="000000"/>
                </a:solidFill>
                <a:cs typeface="Calibri"/>
              </a:rPr>
              <a:t>How </a:t>
            </a:r>
            <a:r>
              <a:rPr lang="en-US" sz="2600" dirty="0">
                <a:solidFill>
                  <a:srgbClr val="000000"/>
                </a:solidFill>
                <a:cs typeface="Calibri"/>
              </a:rPr>
              <a:t>do you define a 'wicked problem'?</a:t>
            </a:r>
          </a:p>
          <a:p>
            <a:pPr marL="0" indent="0">
              <a:buNone/>
            </a:pPr>
            <a:endParaRPr lang="en-US" sz="26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r>
              <a:rPr lang="en-US" sz="2600" dirty="0">
                <a:solidFill>
                  <a:srgbClr val="000000"/>
                </a:solidFill>
                <a:cs typeface="Calibri"/>
              </a:rPr>
              <a:t>Do a quick internet search.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553818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C8708BB-9BF9-462F-BB18-CF82FB43C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/>
              <a:t>Wicked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29926D0-F0B3-4B60-B8BE-B8B1C88CE5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en-US" dirty="0"/>
              <a:t>'Wicked Problems' can be defined as:</a:t>
            </a:r>
          </a:p>
          <a:p>
            <a:pPr marL="457200"/>
            <a:r>
              <a:rPr lang="en-US" dirty="0"/>
              <a:t>having innumerable causes, </a:t>
            </a:r>
            <a:endParaRPr lang="en-US" dirty="0">
              <a:cs typeface="Calibri"/>
            </a:endParaRPr>
          </a:p>
          <a:p>
            <a:pPr marL="457200"/>
            <a:r>
              <a:rPr lang="en-US" dirty="0"/>
              <a:t>being tough to describe, </a:t>
            </a:r>
            <a:endParaRPr lang="en-US" dirty="0">
              <a:cs typeface="Calibri"/>
            </a:endParaRPr>
          </a:p>
          <a:p>
            <a:pPr marL="457200"/>
            <a:r>
              <a:rPr lang="en-US" dirty="0"/>
              <a:t>having no right answer.</a:t>
            </a:r>
            <a:endParaRPr lang="en-US" dirty="0">
              <a:cs typeface="Calibri"/>
            </a:endParaRPr>
          </a:p>
          <a:p>
            <a:pPr marL="457200"/>
            <a:endParaRPr lang="en-US" dirty="0"/>
          </a:p>
          <a:p>
            <a:r>
              <a:rPr lang="en-US" dirty="0"/>
              <a:t>Discuss some things you think might be considered a 'wicked problem’ in society.</a:t>
            </a:r>
          </a:p>
        </p:txBody>
      </p:sp>
      <p:pic>
        <p:nvPicPr>
          <p:cNvPr id="5" name="Picture 5" descr="Covid-19 Free Stock Photo - Public Domain Pictures">
            <a:extLst>
              <a:ext uri="{FF2B5EF4-FFF2-40B4-BE49-F238E27FC236}">
                <a16:creationId xmlns:a16="http://schemas.microsoft.com/office/drawing/2014/main" xmlns="" id="{F5513E40-02AA-4A01-A8A2-651F0B1B987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7441" r="27440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xmlns="" id="{A7F400EE-A8A5-48AF-B4D6-291B52C6F0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76C5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1">
            <a:extLst>
              <a:ext uri="{FF2B5EF4-FFF2-40B4-BE49-F238E27FC236}">
                <a16:creationId xmlns:a16="http://schemas.microsoft.com/office/drawing/2014/main" xmlns="" id="{452B06FA-A0D2-4D5B-A183-05BCBFA683BD}"/>
              </a:ext>
            </a:extLst>
          </p:cNvPr>
          <p:cNvSpPr txBox="1"/>
          <p:nvPr/>
        </p:nvSpPr>
        <p:spPr>
          <a:xfrm>
            <a:off x="8010659" y="4056845"/>
            <a:ext cx="3379635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sz="2000" dirty="0">
                <a:ea typeface="+mn-lt"/>
                <a:cs typeface="+mn-lt"/>
              </a:rPr>
              <a:t> (Rittel &amp; Webber, 1973</a:t>
            </a:r>
            <a:r>
              <a:rPr lang="en-GB" sz="1400" dirty="0">
                <a:ea typeface="+mn-lt"/>
                <a:cs typeface="+mn-lt"/>
              </a:rPr>
              <a:t>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897906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C8708BB-9BF9-462F-BB18-CF82FB43C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/>
              <a:t>Wicked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29926D0-F0B3-4B60-B8BE-B8B1C88CE5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'Wicked Problems’ can involve many stakeholders with different values and priorities</a:t>
            </a:r>
          </a:p>
          <a:p>
            <a:r>
              <a:rPr lang="en-US" dirty="0"/>
              <a:t>There is nothing to indicate the right and wrong answer to the problem</a:t>
            </a:r>
          </a:p>
          <a:p>
            <a:r>
              <a:rPr lang="en-US" dirty="0"/>
              <a:t>There is no precedent</a:t>
            </a:r>
          </a:p>
          <a:p>
            <a:r>
              <a:rPr lang="en-US" dirty="0"/>
              <a:t>The problem is complex and can change over time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5" descr="Covid-19 Free Stock Photo - Public Domain Pictures">
            <a:extLst>
              <a:ext uri="{FF2B5EF4-FFF2-40B4-BE49-F238E27FC236}">
                <a16:creationId xmlns:a16="http://schemas.microsoft.com/office/drawing/2014/main" xmlns="" id="{F5513E40-02AA-4A01-A8A2-651F0B1B987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7441" r="27440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xmlns="" id="{A7F400EE-A8A5-48AF-B4D6-291B52C6F0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76C5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57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387B84A-9E64-8F8C-4F1C-ECCB2B1FE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Wicked Problems">
            <a:hlinkClick r:id="" action="ppaction://media"/>
            <a:extLst>
              <a:ext uri="{FF2B5EF4-FFF2-40B4-BE49-F238E27FC236}">
                <a16:creationId xmlns:a16="http://schemas.microsoft.com/office/drawing/2014/main" xmlns="" id="{C023138C-A734-D7A6-BA10-5F577F1D4C4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20000"/>
            <a:ext cx="12192000" cy="683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600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E11AAFE-0B5E-30E1-3FA9-40242C15D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/>
              <a:t>Wicked Problems</a:t>
            </a:r>
            <a:endParaRPr lang="en-GB" b="1" u="sng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D3DF7C0E-322B-7FE0-5FF6-C0401D2A8F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1261" t="30373" r="22144" b="11961"/>
          <a:stretch/>
        </p:blipFill>
        <p:spPr>
          <a:xfrm>
            <a:off x="1924492" y="1540998"/>
            <a:ext cx="8431619" cy="5033371"/>
          </a:xfrm>
        </p:spPr>
      </p:pic>
    </p:spTree>
    <p:extLst>
      <p:ext uri="{BB962C8B-B14F-4D97-AF65-F5344CB8AC3E}">
        <p14:creationId xmlns:p14="http://schemas.microsoft.com/office/powerpoint/2010/main" val="3209795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2">
            <a:extLst>
              <a:ext uri="{FF2B5EF4-FFF2-40B4-BE49-F238E27FC236}">
                <a16:creationId xmlns:a16="http://schemas.microsoft.com/office/drawing/2014/main" xmlns="" id="{71B2258F-86CA-4D4D-8270-BC05FCDEBFB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colourful pile of yarn turned into a yellow yarn light bulb">
            <a:extLst>
              <a:ext uri="{FF2B5EF4-FFF2-40B4-BE49-F238E27FC236}">
                <a16:creationId xmlns:a16="http://schemas.microsoft.com/office/drawing/2014/main" xmlns="" id="{58249533-F95B-47D5-A380-B4BE91E90CB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alphaModFix amt="50000"/>
          </a:blip>
          <a:srcRect t="13005" b="272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93B7037F-2EFA-42BE-89B1-5A69A33BD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dirty="0">
                <a:solidFill>
                  <a:srgbClr val="FFFFFF"/>
                </a:solidFill>
              </a:rPr>
              <a:t>Solving Wicked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8ABAA96-D460-4BB9-9CDD-0AD11DF42E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</a:rPr>
              <a:t>Requires collaboration and multidisciplinary thinking.</a:t>
            </a:r>
          </a:p>
        </p:txBody>
      </p:sp>
    </p:spTree>
    <p:extLst>
      <p:ext uri="{BB962C8B-B14F-4D97-AF65-F5344CB8AC3E}">
        <p14:creationId xmlns:p14="http://schemas.microsoft.com/office/powerpoint/2010/main" val="35988611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sitting, computer, table, blue&#10;&#10;Description automatically generated">
            <a:extLst>
              <a:ext uri="{FF2B5EF4-FFF2-40B4-BE49-F238E27FC236}">
                <a16:creationId xmlns:a16="http://schemas.microsoft.com/office/drawing/2014/main" xmlns="" id="{DA997B37-102C-4CDF-89BA-1C183E8A38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100" b="6150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8" name="Rectangle 20">
            <a:extLst>
              <a:ext uri="{FF2B5EF4-FFF2-40B4-BE49-F238E27FC236}">
                <a16:creationId xmlns:a16="http://schemas.microsoft.com/office/drawing/2014/main" xmlns="" id="{2B566528-1B12-4246-9431-5C2D7D0811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8129873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6210884F-F6EB-4FF7-A142-9A24B8CCB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689118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Visions of the 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FE230B7-171B-41CA-9AE6-4286923DA1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3467" y="1782981"/>
            <a:ext cx="6891187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05435">
              <a:spcBef>
                <a:spcPct val="20000"/>
              </a:spcBef>
              <a:spcAft>
                <a:spcPts val="600"/>
              </a:spcAft>
            </a:pPr>
            <a:r>
              <a:rPr lang="en-US" sz="2000" dirty="0"/>
              <a:t>Topic 1:  An Inconvenient Truth – Climate change and extinction  </a:t>
            </a:r>
          </a:p>
          <a:p>
            <a:pPr marL="305435">
              <a:spcBef>
                <a:spcPct val="20000"/>
              </a:spcBef>
              <a:spcAft>
                <a:spcPts val="600"/>
              </a:spcAft>
            </a:pPr>
            <a:r>
              <a:rPr lang="en-US" sz="2000" dirty="0"/>
              <a:t>Topic 2:  </a:t>
            </a:r>
            <a:r>
              <a:rPr lang="en-US" sz="2000" dirty="0" err="1"/>
              <a:t>Blindspotting</a:t>
            </a:r>
            <a:r>
              <a:rPr lang="en-US" sz="2000" dirty="0"/>
              <a:t> – Inequality and how history has shaped our view of the world.  </a:t>
            </a:r>
            <a:endParaRPr lang="en-US" sz="2000" dirty="0">
              <a:cs typeface="Calibri"/>
            </a:endParaRPr>
          </a:p>
          <a:p>
            <a:pPr marL="305435">
              <a:spcBef>
                <a:spcPct val="20000"/>
              </a:spcBef>
              <a:spcAft>
                <a:spcPts val="600"/>
              </a:spcAft>
            </a:pPr>
            <a:r>
              <a:rPr lang="en-US" sz="2000" dirty="0"/>
              <a:t>Topic 3:  Health, Wealth and Happiness – Physical and mental wellbeing, including the impact of technology on sedentary </a:t>
            </a:r>
            <a:r>
              <a:rPr lang="en-US" sz="2000" dirty="0" err="1"/>
              <a:t>behaviour</a:t>
            </a:r>
            <a:r>
              <a:rPr lang="en-US" sz="2000" dirty="0"/>
              <a:t> and self-image. </a:t>
            </a:r>
            <a:endParaRPr lang="en-US" sz="2000" dirty="0">
              <a:cs typeface="Calibri"/>
            </a:endParaRPr>
          </a:p>
          <a:p>
            <a:pPr marL="305435">
              <a:spcBef>
                <a:spcPct val="20000"/>
              </a:spcBef>
              <a:spcAft>
                <a:spcPts val="600"/>
              </a:spcAft>
            </a:pPr>
            <a:r>
              <a:rPr lang="en-US" sz="2000" dirty="0"/>
              <a:t>Topic 4:   The Rise of the Machines – The future of work and societal implications, including the redistribution of wealth.</a:t>
            </a:r>
            <a:endParaRPr lang="en-US" sz="2000" dirty="0">
              <a:cs typeface="Calibri"/>
            </a:endParaRPr>
          </a:p>
        </p:txBody>
      </p:sp>
      <p:grpSp>
        <p:nvGrpSpPr>
          <p:cNvPr id="20" name="Group 22">
            <a:extLst>
              <a:ext uri="{FF2B5EF4-FFF2-40B4-BE49-F238E27FC236}">
                <a16:creationId xmlns:a16="http://schemas.microsoft.com/office/drawing/2014/main" xmlns="" id="{07EAA094-9CF6-4695-958A-33D9BCAA94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11123132" y="713128"/>
            <a:ext cx="1068867" cy="2126625"/>
            <a:chOff x="10918968" y="713127"/>
            <a:chExt cx="1273032" cy="2532832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xmlns="" id="{2E80C965-DB6D-4F81-9E9E-B027384D0BD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xmlns="" id="{A580F890-B085-4E95-96AA-55AEBEC5CE6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xmlns="" id="{D3F51FEB-38FB-4F6C-9F7B-2F2AFAB654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xmlns="" id="{1E547BA6-BAE0-43BB-A7CA-60F69CE252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319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926A5C-B564-A5FB-7D9F-9570FBDCA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</a:rPr>
              <a:t>Climate Change / Global Warming</a:t>
            </a:r>
          </a:p>
        </p:txBody>
      </p:sp>
      <p:pic>
        <p:nvPicPr>
          <p:cNvPr id="4" name="Picture 2" descr="Image credit: Piyaset/Shutterstock.com">
            <a:extLst>
              <a:ext uri="{FF2B5EF4-FFF2-40B4-BE49-F238E27FC236}">
                <a16:creationId xmlns:a16="http://schemas.microsoft.com/office/drawing/2014/main" xmlns="" id="{697E204E-7522-130B-0727-70E02DB0D84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" y="1590742"/>
            <a:ext cx="12191999" cy="5267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91961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926A5C-B564-A5FB-7D9F-9570FBDCA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</a:rPr>
              <a:t>Climate Change / Global Warming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xmlns="" id="{D8FBDE92-A324-BDBF-8072-BD717684F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1" y="1775638"/>
            <a:ext cx="11406584" cy="4787824"/>
          </a:xfrm>
        </p:spPr>
        <p:txBody>
          <a:bodyPr anchor="ctr">
            <a:normAutofit/>
          </a:bodyPr>
          <a:lstStyle/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Many experts believe that climate change poses the greatest threat to humankind today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cientists, experts and world leaders have been convening to discuss this phenomenon for years. </a:t>
            </a: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According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UN Intergovernmental Panel on Climate Change the world’s temperature has already increased by 1˚C since the preindustrial period due to human activity. </a:t>
            </a: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If trends continue, further increase in temperature can lead to severe storms, worse heat waves, droughts, and flooding. </a:t>
            </a: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It can also cause a rise in sea levels which can lead to coastal flooding that eventually will affect drinking water and wastewater treatments and spread of waterborne diseases. </a:t>
            </a: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All these changes will have cascading consequences worldwide but the most notable of which is the disturbance of the ecosystem and significant loss </a:t>
            </a:r>
            <a:r>
              <a:rPr lang="en-GB" sz="2400" b="0" i="0" dirty="0" smtClean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of biodiversity.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67719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926A5C-B564-A5FB-7D9F-9570FBDCA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</a:rPr>
              <a:t>Climate Change / Global Warming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xmlns="" id="{D8FBDE92-A324-BDBF-8072-BD717684F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1" y="1775638"/>
            <a:ext cx="11406584" cy="4787824"/>
          </a:xfrm>
        </p:spPr>
        <p:txBody>
          <a:bodyPr anchor="ctr">
            <a:normAutofit/>
          </a:bodyPr>
          <a:lstStyle/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Many experts believe that climate change poses the greatest threat to humankind today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cientists, experts and world leaders have been convening to discuss this phenomenon for years. </a:t>
            </a: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According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UN Intergovernmental Panel on Climate Change the world’s temperature has already increased by 1˚C since the preindustrial period due to human activity. </a:t>
            </a: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If trends continue, further increase in temperature can lead to severe storms, worse heat waves, droughts, and flooding. </a:t>
            </a: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It can also cause a rise in sea levels which can lead to coastal flooding that eventually will affect drinking water and wastewater treatments and spread of waterborne diseases. </a:t>
            </a: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All these changes will have cascading consequences worldwide but the most notable of which is the disturbance of the ecosystem and significant loss </a:t>
            </a:r>
            <a:r>
              <a:rPr lang="en-GB" sz="2400" b="0" i="0" dirty="0" smtClean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of biodiversity.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57236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926A5C-B564-A5FB-7D9F-9570FBDCA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</a:rPr>
              <a:t>Loss of Biodiversity</a:t>
            </a:r>
          </a:p>
        </p:txBody>
      </p:sp>
      <p:pic>
        <p:nvPicPr>
          <p:cNvPr id="3" name="Content Placeholder 2" descr="Inside the 'Torre Madariaga' multimedia biodiversity showroom in Urdaibai, Spain. Image credit: Luisrsphoto/Shutterstock.com">
            <a:extLst>
              <a:ext uri="{FF2B5EF4-FFF2-40B4-BE49-F238E27FC236}">
                <a16:creationId xmlns:a16="http://schemas.microsoft.com/office/drawing/2014/main" xmlns="" id="{7C77DE5E-23D5-B89F-74F2-9521303D553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717" y="1776413"/>
            <a:ext cx="11732646" cy="4786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07890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926A5C-B564-A5FB-7D9F-9570FBDCA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u="sng" dirty="0" smtClean="0">
                <a:solidFill>
                  <a:srgbClr val="FFFFFF"/>
                </a:solidFill>
              </a:rPr>
              <a:t>Class Task</a:t>
            </a:r>
            <a:endParaRPr lang="en-GB" sz="4000" b="1" u="sng" dirty="0">
              <a:solidFill>
                <a:srgbClr val="FFFFFF"/>
              </a:solidFill>
            </a:endParaRP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xmlns="" id="{D8FBDE92-A324-BDBF-8072-BD717684F0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9350" y="1825625"/>
            <a:ext cx="5560450" cy="4351338"/>
          </a:xfrm>
        </p:spPr>
        <p:txBody>
          <a:bodyPr anchor="ctr">
            <a:normAutofit/>
          </a:bodyPr>
          <a:lstStyle/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Working in groups of 2 or 3 students</a:t>
            </a:r>
          </a:p>
          <a:p>
            <a:endParaRPr lang="en-GB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Discuss the threat of climate change to humankind</a:t>
            </a:r>
          </a:p>
          <a:p>
            <a:endParaRPr lang="en-GB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What do you think they key issues and major threats are?</a:t>
            </a:r>
          </a:p>
          <a:p>
            <a:endParaRPr lang="en-GB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Present your findings to the class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 descr="Group discussion | Deccan Herald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50" y="1825625"/>
            <a:ext cx="5569844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15181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6D1DC29-181A-4CAC-B83F-725FB4A34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Topic 1 – Global Warming and Extinction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AD3AD68-6DBA-4824-A5B5-C2FFF0087B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65431" y="2235844"/>
            <a:ext cx="6586489" cy="453777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600" dirty="0"/>
              <a:t>What are the causes of climate change?</a:t>
            </a:r>
          </a:p>
          <a:p>
            <a:r>
              <a:rPr lang="en-GB" sz="2600" dirty="0"/>
              <a:t>What evidence is there that predictions about climate change are true?</a:t>
            </a:r>
          </a:p>
          <a:p>
            <a:r>
              <a:rPr lang="en-GB" sz="2600" dirty="0"/>
              <a:t>What action are society taking to address the issue? </a:t>
            </a:r>
          </a:p>
          <a:p>
            <a:pPr lvl="1"/>
            <a:r>
              <a:rPr lang="en-GB" sz="2600" dirty="0"/>
              <a:t>Governments</a:t>
            </a:r>
          </a:p>
          <a:p>
            <a:pPr lvl="1"/>
            <a:r>
              <a:rPr lang="en-GB" sz="2600" dirty="0"/>
              <a:t>Businesses</a:t>
            </a:r>
          </a:p>
          <a:p>
            <a:pPr lvl="1"/>
            <a:r>
              <a:rPr lang="en-GB" sz="2600" dirty="0"/>
              <a:t>Citizens</a:t>
            </a:r>
            <a:endParaRPr lang="en-US" sz="2600" dirty="0">
              <a:cs typeface="Calibri" panose="020F0502020204030204"/>
            </a:endParaRPr>
          </a:p>
          <a:p>
            <a:r>
              <a:rPr lang="en-GB" sz="2600" dirty="0"/>
              <a:t>Select one area that you are interested in exploring further and research some initiatives that are being implemented to make a difference</a:t>
            </a:r>
          </a:p>
          <a:p>
            <a:r>
              <a:rPr lang="en-GB" sz="2600" dirty="0"/>
              <a:t>Identify a simple change that will make a difference to your personal carbon footprint </a:t>
            </a:r>
          </a:p>
          <a:p>
            <a:endParaRPr lang="en-GB" sz="2000" dirty="0">
              <a:cs typeface="Calibri" panose="020F0502020204030204"/>
            </a:endParaRPr>
          </a:p>
          <a:p>
            <a:pPr marL="457200" indent="-457200">
              <a:buAutoNum type="arabicPeriod"/>
            </a:pPr>
            <a:endParaRPr lang="en-GB" sz="2000" dirty="0">
              <a:cs typeface="Calibri" panose="020F0502020204030204"/>
            </a:endParaRPr>
          </a:p>
          <a:p>
            <a:pPr marL="0" indent="0">
              <a:buNone/>
            </a:pPr>
            <a:endParaRPr lang="en-US" sz="2000" dirty="0">
              <a:cs typeface="Calibri" panose="020F0502020204030204"/>
            </a:endParaRPr>
          </a:p>
          <a:p>
            <a:pPr marL="305435" indent="-305435"/>
            <a:endParaRPr lang="en-US" sz="2000" dirty="0">
              <a:cs typeface="Calibri" panose="020F0502020204030204"/>
            </a:endParaRPr>
          </a:p>
        </p:txBody>
      </p:sp>
      <p:pic>
        <p:nvPicPr>
          <p:cNvPr id="5" name="Picture 5" descr="A picture containing water, sunset, dark, clouds&#10;&#10;Description automatically generated">
            <a:extLst>
              <a:ext uri="{FF2B5EF4-FFF2-40B4-BE49-F238E27FC236}">
                <a16:creationId xmlns:a16="http://schemas.microsoft.com/office/drawing/2014/main" xmlns="" id="{95B3F346-E11F-4B99-A942-9DD2F98E056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32575" r="22643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8" name="Straight Connector 9">
            <a:extLst>
              <a:ext uri="{FF2B5EF4-FFF2-40B4-BE49-F238E27FC236}">
                <a16:creationId xmlns:a16="http://schemas.microsoft.com/office/drawing/2014/main" xmlns="" id="{A7F400EE-A8A5-48AF-B4D6-291B52C6F0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4D21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18166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54DDEBDD-D8BD-41A6-8A0D-B00E3768B0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xmlns="" id="{B0495B4C-FAF4-4F8D-B71D-3D97FB9EB31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alphaModFix/>
          </a:blip>
          <a:srcRect r="13636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6E13D6-BCF1-406F-9150-7E6234B3D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dirty="0">
                <a:solidFill>
                  <a:srgbClr val="000000"/>
                </a:solidFill>
              </a:rPr>
              <a:t>Environmental Considerations – Implications for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F88CB8F-C77B-43FC-BE88-5F2E8F3E97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4997" y="2272143"/>
            <a:ext cx="4706803" cy="378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05435"/>
            <a:r>
              <a:rPr lang="en-US" sz="2400" dirty="0">
                <a:solidFill>
                  <a:srgbClr val="000000"/>
                </a:solidFill>
              </a:rPr>
              <a:t>Ethical Practice</a:t>
            </a:r>
          </a:p>
          <a:p>
            <a:pPr marL="305435"/>
            <a:r>
              <a:rPr lang="en-US" sz="2400" dirty="0">
                <a:solidFill>
                  <a:srgbClr val="000000"/>
                </a:solidFill>
              </a:rPr>
              <a:t>Corporate Social Responsibility</a:t>
            </a:r>
            <a:endParaRPr lang="en-US" sz="2400" dirty="0">
              <a:solidFill>
                <a:srgbClr val="000000"/>
              </a:solidFill>
              <a:cs typeface="Calibri"/>
            </a:endParaRPr>
          </a:p>
          <a:p>
            <a:pPr marL="305435"/>
            <a:r>
              <a:rPr lang="en-US" sz="2400" dirty="0">
                <a:solidFill>
                  <a:srgbClr val="000000"/>
                </a:solidFill>
              </a:rPr>
              <a:t>Triple Bottom Line</a:t>
            </a:r>
            <a:endParaRPr lang="en-US" sz="2400" dirty="0">
              <a:solidFill>
                <a:srgbClr val="000000"/>
              </a:solidFill>
              <a:cs typeface="Calibri"/>
            </a:endParaRPr>
          </a:p>
          <a:p>
            <a:pPr marL="305435"/>
            <a:endParaRPr lang="en-US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400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The </a:t>
            </a:r>
            <a:r>
              <a:rPr lang="en-GB" sz="1400" b="1" i="0" dirty="0">
                <a:solidFill>
                  <a:srgbClr val="5F6368"/>
                </a:solidFill>
                <a:effectLst/>
                <a:latin typeface="arial" panose="020B0604020202020204" pitchFamily="34" charset="0"/>
              </a:rPr>
              <a:t>triple bottom line</a:t>
            </a:r>
            <a:r>
              <a:rPr lang="en-GB" sz="1400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 theory maintains that companies should focus as much on social and environmental issues as they do on profits.</a:t>
            </a:r>
            <a:endParaRPr lang="en-US" sz="2000" dirty="0">
              <a:solidFill>
                <a:srgbClr val="00000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5112535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xmlns="" id="{907EF6B7-1338-4443-8C46-6A318D952D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xmlns="" id="{DAAE4CDD-124C-4DCF-9584-B6033B545D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6F5A01B9-1FCE-E7E9-CE34-F50850BB1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Boston Consulting Group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E4FD2D0-7D92-0B48-4820-0A5E23F98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b="0" i="0" dirty="0">
                <a:effectLst/>
                <a:latin typeface="henderson-bcg-serif"/>
              </a:rPr>
              <a:t>Two-thirds of the companies in BCG’s 2022 global innovation survey ranked </a:t>
            </a:r>
            <a:r>
              <a:rPr lang="en-GB" b="0" i="0" u="none" strike="noStrike" dirty="0">
                <a:effectLst/>
                <a:latin typeface="henderson-bcg-serif"/>
                <a:hlinkClick r:id="rId2"/>
              </a:rPr>
              <a:t>climate and sustainability</a:t>
            </a:r>
            <a:r>
              <a:rPr lang="en-GB" b="0" i="0" dirty="0">
                <a:effectLst/>
                <a:latin typeface="henderson-bcg-serif"/>
              </a:rPr>
              <a:t> (C&amp;S) as a top corporate priority. </a:t>
            </a:r>
          </a:p>
          <a:p>
            <a:r>
              <a:rPr lang="en-GB" dirty="0">
                <a:latin typeface="henderson-bcg-serif"/>
              </a:rPr>
              <a:t>O</a:t>
            </a:r>
            <a:r>
              <a:rPr lang="en-GB" b="0" i="0" dirty="0">
                <a:effectLst/>
                <a:latin typeface="henderson-bcg-serif"/>
              </a:rPr>
              <a:t>nly about one in five is ready to act.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7137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27">
            <a:extLst>
              <a:ext uri="{FF2B5EF4-FFF2-40B4-BE49-F238E27FC236}">
                <a16:creationId xmlns:a16="http://schemas.microsoft.com/office/drawing/2014/main" xmlns="" id="{9DBC8166-481C-4473-95F5-9A5B9073B7F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xmlns="" id="{A5A5CE6E-90AF-4D43-A014-1F9EC83EB93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63CF7311-2A2A-F92F-90AC-128D540CE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sz="4100" dirty="0">
                <a:solidFill>
                  <a:srgbClr val="FFFFFF"/>
                </a:solidFill>
              </a:rPr>
              <a:t>Climate Change and Sustainability – Some Key 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A152FEA3-E7D0-1B6A-02FF-9C9FD929A2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655848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46677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0A0A5E2-FA61-0222-F968-2B1E9DACA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The Challenge for Businesses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61DF8F4A-525E-AA55-FB7D-EB0B36C6D5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533029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84915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EC9EBD2-5AE4-426D-1237-87AB012F6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2800" b="1" i="0">
                <a:effectLst/>
                <a:latin typeface="Montserrat" panose="00000500000000000000" pitchFamily="2" charset="0"/>
              </a:rPr>
              <a:t>Carbon Footprint Official Definition By The World Health Organization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F619440-29F9-0A9F-5B91-A22859BA0E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sz="36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36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carbon footprint is a measure of the impact your activities have on the amount of carbon dioxide (CO2) produced through the burning of fossil fuels and is expressed as a weight of CO2 emissions produced in tonnes.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4" name="Picture 4" descr="Smoke from factory">
            <a:extLst>
              <a:ext uri="{FF2B5EF4-FFF2-40B4-BE49-F238E27FC236}">
                <a16:creationId xmlns:a16="http://schemas.microsoft.com/office/drawing/2014/main" xmlns="" id="{80EFDCA9-6403-7372-024D-554BFBBBDF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88" r="9792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5" name="Straight Connector 8">
            <a:extLst>
              <a:ext uri="{FF2B5EF4-FFF2-40B4-BE49-F238E27FC236}">
                <a16:creationId xmlns:a16="http://schemas.microsoft.com/office/drawing/2014/main" xmlns="" id="{A7F400EE-A8A5-48AF-B4D6-291B52C6F0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15510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907EF6B7-1338-4443-8C46-6A318D952D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xmlns="" id="{DAAE4CDD-124C-4DCF-9584-B6033B545D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F9D1B4-F7A1-16BD-577E-9ADE53BF0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your carbon footprint?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142B8CF-324F-B9ED-74FE-7C270A76F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You can use the World Wildlife Fund Carbon Footprint calculator to find out what you own carbon footprint is.</a:t>
            </a: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https://footprint.wwf.org.uk/#/</a:t>
            </a:r>
            <a:endParaRPr lang="en-GB" dirty="0"/>
          </a:p>
          <a:p>
            <a:endParaRPr lang="en-GB" dirty="0"/>
          </a:p>
          <a:p>
            <a:r>
              <a:rPr lang="en-GB" dirty="0"/>
              <a:t>What can you do to reduce your carbon footprint – small steps matter</a:t>
            </a:r>
          </a:p>
        </p:txBody>
      </p:sp>
    </p:spTree>
    <p:extLst>
      <p:ext uri="{BB962C8B-B14F-4D97-AF65-F5344CB8AC3E}">
        <p14:creationId xmlns:p14="http://schemas.microsoft.com/office/powerpoint/2010/main" val="29329306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B4410CA-FC42-49CB-B826-7E3519596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Topic 2 - Blindspotting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F0C3FED-E24F-48D7-B0B8-53197E3E35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1700" dirty="0"/>
          </a:p>
          <a:p>
            <a:pPr marL="685800"/>
            <a:r>
              <a:rPr lang="en-US" sz="1700" b="1" dirty="0"/>
              <a:t>Privilege Class and Social Inequality</a:t>
            </a:r>
            <a:r>
              <a:rPr lang="en-US" sz="1700" dirty="0"/>
              <a:t>: </a:t>
            </a:r>
          </a:p>
          <a:p>
            <a:pPr marL="685800"/>
            <a:r>
              <a:rPr lang="en-US" sz="1700" b="1" dirty="0"/>
              <a:t>Poverty and exclusion</a:t>
            </a:r>
            <a:r>
              <a:rPr lang="en-US" sz="1700" dirty="0"/>
              <a:t>: What can be done to help people facing exclusion.</a:t>
            </a:r>
          </a:p>
          <a:p>
            <a:pPr marL="685800"/>
            <a:r>
              <a:rPr lang="en-US" sz="1700" b="1" dirty="0"/>
              <a:t>The Move Towards Equality</a:t>
            </a:r>
            <a:r>
              <a:rPr lang="en-US" sz="1700" dirty="0"/>
              <a:t>: Research what this is</a:t>
            </a:r>
          </a:p>
          <a:p>
            <a:pPr marL="685800"/>
            <a:r>
              <a:rPr lang="en-US" sz="1700" b="1" dirty="0"/>
              <a:t>Gender Inequality</a:t>
            </a:r>
            <a:r>
              <a:rPr lang="en-US" sz="1700" dirty="0"/>
              <a:t>: What can you find out about gender equality</a:t>
            </a:r>
          </a:p>
          <a:p>
            <a:pPr marL="685800"/>
            <a:r>
              <a:rPr lang="en-US" sz="1700" b="1" dirty="0"/>
              <a:t>Black Lives Matter</a:t>
            </a:r>
            <a:r>
              <a:rPr lang="en-US" sz="1700" dirty="0"/>
              <a:t>: What are the implications of this campaign to business?</a:t>
            </a:r>
          </a:p>
          <a:p>
            <a:pPr marL="457200"/>
            <a:endParaRPr lang="en-US" sz="1700" dirty="0"/>
          </a:p>
        </p:txBody>
      </p:sp>
      <p:pic>
        <p:nvPicPr>
          <p:cNvPr id="8" name="Picture 8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xmlns="" id="{214DA13D-324B-4FF6-9046-37E7589A538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8349" r="26531" b="-1"/>
          <a:stretch/>
        </p:blipFill>
        <p:spPr>
          <a:xfrm>
            <a:off x="20" y="10"/>
            <a:ext cx="4639713" cy="6857990"/>
          </a:xfrm>
          <a:prstGeom prst="rect">
            <a:avLst/>
          </a:prstGeom>
          <a:effectLst/>
        </p:spPr>
      </p:pic>
      <p:cxnSp>
        <p:nvCxnSpPr>
          <p:cNvPr id="10" name="Straight Connector 12">
            <a:extLst>
              <a:ext uri="{FF2B5EF4-FFF2-40B4-BE49-F238E27FC236}">
                <a16:creationId xmlns:a16="http://schemas.microsoft.com/office/drawing/2014/main" xmlns="" id="{A7F400EE-A8A5-48AF-B4D6-291B52C6F0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5D95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15037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9B89AE6-BF3F-27F1-1C3A-7D8888A8D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Online Media 4" title="Rising income inequality threatens social cohesion, economic growth">
            <a:hlinkClick r:id="" action="ppaction://media"/>
            <a:extLst>
              <a:ext uri="{FF2B5EF4-FFF2-40B4-BE49-F238E27FC236}">
                <a16:creationId xmlns:a16="http://schemas.microsoft.com/office/drawing/2014/main" xmlns="" id="{07D7D518-90C6-7523-7869-3B61674781E3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9743" y="130629"/>
            <a:ext cx="11908971" cy="662940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778C74E5-57AE-4DC4-A692-AAE643D1A6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81450" y="1825625"/>
            <a:ext cx="737235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050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926A5C-B564-A5FB-7D9F-9570FBDCA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</a:rPr>
              <a:t>What is social inequality?</a:t>
            </a:r>
            <a:endParaRPr lang="en-GB" sz="4000" b="1" u="sng" dirty="0">
              <a:solidFill>
                <a:srgbClr val="FFFFFF"/>
              </a:solidFill>
            </a:endParaRPr>
          </a:p>
        </p:txBody>
      </p:sp>
      <p:pic>
        <p:nvPicPr>
          <p:cNvPr id="3074" name="Picture 2" descr="Social Inequality - Quiz">
            <a:extLst>
              <a:ext uri="{FF2B5EF4-FFF2-40B4-BE49-F238E27FC236}">
                <a16:creationId xmlns:a16="http://schemas.microsoft.com/office/drawing/2014/main" xmlns="" id="{7D03182C-D498-9561-E0B0-049CCB6B696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22745"/>
            <a:ext cx="12191996" cy="5235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58642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926A5C-B564-A5FB-7D9F-9570FBDCA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</a:rPr>
              <a:t>What is social inequality?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xmlns="" id="{D8FBDE92-A324-BDBF-8072-BD717684F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0" y="1891970"/>
            <a:ext cx="11353421" cy="4561993"/>
          </a:xfrm>
        </p:spPr>
        <p:txBody>
          <a:bodyPr anchor="ctr">
            <a:normAutofit/>
          </a:bodyPr>
          <a:lstStyle/>
          <a:p>
            <a:pPr marL="0" indent="0" algn="l">
              <a:buNone/>
            </a:pPr>
            <a:r>
              <a:rPr lang="en-GB" b="1" dirty="0">
                <a:solidFill>
                  <a:srgbClr val="231F20"/>
                </a:solidFill>
                <a:latin typeface="ReithSans"/>
              </a:rPr>
              <a:t>Social inequality </a:t>
            </a:r>
            <a:r>
              <a:rPr lang="en-GB" dirty="0">
                <a:solidFill>
                  <a:srgbClr val="231F20"/>
                </a:solidFill>
                <a:effectLst/>
              </a:rPr>
              <a:t>is the extent to which there are differences between groups in society. </a:t>
            </a:r>
          </a:p>
          <a:p>
            <a:pPr marL="0" indent="0" algn="l">
              <a:buNone/>
            </a:pPr>
            <a:r>
              <a:rPr lang="en-GB" dirty="0">
                <a:solidFill>
                  <a:srgbClr val="231F20"/>
                </a:solidFill>
                <a:effectLst/>
              </a:rPr>
              <a:t>Social inequality can be related to: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</a:rPr>
              <a:t>D</a:t>
            </a:r>
            <a:r>
              <a:rPr lang="en-GB" dirty="0">
                <a:solidFill>
                  <a:srgbClr val="231F20"/>
                </a:solidFill>
                <a:effectLst/>
              </a:rPr>
              <a:t>ifferences in incomes, </a:t>
            </a:r>
            <a:r>
              <a:rPr lang="en-GB" dirty="0" smtClean="0">
                <a:solidFill>
                  <a:srgbClr val="231F20"/>
                </a:solidFill>
                <a:effectLst/>
              </a:rPr>
              <a:t>i.e. </a:t>
            </a:r>
            <a:r>
              <a:rPr lang="en-GB" dirty="0">
                <a:solidFill>
                  <a:srgbClr val="231F20"/>
                </a:solidFill>
                <a:effectLst/>
              </a:rPr>
              <a:t>rich and poor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</a:rPr>
              <a:t>G</a:t>
            </a:r>
            <a:r>
              <a:rPr lang="en-GB" dirty="0">
                <a:solidFill>
                  <a:srgbClr val="231F20"/>
                </a:solidFill>
                <a:effectLst/>
              </a:rPr>
              <a:t>ender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</a:rPr>
              <a:t>E</a:t>
            </a:r>
            <a:r>
              <a:rPr lang="en-GB" dirty="0">
                <a:solidFill>
                  <a:srgbClr val="231F20"/>
                </a:solidFill>
                <a:effectLst/>
              </a:rPr>
              <a:t>thnicity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</a:rPr>
              <a:t>D</a:t>
            </a:r>
            <a:r>
              <a:rPr lang="en-GB" dirty="0">
                <a:solidFill>
                  <a:srgbClr val="231F20"/>
                </a:solidFill>
                <a:effectLst/>
              </a:rPr>
              <a:t>isabilities and health issues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</a:rPr>
              <a:t>A</a:t>
            </a:r>
            <a:r>
              <a:rPr lang="en-GB" dirty="0">
                <a:solidFill>
                  <a:srgbClr val="231F20"/>
                </a:solidFill>
                <a:effectLst/>
              </a:rPr>
              <a:t>ge, </a:t>
            </a:r>
            <a:r>
              <a:rPr lang="en-GB" dirty="0" err="1">
                <a:solidFill>
                  <a:srgbClr val="231F20"/>
                </a:solidFill>
                <a:effectLst/>
              </a:rPr>
              <a:t>ie</a:t>
            </a:r>
            <a:r>
              <a:rPr lang="en-GB" dirty="0">
                <a:solidFill>
                  <a:srgbClr val="231F20"/>
                </a:solidFill>
                <a:effectLst/>
              </a:rPr>
              <a:t> children, young people, middle aged, pensioners</a:t>
            </a:r>
          </a:p>
        </p:txBody>
      </p:sp>
    </p:spTree>
    <p:extLst>
      <p:ext uri="{BB962C8B-B14F-4D97-AF65-F5344CB8AC3E}">
        <p14:creationId xmlns:p14="http://schemas.microsoft.com/office/powerpoint/2010/main" val="38380720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926A5C-B564-A5FB-7D9F-9570FBDCA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</a:rPr>
              <a:t>Trends in Income and Wealth Inequality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xmlns="" id="{D8FBDE92-A324-BDBF-8072-BD717684F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0" y="1891970"/>
            <a:ext cx="11353421" cy="4561993"/>
          </a:xfrm>
        </p:spPr>
        <p:txBody>
          <a:bodyPr anchor="ctr">
            <a:normAutofit fontScale="92500" lnSpcReduction="20000"/>
          </a:bodyPr>
          <a:lstStyle/>
          <a:p>
            <a:pPr marL="0" indent="0" algn="l">
              <a:buNone/>
            </a:pPr>
            <a:endParaRPr lang="en-GB" b="1" i="0" dirty="0">
              <a:solidFill>
                <a:srgbClr val="231F20"/>
              </a:solidFill>
              <a:effectLst/>
              <a:latin typeface="Reith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231F20"/>
                </a:solidFill>
                <a:effectLst/>
              </a:rPr>
              <a:t>In the 1980s the income of the wealthiest 10 per cent of people in the UK was eight times that of the poorest 10 per cent. (Source: OECD)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231F2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231F20"/>
                </a:solidFill>
                <a:effectLst/>
              </a:rPr>
              <a:t>By 2011, the incomes of the wealthiest 10 per cent had grown to 12 times that of the poorest 10 per cent. (Source: OECD)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231F2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231F20"/>
                </a:solidFill>
                <a:effectLst/>
              </a:rPr>
              <a:t>By 2016, the richest 10% of households had 44% of all wealth, whereas the poorest 50% own just 9% (Equality Trust)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300" b="0" i="0" dirty="0">
              <a:solidFill>
                <a:srgbClr val="231F2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231F20"/>
                </a:solidFill>
                <a:effectLst/>
              </a:rPr>
              <a:t>By 2021, the richest 10% received 50% more income than the poorest 40%</a:t>
            </a:r>
          </a:p>
        </p:txBody>
      </p:sp>
    </p:spTree>
    <p:extLst>
      <p:ext uri="{BB962C8B-B14F-4D97-AF65-F5344CB8AC3E}">
        <p14:creationId xmlns:p14="http://schemas.microsoft.com/office/powerpoint/2010/main" val="3406643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926A5C-B564-A5FB-7D9F-9570FBDCA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</a:rPr>
              <a:t>What other types of inequality are there?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xmlns="" id="{D8FBDE92-A324-BDBF-8072-BD717684F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0" y="1891970"/>
            <a:ext cx="11353421" cy="4561993"/>
          </a:xfrm>
        </p:spPr>
        <p:txBody>
          <a:bodyPr anchor="ctr">
            <a:normAutofit/>
          </a:bodyPr>
          <a:lstStyle/>
          <a:p>
            <a:pPr marL="0" indent="0" algn="l">
              <a:buNone/>
            </a:pPr>
            <a:endParaRPr lang="en-GB" b="1" i="0" dirty="0">
              <a:solidFill>
                <a:srgbClr val="231F20"/>
              </a:solidFill>
              <a:effectLst/>
              <a:latin typeface="Reith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800" b="0" i="0" dirty="0">
                <a:solidFill>
                  <a:srgbClr val="231F20"/>
                </a:solidFill>
                <a:effectLst/>
              </a:rPr>
              <a:t>Gender Inequality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4800" b="0" i="0" dirty="0">
              <a:solidFill>
                <a:srgbClr val="231F2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rgbClr val="231F20"/>
                </a:solidFill>
              </a:rPr>
              <a:t>Racial Inequality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4800" dirty="0">
              <a:solidFill>
                <a:srgbClr val="231F20"/>
              </a:solidFill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800" b="0" i="0" dirty="0">
                <a:solidFill>
                  <a:srgbClr val="231F20"/>
                </a:solidFill>
                <a:effectLst/>
              </a:rPr>
              <a:t>Health Care Inequality</a:t>
            </a:r>
          </a:p>
        </p:txBody>
      </p:sp>
    </p:spTree>
    <p:extLst>
      <p:ext uri="{BB962C8B-B14F-4D97-AF65-F5344CB8AC3E}">
        <p14:creationId xmlns:p14="http://schemas.microsoft.com/office/powerpoint/2010/main" val="16179851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926A5C-B564-A5FB-7D9F-9570FBDCA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</a:rPr>
              <a:t>What is Diversity?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xmlns="" id="{D8FBDE92-A324-BDBF-8072-BD717684F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0" y="1891970"/>
            <a:ext cx="11353421" cy="4561993"/>
          </a:xfrm>
        </p:spPr>
        <p:txBody>
          <a:bodyPr anchor="ctr">
            <a:normAutofit/>
          </a:bodyPr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Diversity means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having a range of people with various racial, ethnic, socioeconomic, and cultural backgrounds and various lifestyles, experience, and interests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 </a:t>
            </a:r>
          </a:p>
          <a:p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Having a variety of individuals and points of view represented in the department. Diversity is a group of people who are different in the same place.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66444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926A5C-B564-A5FB-7D9F-9570FBDCA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u="sng" dirty="0" smtClean="0">
                <a:solidFill>
                  <a:srgbClr val="FFFFFF"/>
                </a:solidFill>
              </a:rPr>
              <a:t>Class Task</a:t>
            </a:r>
            <a:endParaRPr lang="en-GB" sz="4000" b="1" u="sng" dirty="0">
              <a:solidFill>
                <a:srgbClr val="FFFFFF"/>
              </a:solidFill>
            </a:endParaRP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xmlns="" id="{D8FBDE92-A324-BDBF-8072-BD717684F0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9350" y="1825625"/>
            <a:ext cx="5560450" cy="4351338"/>
          </a:xfrm>
        </p:spPr>
        <p:txBody>
          <a:bodyPr anchor="ctr">
            <a:normAutofit/>
          </a:bodyPr>
          <a:lstStyle/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Working in groups of 2 or 3 students</a:t>
            </a:r>
          </a:p>
          <a:p>
            <a:endParaRPr lang="en-GB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Discuss the threat of inequality to humankind</a:t>
            </a:r>
          </a:p>
          <a:p>
            <a:endParaRPr lang="en-GB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What do you think they key issues and major threats are?</a:t>
            </a:r>
          </a:p>
          <a:p>
            <a:endParaRPr lang="en-GB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Present your findings to the class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 descr="Group discussion | Deccan Herald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50" y="1825625"/>
            <a:ext cx="5569844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7826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760</TotalTime>
  <Words>1001</Words>
  <Application>Microsoft Office PowerPoint</Application>
  <PresentationFormat>Widescreen</PresentationFormat>
  <Paragraphs>150</Paragraphs>
  <Slides>30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Arial</vt:lpstr>
      <vt:lpstr>Arial</vt:lpstr>
      <vt:lpstr>Calibri</vt:lpstr>
      <vt:lpstr>Calibri Light</vt:lpstr>
      <vt:lpstr>henderson-bcg-serif</vt:lpstr>
      <vt:lpstr>Montserrat</vt:lpstr>
      <vt:lpstr>ReithSans</vt:lpstr>
      <vt:lpstr>office theme</vt:lpstr>
      <vt:lpstr>Visions of the Future</vt:lpstr>
      <vt:lpstr>Module AIM</vt:lpstr>
      <vt:lpstr>Assignment 1 Task</vt:lpstr>
      <vt:lpstr>Contemporary Challenges: Wicked Problems</vt:lpstr>
      <vt:lpstr>Wicked Problems</vt:lpstr>
      <vt:lpstr>Wicked Problems</vt:lpstr>
      <vt:lpstr>PowerPoint Presentation</vt:lpstr>
      <vt:lpstr>Wicked Problems</vt:lpstr>
      <vt:lpstr>Solving Wicked Problems</vt:lpstr>
      <vt:lpstr>Visions of the Future</vt:lpstr>
      <vt:lpstr>Climate Change / Global Warming</vt:lpstr>
      <vt:lpstr>Climate Change / Global Warming</vt:lpstr>
      <vt:lpstr>Climate Change / Global Warming</vt:lpstr>
      <vt:lpstr>Loss of Biodiversity</vt:lpstr>
      <vt:lpstr>Class Task</vt:lpstr>
      <vt:lpstr>Topic 1 – Global Warming and Extinction</vt:lpstr>
      <vt:lpstr>Environmental Considerations – Implications for Business</vt:lpstr>
      <vt:lpstr>Boston Consulting Group </vt:lpstr>
      <vt:lpstr>Climate Change and Sustainability – Some Key Challenges</vt:lpstr>
      <vt:lpstr>The Challenge for Businesses</vt:lpstr>
      <vt:lpstr>Carbon Footprint Official Definition By The World Health Organization</vt:lpstr>
      <vt:lpstr>What is your carbon footprint?</vt:lpstr>
      <vt:lpstr>Topic 2 - Blindspotting</vt:lpstr>
      <vt:lpstr>PowerPoint Presentation</vt:lpstr>
      <vt:lpstr>What is social inequality?</vt:lpstr>
      <vt:lpstr>What is social inequality?</vt:lpstr>
      <vt:lpstr>Trends in Income and Wealth Inequality</vt:lpstr>
      <vt:lpstr>What other types of inequality are there?</vt:lpstr>
      <vt:lpstr>What is Diversity?</vt:lpstr>
      <vt:lpstr>Class Task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Hayward</dc:creator>
  <cp:lastModifiedBy>Gwyneth Jones</cp:lastModifiedBy>
  <cp:revision>501</cp:revision>
  <dcterms:created xsi:type="dcterms:W3CDTF">2021-01-19T20:59:39Z</dcterms:created>
  <dcterms:modified xsi:type="dcterms:W3CDTF">2023-02-27T18:45:09Z</dcterms:modified>
</cp:coreProperties>
</file>