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801600" cy="96012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37" autoAdjust="0"/>
    <p:restoredTop sz="94660"/>
  </p:normalViewPr>
  <p:slideViewPr>
    <p:cSldViewPr snapToGrid="0">
      <p:cViewPr varScale="1">
        <p:scale>
          <a:sx n="79" d="100"/>
          <a:sy n="79" d="100"/>
        </p:scale>
        <p:origin x="1352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0120" y="1571308"/>
            <a:ext cx="10881360" cy="3342640"/>
          </a:xfrm>
        </p:spPr>
        <p:txBody>
          <a:bodyPr anchor="b"/>
          <a:lstStyle>
            <a:lvl1pPr algn="ctr">
              <a:defRPr sz="8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0" y="5042853"/>
            <a:ext cx="9601200" cy="2318067"/>
          </a:xfrm>
        </p:spPr>
        <p:txBody>
          <a:bodyPr/>
          <a:lstStyle>
            <a:lvl1pPr marL="0" indent="0" algn="ctr">
              <a:buNone/>
              <a:defRPr sz="3360"/>
            </a:lvl1pPr>
            <a:lvl2pPr marL="640080" indent="0" algn="ctr">
              <a:buNone/>
              <a:defRPr sz="2800"/>
            </a:lvl2pPr>
            <a:lvl3pPr marL="1280160" indent="0" algn="ctr">
              <a:buNone/>
              <a:defRPr sz="2520"/>
            </a:lvl3pPr>
            <a:lvl4pPr marL="1920240" indent="0" algn="ctr">
              <a:buNone/>
              <a:defRPr sz="2240"/>
            </a:lvl4pPr>
            <a:lvl5pPr marL="2560320" indent="0" algn="ctr">
              <a:buNone/>
              <a:defRPr sz="2240"/>
            </a:lvl5pPr>
            <a:lvl6pPr marL="3200400" indent="0" algn="ctr">
              <a:buNone/>
              <a:defRPr sz="2240"/>
            </a:lvl6pPr>
            <a:lvl7pPr marL="3840480" indent="0" algn="ctr">
              <a:buNone/>
              <a:defRPr sz="2240"/>
            </a:lvl7pPr>
            <a:lvl8pPr marL="4480560" indent="0" algn="ctr">
              <a:buNone/>
              <a:defRPr sz="2240"/>
            </a:lvl8pPr>
            <a:lvl9pPr marL="5120640" indent="0" algn="ctr">
              <a:buNone/>
              <a:defRPr sz="224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3EF18-2C4C-4FCD-BDCF-1EC5DC5C0B44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ED1CF-5561-40E9-BC60-FA804E31B0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96867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3EF18-2C4C-4FCD-BDCF-1EC5DC5C0B44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ED1CF-5561-40E9-BC60-FA804E31B0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89271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3443" y="2393635"/>
            <a:ext cx="11041380" cy="3993832"/>
          </a:xfrm>
        </p:spPr>
        <p:txBody>
          <a:bodyPr anchor="b"/>
          <a:lstStyle>
            <a:lvl1pPr>
              <a:defRPr sz="8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3443" y="6425250"/>
            <a:ext cx="11041380" cy="2100262"/>
          </a:xfrm>
        </p:spPr>
        <p:txBody>
          <a:bodyPr/>
          <a:lstStyle>
            <a:lvl1pPr marL="0" indent="0">
              <a:buNone/>
              <a:defRPr sz="3360">
                <a:solidFill>
                  <a:schemeClr val="tx1"/>
                </a:solidFill>
              </a:defRPr>
            </a:lvl1pPr>
            <a:lvl2pPr marL="64008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3EF18-2C4C-4FCD-BDCF-1EC5DC5C0B44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ED1CF-5561-40E9-BC60-FA804E31B0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5130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80110" y="2555875"/>
            <a:ext cx="5440680" cy="60918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80810" y="2555875"/>
            <a:ext cx="5440680" cy="60918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3EF18-2C4C-4FCD-BDCF-1EC5DC5C0B44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ED1CF-5561-40E9-BC60-FA804E31B0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7981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7" y="511177"/>
            <a:ext cx="11041380" cy="185578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1779" y="2353628"/>
            <a:ext cx="5415676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81779" y="3507105"/>
            <a:ext cx="5415676" cy="51584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80811" y="2353628"/>
            <a:ext cx="5442347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80811" y="3507105"/>
            <a:ext cx="5442347" cy="51584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3EF18-2C4C-4FCD-BDCF-1EC5DC5C0B44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ED1CF-5561-40E9-BC60-FA804E31B0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77183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3EF18-2C4C-4FCD-BDCF-1EC5DC5C0B44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ED1CF-5561-40E9-BC60-FA804E31B0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41049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3EF18-2C4C-4FCD-BDCF-1EC5DC5C0B44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ED1CF-5561-40E9-BC60-FA804E31B0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23137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42347" y="1382397"/>
            <a:ext cx="6480810" cy="6823075"/>
          </a:xfrm>
        </p:spPr>
        <p:txBody>
          <a:bodyPr/>
          <a:lstStyle>
            <a:lvl1pPr>
              <a:defRPr sz="4480"/>
            </a:lvl1pPr>
            <a:lvl2pPr>
              <a:defRPr sz="3920"/>
            </a:lvl2pPr>
            <a:lvl3pPr>
              <a:defRPr sz="336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3EF18-2C4C-4FCD-BDCF-1EC5DC5C0B44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ED1CF-5561-40E9-BC60-FA804E31B0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85823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42347" y="1382397"/>
            <a:ext cx="6480810" cy="6823075"/>
          </a:xfrm>
        </p:spPr>
        <p:txBody>
          <a:bodyPr anchor="t"/>
          <a:lstStyle>
            <a:lvl1pPr marL="0" indent="0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3EF18-2C4C-4FCD-BDCF-1EC5DC5C0B44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ED1CF-5561-40E9-BC60-FA804E31B0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29865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3EF18-2C4C-4FCD-BDCF-1EC5DC5C0B44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ED1CF-5561-40E9-BC60-FA804E31B0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92951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1146" y="511175"/>
            <a:ext cx="2760345" cy="81365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80111" y="511175"/>
            <a:ext cx="8121015" cy="813657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3EF18-2C4C-4FCD-BDCF-1EC5DC5C0B44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ED1CF-5561-40E9-BC60-FA804E31B0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93751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80110" y="511177"/>
            <a:ext cx="11041380" cy="18557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0110" y="2555875"/>
            <a:ext cx="11041380" cy="60918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011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33EF18-2C4C-4FCD-BDCF-1EC5DC5C0B44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240530" y="8898892"/>
            <a:ext cx="432054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4113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3ED1CF-5561-40E9-BC60-FA804E31B0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34889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1280160" rtl="0" eaLnBrk="1" latinLnBrk="0" hangingPunct="1">
        <a:lnSpc>
          <a:spcPct val="90000"/>
        </a:lnSpc>
        <a:spcBef>
          <a:spcPct val="0"/>
        </a:spcBef>
        <a:buNone/>
        <a:defRPr sz="616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1280160" rtl="0" eaLnBrk="1" latinLnBrk="0" hangingPunct="1">
        <a:lnSpc>
          <a:spcPct val="90000"/>
        </a:lnSpc>
        <a:spcBef>
          <a:spcPts val="1400"/>
        </a:spcBef>
        <a:buFont typeface="Arial" panose="020B0604020202020204" pitchFamily="34" charset="0"/>
        <a:buChar char="•"/>
        <a:defRPr sz="3920" kern="1200">
          <a:solidFill>
            <a:schemeClr val="tx1"/>
          </a:solidFill>
          <a:latin typeface="+mn-lt"/>
          <a:ea typeface="+mn-ea"/>
          <a:cs typeface="+mn-cs"/>
        </a:defRPr>
      </a:lvl1pPr>
      <a:lvl2pPr marL="9601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5E64F941-0545-4B98-AFC7-D1F94FC4A9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" r="83"/>
          <a:stretch/>
        </p:blipFill>
        <p:spPr bwMode="auto">
          <a:xfrm>
            <a:off x="8534779" y="388762"/>
            <a:ext cx="4501283" cy="4123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F30B6D1-CB52-419F-8759-CDDBF4D864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" y="0"/>
            <a:ext cx="12801600" cy="820209"/>
          </a:xfrm>
          <a:solidFill>
            <a:schemeClr val="accent6">
              <a:lumMod val="60000"/>
              <a:lumOff val="40000"/>
            </a:schemeClr>
          </a:solidFill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>
            <a:noAutofit/>
          </a:bodyPr>
          <a:lstStyle/>
          <a:p>
            <a:r>
              <a:rPr lang="en-US" sz="2400" b="1" dirty="0">
                <a:solidFill>
                  <a:schemeClr val="tx1"/>
                </a:solidFill>
              </a:rPr>
              <a:t>The Association Between Sleep Quality and Symptoms of Anxiety and Depression Among University Students between 18 – 29 years: A Systematic Literature Review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2FB0A0A-CFF0-456B-ADC1-816303903413}"/>
              </a:ext>
            </a:extLst>
          </p:cNvPr>
          <p:cNvSpPr txBox="1">
            <a:spLocks/>
          </p:cNvSpPr>
          <p:nvPr/>
        </p:nvSpPr>
        <p:spPr>
          <a:xfrm>
            <a:off x="228599" y="865414"/>
            <a:ext cx="2874157" cy="14944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128016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US" sz="1400" dirty="0"/>
          </a:p>
          <a:p>
            <a:pPr algn="l"/>
            <a:r>
              <a:rPr lang="en-US" sz="1400" b="1" dirty="0"/>
              <a:t>Program: MSc Public Health and Social Care in Practice</a:t>
            </a:r>
          </a:p>
          <a:p>
            <a:pPr algn="l"/>
            <a:r>
              <a:rPr lang="en-US" sz="1400" b="1" dirty="0"/>
              <a:t>Module: Practice-Based Research</a:t>
            </a:r>
          </a:p>
          <a:p>
            <a:pPr algn="l"/>
            <a:r>
              <a:rPr lang="en-US" sz="1400" b="1" dirty="0"/>
              <a:t>Code: LCHS7008 </a:t>
            </a:r>
          </a:p>
          <a:p>
            <a:pPr algn="l"/>
            <a:r>
              <a:rPr lang="en-US" sz="1400" b="1" dirty="0"/>
              <a:t>Student Name: Manan </a:t>
            </a:r>
            <a:r>
              <a:rPr lang="en-US" sz="1400" b="1" dirty="0" err="1"/>
              <a:t>Pradyumanbhai</a:t>
            </a:r>
            <a:r>
              <a:rPr lang="en-US" sz="1400" b="1" dirty="0"/>
              <a:t> Soni</a:t>
            </a:r>
          </a:p>
          <a:p>
            <a:pPr algn="l"/>
            <a:r>
              <a:rPr lang="en-US" sz="1400" b="1" dirty="0"/>
              <a:t>Student ID: 2538344</a:t>
            </a:r>
          </a:p>
          <a:p>
            <a:pPr algn="l"/>
            <a:endParaRPr lang="en-US" sz="140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9EFE25C-4BE5-41B4-95EE-351DBD49DA0C}"/>
              </a:ext>
            </a:extLst>
          </p:cNvPr>
          <p:cNvSpPr txBox="1">
            <a:spLocks/>
          </p:cNvSpPr>
          <p:nvPr/>
        </p:nvSpPr>
        <p:spPr>
          <a:xfrm>
            <a:off x="3259557" y="927698"/>
            <a:ext cx="5751236" cy="326455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128016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1400" b="1" i="1" dirty="0" err="1"/>
              <a:t>Prevelence</a:t>
            </a:r>
            <a:endParaRPr lang="en-US" sz="1200" b="1" i="1" dirty="0"/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sz="1200" dirty="0"/>
              <a:t>Poor sleep quality, as well as mental health symptoms, are known for being highly prevalent among university students (</a:t>
            </a:r>
            <a:r>
              <a:rPr lang="en-US" sz="1200" dirty="0" err="1"/>
              <a:t>Udom</a:t>
            </a:r>
            <a:r>
              <a:rPr lang="en-US" sz="1200" dirty="0"/>
              <a:t>, </a:t>
            </a:r>
            <a:r>
              <a:rPr lang="en-US" sz="1200" dirty="0" err="1"/>
              <a:t>Pongmala</a:t>
            </a:r>
            <a:r>
              <a:rPr lang="en-US" sz="1200" dirty="0"/>
              <a:t> and </a:t>
            </a:r>
            <a:r>
              <a:rPr lang="en-US" sz="1200" dirty="0" err="1"/>
              <a:t>Srirug</a:t>
            </a:r>
            <a:r>
              <a:rPr lang="en-US" sz="1200" dirty="0"/>
              <a:t>, 2026; Zou et al., 2020)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sz="1200" dirty="0"/>
              <a:t>According to research by </a:t>
            </a:r>
            <a:r>
              <a:rPr lang="en-US" sz="1200" dirty="0" err="1"/>
              <a:t>Spyridonidis</a:t>
            </a:r>
            <a:r>
              <a:rPr lang="en-US" sz="1200" dirty="0"/>
              <a:t> et al. (2025), the pooled prevalence of insomnia in undergraduate university students was 46.9%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sz="1200" dirty="0"/>
              <a:t>A survey by Tong et al. (2022) also indicated that, moreover, 36.29% and  17.78% of college students had depressive and anxiety symptoms, respectively with significantly lower sleep quality scores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sz="1200" dirty="0"/>
              <a:t>Research by </a:t>
            </a:r>
            <a:r>
              <a:rPr lang="en-US" sz="1200" dirty="0" err="1"/>
              <a:t>Dinis</a:t>
            </a:r>
            <a:r>
              <a:rPr lang="en-US" sz="1200" dirty="0"/>
              <a:t> and </a:t>
            </a:r>
            <a:r>
              <a:rPr lang="en-US" sz="1200" dirty="0" err="1"/>
              <a:t>Bragança</a:t>
            </a:r>
            <a:r>
              <a:rPr lang="en-US" sz="1200" dirty="0"/>
              <a:t> (2018) also indicates that poor sleep quality is one of the most studied aspects of sleep complaints, affecting 10% to 50% of university students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sz="1200" dirty="0"/>
              <a:t>An umbrella review </a:t>
            </a:r>
            <a:r>
              <a:rPr lang="en-US" sz="1200" dirty="0" err="1"/>
              <a:t>synthesising</a:t>
            </a:r>
            <a:r>
              <a:rPr lang="en-US" sz="1200" dirty="0"/>
              <a:t> data from over 8.7 million students found that there was evidence of mild anxiety symptoms in around 40% and mild depressive symptoms in 35% (Paiva et al., 2025)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sz="1200" dirty="0"/>
              <a:t>Such figures that are drawn from various international systematic reviews as well as meta-analyses, highlight the significant scale of the problem in the selected population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0585DC60-5A95-4CBC-888D-E21DB0B2541B}"/>
              </a:ext>
            </a:extLst>
          </p:cNvPr>
          <p:cNvSpPr txBox="1">
            <a:spLocks/>
          </p:cNvSpPr>
          <p:nvPr/>
        </p:nvSpPr>
        <p:spPr>
          <a:xfrm>
            <a:off x="3259556" y="4299742"/>
            <a:ext cx="9313442" cy="18993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128016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1400" b="1" i="1" dirty="0"/>
              <a:t>Rationale of The Study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sz="1200" dirty="0"/>
              <a:t>University students are known for facing unique pressures, such as academic demands, irregular schedules, as well as lifestyle transitions (Hassan et al., 2025; </a:t>
            </a:r>
            <a:r>
              <a:rPr lang="en-US" sz="1200" dirty="0" err="1"/>
              <a:t>Dilbar</a:t>
            </a:r>
            <a:r>
              <a:rPr lang="en-US" sz="1200" dirty="0"/>
              <a:t>, 2024)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sz="1200" dirty="0"/>
              <a:t>These are able to elevate the risk of poor sleep, as well as various psychological difficulties (Babatunde et al., 2025; Hu et al., 2024)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sz="1200" dirty="0"/>
              <a:t>Despite various individual studies that are able to link sleep quality with anxiety and depression, there is a significant need for a focused systematic synthesis of evidence, particularly among students aged between 18 and 29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sz="1200" dirty="0"/>
              <a:t>This research will focus on addressing the gap by consolidating already existing findings, along with clarifying the strength and consistency of associations, in addition to identifying influencing factors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sz="1200" dirty="0"/>
              <a:t>The research’s originality primarily lies in targeting such a precise age group, as well as dual mental-health outcomes through a structured literature review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sz="1200" dirty="0"/>
              <a:t>This will also be supporting more effective university wellbeing strategies for the students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B3916CAA-B8FC-4DD4-A24F-62EB196DF6C1}"/>
              </a:ext>
            </a:extLst>
          </p:cNvPr>
          <p:cNvSpPr txBox="1">
            <a:spLocks/>
          </p:cNvSpPr>
          <p:nvPr/>
        </p:nvSpPr>
        <p:spPr>
          <a:xfrm>
            <a:off x="228599" y="2431607"/>
            <a:ext cx="2874157" cy="376747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128016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1200" b="1" i="1" dirty="0"/>
              <a:t>Research Aim, Objectives and Question</a:t>
            </a:r>
          </a:p>
          <a:p>
            <a:pPr algn="l"/>
            <a:r>
              <a:rPr lang="en-US" sz="1200" b="1" i="1" dirty="0"/>
              <a:t>Research Aim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sz="1200" dirty="0"/>
              <a:t>To review and </a:t>
            </a:r>
            <a:r>
              <a:rPr lang="en-US" sz="1200" dirty="0" err="1"/>
              <a:t>synthesise</a:t>
            </a:r>
            <a:r>
              <a:rPr lang="en-US" sz="1200" dirty="0"/>
              <a:t> existing evidence on the association between sleep quality and symptoms of anxiety and depression among university students.</a:t>
            </a:r>
          </a:p>
          <a:p>
            <a:pPr algn="l"/>
            <a:r>
              <a:rPr lang="en-US" sz="1200" b="1" i="1" dirty="0"/>
              <a:t>Research Objectives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sz="1200" dirty="0"/>
              <a:t>To examine the association between sleep quality and symptoms of anxiety.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sz="1200" dirty="0"/>
              <a:t>To examine the association between sleep quality and symptoms of depression.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sz="1200" dirty="0"/>
              <a:t>To identify factors reported in the literature that may influence the relationship between sleep quality and mental health.</a:t>
            </a:r>
          </a:p>
          <a:p>
            <a:pPr algn="l"/>
            <a:r>
              <a:rPr lang="en-US" sz="1200" b="1" i="1" dirty="0"/>
              <a:t>Research Question</a:t>
            </a:r>
          </a:p>
          <a:p>
            <a:pPr algn="l"/>
            <a:r>
              <a:rPr lang="en-US" sz="1200" dirty="0"/>
              <a:t>What is the association between sleep quality and symptoms of anxiety and depression among university students aged 18–29 years?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CBDF836C-6A65-4C91-95D8-A55722DA42ED}"/>
              </a:ext>
            </a:extLst>
          </p:cNvPr>
          <p:cNvSpPr txBox="1">
            <a:spLocks/>
          </p:cNvSpPr>
          <p:nvPr/>
        </p:nvSpPr>
        <p:spPr>
          <a:xfrm>
            <a:off x="228598" y="7190565"/>
            <a:ext cx="12344401" cy="226738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128016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900" b="1" i="1" dirty="0"/>
              <a:t>References</a:t>
            </a:r>
          </a:p>
          <a:p>
            <a:pPr algn="l"/>
            <a:r>
              <a:rPr lang="en-US" sz="900" dirty="0"/>
              <a:t>Babatunde, S.I., </a:t>
            </a:r>
            <a:r>
              <a:rPr lang="en-US" sz="900" dirty="0" err="1"/>
              <a:t>Iyabode</a:t>
            </a:r>
            <a:r>
              <a:rPr lang="en-US" sz="900" dirty="0"/>
              <a:t>, A.S., </a:t>
            </a:r>
            <a:r>
              <a:rPr lang="en-US" sz="900" dirty="0" err="1"/>
              <a:t>Adenike</a:t>
            </a:r>
            <a:r>
              <a:rPr lang="en-US" sz="900" dirty="0"/>
              <a:t>, A.O. and </a:t>
            </a:r>
            <a:r>
              <a:rPr lang="en-US" sz="900" dirty="0" err="1"/>
              <a:t>Adebajo</a:t>
            </a:r>
            <a:r>
              <a:rPr lang="en-US" sz="900" dirty="0"/>
              <a:t>, E.A. (2025). Influence of academic pressure and sleep patterns on undergraduate psychological wellbeing. ResearchGate, [online] 16(03), pp.237–247. doi:10.26740/jptt.v16n03.p237-247.</a:t>
            </a:r>
          </a:p>
          <a:p>
            <a:pPr algn="l"/>
            <a:r>
              <a:rPr lang="en-US" sz="900" dirty="0" err="1"/>
              <a:t>Dilbar</a:t>
            </a:r>
            <a:r>
              <a:rPr lang="en-US" sz="900" dirty="0"/>
              <a:t>, I. (2024). A systematic – review of academic stress intended to improve the educational journey of learners. Methods in Psychology, [online] 11(100163), p.100163. doi:10.1016/j.metip.2024.100163.</a:t>
            </a:r>
          </a:p>
          <a:p>
            <a:pPr algn="l"/>
            <a:r>
              <a:rPr lang="en-US" sz="900" dirty="0" err="1"/>
              <a:t>Dinis</a:t>
            </a:r>
            <a:r>
              <a:rPr lang="en-US" sz="900" dirty="0"/>
              <a:t>, J. and </a:t>
            </a:r>
            <a:r>
              <a:rPr lang="en-US" sz="900" dirty="0" err="1"/>
              <a:t>Bragança</a:t>
            </a:r>
            <a:r>
              <a:rPr lang="en-US" sz="900" dirty="0"/>
              <a:t>, M. (2018). Quality of sleep and depression in college students: A systematic review. Sleep Science, 11(4), pp.290–301. doi:10.5935/1984-0063.20180045.</a:t>
            </a:r>
          </a:p>
          <a:p>
            <a:pPr algn="l"/>
            <a:r>
              <a:rPr lang="en-US" sz="900" dirty="0"/>
              <a:t>Hassan, S., M </a:t>
            </a:r>
            <a:r>
              <a:rPr lang="en-US" sz="900" dirty="0" err="1"/>
              <a:t>Alqahtani</a:t>
            </a:r>
            <a:r>
              <a:rPr lang="en-US" sz="900" dirty="0"/>
              <a:t>, N., M </a:t>
            </a:r>
            <a:r>
              <a:rPr lang="en-US" sz="900" dirty="0" err="1"/>
              <a:t>Alshahrani</a:t>
            </a:r>
            <a:r>
              <a:rPr lang="en-US" sz="900" dirty="0"/>
              <a:t>, S., A </a:t>
            </a:r>
            <a:r>
              <a:rPr lang="en-US" sz="900" dirty="0" err="1"/>
              <a:t>Alhefzy</a:t>
            </a:r>
            <a:r>
              <a:rPr lang="en-US" sz="900" dirty="0"/>
              <a:t>, A., </a:t>
            </a:r>
            <a:r>
              <a:rPr lang="en-US" sz="900" dirty="0" err="1"/>
              <a:t>Alharthi</a:t>
            </a:r>
            <a:r>
              <a:rPr lang="en-US" sz="900" dirty="0"/>
              <a:t>, O. and Alharbi, M. (2025). Association between sleep quality and academic performance among undergraduate medical health sciences students: A cross-sectional study. </a:t>
            </a:r>
            <a:r>
              <a:rPr lang="en-US" sz="900" dirty="0" err="1"/>
              <a:t>Cureus</a:t>
            </a:r>
            <a:r>
              <a:rPr lang="en-US" sz="900" dirty="0"/>
              <a:t>. [online] doi:10.7759/cureus.91548.</a:t>
            </a:r>
          </a:p>
          <a:p>
            <a:pPr algn="l"/>
            <a:r>
              <a:rPr lang="en-US" sz="900" dirty="0"/>
              <a:t>Hu, B., Wu, Q., Wang, Y., Zhou, H. and Yin, D. (2024). Factors associated with sleep disorders among university students in Jiangsu Province: A cross-sectional study. Frontiers in psychiatry, 15. doi:10.3389/fpsyt.2024.1288498.</a:t>
            </a:r>
          </a:p>
          <a:p>
            <a:pPr algn="l"/>
            <a:r>
              <a:rPr lang="en-US" sz="900" dirty="0"/>
              <a:t>Paiva, U., Cortese, S., </a:t>
            </a:r>
            <a:r>
              <a:rPr lang="en-US" sz="900" dirty="0" err="1"/>
              <a:t>Flor</a:t>
            </a:r>
            <a:r>
              <a:rPr lang="en-US" sz="900" dirty="0"/>
              <a:t>, M., Moncada-Parra, A., Lecumberri, A., </a:t>
            </a:r>
            <a:r>
              <a:rPr lang="en-US" sz="900" dirty="0" err="1"/>
              <a:t>Eudave</a:t>
            </a:r>
            <a:r>
              <a:rPr lang="en-US" sz="900" dirty="0"/>
              <a:t>, L., </a:t>
            </a:r>
            <a:r>
              <a:rPr lang="en-US" sz="900" dirty="0" err="1"/>
              <a:t>Magallón</a:t>
            </a:r>
            <a:r>
              <a:rPr lang="en-US" sz="900" dirty="0"/>
              <a:t>, S., García-González, S., </a:t>
            </a:r>
            <a:r>
              <a:rPr lang="en-US" sz="900" dirty="0" err="1"/>
              <a:t>Sobrino-Morras</a:t>
            </a:r>
            <a:r>
              <a:rPr lang="en-US" sz="900" dirty="0"/>
              <a:t>, Á., Piqué, I., Mestre-Bach, G., </a:t>
            </a:r>
            <a:r>
              <a:rPr lang="en-US" sz="900" dirty="0" err="1"/>
              <a:t>Solmi</a:t>
            </a:r>
            <a:r>
              <a:rPr lang="en-US" sz="900" dirty="0"/>
              <a:t>, M. and </a:t>
            </a:r>
            <a:r>
              <a:rPr lang="en-US" sz="900" dirty="0" err="1"/>
              <a:t>Arrondo</a:t>
            </a:r>
            <a:r>
              <a:rPr lang="en-US" sz="900" dirty="0"/>
              <a:t>, G. (2025). Prevalence of mental disorder symptoms among university students: An umbrella review. Neuroscience &amp; Biobehavioral Reviews, [online] 175, p.106244. doi:10.1016/j.neubiorev.2025.106244.</a:t>
            </a:r>
          </a:p>
          <a:p>
            <a:pPr algn="l"/>
            <a:r>
              <a:rPr lang="en-US" sz="900" dirty="0" err="1"/>
              <a:t>Spyridonidis</a:t>
            </a:r>
            <a:r>
              <a:rPr lang="en-US" sz="900" dirty="0"/>
              <a:t>, S., Lad, D., Peters, H., Ellis, J. and Robinson, L.J. (2025). Global prevalence of insomnia symptoms in undergraduate university students: A systematic review and meta-analysis. SLEEP Advances. [online] doi:10.1093/</a:t>
            </a:r>
            <a:r>
              <a:rPr lang="en-US" sz="900" dirty="0" err="1"/>
              <a:t>sleepadvances</a:t>
            </a:r>
            <a:r>
              <a:rPr lang="en-US" sz="900" dirty="0"/>
              <a:t>/zpaf083.</a:t>
            </a:r>
          </a:p>
          <a:p>
            <a:pPr algn="l"/>
            <a:r>
              <a:rPr lang="en-US" sz="900" dirty="0"/>
              <a:t>Tong, Z.Y., Tao, H., Fang, Z., </a:t>
            </a:r>
            <a:r>
              <a:rPr lang="en-US" sz="900" dirty="0" err="1"/>
              <a:t>Ao</a:t>
            </a:r>
            <a:r>
              <a:rPr lang="en-US" sz="900" dirty="0"/>
              <a:t> Di, H., Qi, J.X., Lu, H., </a:t>
            </a:r>
            <a:r>
              <a:rPr lang="en-US" sz="900" dirty="0" err="1"/>
              <a:t>Qiang</a:t>
            </a:r>
            <a:r>
              <a:rPr lang="en-US" sz="900" dirty="0"/>
              <a:t>, G., Jia, W., Can, M., Jia, X.Y., Long, Y.Z., Jian Bo, Z. and Jing, C. (2022). Correlation between anxiety, depression, and sleep quality in college students. Biomedical and Environmental Sciences, [online] 35(7), pp.648–651. doi:10.3967/bes2022.084.</a:t>
            </a:r>
          </a:p>
          <a:p>
            <a:pPr algn="l"/>
            <a:r>
              <a:rPr lang="en-US" sz="900" dirty="0" err="1"/>
              <a:t>Udom</a:t>
            </a:r>
            <a:r>
              <a:rPr lang="en-US" sz="900" dirty="0"/>
              <a:t>, C., </a:t>
            </a:r>
            <a:r>
              <a:rPr lang="en-US" sz="900" dirty="0" err="1"/>
              <a:t>Pongmala</a:t>
            </a:r>
            <a:r>
              <a:rPr lang="en-US" sz="900" dirty="0"/>
              <a:t>, C. and </a:t>
            </a:r>
            <a:r>
              <a:rPr lang="en-US" sz="900" dirty="0" err="1"/>
              <a:t>Srirug</a:t>
            </a:r>
            <a:r>
              <a:rPr lang="en-US" sz="900" dirty="0"/>
              <a:t>, P. (2026). Prevalence and factors associated with poor sleep quality among undergraduate students: A cross-sectional study. International Journal of Environmental Research and Public Health, [online] 23(5), p.585. doi:10.3390/ijerph23050585.</a:t>
            </a:r>
          </a:p>
          <a:p>
            <a:pPr algn="l"/>
            <a:r>
              <a:rPr lang="en-US" sz="900" dirty="0"/>
              <a:t>Zou, P., Wang, X., Sun, L., Liu, K., Hou, G., Yang, W., Liu, C., Yang, H., Zhou, N., Zhang, G., Ling, X., Liu, J., Cao, J., </a:t>
            </a:r>
            <a:r>
              <a:rPr lang="en-US" sz="900" dirty="0" err="1"/>
              <a:t>Ao</a:t>
            </a:r>
            <a:r>
              <a:rPr lang="en-US" sz="900" dirty="0"/>
              <a:t>, L. and Chen, Q. (2020). Poorer sleep quality correlated with mental health problems in college students: A longitudinal observational study among 686 males. Journal of Psychosomatic Research, 136(136), p.110177. doi:10.1016/j.jpsychores.2020.110177.</a:t>
            </a: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5A43F75C-D357-46A0-9BB1-F3735E371F18}"/>
              </a:ext>
            </a:extLst>
          </p:cNvPr>
          <p:cNvSpPr txBox="1">
            <a:spLocks/>
          </p:cNvSpPr>
          <p:nvPr/>
        </p:nvSpPr>
        <p:spPr>
          <a:xfrm>
            <a:off x="228597" y="6270835"/>
            <a:ext cx="12344401" cy="82932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128016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1400" b="1" i="1" dirty="0"/>
              <a:t>Research Impact</a:t>
            </a:r>
          </a:p>
          <a:p>
            <a:pPr algn="l"/>
            <a:r>
              <a:rPr lang="en-US" sz="1200" dirty="0"/>
              <a:t>The findings from the research will help in informing university support services, along with various public-health initiatives and policy, as it will be clarifying the scale and nature of such interconnected issues. It will also be able to guide targeted sleep-health </a:t>
            </a:r>
            <a:r>
              <a:rPr lang="en-US" sz="1200" dirty="0" err="1"/>
              <a:t>programmes</a:t>
            </a:r>
            <a:r>
              <a:rPr lang="en-US" sz="1200" dirty="0"/>
              <a:t>, along with early intervention strategies, in addition to resource allocation. This will ultimately benefit student wellbeing, academic outcomes, as well as mental-health provision across various higher-education settings.</a:t>
            </a:r>
          </a:p>
        </p:txBody>
      </p:sp>
    </p:spTree>
    <p:extLst>
      <p:ext uri="{BB962C8B-B14F-4D97-AF65-F5344CB8AC3E}">
        <p14:creationId xmlns:p14="http://schemas.microsoft.com/office/powerpoint/2010/main" val="12092696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rosted Glass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168</TotalTime>
  <Words>1263</Words>
  <Application>Microsoft Macintosh PowerPoint</Application>
  <PresentationFormat>A3 Paper (297x420 mm)</PresentationFormat>
  <Paragraphs>43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The Association Between Sleep Quality and Symptoms of Anxiety and Depression Among University Students between 18 – 29 years: A Systematic Literature Review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Gnanu Bhatt</cp:lastModifiedBy>
  <cp:revision>1</cp:revision>
  <dcterms:created xsi:type="dcterms:W3CDTF">2026-10-18T09:32:06Z</dcterms:created>
  <dcterms:modified xsi:type="dcterms:W3CDTF">2026-10-19T09:30:52Z</dcterms:modified>
</cp:coreProperties>
</file>