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823" r:id="rId1"/>
  </p:sldMasterIdLst>
  <p:sldIdLst>
    <p:sldId id="257" r:id="rId2"/>
    <p:sldId id="329" r:id="rId3"/>
    <p:sldId id="258" r:id="rId4"/>
    <p:sldId id="315" r:id="rId5"/>
    <p:sldId id="317" r:id="rId6"/>
    <p:sldId id="318" r:id="rId7"/>
    <p:sldId id="321" r:id="rId8"/>
    <p:sldId id="319" r:id="rId9"/>
    <p:sldId id="261" r:id="rId10"/>
    <p:sldId id="262" r:id="rId11"/>
    <p:sldId id="309" r:id="rId12"/>
    <p:sldId id="322" r:id="rId13"/>
    <p:sldId id="313" r:id="rId14"/>
    <p:sldId id="263" r:id="rId15"/>
    <p:sldId id="264" r:id="rId16"/>
    <p:sldId id="310" r:id="rId17"/>
    <p:sldId id="265" r:id="rId18"/>
    <p:sldId id="268" r:id="rId19"/>
    <p:sldId id="269" r:id="rId20"/>
    <p:sldId id="270" r:id="rId21"/>
    <p:sldId id="311" r:id="rId22"/>
    <p:sldId id="312" r:id="rId23"/>
    <p:sldId id="323" r:id="rId24"/>
    <p:sldId id="324" r:id="rId25"/>
    <p:sldId id="271" r:id="rId26"/>
    <p:sldId id="273" r:id="rId27"/>
    <p:sldId id="274" r:id="rId28"/>
    <p:sldId id="272" r:id="rId29"/>
    <p:sldId id="320" r:id="rId30"/>
    <p:sldId id="327" r:id="rId31"/>
    <p:sldId id="326" r:id="rId32"/>
    <p:sldId id="330" r:id="rId33"/>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95D076C-2FCD-4106-8A14-266A9C550577}" type="datetimeFigureOut">
              <a:rPr lang="en-GB" smtClean="0"/>
              <a:t>24/10/2017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D6467B32-8DA5-483F-AA19-5ADDD40D1752}"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5D076C-2FCD-4106-8A14-266A9C550577}"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95D076C-2FCD-4106-8A14-266A9C550577}"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D6467B32-8DA5-483F-AA19-5ADDD40D175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95D076C-2FCD-4106-8A14-266A9C550577}" type="datetimeFigureOut">
              <a:rPr lang="en-GB" smtClean="0"/>
              <a:t>24/10/2017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95D076C-2FCD-4106-8A14-266A9C550577}" type="datetimeFigureOut">
              <a:rPr lang="en-GB" smtClean="0"/>
              <a:t>24/10/2017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95D076C-2FCD-4106-8A14-266A9C550577}" type="datetimeFigureOut">
              <a:rPr lang="en-GB" smtClean="0"/>
              <a:t>24/10/2017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5D076C-2FCD-4106-8A14-266A9C550577}" type="datetimeFigureOut">
              <a:rPr lang="en-GB" smtClean="0"/>
              <a:t>24/10/2017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95D076C-2FCD-4106-8A14-266A9C550577}" type="datetimeFigureOut">
              <a:rPr lang="en-GB" smtClean="0"/>
              <a:t>24/10/2017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95D076C-2FCD-4106-8A14-266A9C550577}" type="datetimeFigureOut">
              <a:rPr lang="en-GB" smtClean="0"/>
              <a:t>24/10/2017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5D076C-2FCD-4106-8A14-266A9C550577}"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5D076C-2FCD-4106-8A14-266A9C550577}"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7B32-8DA5-483F-AA19-5ADDD40D17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95D076C-2FCD-4106-8A14-266A9C550577}" type="datetimeFigureOut">
              <a:rPr lang="en-GB" smtClean="0"/>
              <a:t>24/10/2017</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6467B32-8DA5-483F-AA19-5ADDD40D1752}"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smtClean="0"/>
              <a:t>The </a:t>
            </a:r>
            <a:r>
              <a:rPr lang="en-GB" dirty="0" err="1" smtClean="0"/>
              <a:t>Webbs</a:t>
            </a:r>
            <a:r>
              <a:rPr lang="en-GB" dirty="0" smtClean="0"/>
              <a:t> go to </a:t>
            </a:r>
            <a:r>
              <a:rPr lang="en-GB" dirty="0" err="1" smtClean="0"/>
              <a:t>moscow</a:t>
            </a:r>
            <a:endParaRPr lang="en-GB" dirty="0"/>
          </a:p>
        </p:txBody>
      </p:sp>
      <p:sp>
        <p:nvSpPr>
          <p:cNvPr id="7" name="Subtitle 6"/>
          <p:cNvSpPr>
            <a:spLocks noGrp="1"/>
          </p:cNvSpPr>
          <p:nvPr>
            <p:ph type="subTitle" idx="1"/>
          </p:nvPr>
        </p:nvSpPr>
        <p:spPr/>
        <p:txBody>
          <a:bodyPr/>
          <a:lstStyle/>
          <a:p>
            <a:r>
              <a:rPr lang="en-GB" dirty="0" smtClean="0"/>
              <a:t>Reaction in Britain to the Russian Revolution </a:t>
            </a:r>
            <a:endParaRPr lang="en-GB" dirty="0"/>
          </a:p>
        </p:txBody>
      </p:sp>
    </p:spTree>
    <p:extLst>
      <p:ext uri="{BB962C8B-B14F-4D97-AF65-F5344CB8AC3E}">
        <p14:creationId xmlns:p14="http://schemas.microsoft.com/office/powerpoint/2010/main" val="3479286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Civilisation?</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628800"/>
            <a:ext cx="2751013" cy="4392488"/>
          </a:xfrm>
        </p:spPr>
      </p:pic>
      <p:pic>
        <p:nvPicPr>
          <p:cNvPr id="6"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43608" y="1628800"/>
            <a:ext cx="2808312" cy="4464496"/>
          </a:xfrm>
        </p:spPr>
      </p:pic>
    </p:spTree>
    <p:extLst>
      <p:ext uri="{BB962C8B-B14F-4D97-AF65-F5344CB8AC3E}">
        <p14:creationId xmlns:p14="http://schemas.microsoft.com/office/powerpoint/2010/main" val="753879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Who were Beatrice and Sidney ?</a:t>
            </a:r>
            <a:endParaRPr lang="en-GB" dirty="0"/>
          </a:p>
        </p:txBody>
      </p:sp>
      <p:sp>
        <p:nvSpPr>
          <p:cNvPr id="4" name="Content Placeholder 3"/>
          <p:cNvSpPr>
            <a:spLocks noGrp="1"/>
          </p:cNvSpPr>
          <p:nvPr>
            <p:ph sz="half" idx="1"/>
          </p:nvPr>
        </p:nvSpPr>
        <p:spPr>
          <a:xfrm>
            <a:off x="457200" y="1600200"/>
            <a:ext cx="4038600" cy="5069160"/>
          </a:xfrm>
        </p:spPr>
        <p:txBody>
          <a:bodyPr>
            <a:normAutofit fontScale="85000" lnSpcReduction="20000"/>
          </a:bodyPr>
          <a:lstStyle/>
          <a:p>
            <a:r>
              <a:rPr lang="en-GB" b="1" dirty="0" smtClean="0"/>
              <a:t>1.</a:t>
            </a:r>
            <a:r>
              <a:rPr lang="en-GB" dirty="0"/>
              <a:t> </a:t>
            </a:r>
            <a:r>
              <a:rPr lang="en-GB" dirty="0" smtClean="0"/>
              <a:t>Socialists, social reformers, economists, political activists </a:t>
            </a:r>
          </a:p>
          <a:p>
            <a:endParaRPr lang="en-GB" dirty="0"/>
          </a:p>
          <a:p>
            <a:r>
              <a:rPr lang="en-GB" dirty="0" smtClean="0"/>
              <a:t>2. Early members of the Fabian Society (1884)</a:t>
            </a:r>
          </a:p>
          <a:p>
            <a:endParaRPr lang="en-GB" dirty="0"/>
          </a:p>
          <a:p>
            <a:r>
              <a:rPr lang="en-GB" dirty="0" smtClean="0"/>
              <a:t>3. Driving force behind the London School of Economics (1895)</a:t>
            </a:r>
          </a:p>
          <a:p>
            <a:endParaRPr lang="en-GB" dirty="0"/>
          </a:p>
          <a:p>
            <a:r>
              <a:rPr lang="en-GB" dirty="0" smtClean="0"/>
              <a:t>4. Founders of the </a:t>
            </a:r>
            <a:r>
              <a:rPr lang="en-GB" i="1" dirty="0" smtClean="0"/>
              <a:t>New Statesman</a:t>
            </a:r>
            <a:r>
              <a:rPr lang="en-GB" dirty="0" smtClean="0"/>
              <a:t> (1913) </a:t>
            </a:r>
          </a:p>
          <a:p>
            <a:r>
              <a:rPr lang="en-GB" dirty="0" smtClean="0"/>
              <a:t>5. 1914 both join the Labour Party (Clause IV)</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27984" y="1844824"/>
            <a:ext cx="4320479" cy="4104456"/>
          </a:xfrm>
        </p:spPr>
      </p:pic>
    </p:spTree>
    <p:extLst>
      <p:ext uri="{BB962C8B-B14F-4D97-AF65-F5344CB8AC3E}">
        <p14:creationId xmlns:p14="http://schemas.microsoft.com/office/powerpoint/2010/main" val="3700177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Fellow travellers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700808"/>
            <a:ext cx="3672408" cy="4104456"/>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16016" y="1772816"/>
            <a:ext cx="3960440" cy="4032448"/>
          </a:xfrm>
        </p:spPr>
      </p:pic>
      <p:sp>
        <p:nvSpPr>
          <p:cNvPr id="7" name="AutoShape 2" descr="Image result for annie besant"/>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485928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Fellow travellers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83568" y="1772816"/>
            <a:ext cx="3312368" cy="432048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04048" y="1772816"/>
            <a:ext cx="3024336" cy="4176463"/>
          </a:xfrm>
        </p:spPr>
      </p:pic>
    </p:spTree>
    <p:extLst>
      <p:ext uri="{BB962C8B-B14F-4D97-AF65-F5344CB8AC3E}">
        <p14:creationId xmlns:p14="http://schemas.microsoft.com/office/powerpoint/2010/main" val="576294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Fellow travellers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700808"/>
            <a:ext cx="3024335" cy="439248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700808"/>
            <a:ext cx="2808312" cy="4392488"/>
          </a:xfrm>
        </p:spPr>
      </p:pic>
    </p:spTree>
    <p:extLst>
      <p:ext uri="{BB962C8B-B14F-4D97-AF65-F5344CB8AC3E}">
        <p14:creationId xmlns:p14="http://schemas.microsoft.com/office/powerpoint/2010/main" val="3475091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Affair!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776" y="1484784"/>
            <a:ext cx="4392487" cy="4752528"/>
          </a:xfrm>
        </p:spPr>
      </p:pic>
    </p:spTree>
    <p:extLst>
      <p:ext uri="{BB962C8B-B14F-4D97-AF65-F5344CB8AC3E}">
        <p14:creationId xmlns:p14="http://schemas.microsoft.com/office/powerpoint/2010/main" val="744797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Thinking </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Gradualist (permeation) </a:t>
            </a:r>
            <a:r>
              <a:rPr lang="en-GB" dirty="0" smtClean="0"/>
              <a:t>: change and reform attained through short term goals </a:t>
            </a:r>
          </a:p>
          <a:p>
            <a:r>
              <a:rPr lang="en-GB" dirty="0" smtClean="0"/>
              <a:t>Reflected in support for cooperatives – consumer-owned, democratically run enterprises</a:t>
            </a:r>
          </a:p>
          <a:p>
            <a:r>
              <a:rPr lang="en-GB" dirty="0" smtClean="0"/>
              <a:t>Service over profit</a:t>
            </a:r>
            <a:endParaRPr lang="en-GB" dirty="0"/>
          </a:p>
        </p:txBody>
      </p:sp>
      <p:pic>
        <p:nvPicPr>
          <p:cNvPr id="2" name="Content Placeholder 1"/>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3141409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Dining!</a:t>
            </a:r>
            <a:endParaRPr lang="en-GB" dirty="0"/>
          </a:p>
        </p:txBody>
      </p:sp>
      <p:pic>
        <p:nvPicPr>
          <p:cNvPr id="5"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268760"/>
            <a:ext cx="2495550" cy="1838325"/>
          </a:xfrm>
        </p:spPr>
      </p:pic>
      <p:sp>
        <p:nvSpPr>
          <p:cNvPr id="4" name="Content Placeholder 3"/>
          <p:cNvSpPr>
            <a:spLocks noGrp="1"/>
          </p:cNvSpPr>
          <p:nvPr>
            <p:ph sz="half" idx="2"/>
          </p:nvPr>
        </p:nvSpPr>
        <p:spPr/>
        <p:txBody>
          <a:bodyPr>
            <a:normAutofit/>
          </a:bodyPr>
          <a:lstStyle/>
          <a:p>
            <a:r>
              <a:rPr lang="en-GB" dirty="0"/>
              <a:t>Gradualism central to the ‘Coefficients’ dining club created by the </a:t>
            </a:r>
            <a:r>
              <a:rPr lang="en-GB" dirty="0" err="1" smtClean="0"/>
              <a:t>Webbs</a:t>
            </a:r>
            <a:r>
              <a:rPr lang="en-GB" dirty="0" smtClean="0"/>
              <a:t> (</a:t>
            </a:r>
            <a:r>
              <a:rPr lang="en-GB" dirty="0"/>
              <a:t>1902-09)</a:t>
            </a:r>
          </a:p>
          <a:p>
            <a:r>
              <a:rPr lang="en-GB" dirty="0"/>
              <a:t>Forum for discussion on political and social issues</a:t>
            </a:r>
          </a:p>
          <a:p>
            <a:r>
              <a:rPr lang="en-GB" dirty="0"/>
              <a:t>Members from all political </a:t>
            </a:r>
            <a:r>
              <a:rPr lang="en-GB" dirty="0" smtClean="0"/>
              <a:t>parties</a:t>
            </a:r>
          </a:p>
          <a:p>
            <a:r>
              <a:rPr lang="en-GB" dirty="0" smtClean="0"/>
              <a:t>Onus </a:t>
            </a:r>
            <a:r>
              <a:rPr lang="en-GB" dirty="0"/>
              <a:t>on ‘efficient ‘!!  </a:t>
            </a:r>
          </a:p>
          <a:p>
            <a:endParaRPr lang="en-GB" dirty="0"/>
          </a:p>
        </p:txBody>
      </p:sp>
      <p:sp>
        <p:nvSpPr>
          <p:cNvPr id="6" name="AutoShape 2" descr="Image result for leo amery"/>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2708920"/>
            <a:ext cx="1847850" cy="2476500"/>
          </a:xfrm>
          <a:prstGeom prst="rect">
            <a:avLst/>
          </a:prstGeom>
        </p:spPr>
      </p:pic>
      <p:pic>
        <p:nvPicPr>
          <p:cNvPr id="8" name="Content Placeholder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3947170"/>
            <a:ext cx="1752600" cy="2600325"/>
          </a:xfrm>
          <a:prstGeom prst="rect">
            <a:avLst/>
          </a:prstGeom>
        </p:spPr>
      </p:pic>
    </p:spTree>
    <p:extLst>
      <p:ext uri="{BB962C8B-B14F-4D97-AF65-F5344CB8AC3E}">
        <p14:creationId xmlns:p14="http://schemas.microsoft.com/office/powerpoint/2010/main" val="3604069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Minority vs Majority</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Minority Report (1905-09) on Poor Law Relief</a:t>
            </a:r>
          </a:p>
          <a:p>
            <a:r>
              <a:rPr lang="en-GB" dirty="0" smtClean="0"/>
              <a:t>Beatrice call for structural changes and greater state involvement , vs:</a:t>
            </a:r>
          </a:p>
          <a:p>
            <a:r>
              <a:rPr lang="en-GB" dirty="0" smtClean="0"/>
              <a:t>Majority Report: advocated individual responsibility and charity-led provision </a:t>
            </a:r>
          </a:p>
          <a:p>
            <a:r>
              <a:rPr lang="en-GB" dirty="0" smtClean="0"/>
              <a:t>Duality that resonates today    </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20072" y="1772816"/>
            <a:ext cx="2880320" cy="4464496"/>
          </a:xfrm>
        </p:spPr>
      </p:pic>
    </p:spTree>
    <p:extLst>
      <p:ext uri="{BB962C8B-B14F-4D97-AF65-F5344CB8AC3E}">
        <p14:creationId xmlns:p14="http://schemas.microsoft.com/office/powerpoint/2010/main" val="2559241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Disappointment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1068296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r>
              <a:rPr lang="en-GB" dirty="0" smtClean="0"/>
              <a:t>’</a:t>
            </a:r>
          </a:p>
          <a:p>
            <a:pPr lvl="0"/>
            <a:endParaRPr lang="en-GB" dirty="0"/>
          </a:p>
          <a:p>
            <a:pPr lvl="0"/>
            <a:r>
              <a:rPr lang="en-GB" dirty="0" smtClean="0"/>
              <a:t>5. Creeds</a:t>
            </a:r>
            <a:endParaRPr lang="en-GB" dirty="0"/>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extLst>
      <p:ext uri="{BB962C8B-B14F-4D97-AF65-F5344CB8AC3E}">
        <p14:creationId xmlns:p14="http://schemas.microsoft.com/office/powerpoint/2010/main" val="6685134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dirty="0" smtClean="0"/>
              <a:t> </a:t>
            </a:r>
            <a:r>
              <a:rPr lang="en-GB" dirty="0"/>
              <a:t>Capitalism in Crisis</a:t>
            </a:r>
          </a:p>
        </p:txBody>
      </p:sp>
      <p:sp>
        <p:nvSpPr>
          <p:cNvPr id="3" name="Content Placeholder 2"/>
          <p:cNvSpPr txBox="1">
            <a:spLocks noGrp="1"/>
          </p:cNvSpPr>
          <p:nvPr>
            <p:ph sz="half" idx="1"/>
          </p:nvPr>
        </p:nvSpPr>
        <p:spPr/>
        <p:txBody>
          <a:bodyPr/>
          <a:lstStyle/>
          <a:p>
            <a:pPr lvl="0"/>
            <a:r>
              <a:rPr lang="en-GB" sz="2400" dirty="0"/>
              <a:t>‘The Decay’ – of Capitalist Society (1923)</a:t>
            </a:r>
          </a:p>
          <a:p>
            <a:pPr lvl="0"/>
            <a:r>
              <a:rPr lang="en-GB" sz="2400" dirty="0" smtClean="0"/>
              <a:t>by </a:t>
            </a:r>
            <a:r>
              <a:rPr lang="en-GB" sz="2400" dirty="0"/>
              <a:t>Sidney and </a:t>
            </a:r>
            <a:r>
              <a:rPr lang="en-GB" sz="2400"/>
              <a:t>Beatrice </a:t>
            </a:r>
            <a:r>
              <a:rPr lang="en-GB" sz="2400" smtClean="0"/>
              <a:t>Webb</a:t>
            </a:r>
          </a:p>
          <a:p>
            <a:pPr lvl="0"/>
            <a:endParaRPr lang="en-GB" sz="2400" dirty="0"/>
          </a:p>
          <a:p>
            <a:pPr lvl="0"/>
            <a:r>
              <a:rPr lang="en-GB" sz="2400" dirty="0" smtClean="0"/>
              <a:t>Pursuit </a:t>
            </a:r>
            <a:r>
              <a:rPr lang="en-GB" sz="2400" dirty="0"/>
              <a:t>of naked profit = penury, unemployment, dangerous Imperial ventures  </a:t>
            </a:r>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844824"/>
            <a:ext cx="2880320" cy="4320480"/>
          </a:xfrm>
        </p:spPr>
      </p:pic>
    </p:spTree>
    <p:extLst>
      <p:ext uri="{BB962C8B-B14F-4D97-AF65-F5344CB8AC3E}">
        <p14:creationId xmlns:p14="http://schemas.microsoft.com/office/powerpoint/2010/main" val="32964255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Moscow  May-June 1932 </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Following early criticism they formed a positive overview of Soviet system</a:t>
            </a:r>
          </a:p>
          <a:p>
            <a:r>
              <a:rPr lang="en-GB" dirty="0" smtClean="0"/>
              <a:t>Controversial link between Webb social theories and events in the Soviet Union</a:t>
            </a:r>
          </a:p>
          <a:p>
            <a:r>
              <a:rPr lang="en-GB" dirty="0" smtClean="0"/>
              <a:t>Overlooked the brutalities of collectivist policies</a:t>
            </a:r>
          </a:p>
          <a:p>
            <a:r>
              <a:rPr lang="en-GB" dirty="0" smtClean="0"/>
              <a:t>Ignored the ‘Purges’ and the ‘Gulags’</a:t>
            </a:r>
            <a:endParaRPr lang="en-GB" dirty="0"/>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772816"/>
            <a:ext cx="2952328" cy="4032448"/>
          </a:xfrm>
        </p:spPr>
      </p:pic>
    </p:spTree>
    <p:extLst>
      <p:ext uri="{BB962C8B-B14F-4D97-AF65-F5344CB8AC3E}">
        <p14:creationId xmlns:p14="http://schemas.microsoft.com/office/powerpoint/2010/main" val="842528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Change of Heart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484784"/>
            <a:ext cx="4038600" cy="4464496"/>
          </a:xfrm>
        </p:spPr>
      </p:pic>
      <p:sp>
        <p:nvSpPr>
          <p:cNvPr id="4" name="Content Placeholder 3"/>
          <p:cNvSpPr>
            <a:spLocks noGrp="1"/>
          </p:cNvSpPr>
          <p:nvPr>
            <p:ph sz="half" idx="2"/>
          </p:nvPr>
        </p:nvSpPr>
        <p:spPr/>
        <p:txBody>
          <a:bodyPr>
            <a:normAutofit lnSpcReduction="10000"/>
          </a:bodyPr>
          <a:lstStyle/>
          <a:p>
            <a:r>
              <a:rPr lang="en-GB" dirty="0" smtClean="0"/>
              <a:t>Admiration of the ‘managed economy’ of the first ‘Five-Year Plan ‘ </a:t>
            </a:r>
          </a:p>
          <a:p>
            <a:r>
              <a:rPr lang="en-GB" dirty="0" smtClean="0"/>
              <a:t>Intrigued by the organisation around state enterprises</a:t>
            </a:r>
          </a:p>
          <a:p>
            <a:r>
              <a:rPr lang="en-GB" dirty="0" smtClean="0"/>
              <a:t>Admired the economic modernisation and scientific advances </a:t>
            </a:r>
          </a:p>
          <a:p>
            <a:endParaRPr lang="en-GB" dirty="0"/>
          </a:p>
        </p:txBody>
      </p:sp>
    </p:spTree>
    <p:extLst>
      <p:ext uri="{BB962C8B-B14F-4D97-AF65-F5344CB8AC3E}">
        <p14:creationId xmlns:p14="http://schemas.microsoft.com/office/powerpoint/2010/main" val="1560829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Civilisation?</a:t>
            </a:r>
            <a:endParaRPr lang="en-GB" dirty="0"/>
          </a:p>
        </p:txBody>
      </p:sp>
      <p:sp>
        <p:nvSpPr>
          <p:cNvPr id="3" name="Content Placeholder 2"/>
          <p:cNvSpPr>
            <a:spLocks noGrp="1"/>
          </p:cNvSpPr>
          <p:nvPr>
            <p:ph sz="half" idx="1"/>
          </p:nvPr>
        </p:nvSpPr>
        <p:spPr/>
        <p:txBody>
          <a:bodyPr>
            <a:normAutofit fontScale="92500"/>
          </a:bodyPr>
          <a:lstStyle/>
          <a:p>
            <a:r>
              <a:rPr lang="en-GB" dirty="0" smtClean="0"/>
              <a:t>Published 1935 (with the 1937 edition dropping the question mark!)</a:t>
            </a:r>
          </a:p>
          <a:p>
            <a:endParaRPr lang="en-GB" dirty="0" smtClean="0"/>
          </a:p>
          <a:p>
            <a:r>
              <a:rPr lang="en-GB" dirty="0" smtClean="0"/>
              <a:t>A tome for ‘fellow travellers’ – a shop window on the Soviet system </a:t>
            </a:r>
          </a:p>
          <a:p>
            <a:endParaRPr lang="en-GB" dirty="0" smtClean="0"/>
          </a:p>
          <a:p>
            <a:r>
              <a:rPr lang="en-GB" dirty="0"/>
              <a:t>A Crisis of Civilisation?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64088" y="1628800"/>
            <a:ext cx="2736304" cy="4464496"/>
          </a:xfrm>
        </p:spPr>
      </p:pic>
    </p:spTree>
    <p:extLst>
      <p:ext uri="{BB962C8B-B14F-4D97-AF65-F5344CB8AC3E}">
        <p14:creationId xmlns:p14="http://schemas.microsoft.com/office/powerpoint/2010/main" val="2547416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Happy Land Far, Far Away’</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lstStyle/>
          <a:p>
            <a:r>
              <a:rPr lang="en-GB" dirty="0" smtClean="0"/>
              <a:t>Paul </a:t>
            </a:r>
            <a:r>
              <a:rPr lang="en-GB" dirty="0" err="1" smtClean="0"/>
              <a:t>Flewers</a:t>
            </a:r>
            <a:r>
              <a:rPr lang="en-GB" dirty="0" smtClean="0"/>
              <a:t>, </a:t>
            </a:r>
            <a:r>
              <a:rPr lang="en-GB" i="1" dirty="0" smtClean="0"/>
              <a:t>A </a:t>
            </a:r>
            <a:r>
              <a:rPr lang="en-GB" i="1" dirty="0"/>
              <a:t>Happy Land Far, Far Away</a:t>
            </a:r>
            <a:r>
              <a:rPr lang="en-GB" i="1" dirty="0" smtClean="0"/>
              <a:t>? Fellow-Travelling </a:t>
            </a:r>
            <a:r>
              <a:rPr lang="en-GB" i="1" dirty="0"/>
              <a:t>With Sir Bernard Pares </a:t>
            </a:r>
            <a:r>
              <a:rPr lang="en-GB" i="1" dirty="0" smtClean="0"/>
              <a:t>and Sidney </a:t>
            </a:r>
            <a:r>
              <a:rPr lang="en-GB" i="1" dirty="0"/>
              <a:t>and Beatrice </a:t>
            </a:r>
            <a:r>
              <a:rPr lang="en-GB" i="1" dirty="0" smtClean="0"/>
              <a:t>Webb , </a:t>
            </a:r>
            <a:r>
              <a:rPr lang="en-GB" dirty="0"/>
              <a:t>School of Slavonic and East European </a:t>
            </a:r>
            <a:r>
              <a:rPr lang="en-GB" dirty="0" smtClean="0"/>
              <a:t>Studies, </a:t>
            </a:r>
            <a:r>
              <a:rPr lang="en-GB" dirty="0"/>
              <a:t>Vol. 17, No. 2, Autumn </a:t>
            </a:r>
            <a:r>
              <a:rPr lang="en-GB" dirty="0" smtClean="0"/>
              <a:t>2005, pp,85-101.</a:t>
            </a:r>
          </a:p>
          <a:p>
            <a:endParaRPr lang="en-GB" dirty="0"/>
          </a:p>
          <a:p>
            <a:endParaRPr lang="en-GB" dirty="0"/>
          </a:p>
        </p:txBody>
      </p:sp>
    </p:spTree>
    <p:extLst>
      <p:ext uri="{BB962C8B-B14F-4D97-AF65-F5344CB8AC3E}">
        <p14:creationId xmlns:p14="http://schemas.microsoft.com/office/powerpoint/2010/main" val="1843286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‘Well Oiled Machine’</a:t>
            </a:r>
            <a:endParaRPr lang="en-GB" dirty="0"/>
          </a:p>
        </p:txBody>
      </p:sp>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988840"/>
            <a:ext cx="3312368" cy="3744416"/>
          </a:xfrm>
        </p:spPr>
      </p:pic>
      <p:sp>
        <p:nvSpPr>
          <p:cNvPr id="6" name="Content Placeholder 5"/>
          <p:cNvSpPr>
            <a:spLocks noGrp="1"/>
          </p:cNvSpPr>
          <p:nvPr>
            <p:ph sz="half" idx="2"/>
          </p:nvPr>
        </p:nvSpPr>
        <p:spPr/>
        <p:txBody>
          <a:bodyPr>
            <a:normAutofit lnSpcReduction="10000"/>
          </a:bodyPr>
          <a:lstStyle/>
          <a:p>
            <a:r>
              <a:rPr lang="en-GB" dirty="0" smtClean="0"/>
              <a:t>Webb’s as technocrats and ‘top-down conception of Socialism’ (</a:t>
            </a:r>
            <a:r>
              <a:rPr lang="en-GB" dirty="0" err="1" smtClean="0"/>
              <a:t>Flewers</a:t>
            </a:r>
            <a:r>
              <a:rPr lang="en-GB" dirty="0" smtClean="0"/>
              <a:t>, p.91) attracted to the Soviet model</a:t>
            </a:r>
          </a:p>
          <a:p>
            <a:r>
              <a:rPr lang="en-GB" dirty="0" smtClean="0"/>
              <a:t>Ideal economic ‘body-politic’  - Communist Party as inspired administrators and educators </a:t>
            </a:r>
          </a:p>
        </p:txBody>
      </p:sp>
    </p:spTree>
    <p:extLst>
      <p:ext uri="{BB962C8B-B14F-4D97-AF65-F5344CB8AC3E}">
        <p14:creationId xmlns:p14="http://schemas.microsoft.com/office/powerpoint/2010/main" val="1343101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the conscience’</a:t>
            </a:r>
            <a:endParaRPr lang="en-GB" dirty="0"/>
          </a:p>
        </p:txBody>
      </p:sp>
      <p:sp>
        <p:nvSpPr>
          <p:cNvPr id="3" name="Content Placeholder 2"/>
          <p:cNvSpPr>
            <a:spLocks noGrp="1"/>
          </p:cNvSpPr>
          <p:nvPr>
            <p:ph sz="half" idx="1"/>
          </p:nvPr>
        </p:nvSpPr>
        <p:spPr/>
        <p:txBody>
          <a:bodyPr/>
          <a:lstStyle/>
          <a:p>
            <a:r>
              <a:rPr lang="en-GB" dirty="0" smtClean="0"/>
              <a:t>The Party seen as ‘keeping the conscience of its own members…’ while they  ‘act </a:t>
            </a:r>
            <a:r>
              <a:rPr lang="en-GB" dirty="0"/>
              <a:t>as missionaries among the non-party </a:t>
            </a:r>
            <a:r>
              <a:rPr lang="en-GB" dirty="0" smtClean="0"/>
              <a:t>citizens’.</a:t>
            </a:r>
          </a:p>
          <a:p>
            <a:r>
              <a:rPr lang="en-GB" i="1" dirty="0" smtClean="0"/>
              <a:t>A New Civilisation ? </a:t>
            </a:r>
            <a:r>
              <a:rPr lang="en-GB" dirty="0" smtClean="0"/>
              <a:t>p</a:t>
            </a:r>
            <a:r>
              <a:rPr lang="en-GB" i="1" dirty="0" smtClean="0"/>
              <a:t>.340.</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409285"/>
            <a:ext cx="4038600" cy="2907792"/>
          </a:xfrm>
        </p:spPr>
      </p:pic>
    </p:spTree>
    <p:extLst>
      <p:ext uri="{BB962C8B-B14F-4D97-AF65-F5344CB8AC3E}">
        <p14:creationId xmlns:p14="http://schemas.microsoft.com/office/powerpoint/2010/main" val="4065613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Denial</a:t>
            </a:r>
            <a:endParaRPr lang="en-GB" dirty="0"/>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772816"/>
            <a:ext cx="4186808" cy="4536504"/>
          </a:xfrm>
        </p:spPr>
      </p:pic>
      <p:sp>
        <p:nvSpPr>
          <p:cNvPr id="6" name="Content Placeholder 5"/>
          <p:cNvSpPr>
            <a:spLocks noGrp="1"/>
          </p:cNvSpPr>
          <p:nvPr>
            <p:ph sz="half" idx="2"/>
          </p:nvPr>
        </p:nvSpPr>
        <p:spPr/>
        <p:txBody>
          <a:bodyPr>
            <a:normAutofit fontScale="92500" lnSpcReduction="20000"/>
          </a:bodyPr>
          <a:lstStyle/>
          <a:p>
            <a:r>
              <a:rPr lang="en-GB" dirty="0"/>
              <a:t>Apologist for the purges and the show trials – seen to uphold moral standards, deny careerists and deviations</a:t>
            </a:r>
          </a:p>
          <a:p>
            <a:r>
              <a:rPr lang="en-GB" dirty="0"/>
              <a:t>Downplayed famine and the hardships </a:t>
            </a:r>
          </a:p>
          <a:p>
            <a:r>
              <a:rPr lang="en-GB" dirty="0"/>
              <a:t>Did criticise repression of individual thought and democratic politics , but failed to reconcile this with the positive reactions</a:t>
            </a:r>
          </a:p>
          <a:p>
            <a:endParaRPr lang="en-GB" dirty="0"/>
          </a:p>
        </p:txBody>
      </p:sp>
    </p:spTree>
    <p:extLst>
      <p:ext uri="{BB962C8B-B14F-4D97-AF65-F5344CB8AC3E}">
        <p14:creationId xmlns:p14="http://schemas.microsoft.com/office/powerpoint/2010/main" val="2896445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Wish fulfilment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A dream come true: ‘wish fulfilment’ (</a:t>
            </a:r>
            <a:r>
              <a:rPr lang="en-GB" dirty="0" err="1" smtClean="0"/>
              <a:t>Flewin</a:t>
            </a:r>
            <a:r>
              <a:rPr lang="en-GB" dirty="0"/>
              <a:t>, </a:t>
            </a:r>
            <a:r>
              <a:rPr lang="en-GB" dirty="0" smtClean="0"/>
              <a:t>p.100), that denied the more malevolent realities -  the chaos, inefficiencies and abuses.</a:t>
            </a:r>
          </a:p>
          <a:p>
            <a:r>
              <a:rPr lang="en-GB" dirty="0" smtClean="0"/>
              <a:t>Poor knowledge of Russian society and limited access</a:t>
            </a:r>
          </a:p>
          <a:p>
            <a:endParaRPr lang="en-GB" dirty="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772816"/>
            <a:ext cx="3672408" cy="4176464"/>
          </a:xfrm>
        </p:spPr>
      </p:pic>
    </p:spTree>
    <p:extLst>
      <p:ext uri="{BB962C8B-B14F-4D97-AF65-F5344CB8AC3E}">
        <p14:creationId xmlns:p14="http://schemas.microsoft.com/office/powerpoint/2010/main" val="3645487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Wish fulfilment </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1844824"/>
            <a:ext cx="2533600" cy="4032447"/>
          </a:xfrm>
        </p:spPr>
      </p:pic>
      <p:sp>
        <p:nvSpPr>
          <p:cNvPr id="4" name="Content Placeholder 3"/>
          <p:cNvSpPr>
            <a:spLocks noGrp="1"/>
          </p:cNvSpPr>
          <p:nvPr>
            <p:ph sz="half" idx="2"/>
          </p:nvPr>
        </p:nvSpPr>
        <p:spPr/>
        <p:txBody>
          <a:bodyPr/>
          <a:lstStyle/>
          <a:p>
            <a:r>
              <a:rPr lang="en-GB" dirty="0" smtClean="0"/>
              <a:t> Beatrice Webb:</a:t>
            </a:r>
          </a:p>
          <a:p>
            <a:r>
              <a:rPr lang="en-GB" dirty="0" smtClean="0"/>
              <a:t>‘all I know is that I wish Soviet Communism to succeed , a wish that tends to distort one’s judgement’ Diary entry, April 1932, quoted in </a:t>
            </a:r>
            <a:r>
              <a:rPr lang="en-GB" dirty="0" err="1" smtClean="0"/>
              <a:t>Flewin</a:t>
            </a:r>
            <a:r>
              <a:rPr lang="en-GB" dirty="0" smtClean="0"/>
              <a:t>, p.100.</a:t>
            </a:r>
            <a:endParaRPr lang="en-GB" dirty="0"/>
          </a:p>
        </p:txBody>
      </p:sp>
    </p:spTree>
    <p:extLst>
      <p:ext uri="{BB962C8B-B14F-4D97-AF65-F5344CB8AC3E}">
        <p14:creationId xmlns:p14="http://schemas.microsoft.com/office/powerpoint/2010/main" val="3699637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ODYSSEY!</a:t>
            </a:r>
            <a:endParaRPr lang="en-GB" dirty="0"/>
          </a:p>
        </p:txBody>
      </p:sp>
      <p:pic>
        <p:nvPicPr>
          <p:cNvPr id="7" name="Content Placeholder 6"/>
          <p:cNvPicPr>
            <a:picLocks noGrp="1" noChangeAspect="1"/>
          </p:cNvPicPr>
          <p:nvPr>
            <p:ph sz="half" idx="1"/>
          </p:nvPr>
        </p:nvPicPr>
        <p:blipFill>
          <a:blip r:embed="rId2"/>
          <a:stretch>
            <a:fillRect/>
          </a:stretch>
        </p:blipFill>
        <p:spPr>
          <a:xfrm>
            <a:off x="953637" y="1600200"/>
            <a:ext cx="3045725" cy="4525963"/>
          </a:xfrm>
        </p:spPr>
      </p:pic>
      <p:sp>
        <p:nvSpPr>
          <p:cNvPr id="6" name="Content Placeholder 5"/>
          <p:cNvSpPr>
            <a:spLocks noGrp="1"/>
          </p:cNvSpPr>
          <p:nvPr>
            <p:ph sz="half" idx="2"/>
          </p:nvPr>
        </p:nvSpPr>
        <p:spPr>
          <a:xfrm>
            <a:off x="4648200" y="1484784"/>
            <a:ext cx="4038600" cy="4641379"/>
          </a:xfrm>
        </p:spPr>
        <p:txBody>
          <a:bodyPr/>
          <a:lstStyle/>
          <a:p>
            <a:r>
              <a:rPr lang="en-GB" dirty="0" err="1" smtClean="0"/>
              <a:t>Webbs</a:t>
            </a:r>
            <a:r>
              <a:rPr lang="en-GB" dirty="0" smtClean="0"/>
              <a:t> view of the Soviet Union judges in context of :</a:t>
            </a:r>
          </a:p>
          <a:p>
            <a:r>
              <a:rPr lang="en-GB" dirty="0" smtClean="0"/>
              <a:t>Economic crash of 1929 </a:t>
            </a:r>
          </a:p>
          <a:p>
            <a:r>
              <a:rPr lang="en-GB" dirty="0" smtClean="0"/>
              <a:t>Failure to deal with consequences</a:t>
            </a:r>
          </a:p>
          <a:p>
            <a:r>
              <a:rPr lang="en-GB" dirty="0" smtClean="0"/>
              <a:t>Seeking an alternative</a:t>
            </a:r>
          </a:p>
          <a:p>
            <a:r>
              <a:rPr lang="en-GB" dirty="0" smtClean="0"/>
              <a:t>A Crisis of Civilisation?</a:t>
            </a:r>
          </a:p>
          <a:p>
            <a:endParaRPr lang="en-GB" dirty="0"/>
          </a:p>
        </p:txBody>
      </p:sp>
    </p:spTree>
    <p:extLst>
      <p:ext uri="{BB962C8B-B14F-4D97-AF65-F5344CB8AC3E}">
        <p14:creationId xmlns:p14="http://schemas.microsoft.com/office/powerpoint/2010/main" val="2792081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ODYSSEY</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View of Soviet system based upon Fabian ‘</a:t>
            </a:r>
            <a:r>
              <a:rPr lang="en-GB" dirty="0" err="1" smtClean="0"/>
              <a:t>etatist</a:t>
            </a:r>
            <a:r>
              <a:rPr lang="en-GB" dirty="0" smtClean="0"/>
              <a:t>’ approach to social reform (top-down!)</a:t>
            </a:r>
          </a:p>
          <a:p>
            <a:r>
              <a:rPr lang="en-GB" dirty="0" smtClean="0"/>
              <a:t>In conflict with Gradualist and democratic approach</a:t>
            </a:r>
          </a:p>
          <a:p>
            <a:r>
              <a:rPr lang="en-GB" dirty="0" smtClean="0"/>
              <a:t>Although , </a:t>
            </a:r>
            <a:r>
              <a:rPr lang="en-GB" dirty="0" err="1" smtClean="0"/>
              <a:t>Webbs</a:t>
            </a:r>
            <a:r>
              <a:rPr lang="en-GB" dirty="0" smtClean="0"/>
              <a:t> remained unsure of a Soviet-style British model</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988840"/>
            <a:ext cx="3062089" cy="4104456"/>
          </a:xfrm>
        </p:spPr>
      </p:pic>
    </p:spTree>
    <p:extLst>
      <p:ext uri="{BB962C8B-B14F-4D97-AF65-F5344CB8AC3E}">
        <p14:creationId xmlns:p14="http://schemas.microsoft.com/office/powerpoint/2010/main" val="3103095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Backlash</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Webbs</a:t>
            </a:r>
            <a:r>
              <a:rPr lang="en-GB" dirty="0" smtClean="0"/>
              <a:t> were arch-Bureaucrats</a:t>
            </a:r>
            <a:r>
              <a:rPr lang="en-GB" dirty="0"/>
              <a:t>: </a:t>
            </a:r>
          </a:p>
          <a:p>
            <a:r>
              <a:rPr lang="en-GB" dirty="0"/>
              <a:t>‘fascinated by a state every aspect of which was controlled by an all-powerful bureaucracy ‘ A Lunn, ‘Revolutionary Society in Theory and Practice’ , </a:t>
            </a:r>
            <a:r>
              <a:rPr lang="en-GB" i="1" dirty="0"/>
              <a:t>The Right Book Club, </a:t>
            </a:r>
            <a:r>
              <a:rPr lang="en-GB" dirty="0"/>
              <a:t>1939</a:t>
            </a:r>
            <a:r>
              <a:rPr lang="en-GB" i="1" dirty="0"/>
              <a:t>.  </a:t>
            </a:r>
          </a:p>
          <a:p>
            <a:endParaRPr lang="en-GB" dirty="0"/>
          </a:p>
          <a:p>
            <a:endParaRPr lang="en-GB" i="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10162" y="1916832"/>
            <a:ext cx="3638302" cy="3672408"/>
          </a:xfrm>
        </p:spPr>
      </p:pic>
    </p:spTree>
    <p:extLst>
      <p:ext uri="{BB962C8B-B14F-4D97-AF65-F5344CB8AC3E}">
        <p14:creationId xmlns:p14="http://schemas.microsoft.com/office/powerpoint/2010/main" val="26507677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Backlash</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484784"/>
            <a:ext cx="2736304" cy="4608512"/>
          </a:xfrm>
        </p:spPr>
      </p:pic>
      <p:sp>
        <p:nvSpPr>
          <p:cNvPr id="4" name="Content Placeholder 3"/>
          <p:cNvSpPr>
            <a:spLocks noGrp="1"/>
          </p:cNvSpPr>
          <p:nvPr>
            <p:ph sz="half" idx="2"/>
          </p:nvPr>
        </p:nvSpPr>
        <p:spPr/>
        <p:txBody>
          <a:bodyPr/>
          <a:lstStyle/>
          <a:p>
            <a:r>
              <a:rPr lang="en-GB" dirty="0" smtClean="0"/>
              <a:t>Webb’s positive overview of the Soviet Union is based </a:t>
            </a:r>
            <a:r>
              <a:rPr lang="en-GB" dirty="0"/>
              <a:t>on </a:t>
            </a:r>
            <a:r>
              <a:rPr lang="en-GB" dirty="0" smtClean="0"/>
              <a:t>‘verbal contortions’</a:t>
            </a:r>
          </a:p>
          <a:p>
            <a:r>
              <a:rPr lang="en-GB" dirty="0" smtClean="0"/>
              <a:t> </a:t>
            </a:r>
            <a:r>
              <a:rPr lang="en-GB" dirty="0" err="1" smtClean="0"/>
              <a:t>E.H.Carr</a:t>
            </a:r>
            <a:r>
              <a:rPr lang="en-GB" dirty="0" smtClean="0"/>
              <a:t>, ‘Russia Through Fabian Eyes’ </a:t>
            </a:r>
            <a:r>
              <a:rPr lang="en-GB" i="1" dirty="0" err="1" smtClean="0"/>
              <a:t>Fornightly</a:t>
            </a:r>
            <a:r>
              <a:rPr lang="en-GB" i="1" dirty="0" smtClean="0"/>
              <a:t> Journal</a:t>
            </a:r>
            <a:r>
              <a:rPr lang="en-GB" dirty="0" smtClean="0"/>
              <a:t>, Feb 1936, p..244</a:t>
            </a:r>
            <a:endParaRPr lang="en-GB" dirty="0"/>
          </a:p>
        </p:txBody>
      </p:sp>
    </p:spTree>
    <p:extLst>
      <p:ext uri="{BB962C8B-B14F-4D97-AF65-F5344CB8AC3E}">
        <p14:creationId xmlns:p14="http://schemas.microsoft.com/office/powerpoint/2010/main" val="10278185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alone! </a:t>
            </a:r>
            <a:endParaRPr lang="en-GB" dirty="0"/>
          </a:p>
        </p:txBody>
      </p:sp>
      <p:sp>
        <p:nvSpPr>
          <p:cNvPr id="3" name="Content Placeholder 2"/>
          <p:cNvSpPr>
            <a:spLocks noGrp="1"/>
          </p:cNvSpPr>
          <p:nvPr>
            <p:ph sz="half" idx="1"/>
          </p:nvPr>
        </p:nvSpPr>
        <p:spPr/>
        <p:txBody>
          <a:bodyPr>
            <a:normAutofit/>
          </a:bodyPr>
          <a:lstStyle/>
          <a:p>
            <a:r>
              <a:rPr lang="en-GB" dirty="0" smtClean="0"/>
              <a:t>‘The Society of Cultural Relations between the British Commonwealth and the USSR’ (1924)– The S.C.R.</a:t>
            </a:r>
          </a:p>
          <a:p>
            <a:r>
              <a:rPr lang="en-GB" dirty="0" smtClean="0"/>
              <a:t>Bertrand Russell; J.M. Keynes; Julian Huxley; E.M. Forster; GBS; Virginia Woolf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914383" y="1600200"/>
            <a:ext cx="3506233" cy="4525963"/>
          </a:xfrm>
        </p:spPr>
      </p:pic>
    </p:spTree>
    <p:extLst>
      <p:ext uri="{BB962C8B-B14F-4D97-AF65-F5344CB8AC3E}">
        <p14:creationId xmlns:p14="http://schemas.microsoft.com/office/powerpoint/2010/main" val="2798296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have been!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‘we have been to Russia’ dinners!</a:t>
            </a:r>
          </a:p>
          <a:p>
            <a:r>
              <a:rPr lang="en-GB" dirty="0" smtClean="0"/>
              <a:t>Urban planners;</a:t>
            </a:r>
          </a:p>
          <a:p>
            <a:r>
              <a:rPr lang="en-GB" dirty="0" smtClean="0"/>
              <a:t>Workers Travel Association </a:t>
            </a:r>
          </a:p>
          <a:p>
            <a:r>
              <a:rPr lang="en-GB" dirty="0" smtClean="0"/>
              <a:t>John Strachey M.P. in 1928</a:t>
            </a:r>
          </a:p>
          <a:p>
            <a:r>
              <a:rPr lang="en-GB" dirty="0" smtClean="0"/>
              <a:t>Clough William-Ellis in 1931</a:t>
            </a:r>
          </a:p>
          <a:p>
            <a:r>
              <a:rPr lang="en-GB" dirty="0" smtClean="0"/>
              <a:t>GBS (with </a:t>
            </a:r>
            <a:r>
              <a:rPr lang="en-GB" smtClean="0"/>
              <a:t>Nancy Astor) </a:t>
            </a:r>
            <a:r>
              <a:rPr lang="en-GB" dirty="0" smtClean="0"/>
              <a:t>in 1931</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860032" y="1916832"/>
            <a:ext cx="3744415" cy="3888431"/>
          </a:xfrm>
        </p:spPr>
      </p:pic>
    </p:spTree>
    <p:extLst>
      <p:ext uri="{BB962C8B-B14F-4D97-AF65-F5344CB8AC3E}">
        <p14:creationId xmlns:p14="http://schemas.microsoft.com/office/powerpoint/2010/main" val="12232663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Bernard Pares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normAutofit lnSpcReduction="10000"/>
          </a:bodyPr>
          <a:lstStyle/>
          <a:p>
            <a:r>
              <a:rPr lang="en-GB" dirty="0" smtClean="0"/>
              <a:t>Academic and pioneer of Russian and Slavonic Studies</a:t>
            </a:r>
          </a:p>
          <a:p>
            <a:r>
              <a:rPr lang="en-GB" dirty="0" smtClean="0"/>
              <a:t>Adviser to the White Russian Alexander Kolchak</a:t>
            </a:r>
          </a:p>
          <a:p>
            <a:r>
              <a:rPr lang="en-GB" dirty="0" smtClean="0"/>
              <a:t>Anti-Communist</a:t>
            </a:r>
          </a:p>
          <a:p>
            <a:r>
              <a:rPr lang="en-GB" dirty="0" smtClean="0"/>
              <a:t>Visits the Soviet Union in 1935 </a:t>
            </a:r>
          </a:p>
          <a:p>
            <a:r>
              <a:rPr lang="en-GB" dirty="0" smtClean="0"/>
              <a:t>More favourable to Stalin’s changes</a:t>
            </a:r>
            <a:endParaRPr lang="en-GB" dirty="0"/>
          </a:p>
        </p:txBody>
      </p:sp>
    </p:spTree>
    <p:extLst>
      <p:ext uri="{BB962C8B-B14F-4D97-AF65-F5344CB8AC3E}">
        <p14:creationId xmlns:p14="http://schemas.microsoft.com/office/powerpoint/2010/main" val="23868580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Darkness </a:t>
            </a:r>
            <a:r>
              <a:rPr lang="en-GB" dirty="0" smtClean="0"/>
              <a:t>at Noon</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87624" y="1628800"/>
            <a:ext cx="2952327" cy="4536504"/>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628800"/>
            <a:ext cx="2880320" cy="4392488"/>
          </a:xfrm>
        </p:spPr>
      </p:pic>
    </p:spTree>
    <p:extLst>
      <p:ext uri="{BB962C8B-B14F-4D97-AF65-F5344CB8AC3E}">
        <p14:creationId xmlns:p14="http://schemas.microsoft.com/office/powerpoint/2010/main" val="26417554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 Bibliography </a:t>
            </a:r>
            <a:endParaRPr lang="en-GB" dirty="0"/>
          </a:p>
        </p:txBody>
      </p:sp>
      <p:sp>
        <p:nvSpPr>
          <p:cNvPr id="5" name="Content Placeholder 4"/>
          <p:cNvSpPr>
            <a:spLocks noGrp="1"/>
          </p:cNvSpPr>
          <p:nvPr>
            <p:ph idx="1"/>
          </p:nvPr>
        </p:nvSpPr>
        <p:spPr>
          <a:xfrm>
            <a:off x="457200" y="1600200"/>
            <a:ext cx="8229600" cy="4997152"/>
          </a:xfrm>
        </p:spPr>
        <p:txBody>
          <a:bodyPr>
            <a:normAutofit fontScale="92500" lnSpcReduction="10000"/>
          </a:bodyPr>
          <a:lstStyle/>
          <a:p>
            <a:r>
              <a:rPr lang="en-GB" sz="2400" dirty="0" smtClean="0"/>
              <a:t>Paul </a:t>
            </a:r>
            <a:r>
              <a:rPr lang="en-GB" sz="2400" dirty="0" err="1"/>
              <a:t>Flewers</a:t>
            </a:r>
            <a:r>
              <a:rPr lang="en-GB" sz="2400" dirty="0"/>
              <a:t>, </a:t>
            </a:r>
            <a:r>
              <a:rPr lang="en-GB" sz="2400" dirty="0" smtClean="0"/>
              <a:t>‘A </a:t>
            </a:r>
            <a:r>
              <a:rPr lang="en-GB" sz="2400" dirty="0"/>
              <a:t>Happy Land Far, Far Away? Fellow-Travelling With Sir Bernard Pares and Sidney and Beatrice </a:t>
            </a:r>
            <a:r>
              <a:rPr lang="en-GB" sz="2400" dirty="0" smtClean="0"/>
              <a:t>Webb’ </a:t>
            </a:r>
            <a:r>
              <a:rPr lang="en-GB" sz="2400" i="1" dirty="0"/>
              <a:t>, School of Slavonic and East European Studies,</a:t>
            </a:r>
            <a:r>
              <a:rPr lang="en-GB" sz="2400" dirty="0"/>
              <a:t> Vol. 17, No. 2, Autumn 2005, </a:t>
            </a:r>
            <a:r>
              <a:rPr lang="en-GB" sz="2400" dirty="0" smtClean="0"/>
              <a:t>pp. 85-101.</a:t>
            </a:r>
          </a:p>
          <a:p>
            <a:r>
              <a:rPr lang="en-GB" sz="2400" dirty="0"/>
              <a:t>Kevin Morgan, </a:t>
            </a:r>
            <a:r>
              <a:rPr lang="en-GB" sz="2400" i="1" dirty="0"/>
              <a:t>The </a:t>
            </a:r>
            <a:r>
              <a:rPr lang="en-GB" sz="2400" i="1" dirty="0" err="1"/>
              <a:t>Webbs</a:t>
            </a:r>
            <a:r>
              <a:rPr lang="en-GB" sz="2400" i="1" dirty="0"/>
              <a:t> and Soviet Communism: Bolshevism and the British Left Part 2 </a:t>
            </a:r>
            <a:r>
              <a:rPr lang="en-GB" sz="2400" dirty="0"/>
              <a:t>(</a:t>
            </a:r>
            <a:r>
              <a:rPr lang="en-GB" sz="2400" dirty="0" smtClean="0"/>
              <a:t>London: </a:t>
            </a:r>
            <a:r>
              <a:rPr lang="en-GB" sz="2400" dirty="0"/>
              <a:t>Lawrence and </a:t>
            </a:r>
            <a:r>
              <a:rPr lang="en-GB" sz="2400" dirty="0" err="1"/>
              <a:t>Wishart</a:t>
            </a:r>
            <a:r>
              <a:rPr lang="en-GB" sz="2400" dirty="0"/>
              <a:t>, 2006</a:t>
            </a:r>
            <a:r>
              <a:rPr lang="en-GB" sz="2400" dirty="0" smtClean="0"/>
              <a:t>).</a:t>
            </a:r>
          </a:p>
          <a:p>
            <a:r>
              <a:rPr lang="en-GB" sz="2400" dirty="0" smtClean="0"/>
              <a:t>Richard </a:t>
            </a:r>
            <a:r>
              <a:rPr lang="en-GB" sz="2400" dirty="0" err="1" smtClean="0"/>
              <a:t>Overy</a:t>
            </a:r>
            <a:r>
              <a:rPr lang="en-GB" sz="2400" dirty="0" smtClean="0"/>
              <a:t>, </a:t>
            </a:r>
            <a:r>
              <a:rPr lang="en-GB" sz="2400" i="1" dirty="0" smtClean="0"/>
              <a:t>The Morbid Age: Britain and the Crisis of Civilisation, 1919-1939 </a:t>
            </a:r>
            <a:r>
              <a:rPr lang="en-GB" sz="2400" dirty="0" smtClean="0"/>
              <a:t>(London: Penguin, 2010). </a:t>
            </a:r>
          </a:p>
          <a:p>
            <a:r>
              <a:rPr lang="en-GB" sz="2400" dirty="0"/>
              <a:t>Stephen V. Ward, ‘Soviet communism and the British planning movement: rational learning or Utopian imagining?’, </a:t>
            </a:r>
            <a:r>
              <a:rPr lang="en-GB" sz="2400" i="1" dirty="0"/>
              <a:t>Planning </a:t>
            </a:r>
            <a:r>
              <a:rPr lang="en-GB" sz="2400" i="1" dirty="0" smtClean="0"/>
              <a:t>Perspectives, </a:t>
            </a:r>
            <a:r>
              <a:rPr lang="en-GB" sz="2400" dirty="0"/>
              <a:t>Vol. 27, No. 4, October 2012, pp.499–524</a:t>
            </a:r>
            <a:r>
              <a:rPr lang="en-GB" sz="2400" dirty="0" smtClean="0"/>
              <a:t>.</a:t>
            </a:r>
          </a:p>
          <a:p>
            <a:r>
              <a:rPr lang="en-GB" sz="2400" dirty="0" smtClean="0"/>
              <a:t>Sidney and Beatrice Webb, </a:t>
            </a:r>
            <a:r>
              <a:rPr lang="en-GB" sz="2400" i="1" dirty="0" smtClean="0"/>
              <a:t>Soviet Communism: A New Civilisation? </a:t>
            </a:r>
            <a:r>
              <a:rPr lang="en-GB" sz="2400" dirty="0" smtClean="0"/>
              <a:t>(New Impression Edition, 1935).</a:t>
            </a:r>
          </a:p>
          <a:p>
            <a:endParaRPr lang="en-GB" sz="2400" dirty="0"/>
          </a:p>
          <a:p>
            <a:endParaRPr lang="en-GB" sz="2400" dirty="0"/>
          </a:p>
        </p:txBody>
      </p:sp>
    </p:spTree>
    <p:extLst>
      <p:ext uri="{BB962C8B-B14F-4D97-AF65-F5344CB8AC3E}">
        <p14:creationId xmlns:p14="http://schemas.microsoft.com/office/powerpoint/2010/main" val="8222895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0" y="1582341"/>
            <a:ext cx="4572000" cy="4093428"/>
          </a:xfrm>
          <a:prstGeom prst="rect">
            <a:avLst/>
          </a:prstGeom>
        </p:spPr>
        <p:txBody>
          <a:bodyPr>
            <a:spAutoFit/>
          </a:bodyPr>
          <a:lstStyle/>
          <a:p>
            <a:r>
              <a:rPr lang="en-GB" sz="2000" dirty="0"/>
              <a:t>We the undersigned are recent visitors to the USSR ... We desire to record that we saw nowhere evidence of economic slavery, privation, unemployment and cynical despair of betterment. ... Everywhere we saw [a] hopeful and enthusiastic working-class ... setting an example of industry and conduct which would greatly enrich us if our systems supplied our workers with any incentive to follow it."</a:t>
            </a:r>
          </a:p>
          <a:p>
            <a:r>
              <a:rPr lang="en-GB" sz="2000" i="1" dirty="0"/>
              <a:t>Letter to The Manchester Guardian, 2 March </a:t>
            </a:r>
            <a:r>
              <a:rPr lang="en-GB" sz="2000" i="1" dirty="0" smtClean="0"/>
              <a:t>1933 – George Bernard Shaw et al</a:t>
            </a:r>
            <a:endParaRPr lang="en-GB" sz="2000" dirty="0"/>
          </a:p>
        </p:txBody>
      </p:sp>
    </p:spTree>
    <p:extLst>
      <p:ext uri="{BB962C8B-B14F-4D97-AF65-F5344CB8AC3E}">
        <p14:creationId xmlns:p14="http://schemas.microsoft.com/office/powerpoint/2010/main" val="27586588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1017</TotalTime>
  <Words>984</Words>
  <Application>Microsoft Office PowerPoint</Application>
  <PresentationFormat>On-screen Show (4:3)</PresentationFormat>
  <Paragraphs>125</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Apex</vt:lpstr>
      <vt:lpstr>The Webbs go to moscow</vt:lpstr>
      <vt:lpstr>A New Civilisation?</vt:lpstr>
      <vt:lpstr>Who were Beatrice and Sidney ?</vt:lpstr>
      <vt:lpstr>Fellow travellers</vt:lpstr>
      <vt:lpstr>Fellow travellers</vt:lpstr>
      <vt:lpstr>Fellow travellers</vt:lpstr>
      <vt:lpstr>Affair!</vt:lpstr>
      <vt:lpstr>Thinking </vt:lpstr>
      <vt:lpstr>Dining!</vt:lpstr>
      <vt:lpstr>Minority vs Majority</vt:lpstr>
      <vt:lpstr>Disappointment</vt:lpstr>
      <vt:lpstr>Collective Anxieties </vt:lpstr>
      <vt:lpstr> Capitalism in Crisis</vt:lpstr>
      <vt:lpstr>Moscow  May-June 1932 </vt:lpstr>
      <vt:lpstr>Change of Heart</vt:lpstr>
      <vt:lpstr>A New Civilisation?</vt:lpstr>
      <vt:lpstr>‘A Happy Land Far, Far Away’</vt:lpstr>
      <vt:lpstr>‘Well Oiled Machine’</vt:lpstr>
      <vt:lpstr>‘keeping the conscience’</vt:lpstr>
      <vt:lpstr>Denial</vt:lpstr>
      <vt:lpstr>Wish fulfilment ?</vt:lpstr>
      <vt:lpstr>Wish fulfilment </vt:lpstr>
      <vt:lpstr>ODYSSEY!</vt:lpstr>
      <vt:lpstr>ODYSSEY</vt:lpstr>
      <vt:lpstr>The Backlash</vt:lpstr>
      <vt:lpstr>Backlash</vt:lpstr>
      <vt:lpstr>Not alone! </vt:lpstr>
      <vt:lpstr>We have been!</vt:lpstr>
      <vt:lpstr>Bernard Pares</vt:lpstr>
      <vt:lpstr>Darkness at Noon</vt:lpstr>
      <vt:lpstr>Select Bibliography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interactions with the environment</dc:title>
  <dc:creator>Lester Mason</dc:creator>
  <cp:lastModifiedBy>Lester Mason</cp:lastModifiedBy>
  <cp:revision>80</cp:revision>
  <cp:lastPrinted>2017-10-23T19:10:01Z</cp:lastPrinted>
  <dcterms:created xsi:type="dcterms:W3CDTF">2013-10-20T12:38:37Z</dcterms:created>
  <dcterms:modified xsi:type="dcterms:W3CDTF">2017-10-24T09:49:10Z</dcterms:modified>
</cp:coreProperties>
</file>