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sldIdLst>
    <p:sldId id="256" r:id="rId2"/>
    <p:sldId id="506" r:id="rId3"/>
    <p:sldId id="510" r:id="rId4"/>
    <p:sldId id="508" r:id="rId5"/>
    <p:sldId id="511" r:id="rId6"/>
    <p:sldId id="438" r:id="rId7"/>
    <p:sldId id="473" r:id="rId8"/>
    <p:sldId id="475" r:id="rId9"/>
    <p:sldId id="476" r:id="rId10"/>
    <p:sldId id="479" r:id="rId11"/>
    <p:sldId id="529" r:id="rId12"/>
    <p:sldId id="531" r:id="rId13"/>
    <p:sldId id="527" r:id="rId14"/>
    <p:sldId id="520" r:id="rId15"/>
    <p:sldId id="521" r:id="rId16"/>
    <p:sldId id="533" r:id="rId17"/>
    <p:sldId id="534" r:id="rId18"/>
    <p:sldId id="535" r:id="rId19"/>
    <p:sldId id="536" r:id="rId20"/>
    <p:sldId id="537" r:id="rId21"/>
    <p:sldId id="524" r:id="rId22"/>
    <p:sldId id="517" r:id="rId23"/>
    <p:sldId id="538" r:id="rId24"/>
    <p:sldId id="539" r:id="rId25"/>
    <p:sldId id="525" r:id="rId26"/>
    <p:sldId id="518" r:id="rId27"/>
    <p:sldId id="540" r:id="rId28"/>
    <p:sldId id="502" r:id="rId29"/>
    <p:sldId id="541" r:id="rId30"/>
    <p:sldId id="542" r:id="rId31"/>
    <p:sldId id="543" r:id="rId32"/>
    <p:sldId id="544" r:id="rId33"/>
    <p:sldId id="545" r:id="rId34"/>
    <p:sldId id="546" r:id="rId35"/>
    <p:sldId id="547" r:id="rId36"/>
    <p:sldId id="548" r:id="rId37"/>
    <p:sldId id="549" r:id="rId38"/>
    <p:sldId id="550" r:id="rId39"/>
    <p:sldId id="556" r:id="rId40"/>
    <p:sldId id="555" r:id="rId41"/>
    <p:sldId id="552" r:id="rId42"/>
    <p:sldId id="553" r:id="rId4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3399FF"/>
    <a:srgbClr val="FFFF99"/>
    <a:srgbClr val="FFFF00"/>
    <a:srgbClr val="B2B2B2"/>
    <a:srgbClr val="969696"/>
    <a:srgbClr val="0066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647" autoAdjust="0"/>
    <p:restoredTop sz="93241"/>
  </p:normalViewPr>
  <p:slideViewPr>
    <p:cSldViewPr>
      <p:cViewPr varScale="1">
        <p:scale>
          <a:sx n="72" d="100"/>
          <a:sy n="72" d="100"/>
        </p:scale>
        <p:origin x="133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634A0D-5542-2B42-9541-AE69D9015D80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8B8E3-D500-EE42-8D08-158D3FD56A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93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188C42-A55E-4E72-9B79-9EB0D5BCEE5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F45EFA-0031-41EE-BAF3-EC2E4C21BFF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BA29BD-3A19-40CB-AF97-DFC222E52EE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BB4990-0E06-4242-BB41-EF02F7B7E1F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80DD0E-87AA-499C-94F5-2E45014240A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10394B-AF25-45D3-9DB0-02486615D8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95A83-FDAF-4A7B-997F-E914772EEDA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AD4215-3DB1-4B63-A763-221CA101AB6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FB081D-BF9E-47DF-8213-78AFB732587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DC484A-21FA-4033-BBE1-A1785E82BF1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99E7FA-D833-4FAF-B670-4D8CC4D9EBA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F6A2E8F3-F77B-4381-B75B-03A7F3B2489A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gif"/><Relationship Id="rId4" Type="http://schemas.openxmlformats.org/officeDocument/2006/relationships/image" Target="../media/image1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gif"/><Relationship Id="rId4" Type="http://schemas.openxmlformats.org/officeDocument/2006/relationships/image" Target="../media/image1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6.gif"/><Relationship Id="rId4" Type="http://schemas.openxmlformats.org/officeDocument/2006/relationships/image" Target="../media/image1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6.gif"/><Relationship Id="rId4" Type="http://schemas.openxmlformats.org/officeDocument/2006/relationships/image" Target="../media/image1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6.gif"/><Relationship Id="rId4" Type="http://schemas.openxmlformats.org/officeDocument/2006/relationships/image" Target="../media/image1.gi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6.gif"/><Relationship Id="rId4" Type="http://schemas.openxmlformats.org/officeDocument/2006/relationships/image" Target="../media/image1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gif"/><Relationship Id="rId4" Type="http://schemas.openxmlformats.org/officeDocument/2006/relationships/image" Target="../media/image1.g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gi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gi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gi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gif"/><Relationship Id="rId4" Type="http://schemas.openxmlformats.org/officeDocument/2006/relationships/image" Target="../media/image19.gi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gif"/><Relationship Id="rId4" Type="http://schemas.openxmlformats.org/officeDocument/2006/relationships/image" Target="../media/image19.gi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gif"/><Relationship Id="rId4" Type="http://schemas.openxmlformats.org/officeDocument/2006/relationships/image" Target="../media/image19.gi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gif"/><Relationship Id="rId4" Type="http://schemas.openxmlformats.org/officeDocument/2006/relationships/image" Target="../media/image19.gi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gif"/><Relationship Id="rId4" Type="http://schemas.openxmlformats.org/officeDocument/2006/relationships/image" Target="../media/image19.gi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gif"/><Relationship Id="rId4" Type="http://schemas.openxmlformats.org/officeDocument/2006/relationships/image" Target="../media/image19.gi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6.gif"/><Relationship Id="rId4" Type="http://schemas.openxmlformats.org/officeDocument/2006/relationships/image" Target="../media/image19.gi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png"/><Relationship Id="rId4" Type="http://schemas.openxmlformats.org/officeDocument/2006/relationships/image" Target="../media/image19.gi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.gif"/><Relationship Id="rId4" Type="http://schemas.openxmlformats.org/officeDocument/2006/relationships/image" Target="../media/image19.gi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gi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gi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gi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gif"/><Relationship Id="rId4" Type="http://schemas.openxmlformats.org/officeDocument/2006/relationships/image" Target="../media/image19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1" name="AutoShape 23"/>
          <p:cNvSpPr>
            <a:spLocks noChangeArrowheads="1"/>
          </p:cNvSpPr>
          <p:nvPr/>
        </p:nvSpPr>
        <p:spPr bwMode="auto">
          <a:xfrm rot="920627">
            <a:off x="4716463" y="5013325"/>
            <a:ext cx="1944687" cy="1582738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1" name="AutoShape 13"/>
          <p:cNvSpPr>
            <a:spLocks noChangeArrowheads="1"/>
          </p:cNvSpPr>
          <p:nvPr/>
        </p:nvSpPr>
        <p:spPr bwMode="auto">
          <a:xfrm rot="1194916">
            <a:off x="2700338" y="3357563"/>
            <a:ext cx="3246437" cy="2881312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7" name="AutoShape 9"/>
          <p:cNvSpPr>
            <a:spLocks noChangeArrowheads="1"/>
          </p:cNvSpPr>
          <p:nvPr/>
        </p:nvSpPr>
        <p:spPr bwMode="auto">
          <a:xfrm rot="-399915">
            <a:off x="1692275" y="-892175"/>
            <a:ext cx="3960813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0" name="AutoShape 12"/>
          <p:cNvSpPr>
            <a:spLocks noChangeArrowheads="1"/>
          </p:cNvSpPr>
          <p:nvPr/>
        </p:nvSpPr>
        <p:spPr bwMode="auto">
          <a:xfrm rot="-866279">
            <a:off x="3132138" y="1341438"/>
            <a:ext cx="2520950" cy="2376487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9" name="AutoShape 11"/>
          <p:cNvSpPr>
            <a:spLocks noChangeArrowheads="1"/>
          </p:cNvSpPr>
          <p:nvPr/>
        </p:nvSpPr>
        <p:spPr bwMode="auto">
          <a:xfrm rot="1558088">
            <a:off x="5903913" y="3429000"/>
            <a:ext cx="3240087" cy="29511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8" name="AutoShape 10"/>
          <p:cNvSpPr>
            <a:spLocks noChangeArrowheads="1"/>
          </p:cNvSpPr>
          <p:nvPr/>
        </p:nvSpPr>
        <p:spPr bwMode="auto">
          <a:xfrm rot="983546">
            <a:off x="-541338" y="1412875"/>
            <a:ext cx="2952751" cy="273526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5" name="AutoShape 7"/>
          <p:cNvSpPr>
            <a:spLocks noChangeArrowheads="1"/>
          </p:cNvSpPr>
          <p:nvPr/>
        </p:nvSpPr>
        <p:spPr bwMode="auto">
          <a:xfrm rot="-410465">
            <a:off x="0" y="3933825"/>
            <a:ext cx="2952750" cy="2735263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 rot="920627">
            <a:off x="5724525" y="-531813"/>
            <a:ext cx="3960813" cy="3311526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6" name="AutoShape 8"/>
          <p:cNvSpPr>
            <a:spLocks noChangeArrowheads="1"/>
          </p:cNvSpPr>
          <p:nvPr/>
        </p:nvSpPr>
        <p:spPr bwMode="auto">
          <a:xfrm rot="-1275751">
            <a:off x="4284663" y="1484313"/>
            <a:ext cx="3960812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2" name="AutoShape 24"/>
          <p:cNvSpPr>
            <a:spLocks noChangeArrowheads="1"/>
          </p:cNvSpPr>
          <p:nvPr/>
        </p:nvSpPr>
        <p:spPr bwMode="auto">
          <a:xfrm rot="-1275751">
            <a:off x="1547813" y="2781300"/>
            <a:ext cx="2001837" cy="1858963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3" name="AutoShape 25"/>
          <p:cNvSpPr>
            <a:spLocks noChangeArrowheads="1"/>
          </p:cNvSpPr>
          <p:nvPr/>
        </p:nvSpPr>
        <p:spPr bwMode="auto">
          <a:xfrm rot="-866279">
            <a:off x="4932363" y="476250"/>
            <a:ext cx="1308100" cy="12239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4" name="AutoShape 26"/>
          <p:cNvSpPr>
            <a:spLocks noChangeArrowheads="1"/>
          </p:cNvSpPr>
          <p:nvPr/>
        </p:nvSpPr>
        <p:spPr bwMode="auto">
          <a:xfrm rot="983546">
            <a:off x="7885113" y="2708275"/>
            <a:ext cx="1458912" cy="133191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5" name="Rectangle 27"/>
          <p:cNvSpPr>
            <a:spLocks noChangeArrowheads="1"/>
          </p:cNvSpPr>
          <p:nvPr/>
        </p:nvSpPr>
        <p:spPr bwMode="auto">
          <a:xfrm>
            <a:off x="7308850" y="188913"/>
            <a:ext cx="1835150" cy="576262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6" name="Text Box 28"/>
          <p:cNvSpPr txBox="1">
            <a:spLocks noChangeArrowheads="1"/>
          </p:cNvSpPr>
          <p:nvPr/>
        </p:nvSpPr>
        <p:spPr bwMode="auto">
          <a:xfrm>
            <a:off x="7451725" y="260350"/>
            <a:ext cx="1223963" cy="4318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sp>
        <p:nvSpPr>
          <p:cNvPr id="2077" name="Rectangle 29"/>
          <p:cNvSpPr>
            <a:spLocks noChangeArrowheads="1"/>
          </p:cNvSpPr>
          <p:nvPr/>
        </p:nvSpPr>
        <p:spPr bwMode="auto">
          <a:xfrm>
            <a:off x="0" y="2349500"/>
            <a:ext cx="6732588" cy="1439863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8" name="Text Box 30"/>
          <p:cNvSpPr txBox="1">
            <a:spLocks noChangeArrowheads="1"/>
          </p:cNvSpPr>
          <p:nvPr/>
        </p:nvSpPr>
        <p:spPr bwMode="auto">
          <a:xfrm>
            <a:off x="395288" y="2565400"/>
            <a:ext cx="6048375" cy="9350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6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6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107" name="Picture 5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60350"/>
            <a:ext cx="1944688" cy="16208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110" name="Picture 62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825" y="3284538"/>
            <a:ext cx="3467100" cy="2171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5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5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5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5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5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5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5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1" grpId="0" animBg="1"/>
      <p:bldP spid="2061" grpId="0" animBg="1"/>
      <p:bldP spid="2057" grpId="0" animBg="1"/>
      <p:bldP spid="2060" grpId="0" animBg="1"/>
      <p:bldP spid="2059" grpId="0" animBg="1"/>
      <p:bldP spid="2058" grpId="0" animBg="1"/>
      <p:bldP spid="2055" grpId="0" animBg="1"/>
      <p:bldP spid="2052" grpId="0" animBg="1"/>
      <p:bldP spid="2054" grpId="0" animBg="1"/>
      <p:bldP spid="2056" grpId="0" animBg="1"/>
      <p:bldP spid="2072" grpId="0" animBg="1"/>
      <p:bldP spid="2073" grpId="0" animBg="1"/>
      <p:bldP spid="2074" grpId="0" animBg="1"/>
      <p:bldP spid="2075" grpId="0" animBg="1"/>
      <p:bldP spid="207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8595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596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38597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 		chwaer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3859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860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860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60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3860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8604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605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38606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4075" y="1916113"/>
            <a:ext cx="4176713" cy="26162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8608" name="Line 16"/>
          <p:cNvSpPr>
            <a:spLocks noChangeShapeType="1"/>
          </p:cNvSpPr>
          <p:nvPr/>
        </p:nvSpPr>
        <p:spPr bwMode="auto">
          <a:xfrm flipV="1">
            <a:off x="3419475" y="4437063"/>
            <a:ext cx="43180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8609" name="Line 17"/>
          <p:cNvSpPr>
            <a:spLocks noChangeShapeType="1"/>
          </p:cNvSpPr>
          <p:nvPr/>
        </p:nvSpPr>
        <p:spPr bwMode="auto">
          <a:xfrm flipV="1">
            <a:off x="5940425" y="4437063"/>
            <a:ext cx="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8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8595" grpId="0" animBg="1"/>
      <p:bldP spid="238596" grpId="0"/>
      <p:bldP spid="23859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5763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64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5765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tad-cu</a:t>
            </a:r>
            <a:endParaRPr lang="en-GB" sz="3200" dirty="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576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576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576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7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577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577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7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5777" name="Picture 17" descr="Three Generations Father Son Animated Clipart&#10;&#10;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375" y="2492375"/>
            <a:ext cx="1905000" cy="1905000"/>
          </a:xfrm>
          <a:prstGeom prst="rect">
            <a:avLst/>
          </a:prstGeom>
          <a:noFill/>
        </p:spPr>
      </p:pic>
      <p:sp>
        <p:nvSpPr>
          <p:cNvPr id="245778" name="Line 18"/>
          <p:cNvSpPr>
            <a:spLocks noChangeShapeType="1"/>
          </p:cNvSpPr>
          <p:nvPr/>
        </p:nvSpPr>
        <p:spPr bwMode="auto">
          <a:xfrm>
            <a:off x="3779838" y="2205038"/>
            <a:ext cx="360362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5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63" grpId="0" animBg="1"/>
      <p:bldP spid="245764" grpId="0"/>
      <p:bldP spid="24576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3715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3716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3717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plentyn / plant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371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372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372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372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372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3724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3725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3726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43729" name="Picture 17" descr="Playing Ball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2138" y="2205038"/>
            <a:ext cx="2857500" cy="2466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37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37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3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437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3715" grpId="0" animBg="1"/>
      <p:bldP spid="243716" grpId="0"/>
      <p:bldP spid="2437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8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678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only child</a:t>
            </a:r>
          </a:p>
        </p:txBody>
      </p:sp>
      <p:sp>
        <p:nvSpPr>
          <p:cNvPr id="246789" name="Text Box 5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unig blentyn</a:t>
            </a:r>
          </a:p>
        </p:txBody>
      </p:sp>
      <p:sp>
        <p:nvSpPr>
          <p:cNvPr id="24679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679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6793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6794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95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6796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6797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98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6799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6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6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46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786" grpId="0" animBg="1"/>
      <p:bldP spid="246787" grpId="0"/>
      <p:bldP spid="246788" grpId="0"/>
      <p:bldP spid="24678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0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2630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cousin</a:t>
            </a:r>
            <a:endParaRPr lang="en-GB" sz="3200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26309" name="Text Box 5"/>
          <p:cNvSpPr txBox="1">
            <a:spLocks noChangeArrowheads="1"/>
          </p:cNvSpPr>
          <p:nvPr/>
        </p:nvSpPr>
        <p:spPr bwMode="auto">
          <a:xfrm>
            <a:off x="468313" y="5029199"/>
            <a:ext cx="8424862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cefnder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               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cyfnither</a:t>
            </a:r>
            <a:endParaRPr lang="en-GB" sz="4000" dirty="0" smtClean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spcBef>
                <a:spcPct val="50000"/>
              </a:spcBef>
            </a:pP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2631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6311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12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26313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26314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26315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26328" name="Rectangle 2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29" name="Text Box 2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sp>
        <p:nvSpPr>
          <p:cNvPr id="226331" name="Rectangle 27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32" name="Text Box 28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26333" name="Picture 29" descr="83189556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  <p:pic>
        <p:nvPicPr>
          <p:cNvPr id="18" name="Picture 17" descr="ma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2233613"/>
            <a:ext cx="2590800" cy="2590799"/>
          </a:xfrm>
          <a:prstGeom prst="rect">
            <a:avLst/>
          </a:prstGeom>
        </p:spPr>
      </p:pic>
      <p:pic>
        <p:nvPicPr>
          <p:cNvPr id="19" name="Picture 18" descr="femal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3913" y="2178050"/>
            <a:ext cx="2857500" cy="2857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6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6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6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6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6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06" grpId="0" animBg="1"/>
      <p:bldP spid="226307" grpId="0"/>
      <p:bldP spid="226308" grpId="0"/>
      <p:bldP spid="22630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4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4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2148" name="Text Box 4"/>
          <p:cNvSpPr txBox="1">
            <a:spLocks noChangeArrowheads="1"/>
          </p:cNvSpPr>
          <p:nvPr/>
        </p:nvSpPr>
        <p:spPr bwMode="auto">
          <a:xfrm>
            <a:off x="990600" y="2492375"/>
            <a:ext cx="6934200" cy="58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half </a:t>
            </a:r>
            <a:r>
              <a:rPr lang="en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brother / half sister</a:t>
            </a:r>
            <a:endParaRPr lang="en-GB" sz="3200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2149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hanner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/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hanner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215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2151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52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2153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2154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2155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2156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57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2158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2159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2160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2161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2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2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2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2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2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2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2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2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2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2146" grpId="0" animBg="1"/>
      <p:bldP spid="262147" grpId="0"/>
      <p:bldP spid="262148" grpId="0"/>
      <p:bldP spid="26214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194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195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4196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step father</a:t>
            </a:r>
          </a:p>
        </p:txBody>
      </p:sp>
      <p:sp>
        <p:nvSpPr>
          <p:cNvPr id="264197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llysdad</a:t>
            </a:r>
          </a:p>
        </p:txBody>
      </p:sp>
      <p:sp>
        <p:nvSpPr>
          <p:cNvPr id="26419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4199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200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4201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4202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4203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4204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205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4206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4207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4208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4209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4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4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4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4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4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4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4194" grpId="0" animBg="1"/>
      <p:bldP spid="264195" grpId="0"/>
      <p:bldP spid="264196" grpId="0"/>
      <p:bldP spid="26419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19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5220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step mother</a:t>
            </a:r>
          </a:p>
        </p:txBody>
      </p:sp>
      <p:sp>
        <p:nvSpPr>
          <p:cNvPr id="265221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llysfam</a:t>
            </a:r>
          </a:p>
        </p:txBody>
      </p:sp>
      <p:sp>
        <p:nvSpPr>
          <p:cNvPr id="265222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5223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4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5225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5226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5227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5228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29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5230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5231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5232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5233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5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5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5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5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5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5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5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5218" grpId="0" animBg="1"/>
      <p:bldP spid="265219" grpId="0"/>
      <p:bldP spid="265220" grpId="0"/>
      <p:bldP spid="2652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8292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parents</a:t>
            </a:r>
          </a:p>
        </p:txBody>
      </p:sp>
      <p:sp>
        <p:nvSpPr>
          <p:cNvPr id="268293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rhieni</a:t>
            </a:r>
          </a:p>
        </p:txBody>
      </p:sp>
      <p:sp>
        <p:nvSpPr>
          <p:cNvPr id="268294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8295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6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8297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8298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8299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8300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301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8302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8303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304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8305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8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8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8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8290" grpId="0" animBg="1"/>
      <p:bldP spid="268291" grpId="0"/>
      <p:bldP spid="268292" grpId="0"/>
      <p:bldP spid="26829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FF0000"/>
                </a:solidFill>
                <a:latin typeface="Comic Sans MS"/>
                <a:cs typeface="Comic Sans MS"/>
              </a:rPr>
              <a:t>Posession</a:t>
            </a:r>
            <a:r>
              <a:rPr lang="en-US" dirty="0" smtClean="0">
                <a:solidFill>
                  <a:srgbClr val="FF0000"/>
                </a:solidFill>
                <a:latin typeface="Comic Sans MS"/>
                <a:cs typeface="Comic Sans MS"/>
              </a:rPr>
              <a:t>???</a:t>
            </a:r>
            <a:endParaRPr lang="en-US" dirty="0">
              <a:solidFill>
                <a:srgbClr val="FF0000"/>
              </a:solidFill>
              <a:latin typeface="Comic Sans MS"/>
              <a:cs typeface="Comic Sans M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FF"/>
                </a:solidFill>
                <a:latin typeface="Comic Sans MS"/>
                <a:cs typeface="Comic Sans MS"/>
              </a:rPr>
              <a:t>Mae………………..gyda fi.</a:t>
            </a:r>
          </a:p>
          <a:p>
            <a:endParaRPr lang="en-US" dirty="0" smtClean="0">
              <a:solidFill>
                <a:srgbClr val="0000FF"/>
              </a:solidFill>
              <a:latin typeface="Comic Sans MS"/>
              <a:cs typeface="Comic Sans MS"/>
            </a:endParaRPr>
          </a:p>
          <a:p>
            <a:endParaRPr lang="en-US" dirty="0" smtClean="0">
              <a:solidFill>
                <a:srgbClr val="0000FF"/>
              </a:solidFill>
              <a:latin typeface="Comic Sans MS"/>
              <a:cs typeface="Comic Sans MS"/>
            </a:endParaRPr>
          </a:p>
          <a:p>
            <a:r>
              <a:rPr lang="en-US" dirty="0" smtClean="0">
                <a:solidFill>
                  <a:srgbClr val="0000FF"/>
                </a:solidFill>
                <a:latin typeface="Comic Sans MS"/>
                <a:cs typeface="Comic Sans MS"/>
              </a:rPr>
              <a:t>Does dim………………….gyda fi.</a:t>
            </a:r>
            <a:endParaRPr lang="en-US" dirty="0">
              <a:solidFill>
                <a:srgbClr val="0000FF"/>
              </a:solidFill>
              <a:latin typeface="Comic Sans MS"/>
              <a:cs typeface="Comic Sans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FF0000"/>
                </a:solidFill>
                <a:latin typeface="Comic Sans MS"/>
                <a:cs typeface="Comic Sans MS"/>
              </a:rPr>
              <a:t>Brawd</a:t>
            </a:r>
            <a:r>
              <a:rPr lang="en-US" dirty="0" smtClean="0">
                <a:solidFill>
                  <a:srgbClr val="FF0000"/>
                </a:solidFill>
                <a:latin typeface="Comic Sans MS"/>
                <a:cs typeface="Comic Sans MS"/>
              </a:rPr>
              <a:t>???</a:t>
            </a:r>
            <a:endParaRPr lang="en-US" dirty="0">
              <a:solidFill>
                <a:srgbClr val="FF0000"/>
              </a:solidFill>
              <a:latin typeface="Comic Sans MS"/>
              <a:cs typeface="Comic Sans M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>
                <a:solidFill>
                  <a:srgbClr val="0070C0"/>
                </a:solidFill>
                <a:latin typeface="Comic Sans MS"/>
                <a:cs typeface="Comic Sans MS"/>
              </a:rPr>
              <a:t>Mae brawd gyda fi.</a:t>
            </a:r>
          </a:p>
          <a:p>
            <a:endParaRPr lang="cy-GB" dirty="0" smtClean="0">
              <a:solidFill>
                <a:srgbClr val="0070C0"/>
              </a:solidFill>
              <a:latin typeface="Comic Sans MS"/>
              <a:cs typeface="Comic Sans MS"/>
            </a:endParaRPr>
          </a:p>
          <a:p>
            <a:r>
              <a:rPr lang="cy-GB" dirty="0" smtClean="0">
                <a:solidFill>
                  <a:srgbClr val="0070C0"/>
                </a:solidFill>
                <a:latin typeface="Comic Sans MS"/>
                <a:cs typeface="Comic Sans MS"/>
              </a:rPr>
              <a:t>Does dim brawd gyda fi.</a:t>
            </a:r>
            <a:endParaRPr lang="en-GB" dirty="0" smtClean="0">
              <a:solidFill>
                <a:srgbClr val="0070C0"/>
              </a:solidFill>
              <a:latin typeface="Comic Sans MS"/>
              <a:cs typeface="Comic Sans MS"/>
            </a:endParaRP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1521144"/>
            <a:ext cx="8137525" cy="3939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endParaRPr lang="cy-GB" sz="3200" dirty="0" smtClean="0">
              <a:solidFill>
                <a:srgbClr val="FF0000"/>
              </a:solidFill>
            </a:endParaRPr>
          </a:p>
          <a:p>
            <a:endParaRPr lang="cy-GB" sz="3200" dirty="0" smtClean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FF0000"/>
                </a:solidFill>
              </a:rPr>
              <a:t>Do you have a brother?</a:t>
            </a:r>
          </a:p>
          <a:p>
            <a:endParaRPr lang="cy-GB" sz="3200" dirty="0">
              <a:solidFill>
                <a:srgbClr val="FF0000"/>
              </a:solidFill>
            </a:endParaRPr>
          </a:p>
          <a:p>
            <a:endParaRPr lang="cy-GB" sz="3200" dirty="0" smtClean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0070C0"/>
                </a:solidFill>
              </a:rPr>
              <a:t>Yes, I have a brother.</a:t>
            </a:r>
          </a:p>
          <a:p>
            <a:endParaRPr lang="cy-GB" sz="3200" dirty="0" smtClean="0">
              <a:solidFill>
                <a:srgbClr val="0070C0"/>
              </a:solidFill>
            </a:endParaRPr>
          </a:p>
          <a:p>
            <a:r>
              <a:rPr lang="cy-GB" sz="3200" dirty="0" smtClean="0">
                <a:solidFill>
                  <a:srgbClr val="0070C0"/>
                </a:solidFill>
              </a:rPr>
              <a:t>No, I don’t have a brother.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4922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5461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4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1521144"/>
            <a:ext cx="8137525" cy="3939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endParaRPr lang="cy-GB" sz="3200" dirty="0" smtClean="0">
              <a:solidFill>
                <a:srgbClr val="FF0000"/>
              </a:solidFill>
            </a:endParaRPr>
          </a:p>
          <a:p>
            <a:endParaRPr lang="cy-GB" sz="3200" dirty="0" smtClean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FF0000"/>
                </a:solidFill>
              </a:rPr>
              <a:t>Oes brawd gyda ti?</a:t>
            </a:r>
          </a:p>
          <a:p>
            <a:endParaRPr lang="cy-GB" sz="3200" dirty="0">
              <a:solidFill>
                <a:srgbClr val="FF0000"/>
              </a:solidFill>
            </a:endParaRPr>
          </a:p>
          <a:p>
            <a:endParaRPr lang="cy-GB" sz="3200" dirty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0070C0"/>
                </a:solidFill>
              </a:rPr>
              <a:t>Oes, mae brawd gyda fi.</a:t>
            </a:r>
          </a:p>
          <a:p>
            <a:endParaRPr lang="cy-GB" sz="3200" dirty="0" smtClean="0">
              <a:solidFill>
                <a:srgbClr val="0070C0"/>
              </a:solidFill>
            </a:endParaRPr>
          </a:p>
          <a:p>
            <a:r>
              <a:rPr lang="cy-GB" sz="3200" dirty="0" smtClean="0">
                <a:solidFill>
                  <a:srgbClr val="0070C0"/>
                </a:solidFill>
              </a:rPr>
              <a:t>Nac oes, does dim brawd gyda fi.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275467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5469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4922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4" grpId="0" animBg="1"/>
      <p:bldP spid="27546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5461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4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2998470"/>
            <a:ext cx="8137525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3200" dirty="0" smtClean="0">
                <a:solidFill>
                  <a:srgbClr val="FF0000"/>
                </a:solidFill>
              </a:rPr>
              <a:t>Sawl brawd sy ‘da ti?</a:t>
            </a:r>
          </a:p>
          <a:p>
            <a:endParaRPr lang="cy-GB" sz="3200" dirty="0">
              <a:solidFill>
                <a:srgbClr val="FF0000"/>
              </a:solidFill>
            </a:endParaRPr>
          </a:p>
        </p:txBody>
      </p:sp>
      <p:sp>
        <p:nvSpPr>
          <p:cNvPr id="275467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5469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51077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4" grpId="0" animBg="1"/>
      <p:bldP spid="27546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55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3957" name="Text Box 5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un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395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396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3961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3962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63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3964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3965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66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3967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3968" name="Picture 16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8538" y="2781300"/>
            <a:ext cx="1700212" cy="1728788"/>
          </a:xfrm>
          <a:prstGeom prst="rect">
            <a:avLst/>
          </a:prstGeom>
          <a:noFill/>
        </p:spPr>
      </p:pic>
      <p:pic>
        <p:nvPicPr>
          <p:cNvPr id="253969" name="Picture 17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19700" y="2565400"/>
            <a:ext cx="2520950" cy="1978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3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3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3954" grpId="0" animBg="1"/>
      <p:bldP spid="253955" grpId="0"/>
      <p:bldP spid="25395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2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7028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dau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frawd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dwy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7029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703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703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703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3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703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7036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37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7038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7039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4075" y="2565400"/>
            <a:ext cx="1700213" cy="1728788"/>
          </a:xfrm>
          <a:prstGeom prst="rect">
            <a:avLst/>
          </a:prstGeom>
          <a:noFill/>
        </p:spPr>
      </p:pic>
      <p:pic>
        <p:nvPicPr>
          <p:cNvPr id="257040" name="Picture 16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3800" y="2133600"/>
            <a:ext cx="2520950" cy="1978025"/>
          </a:xfrm>
          <a:prstGeom prst="rect">
            <a:avLst/>
          </a:prstGeom>
          <a:noFill/>
        </p:spPr>
      </p:pic>
      <p:pic>
        <p:nvPicPr>
          <p:cNvPr id="257041" name="Picture 17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088" y="2852738"/>
            <a:ext cx="1700212" cy="1728787"/>
          </a:xfrm>
          <a:prstGeom prst="rect">
            <a:avLst/>
          </a:prstGeom>
          <a:noFill/>
        </p:spPr>
      </p:pic>
      <p:pic>
        <p:nvPicPr>
          <p:cNvPr id="257042" name="Picture 18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25" y="2997200"/>
            <a:ext cx="2233613" cy="1752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7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7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7026" grpId="0" animBg="1"/>
      <p:bldP spid="257027" grpId="0"/>
      <p:bldP spid="25702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03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6004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tri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tair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6005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600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600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600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1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601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601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1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6014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6015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4075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17" name="Picture 17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2988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18" name="Picture 18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59338" y="3573463"/>
            <a:ext cx="1223962" cy="960437"/>
          </a:xfrm>
          <a:prstGeom prst="rect">
            <a:avLst/>
          </a:prstGeom>
          <a:noFill/>
        </p:spPr>
      </p:pic>
      <p:pic>
        <p:nvPicPr>
          <p:cNvPr id="256019" name="Picture 19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575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20" name="Picture 20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7763" y="3573463"/>
            <a:ext cx="1223962" cy="960437"/>
          </a:xfrm>
          <a:prstGeom prst="rect">
            <a:avLst/>
          </a:prstGeom>
          <a:noFill/>
        </p:spPr>
      </p:pic>
      <p:pic>
        <p:nvPicPr>
          <p:cNvPr id="256021" name="Picture 21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750" y="3573463"/>
            <a:ext cx="1223963" cy="960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6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60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02" grpId="0" animBg="1"/>
      <p:bldP spid="256003" grpId="0"/>
      <p:bldP spid="25600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5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8052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pedwar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pedair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8053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805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805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805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5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805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8060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61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8062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8063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4" name="Picture 16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088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5" name="Picture 17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888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6" name="Picture 18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313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7" name="Picture 19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19925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8" name="Picture 20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027988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9" name="Picture 21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938" y="4005263"/>
            <a:ext cx="850900" cy="865187"/>
          </a:xfrm>
          <a:prstGeom prst="rect">
            <a:avLst/>
          </a:prstGeom>
          <a:noFill/>
        </p:spPr>
      </p:pic>
      <p:pic>
        <p:nvPicPr>
          <p:cNvPr id="258070" name="Picture 22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825" y="4076700"/>
            <a:ext cx="863600" cy="6778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8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8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8050" grpId="0" animBg="1"/>
      <p:bldP spid="258051" grpId="0"/>
      <p:bldP spid="25805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wo sisters.jpg"/>
          <p:cNvPicPr>
            <a:picLocks noGrp="1" noChangeAspect="1"/>
          </p:cNvPicPr>
          <p:nvPr>
            <p:ph idx="4294967295"/>
          </p:nvPr>
        </p:nvPicPr>
        <p:blipFill>
          <a:blip r:embed="rId2"/>
          <a:srcRect l="-22155" r="-22155"/>
          <a:stretch>
            <a:fillRect/>
          </a:stretch>
        </p:blipFill>
        <p:spPr>
          <a:xfrm>
            <a:off x="-990600" y="228600"/>
            <a:ext cx="8229600" cy="4525963"/>
          </a:xfrm>
        </p:spPr>
      </p:pic>
      <p:pic>
        <p:nvPicPr>
          <p:cNvPr id="5" name="Picture 4" descr="two brothers and two sister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2215002"/>
            <a:ext cx="5410200" cy="4388998"/>
          </a:xfrm>
          <a:prstGeom prst="rect">
            <a:avLst/>
          </a:prstGeom>
        </p:spPr>
      </p:pic>
      <p:pic>
        <p:nvPicPr>
          <p:cNvPr id="6" name="Picture 5" descr="2 brothers 4 sister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1800" y="685800"/>
            <a:ext cx="5608638" cy="48206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05" name="Oval 5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06" name="Oval 6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04807" name="Group 7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04808" name="Oval 8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04809" name="AutoShape 9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04810" name="Rectangle 10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11" name="Text Box 11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04813" name="Rectangle 13"/>
          <p:cNvSpPr>
            <a:spLocks noChangeArrowheads="1"/>
          </p:cNvSpPr>
          <p:nvPr/>
        </p:nvSpPr>
        <p:spPr bwMode="auto">
          <a:xfrm>
            <a:off x="1" y="2515772"/>
            <a:ext cx="9102692" cy="1908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spAutoFit/>
          </a:bodyPr>
          <a:lstStyle/>
          <a:p>
            <a:r>
              <a:rPr lang="cy-GB" sz="3200" dirty="0" smtClean="0">
                <a:solidFill>
                  <a:srgbClr val="FF0000"/>
                </a:solidFill>
              </a:rPr>
              <a:t> Pwy </a:t>
            </a:r>
            <a:r>
              <a:rPr lang="cy-GB" sz="3200" dirty="0">
                <a:solidFill>
                  <a:srgbClr val="FF0000"/>
                </a:solidFill>
              </a:rPr>
              <a:t>sy yn dy </a:t>
            </a:r>
            <a:r>
              <a:rPr lang="cy-GB" sz="3200" b="1" dirty="0">
                <a:solidFill>
                  <a:srgbClr val="FF0000"/>
                </a:solidFill>
              </a:rPr>
              <a:t>d</a:t>
            </a:r>
            <a:r>
              <a:rPr lang="cy-GB" sz="3200" dirty="0">
                <a:solidFill>
                  <a:srgbClr val="FF0000"/>
                </a:solidFill>
              </a:rPr>
              <a:t>eulu di</a:t>
            </a:r>
            <a:r>
              <a:rPr lang="cy-GB" sz="3200" dirty="0" smtClean="0">
                <a:solidFill>
                  <a:srgbClr val="FF0000"/>
                </a:solidFill>
              </a:rPr>
              <a:t>?</a:t>
            </a:r>
          </a:p>
          <a:p>
            <a:endParaRPr lang="cy-GB" sz="3200" dirty="0" smtClean="0">
              <a:solidFill>
                <a:srgbClr val="FF0000"/>
              </a:solidFill>
            </a:endParaRPr>
          </a:p>
          <a:p>
            <a:endParaRPr lang="cy-GB" sz="2800" dirty="0" smtClean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0066FF"/>
                </a:solidFill>
              </a:rPr>
              <a:t> Mam</a:t>
            </a:r>
            <a:r>
              <a:rPr lang="cy-GB" sz="3200" dirty="0">
                <a:solidFill>
                  <a:srgbClr val="0066FF"/>
                </a:solidFill>
              </a:rPr>
              <a:t>, </a:t>
            </a:r>
            <a:r>
              <a:rPr lang="cy-GB" sz="3200" dirty="0">
                <a:solidFill>
                  <a:srgbClr val="FF0000"/>
                </a:solidFill>
              </a:rPr>
              <a:t>fy</a:t>
            </a:r>
            <a:r>
              <a:rPr lang="cy-GB" sz="3200" dirty="0">
                <a:solidFill>
                  <a:srgbClr val="0066FF"/>
                </a:solidFill>
              </a:rPr>
              <a:t> llysdad, </a:t>
            </a:r>
            <a:r>
              <a:rPr lang="cy-GB" sz="3200" dirty="0">
                <a:solidFill>
                  <a:srgbClr val="FF0000"/>
                </a:solidFill>
              </a:rPr>
              <a:t>fy</a:t>
            </a:r>
            <a:r>
              <a:rPr lang="cy-GB" sz="3200" dirty="0">
                <a:solidFill>
                  <a:srgbClr val="0066FF"/>
                </a:solidFill>
              </a:rPr>
              <a:t> chwaer</a:t>
            </a:r>
            <a:r>
              <a:rPr lang="cy-GB" sz="3200" dirty="0" smtClean="0">
                <a:solidFill>
                  <a:srgbClr val="0066FF"/>
                </a:solidFill>
              </a:rPr>
              <a:t> a </a:t>
            </a:r>
            <a:r>
              <a:rPr lang="cy-GB" sz="3200" dirty="0">
                <a:solidFill>
                  <a:srgbClr val="FF0000"/>
                </a:solidFill>
              </a:rPr>
              <a:t>fy </a:t>
            </a:r>
            <a:r>
              <a:rPr lang="cy-GB" sz="3200" dirty="0" smtClean="0">
                <a:solidFill>
                  <a:srgbClr val="0066FF"/>
                </a:solidFill>
              </a:rPr>
              <a:t>hanner chwaer</a:t>
            </a:r>
            <a:r>
              <a:rPr lang="cy-GB" sz="3200" dirty="0">
                <a:solidFill>
                  <a:srgbClr val="0066FF"/>
                </a:solidFill>
              </a:rPr>
              <a:t>.</a:t>
            </a:r>
            <a:endParaRPr lang="en-GB" sz="3200" dirty="0">
              <a:solidFill>
                <a:srgbClr val="0066FF"/>
              </a:solidFill>
            </a:endParaRPr>
          </a:p>
        </p:txBody>
      </p:sp>
      <p:sp>
        <p:nvSpPr>
          <p:cNvPr id="204824" name="Rectangle 2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25" name="Text Box 2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04826" name="Picture 26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04827" name="Rectangle 27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28" name="Text Box 28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04829" name="Picture 29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8646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4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0" grpId="0" animBg="1"/>
      <p:bldP spid="2048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82" name="Rectangle 14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183" name="Text Box 15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</a:rPr>
              <a:t>Gramadeg</a:t>
            </a:r>
            <a:endParaRPr lang="en-GB" sz="3600">
              <a:solidFill>
                <a:schemeClr val="bg1"/>
              </a:solidFill>
            </a:endParaRPr>
          </a:p>
        </p:txBody>
      </p:sp>
      <p:grpSp>
        <p:nvGrpSpPr>
          <p:cNvPr id="2" name="Group 5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35225" name="Picture 5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35226" name="Picture 5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35236" name="Rectangle 6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237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135238" name="Picture 70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35239" name="Rectangle 71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240" name="Text Box 72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35241" name="Picture 73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aphicFrame>
        <p:nvGraphicFramePr>
          <p:cNvPr id="135277" name="Group 109"/>
          <p:cNvGraphicFramePr>
            <a:graphicFrameLocks noGrp="1"/>
          </p:cNvGraphicFramePr>
          <p:nvPr/>
        </p:nvGraphicFramePr>
        <p:xfrm>
          <a:off x="2627313" y="2708275"/>
          <a:ext cx="3889375" cy="3241676"/>
        </p:xfrm>
        <a:graphic>
          <a:graphicData uri="http://schemas.openxmlformats.org/drawingml/2006/table">
            <a:tbl>
              <a:tblPr/>
              <a:tblGrid>
                <a:gridCol w="19446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46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215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+ nasal mutation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mh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ngh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m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5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82" grpId="0" animBg="1"/>
      <p:bldP spid="13518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05" name="Oval 5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06" name="Oval 6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04808" name="Oval 8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04809" name="AutoShape 9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04810" name="Rectangle 10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11" name="Text Box 11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04813" name="Rectangle 13"/>
          <p:cNvSpPr>
            <a:spLocks noChangeArrowheads="1"/>
          </p:cNvSpPr>
          <p:nvPr/>
        </p:nvSpPr>
        <p:spPr bwMode="auto">
          <a:xfrm>
            <a:off x="250825" y="2761993"/>
            <a:ext cx="8851867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spAutoFit/>
          </a:bodyPr>
          <a:lstStyle/>
          <a:p>
            <a:r>
              <a:rPr lang="cy-GB" sz="3200" dirty="0">
                <a:solidFill>
                  <a:srgbClr val="FF0000"/>
                </a:solidFill>
              </a:rPr>
              <a:t>Pwy sy yn dy </a:t>
            </a:r>
            <a:r>
              <a:rPr lang="cy-GB" sz="3200" b="1" dirty="0">
                <a:solidFill>
                  <a:srgbClr val="FF0000"/>
                </a:solidFill>
              </a:rPr>
              <a:t>d</a:t>
            </a:r>
            <a:r>
              <a:rPr lang="cy-GB" sz="3200" dirty="0">
                <a:solidFill>
                  <a:srgbClr val="FF0000"/>
                </a:solidFill>
              </a:rPr>
              <a:t>eulu di</a:t>
            </a:r>
            <a:r>
              <a:rPr lang="cy-GB" sz="3200" dirty="0" smtClean="0">
                <a:solidFill>
                  <a:srgbClr val="FF0000"/>
                </a:solidFill>
              </a:rPr>
              <a:t>?</a:t>
            </a:r>
          </a:p>
          <a:p>
            <a:endParaRPr lang="cy-GB" sz="2800" dirty="0" smtClean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0066FF"/>
                </a:solidFill>
              </a:rPr>
              <a:t>Father, brother, children, cat???</a:t>
            </a:r>
            <a:endParaRPr lang="en-GB" sz="3200" dirty="0">
              <a:solidFill>
                <a:srgbClr val="0066FF"/>
              </a:solidFill>
            </a:endParaRPr>
          </a:p>
        </p:txBody>
      </p:sp>
      <p:sp>
        <p:nvSpPr>
          <p:cNvPr id="204824" name="Rectangle 2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25" name="Text Box 2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04826" name="Picture 26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04827" name="Rectangle 27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28" name="Text Box 28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04829" name="Picture 29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8646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4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0" grpId="0" animBg="1"/>
      <p:bldP spid="20481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8000"/>
                </a:solidFill>
                <a:latin typeface="Comic Sans MS"/>
                <a:cs typeface="Comic Sans MS"/>
              </a:rPr>
              <a:t>Gwaith partner</a:t>
            </a:r>
            <a:endParaRPr lang="en-US" dirty="0">
              <a:solidFill>
                <a:srgbClr val="008000"/>
              </a:solidFill>
              <a:latin typeface="Comic Sans MS"/>
              <a:cs typeface="Comic Sans M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>
                <a:solidFill>
                  <a:srgbClr val="FF0000"/>
                </a:solidFill>
                <a:latin typeface="Comic Sans MS"/>
                <a:cs typeface="Comic Sans MS"/>
              </a:rPr>
              <a:t> Pwy sy yn dy </a:t>
            </a:r>
            <a:r>
              <a:rPr lang="cy-GB" b="1" dirty="0" smtClean="0">
                <a:solidFill>
                  <a:srgbClr val="FF0000"/>
                </a:solidFill>
                <a:latin typeface="Comic Sans MS"/>
                <a:cs typeface="Comic Sans MS"/>
              </a:rPr>
              <a:t>d</a:t>
            </a:r>
            <a:r>
              <a:rPr lang="cy-GB" dirty="0" smtClean="0">
                <a:solidFill>
                  <a:srgbClr val="FF0000"/>
                </a:solidFill>
                <a:latin typeface="Comic Sans MS"/>
                <a:cs typeface="Comic Sans MS"/>
              </a:rPr>
              <a:t>eulu di?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5461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4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2752249"/>
            <a:ext cx="8137525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3200" dirty="0">
                <a:solidFill>
                  <a:srgbClr val="FF0000"/>
                </a:solidFill>
              </a:rPr>
              <a:t>Pwy sy yn </a:t>
            </a:r>
            <a:r>
              <a:rPr lang="cy-GB" sz="3200" b="1" dirty="0">
                <a:solidFill>
                  <a:srgbClr val="FF0000"/>
                </a:solidFill>
              </a:rPr>
              <a:t>nh</a:t>
            </a:r>
            <a:r>
              <a:rPr lang="cy-GB" sz="3200" dirty="0">
                <a:solidFill>
                  <a:srgbClr val="FF0000"/>
                </a:solidFill>
              </a:rPr>
              <a:t>eulu Delyth?</a:t>
            </a:r>
          </a:p>
          <a:p>
            <a:endParaRPr lang="cy-GB" sz="3200" dirty="0">
              <a:solidFill>
                <a:srgbClr val="FF0000"/>
              </a:solidFill>
            </a:endParaRPr>
          </a:p>
          <a:p>
            <a:r>
              <a:rPr lang="cy-GB" sz="3200" dirty="0">
                <a:solidFill>
                  <a:srgbClr val="FF0000"/>
                </a:solidFill>
              </a:rPr>
              <a:t>Ei</a:t>
            </a:r>
            <a:r>
              <a:rPr lang="cy-GB" sz="3200" dirty="0">
                <a:solidFill>
                  <a:srgbClr val="0066FF"/>
                </a:solidFill>
              </a:rPr>
              <a:t> rhieni, </a:t>
            </a:r>
            <a:r>
              <a:rPr lang="cy-GB" sz="3200" dirty="0">
                <a:solidFill>
                  <a:srgbClr val="FF0000"/>
                </a:solidFill>
              </a:rPr>
              <a:t>ei</a:t>
            </a:r>
            <a:r>
              <a:rPr lang="cy-GB" sz="3200" dirty="0" smtClean="0">
                <a:solidFill>
                  <a:srgbClr val="0066FF"/>
                </a:solidFill>
              </a:rPr>
              <a:t> chwaer </a:t>
            </a:r>
            <a:r>
              <a:rPr lang="cy-GB" sz="3200" dirty="0">
                <a:solidFill>
                  <a:srgbClr val="FF0000"/>
                </a:solidFill>
              </a:rPr>
              <a:t>a’i</a:t>
            </a:r>
            <a:r>
              <a:rPr lang="cy-GB" sz="3200" dirty="0" smtClean="0">
                <a:solidFill>
                  <a:srgbClr val="0066FF"/>
                </a:solidFill>
              </a:rPr>
              <a:t> anti.</a:t>
            </a:r>
            <a:endParaRPr lang="en-GB" sz="3200" dirty="0">
              <a:solidFill>
                <a:srgbClr val="0066FF"/>
              </a:solidFill>
            </a:endParaRPr>
          </a:p>
        </p:txBody>
      </p:sp>
      <p:sp>
        <p:nvSpPr>
          <p:cNvPr id="275467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5469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46127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4" grpId="0" animBg="1"/>
      <p:bldP spid="27546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1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3172" name="Text Box 4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endParaRPr lang="en-GB" sz="3600" dirty="0">
              <a:solidFill>
                <a:schemeClr val="bg1"/>
              </a:solidFill>
            </a:endParaRP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3174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317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3176" name="Rectangle 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3177" name="Text Box 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sp>
        <p:nvSpPr>
          <p:cNvPr id="263179" name="Rectangle 11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3180" name="Text Box 12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3181" name="Picture 13" descr="8318955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3203" name="Rectangle 35"/>
          <p:cNvSpPr>
            <a:spLocks noChangeArrowheads="1"/>
          </p:cNvSpPr>
          <p:nvPr/>
        </p:nvSpPr>
        <p:spPr bwMode="auto">
          <a:xfrm>
            <a:off x="914400" y="1951037"/>
            <a:ext cx="4236477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lang="en-GB" sz="1800" dirty="0" smtClean="0"/>
              <a:t> </a:t>
            </a:r>
            <a:endParaRPr lang="en-GB" sz="1800" dirty="0"/>
          </a:p>
        </p:txBody>
      </p:sp>
      <p:graphicFrame>
        <p:nvGraphicFramePr>
          <p:cNvPr id="263241" name="Group 73"/>
          <p:cNvGraphicFramePr>
            <a:graphicFrameLocks noGrp="1"/>
          </p:cNvGraphicFramePr>
          <p:nvPr/>
        </p:nvGraphicFramePr>
        <p:xfrm>
          <a:off x="2843213" y="2209799"/>
          <a:ext cx="3457575" cy="3733800"/>
        </p:xfrm>
        <a:graphic>
          <a:graphicData uri="http://schemas.openxmlformats.org/drawingml/2006/table">
            <a:tbl>
              <a:tblPr/>
              <a:tblGrid>
                <a:gridCol w="17287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287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 (her)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 (his)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chath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gath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thad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dad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brawd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frawd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desg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ddesg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gardd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mam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fam</a:t>
                      </a:r>
                      <a:endParaRPr kumimoji="0" lang="cy-GB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6" name="TextBox 15"/>
          <p:cNvSpPr txBox="1"/>
          <p:nvPr/>
        </p:nvSpPr>
        <p:spPr>
          <a:xfrm rot="20130133">
            <a:off x="609600" y="1676400"/>
            <a:ext cx="1905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Aspirate / </a:t>
            </a:r>
            <a:r>
              <a:rPr lang="en-US" dirty="0" err="1" smtClean="0"/>
              <a:t>Llaes</a:t>
            </a: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 rot="1335742">
            <a:off x="7162800" y="2667000"/>
            <a:ext cx="1676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Soft / </a:t>
            </a:r>
            <a:r>
              <a:rPr lang="en-US" dirty="0" err="1" smtClean="0"/>
              <a:t>Meddal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3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317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8000"/>
                </a:solidFill>
                <a:latin typeface="Comic Sans MS"/>
                <a:cs typeface="Comic Sans MS"/>
              </a:rPr>
              <a:t>Gwaith partner</a:t>
            </a:r>
            <a:endParaRPr lang="en-US" dirty="0">
              <a:solidFill>
                <a:srgbClr val="008000"/>
              </a:solidFill>
              <a:latin typeface="Comic Sans MS"/>
              <a:cs typeface="Comic Sans M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>
                <a:solidFill>
                  <a:srgbClr val="FF0000"/>
                </a:solidFill>
                <a:latin typeface="Comic Sans MS"/>
                <a:cs typeface="Comic Sans MS"/>
              </a:rPr>
              <a:t> Pwy sy yn </a:t>
            </a:r>
            <a:r>
              <a:rPr lang="cy-GB" b="1" dirty="0" smtClean="0">
                <a:solidFill>
                  <a:srgbClr val="FF0000"/>
                </a:solidFill>
                <a:latin typeface="Comic Sans MS"/>
                <a:cs typeface="Comic Sans MS"/>
              </a:rPr>
              <a:t>nh</a:t>
            </a:r>
            <a:r>
              <a:rPr lang="cy-GB" dirty="0" smtClean="0">
                <a:solidFill>
                  <a:srgbClr val="FF0000"/>
                </a:solidFill>
                <a:latin typeface="Comic Sans MS"/>
                <a:cs typeface="Comic Sans MS"/>
              </a:rPr>
              <a:t>eulu...........?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1843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1844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91845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91846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91847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91853" name="Rectangle 1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1854" name="Text Box 1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91855" name="Picture 15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91856" name="Rectangle 16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91857" name="Text Box 17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91858" name="Picture 18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  <p:sp>
        <p:nvSpPr>
          <p:cNvPr id="291892" name="Rectangle 52"/>
          <p:cNvSpPr>
            <a:spLocks noChangeArrowheads="1"/>
          </p:cNvSpPr>
          <p:nvPr/>
        </p:nvSpPr>
        <p:spPr bwMode="auto">
          <a:xfrm>
            <a:off x="539750" y="2355969"/>
            <a:ext cx="7920038" cy="33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b="1" dirty="0"/>
              <a:t>Fy Mam-gu</a:t>
            </a:r>
            <a:endParaRPr lang="en-GB" dirty="0"/>
          </a:p>
          <a:p>
            <a:r>
              <a:rPr lang="cy-GB" dirty="0"/>
              <a:t>Roedd fy mam-gu’n un o saith o blant. Roedd pedair chwaer a dau frawd ‘da hi.  Dechreuodd hi weithio ar fferm pan oedd hi’n dair ar ddeg oed ond pan oedd hi’n bymtheg oed cafodd hi waith mewn siop yn y pentref ble roedd hi’n byw.  Priododd hi Tad-cu pan oedd hi’n </a:t>
            </a:r>
            <a:r>
              <a:rPr lang="cy-GB" dirty="0" smtClean="0"/>
              <a:t>dau ddeg un oed.  </a:t>
            </a:r>
            <a:r>
              <a:rPr lang="cy-GB" dirty="0"/>
              <a:t>Ei gwaith hi wedyn oedd gofalu am Tad-cu a magu’r plant.</a:t>
            </a:r>
            <a:endParaRPr lang="en-GB" dirty="0"/>
          </a:p>
          <a:p>
            <a:r>
              <a:rPr lang="en-GB" dirty="0"/>
              <a:t> </a:t>
            </a:r>
          </a:p>
        </p:txBody>
      </p:sp>
      <p:pic>
        <p:nvPicPr>
          <p:cNvPr id="291893" name="Picture 53" descr="3283738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1207082">
            <a:off x="-180975" y="0"/>
            <a:ext cx="1152525" cy="8636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092" name="Rectangle 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89105" name="Rectangle 17"/>
          <p:cNvSpPr>
            <a:spLocks noChangeArrowheads="1"/>
          </p:cNvSpPr>
          <p:nvPr/>
        </p:nvSpPr>
        <p:spPr bwMode="auto">
          <a:xfrm>
            <a:off x="0" y="1125538"/>
            <a:ext cx="2555875" cy="792162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106" name="Text Box 18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89108" name="Text Box 20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89109" name="Text Box 21"/>
          <p:cNvSpPr txBox="1">
            <a:spLocks noChangeArrowheads="1"/>
          </p:cNvSpPr>
          <p:nvPr/>
        </p:nvSpPr>
        <p:spPr bwMode="auto">
          <a:xfrm>
            <a:off x="1619250" y="3716338"/>
            <a:ext cx="6048375" cy="528637"/>
          </a:xfrm>
          <a:prstGeom prst="rect">
            <a:avLst/>
          </a:prstGeom>
          <a:noFill/>
          <a:ln w="9525">
            <a:solidFill>
              <a:srgbClr val="66CCFF"/>
            </a:solidFill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>
                <a:latin typeface="Comic Sans MS" pitchFamily="-105" charset="0"/>
              </a:rPr>
              <a:t>Anifeiliaid anwes</a:t>
            </a:r>
            <a:r>
              <a:rPr lang="en-GB" sz="2800">
                <a:latin typeface="Comic Sans MS" pitchFamily="-105" charset="0"/>
              </a:rPr>
              <a:t> – Pets</a:t>
            </a:r>
          </a:p>
        </p:txBody>
      </p:sp>
      <p:pic>
        <p:nvPicPr>
          <p:cNvPr id="89110" name="Picture 22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2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89112" name="Picture 2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89113" name="Picture 2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89114" name="Rectangle 26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115" name="Text Box 27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pic>
        <p:nvPicPr>
          <p:cNvPr id="89116" name="Picture 28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9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9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9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89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9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9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05" grpId="0" animBg="1"/>
      <p:bldP spid="89106" grpId="0"/>
      <p:bldP spid="89108" grpId="0"/>
      <p:bldP spid="89109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97" name="Rectangle 25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98" name="Text Box 26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3099" name="Rectangle 27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00" name="Text Box 28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03" name="Text Box 31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3773488" y="5013325"/>
            <a:ext cx="10366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byji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3134" name="Picture 62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6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136" name="Picture 6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3137" name="Picture 6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3138" name="Picture 66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3139" name="Picture 67" descr="32490297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87675" y="2349500"/>
            <a:ext cx="2433638" cy="24336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" grpId="0" animBg="1"/>
      <p:bldP spid="3103" grpId="0"/>
      <p:bldP spid="3111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643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643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46437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6438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46439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6440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46441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bochdew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46442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46444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46445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46446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46448" name="Picture 16" descr="32480050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32138" y="2133600"/>
            <a:ext cx="2674937" cy="26749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6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464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464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464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9" grpId="0" animBg="1"/>
      <p:bldP spid="146440" grpId="0"/>
      <p:bldP spid="146441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459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460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47461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462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47463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464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47465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cath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47466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47468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47469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47470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47472" name="Picture 16" descr="32499733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03575" y="1700213"/>
            <a:ext cx="266700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7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7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7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474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474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474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63" grpId="0" animBg="1"/>
      <p:bldP spid="147464" grpId="0"/>
      <p:bldP spid="14746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848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848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48485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8486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48487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8488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48489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ceffyl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48490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48492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48493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48494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48496" name="Picture 16" descr="32434223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03575" y="1700213"/>
            <a:ext cx="2390775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8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8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8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484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484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484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8487" grpId="0" animBg="1"/>
      <p:bldP spid="148488" grpId="0"/>
      <p:bldP spid="148489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507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508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49509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510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49511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512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49513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ci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49514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49516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49517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49518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49520" name="Picture 16" descr="32404357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43213" y="1628775"/>
            <a:ext cx="333375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95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95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9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495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495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495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9511" grpId="0" animBg="1"/>
      <p:bldP spid="149512" grpId="0"/>
      <p:bldP spid="14951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053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053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50533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0534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50535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0536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50537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crwban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50538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50540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50541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50542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50544" name="Picture 16" descr="32415732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63938" y="3068638"/>
            <a:ext cx="1800225" cy="16970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0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0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0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505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505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505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35" grpId="0" animBg="1"/>
      <p:bldP spid="150536" grpId="0"/>
      <p:bldP spid="150537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55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55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51557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558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51559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560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51561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cwningen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51562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51564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51565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51566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51568" name="Picture 16" descr="32468946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71775" y="1700213"/>
            <a:ext cx="333375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1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515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515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515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59" grpId="0" animBg="1"/>
      <p:bldP spid="151560" grpId="0"/>
      <p:bldP spid="151561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432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432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84325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4326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84327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4328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84329" name="Rectangle 9"/>
          <p:cNvSpPr>
            <a:spLocks noChangeArrowheads="1"/>
          </p:cNvSpPr>
          <p:nvPr/>
        </p:nvSpPr>
        <p:spPr bwMode="auto">
          <a:xfrm>
            <a:off x="2771775" y="5013325"/>
            <a:ext cx="36718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mochyn cwta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84330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84332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84333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84334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84337" name="Picture 17" descr="Morce Clipart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32138" y="2276475"/>
            <a:ext cx="2857500" cy="228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4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843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843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843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27" grpId="0" animBg="1"/>
      <p:bldP spid="184328" grpId="0"/>
      <p:bldP spid="184329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0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0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53605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06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53607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08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53609" name="Rectangle 9"/>
          <p:cNvSpPr>
            <a:spLocks noChangeArrowheads="1"/>
          </p:cNvSpPr>
          <p:nvPr/>
        </p:nvSpPr>
        <p:spPr bwMode="auto">
          <a:xfrm>
            <a:off x="3059113" y="5157788"/>
            <a:ext cx="316706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pysgodyn aur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53610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53612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53613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53614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53615" name="Picture 15" descr="36657629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05125" y="1762125"/>
            <a:ext cx="333375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3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536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536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536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07" grpId="0" animBg="1"/>
      <p:bldP spid="153608" grpId="0"/>
      <p:bldP spid="153609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0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0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79206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endParaRPr lang="en-GB" sz="3600" dirty="0">
              <a:solidFill>
                <a:schemeClr val="bg1"/>
              </a:solidFill>
              <a:latin typeface="Comic Sans MS" pitchFamily="-105" charset="0"/>
            </a:endParaRPr>
          </a:p>
        </p:txBody>
      </p:sp>
      <p:pic>
        <p:nvPicPr>
          <p:cNvPr id="179207" name="Picture 7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9208" name="Rectangle 8"/>
          <p:cNvSpPr>
            <a:spLocks noChangeArrowheads="1"/>
          </p:cNvSpPr>
          <p:nvPr/>
        </p:nvSpPr>
        <p:spPr bwMode="auto">
          <a:xfrm>
            <a:off x="755650" y="2295803"/>
            <a:ext cx="597693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Comic Sans MS" pitchFamily="-105" charset="0"/>
              </a:rPr>
              <a:t>Oes </a:t>
            </a:r>
            <a:r>
              <a:rPr lang="cy-GB" sz="2400" u="sng" dirty="0">
                <a:solidFill>
                  <a:srgbClr val="FF0000"/>
                </a:solidFill>
                <a:latin typeface="Comic Sans MS" pitchFamily="-105" charset="0"/>
              </a:rPr>
              <a:t>bochdew</a:t>
            </a:r>
            <a:r>
              <a:rPr lang="cy-GB" sz="2400" dirty="0" smtClean="0">
                <a:solidFill>
                  <a:srgbClr val="FF0000"/>
                </a:solidFill>
                <a:latin typeface="Comic Sans MS" pitchFamily="-105" charset="0"/>
              </a:rPr>
              <a:t> gyda ti?</a:t>
            </a:r>
            <a:endParaRPr lang="cy-GB" sz="2400" dirty="0">
              <a:solidFill>
                <a:srgbClr val="FF0000"/>
              </a:solidFill>
              <a:latin typeface="Comic Sans MS" pitchFamily="-105" charset="0"/>
            </a:endParaRPr>
          </a:p>
          <a:p>
            <a:r>
              <a:rPr lang="cy-GB" sz="2400" dirty="0" smtClean="0">
                <a:solidFill>
                  <a:srgbClr val="7F7F7F"/>
                </a:solidFill>
                <a:latin typeface="Comic Sans MS" pitchFamily="-105" charset="0"/>
              </a:rPr>
              <a:t>	</a:t>
            </a:r>
            <a:endParaRPr lang="en-GB" sz="2400" i="1" dirty="0">
              <a:solidFill>
                <a:srgbClr val="7F7F7F"/>
              </a:solidFill>
              <a:latin typeface="Comic Sans MS" pitchFamily="-105" charset="0"/>
            </a:endParaRPr>
          </a:p>
        </p:txBody>
      </p:sp>
      <p:sp>
        <p:nvSpPr>
          <p:cNvPr id="179209" name="Rectangle 9"/>
          <p:cNvSpPr>
            <a:spLocks noChangeArrowheads="1"/>
          </p:cNvSpPr>
          <p:nvPr/>
        </p:nvSpPr>
        <p:spPr bwMode="auto">
          <a:xfrm>
            <a:off x="755650" y="3996850"/>
            <a:ext cx="67691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solidFill>
                  <a:srgbClr val="0000FF"/>
                </a:solidFill>
                <a:latin typeface="Comic Sans MS" pitchFamily="-105" charset="0"/>
              </a:rPr>
              <a:t>Oes, mae </a:t>
            </a:r>
            <a:r>
              <a:rPr lang="cy-GB" sz="2400" u="sng" dirty="0" smtClean="0">
                <a:solidFill>
                  <a:srgbClr val="0000FF"/>
                </a:solidFill>
                <a:latin typeface="Comic Sans MS" pitchFamily="-105" charset="0"/>
              </a:rPr>
              <a:t>tri bochdew</a:t>
            </a:r>
            <a:r>
              <a:rPr lang="cy-GB" sz="2400" dirty="0" smtClean="0">
                <a:solidFill>
                  <a:srgbClr val="0000FF"/>
                </a:solidFill>
                <a:latin typeface="Comic Sans MS" pitchFamily="-105" charset="0"/>
              </a:rPr>
              <a:t> </a:t>
            </a:r>
            <a:r>
              <a:rPr lang="cy-GB" dirty="0" smtClean="0">
                <a:solidFill>
                  <a:srgbClr val="0000FF"/>
                </a:solidFill>
                <a:latin typeface="Comic Sans MS" pitchFamily="-105" charset="0"/>
              </a:rPr>
              <a:t>gy</a:t>
            </a:r>
            <a:r>
              <a:rPr lang="cy-GB" sz="2400" dirty="0" smtClean="0">
                <a:solidFill>
                  <a:srgbClr val="0000FF"/>
                </a:solidFill>
                <a:latin typeface="Comic Sans MS" pitchFamily="-105" charset="0"/>
              </a:rPr>
              <a:t>da fi.</a:t>
            </a:r>
          </a:p>
          <a:p>
            <a:endParaRPr lang="cy-GB" sz="2400" i="1" dirty="0" smtClean="0">
              <a:latin typeface="Comic Sans MS" pitchFamily="-105" charset="0"/>
            </a:endParaRPr>
          </a:p>
          <a:p>
            <a:endParaRPr lang="cy-GB" sz="2400" i="1" dirty="0" smtClean="0">
              <a:latin typeface="Comic Sans MS" pitchFamily="-105" charset="0"/>
            </a:endParaRPr>
          </a:p>
          <a:p>
            <a:r>
              <a:rPr lang="cy-GB" sz="2400" dirty="0">
                <a:solidFill>
                  <a:srgbClr val="0000FF"/>
                </a:solidFill>
                <a:latin typeface="Comic Sans MS" pitchFamily="-105" charset="0"/>
              </a:rPr>
              <a:t>Nac oes, ond mae </a:t>
            </a:r>
            <a:r>
              <a:rPr lang="cy-GB" sz="2400" u="sng" dirty="0">
                <a:solidFill>
                  <a:srgbClr val="0000FF"/>
                </a:solidFill>
                <a:latin typeface="Comic Sans MS" pitchFamily="-105" charset="0"/>
              </a:rPr>
              <a:t>pysgodyn aur</a:t>
            </a:r>
            <a:r>
              <a:rPr lang="cy-GB" sz="2400" dirty="0" smtClean="0">
                <a:solidFill>
                  <a:srgbClr val="0000FF"/>
                </a:solidFill>
                <a:latin typeface="Comic Sans MS" pitchFamily="-105" charset="0"/>
              </a:rPr>
              <a:t> gyda </a:t>
            </a:r>
            <a:r>
              <a:rPr lang="cy-GB" sz="2400" dirty="0">
                <a:solidFill>
                  <a:srgbClr val="0000FF"/>
                </a:solidFill>
                <a:latin typeface="Comic Sans MS" pitchFamily="-105" charset="0"/>
              </a:rPr>
              <a:t>fi</a:t>
            </a:r>
            <a:r>
              <a:rPr lang="cy-GB" sz="2400" dirty="0" smtClean="0">
                <a:solidFill>
                  <a:srgbClr val="0000FF"/>
                </a:solidFill>
                <a:latin typeface="Comic Sans MS" pitchFamily="-105" charset="0"/>
              </a:rPr>
              <a:t>.</a:t>
            </a:r>
            <a:endParaRPr lang="cy-GB" sz="2400" dirty="0">
              <a:solidFill>
                <a:srgbClr val="0000FF"/>
              </a:solidFill>
              <a:latin typeface="Comic Sans MS" pitchFamily="-105" charset="0"/>
            </a:endParaRPr>
          </a:p>
        </p:txBody>
      </p:sp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79211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79212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179213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14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-105" charset="0"/>
            </a:endParaRPr>
          </a:p>
        </p:txBody>
      </p:sp>
      <p:pic>
        <p:nvPicPr>
          <p:cNvPr id="179215" name="Picture 15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9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0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0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79206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endParaRPr lang="en-GB" sz="3600" dirty="0">
              <a:solidFill>
                <a:schemeClr val="bg1"/>
              </a:solidFill>
              <a:latin typeface="Comic Sans MS" pitchFamily="-105" charset="0"/>
            </a:endParaRPr>
          </a:p>
        </p:txBody>
      </p:sp>
      <p:pic>
        <p:nvPicPr>
          <p:cNvPr id="179207" name="Picture 7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9208" name="Rectangle 8"/>
          <p:cNvSpPr>
            <a:spLocks noChangeArrowheads="1"/>
          </p:cNvSpPr>
          <p:nvPr/>
        </p:nvSpPr>
        <p:spPr bwMode="auto">
          <a:xfrm>
            <a:off x="755650" y="2295803"/>
            <a:ext cx="597693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solidFill>
                  <a:srgbClr val="7F7F7F"/>
                </a:solidFill>
                <a:latin typeface="Comic Sans MS" pitchFamily="-105" charset="0"/>
              </a:rPr>
              <a:t>Oes </a:t>
            </a:r>
            <a:r>
              <a:rPr lang="cy-GB" sz="2400" u="sng" dirty="0">
                <a:solidFill>
                  <a:srgbClr val="7F7F7F"/>
                </a:solidFill>
                <a:latin typeface="Comic Sans MS" pitchFamily="-105" charset="0"/>
              </a:rPr>
              <a:t>bochdew</a:t>
            </a:r>
            <a:r>
              <a:rPr lang="cy-GB" sz="2400" dirty="0" smtClean="0">
                <a:solidFill>
                  <a:srgbClr val="7F7F7F"/>
                </a:solidFill>
                <a:latin typeface="Comic Sans MS" pitchFamily="-105" charset="0"/>
              </a:rPr>
              <a:t> gyda ti?</a:t>
            </a:r>
            <a:endParaRPr lang="cy-GB" sz="2400" dirty="0">
              <a:solidFill>
                <a:srgbClr val="7F7F7F"/>
              </a:solidFill>
              <a:latin typeface="Comic Sans MS" pitchFamily="-105" charset="0"/>
            </a:endParaRPr>
          </a:p>
          <a:p>
            <a:r>
              <a:rPr lang="cy-GB" sz="2400" smtClean="0">
                <a:solidFill>
                  <a:srgbClr val="7F7F7F"/>
                </a:solidFill>
                <a:latin typeface="Comic Sans MS" pitchFamily="-105" charset="0"/>
              </a:rPr>
              <a:t>	</a:t>
            </a:r>
            <a:endParaRPr lang="en-GB" sz="2400" i="1" dirty="0">
              <a:solidFill>
                <a:srgbClr val="7F7F7F"/>
              </a:solidFill>
              <a:latin typeface="Comic Sans MS" pitchFamily="-105" charset="0"/>
            </a:endParaRPr>
          </a:p>
        </p:txBody>
      </p:sp>
      <p:sp>
        <p:nvSpPr>
          <p:cNvPr id="179209" name="Rectangle 9"/>
          <p:cNvSpPr>
            <a:spLocks noChangeArrowheads="1"/>
          </p:cNvSpPr>
          <p:nvPr/>
        </p:nvSpPr>
        <p:spPr bwMode="auto">
          <a:xfrm>
            <a:off x="755650" y="3812184"/>
            <a:ext cx="6769100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solidFill>
                  <a:srgbClr val="0066FF"/>
                </a:solidFill>
                <a:latin typeface="Comic Sans MS" pitchFamily="-105" charset="0"/>
              </a:rPr>
              <a:t>Oes, mae </a:t>
            </a:r>
            <a:r>
              <a:rPr lang="cy-GB" sz="2400" u="sng" dirty="0" smtClean="0">
                <a:solidFill>
                  <a:srgbClr val="0066FF"/>
                </a:solidFill>
                <a:latin typeface="Comic Sans MS" pitchFamily="-105" charset="0"/>
              </a:rPr>
              <a:t>tri bochdew</a:t>
            </a:r>
            <a:r>
              <a:rPr lang="cy-GB" sz="2400" dirty="0" smtClean="0">
                <a:solidFill>
                  <a:srgbClr val="0066FF"/>
                </a:solidFill>
                <a:latin typeface="Comic Sans MS" pitchFamily="-105" charset="0"/>
              </a:rPr>
              <a:t> </a:t>
            </a:r>
            <a:r>
              <a:rPr lang="cy-GB" dirty="0" smtClean="0">
                <a:solidFill>
                  <a:srgbClr val="0066FF"/>
                </a:solidFill>
                <a:latin typeface="Comic Sans MS" pitchFamily="-105" charset="0"/>
              </a:rPr>
              <a:t>gy</a:t>
            </a:r>
            <a:r>
              <a:rPr lang="cy-GB" sz="2400" dirty="0" smtClean="0">
                <a:solidFill>
                  <a:srgbClr val="0066FF"/>
                </a:solidFill>
                <a:latin typeface="Comic Sans MS" pitchFamily="-105" charset="0"/>
              </a:rPr>
              <a:t>da fi.</a:t>
            </a:r>
          </a:p>
          <a:p>
            <a:endParaRPr lang="cy-GB" sz="2400" dirty="0" smtClean="0">
              <a:solidFill>
                <a:srgbClr val="0066FF"/>
              </a:solidFill>
              <a:latin typeface="Comic Sans MS" pitchFamily="-105" charset="0"/>
            </a:endParaRPr>
          </a:p>
          <a:p>
            <a:r>
              <a:rPr lang="cy-GB" sz="2400" i="1" dirty="0" smtClean="0">
                <a:latin typeface="Comic Sans MS" pitchFamily="-105" charset="0"/>
              </a:rPr>
              <a:t>	</a:t>
            </a:r>
          </a:p>
          <a:p>
            <a:endParaRPr lang="cy-GB" sz="2400" i="1" dirty="0" smtClean="0">
              <a:latin typeface="Comic Sans MS" pitchFamily="-105" charset="0"/>
            </a:endParaRPr>
          </a:p>
          <a:p>
            <a:r>
              <a:rPr lang="cy-GB" sz="2400" dirty="0">
                <a:solidFill>
                  <a:schemeClr val="bg1">
                    <a:lumMod val="50000"/>
                  </a:schemeClr>
                </a:solidFill>
                <a:latin typeface="Comic Sans MS" pitchFamily="-105" charset="0"/>
              </a:rPr>
              <a:t>Nac oes, ond mae </a:t>
            </a:r>
            <a:r>
              <a:rPr lang="cy-GB" sz="2400" u="sng" dirty="0">
                <a:solidFill>
                  <a:schemeClr val="bg1">
                    <a:lumMod val="50000"/>
                  </a:schemeClr>
                </a:solidFill>
                <a:latin typeface="Comic Sans MS" pitchFamily="-105" charset="0"/>
              </a:rPr>
              <a:t>pysgodyn aur</a:t>
            </a:r>
            <a:r>
              <a:rPr lang="cy-GB" sz="2400" dirty="0">
                <a:solidFill>
                  <a:schemeClr val="bg1">
                    <a:lumMod val="50000"/>
                  </a:schemeClr>
                </a:solidFill>
                <a:latin typeface="Comic Sans MS" pitchFamily="-105" charset="0"/>
              </a:rPr>
              <a:t> ‘da fi</a:t>
            </a:r>
            <a:r>
              <a:rPr lang="cy-GB" sz="2400" dirty="0" smtClean="0">
                <a:solidFill>
                  <a:srgbClr val="0066FF"/>
                </a:solidFill>
                <a:latin typeface="Comic Sans MS" pitchFamily="-105" charset="0"/>
              </a:rPr>
              <a:t>.</a:t>
            </a:r>
            <a:endParaRPr lang="cy-GB" sz="2400" dirty="0">
              <a:solidFill>
                <a:srgbClr val="0066FF"/>
              </a:solidFill>
              <a:latin typeface="Comic Sans MS" pitchFamily="-105" charset="0"/>
            </a:endParaRPr>
          </a:p>
        </p:txBody>
      </p:sp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79211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79212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179213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14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-105" charset="0"/>
            </a:endParaRPr>
          </a:p>
        </p:txBody>
      </p:sp>
      <p:pic>
        <p:nvPicPr>
          <p:cNvPr id="179215" name="Picture 15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sp>
        <p:nvSpPr>
          <p:cNvPr id="16" name="Explosion 2 15"/>
          <p:cNvSpPr/>
          <p:nvPr/>
        </p:nvSpPr>
        <p:spPr>
          <a:xfrm>
            <a:off x="1524000" y="3048000"/>
            <a:ext cx="3124200" cy="1752600"/>
          </a:xfrm>
          <a:prstGeom prst="irregularSeal2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4876800" y="3581400"/>
            <a:ext cx="4522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singular item after a number</a:t>
            </a:r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9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0227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0228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80229" name="Rectangle 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0230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-105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pic>
        <p:nvPicPr>
          <p:cNvPr id="180231" name="Picture 7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0232" name="Rectangle 8"/>
          <p:cNvSpPr>
            <a:spLocks noChangeArrowheads="1"/>
          </p:cNvSpPr>
          <p:nvPr/>
        </p:nvSpPr>
        <p:spPr bwMode="auto">
          <a:xfrm>
            <a:off x="755650" y="2843213"/>
            <a:ext cx="597693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>
                <a:solidFill>
                  <a:srgbClr val="FF0000"/>
                </a:solidFill>
                <a:latin typeface="Comic Sans MS" pitchFamily="-105" charset="0"/>
              </a:rPr>
              <a:t>Oes </a:t>
            </a:r>
            <a:r>
              <a:rPr lang="cy-GB" sz="2400" u="sng">
                <a:solidFill>
                  <a:srgbClr val="FF0000"/>
                </a:solidFill>
                <a:latin typeface="Comic Sans MS" pitchFamily="-105" charset="0"/>
              </a:rPr>
              <a:t>cath</a:t>
            </a:r>
            <a:r>
              <a:rPr lang="cy-GB" sz="2400">
                <a:solidFill>
                  <a:srgbClr val="FF0000"/>
                </a:solidFill>
                <a:latin typeface="Comic Sans MS" pitchFamily="-105" charset="0"/>
              </a:rPr>
              <a:t> ‘da </a:t>
            </a:r>
            <a:r>
              <a:rPr lang="cy-GB" sz="2400" u="sng">
                <a:solidFill>
                  <a:srgbClr val="FF0000"/>
                </a:solidFill>
                <a:latin typeface="Comic Sans MS" pitchFamily="-105" charset="0"/>
              </a:rPr>
              <a:t>Mari</a:t>
            </a:r>
            <a:r>
              <a:rPr lang="cy-GB" sz="2400">
                <a:solidFill>
                  <a:srgbClr val="FF0000"/>
                </a:solidFill>
                <a:latin typeface="Comic Sans MS" pitchFamily="-105" charset="0"/>
              </a:rPr>
              <a:t>?</a:t>
            </a:r>
          </a:p>
          <a:p>
            <a:r>
              <a:rPr lang="cy-GB" sz="2400">
                <a:latin typeface="Comic Sans MS" pitchFamily="-105" charset="0"/>
              </a:rPr>
              <a:t>	</a:t>
            </a:r>
            <a:r>
              <a:rPr lang="cy-GB" sz="2400" i="1">
                <a:latin typeface="Comic Sans MS" pitchFamily="-105" charset="0"/>
              </a:rPr>
              <a:t>Has </a:t>
            </a:r>
            <a:r>
              <a:rPr lang="cy-GB" sz="2400" i="1" u="sng">
                <a:latin typeface="Comic Sans MS" pitchFamily="-105" charset="0"/>
              </a:rPr>
              <a:t>Mari</a:t>
            </a:r>
            <a:r>
              <a:rPr lang="cy-GB" sz="2400" i="1">
                <a:latin typeface="Comic Sans MS" pitchFamily="-105" charset="0"/>
              </a:rPr>
              <a:t> got a </a:t>
            </a:r>
            <a:r>
              <a:rPr lang="cy-GB" sz="2400" i="1" u="sng">
                <a:latin typeface="Comic Sans MS" pitchFamily="-105" charset="0"/>
              </a:rPr>
              <a:t>cat</a:t>
            </a:r>
            <a:r>
              <a:rPr lang="cy-GB" sz="2400" i="1">
                <a:latin typeface="Comic Sans MS" pitchFamily="-105" charset="0"/>
              </a:rPr>
              <a:t>?</a:t>
            </a:r>
            <a:endParaRPr lang="en-GB" sz="2400" i="1">
              <a:latin typeface="Comic Sans MS" pitchFamily="-105" charset="0"/>
            </a:endParaRPr>
          </a:p>
        </p:txBody>
      </p:sp>
      <p:sp>
        <p:nvSpPr>
          <p:cNvPr id="180233" name="Rectangle 9"/>
          <p:cNvSpPr>
            <a:spLocks noChangeArrowheads="1"/>
          </p:cNvSpPr>
          <p:nvPr/>
        </p:nvSpPr>
        <p:spPr bwMode="auto">
          <a:xfrm>
            <a:off x="755650" y="4370388"/>
            <a:ext cx="6769100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>
                <a:solidFill>
                  <a:srgbClr val="0066FF"/>
                </a:solidFill>
                <a:latin typeface="Comic Sans MS" pitchFamily="-105" charset="0"/>
              </a:rPr>
              <a:t>Oes / Nac oes</a:t>
            </a:r>
          </a:p>
          <a:p>
            <a:r>
              <a:rPr lang="cy-GB" sz="2400">
                <a:latin typeface="Comic Sans MS" pitchFamily="-105" charset="0"/>
              </a:rPr>
              <a:t>	</a:t>
            </a:r>
            <a:r>
              <a:rPr lang="cy-GB" sz="2400" i="1">
                <a:latin typeface="Comic Sans MS" pitchFamily="-105" charset="0"/>
              </a:rPr>
              <a:t>Yes / No</a:t>
            </a:r>
            <a:endParaRPr lang="en-GB" sz="2400" i="1">
              <a:latin typeface="Comic Sans MS" pitchFamily="-105" charset="0"/>
            </a:endParaRPr>
          </a:p>
        </p:txBody>
      </p:sp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80235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80236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180237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0238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-105" charset="0"/>
            </a:endParaRPr>
          </a:p>
        </p:txBody>
      </p:sp>
      <p:pic>
        <p:nvPicPr>
          <p:cNvPr id="180239" name="Picture 15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0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0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0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229" grpId="0" animBg="1"/>
      <p:bldP spid="180230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25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25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pic>
        <p:nvPicPr>
          <p:cNvPr id="181254" name="Picture 6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8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181257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81258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181259" name="Rectangle 11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260" name="Text Box 12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-105" charset="0"/>
            </a:endParaRPr>
          </a:p>
        </p:txBody>
      </p:sp>
      <p:pic>
        <p:nvPicPr>
          <p:cNvPr id="181261" name="Picture 13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sp>
        <p:nvSpPr>
          <p:cNvPr id="181288" name="Text Box 40"/>
          <p:cNvSpPr txBox="1">
            <a:spLocks noChangeArrowheads="1"/>
          </p:cNvSpPr>
          <p:nvPr/>
        </p:nvSpPr>
        <p:spPr bwMode="auto">
          <a:xfrm>
            <a:off x="323850" y="2349500"/>
            <a:ext cx="7777163" cy="345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r>
              <a:rPr lang="cy-GB" sz="2400" b="1" dirty="0">
                <a:latin typeface="Comic Sans MS" pitchFamily="-105" charset="0"/>
              </a:rPr>
              <a:t>Bili Byji</a:t>
            </a:r>
            <a:endParaRPr lang="cy-GB" sz="2400" dirty="0">
              <a:latin typeface="Comic Sans MS" pitchFamily="-105" charset="0"/>
            </a:endParaRPr>
          </a:p>
          <a:p>
            <a:r>
              <a:rPr lang="cy-GB" sz="2400" dirty="0">
                <a:latin typeface="Comic Sans MS" pitchFamily="-105" charset="0"/>
              </a:rPr>
              <a:t>Mae </a:t>
            </a:r>
            <a:r>
              <a:rPr lang="cy-GB" sz="2400" u="sng" dirty="0">
                <a:latin typeface="Comic Sans MS" pitchFamily="-105" charset="0"/>
              </a:rPr>
              <a:t>byji </a:t>
            </a:r>
            <a:r>
              <a:rPr lang="cy-GB" sz="2400" dirty="0">
                <a:latin typeface="Comic Sans MS" pitchFamily="-105" charset="0"/>
              </a:rPr>
              <a:t>o’r enw </a:t>
            </a:r>
            <a:r>
              <a:rPr lang="cy-GB" sz="2400" u="sng" dirty="0">
                <a:latin typeface="Comic Sans MS" pitchFamily="-105" charset="0"/>
              </a:rPr>
              <a:t>Bili</a:t>
            </a:r>
            <a:r>
              <a:rPr lang="cy-GB" sz="2400" dirty="0">
                <a:latin typeface="Comic Sans MS" pitchFamily="-105" charset="0"/>
              </a:rPr>
              <a:t> </a:t>
            </a:r>
            <a:r>
              <a:rPr lang="cy-GB" sz="2400" smtClean="0">
                <a:latin typeface="Comic Sans MS" pitchFamily="-105" charset="0"/>
              </a:rPr>
              <a:t>gyda </a:t>
            </a:r>
            <a:r>
              <a:rPr lang="cy-GB" sz="2400" smtClean="0">
                <a:latin typeface="Comic Sans MS" pitchFamily="-105" charset="0"/>
              </a:rPr>
              <a:t>fi</a:t>
            </a:r>
            <a:r>
              <a:rPr lang="cy-GB" sz="2400" dirty="0">
                <a:latin typeface="Comic Sans MS" pitchFamily="-105" charset="0"/>
              </a:rPr>
              <a:t>.  Mae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u="sng" dirty="0">
                <a:latin typeface="Comic Sans MS" pitchFamily="-105" charset="0"/>
              </a:rPr>
              <a:t>e</a:t>
            </a:r>
            <a:r>
              <a:rPr lang="cy-GB" sz="2400" dirty="0" smtClean="0">
                <a:latin typeface="Comic Sans MS" pitchFamily="-105" charset="0"/>
              </a:rPr>
              <a:t>’n </a:t>
            </a:r>
            <a:r>
              <a:rPr lang="cy-GB" sz="2400" dirty="0">
                <a:latin typeface="Comic Sans MS" pitchFamily="-105" charset="0"/>
              </a:rPr>
              <a:t>byw </a:t>
            </a:r>
            <a:r>
              <a:rPr lang="cy-GB" sz="2400" u="sng" dirty="0">
                <a:latin typeface="Comic Sans MS" pitchFamily="-105" charset="0"/>
              </a:rPr>
              <a:t>mewn caets</a:t>
            </a:r>
            <a:r>
              <a:rPr lang="cy-GB" sz="2400" dirty="0">
                <a:latin typeface="Comic Sans MS" pitchFamily="-105" charset="0"/>
              </a:rPr>
              <a:t>.  Dw i’n rhoi </a:t>
            </a:r>
            <a:r>
              <a:rPr lang="cy-GB" sz="2400" u="sng" dirty="0">
                <a:latin typeface="Comic Sans MS" pitchFamily="-105" charset="0"/>
              </a:rPr>
              <a:t>bwyd adar</a:t>
            </a:r>
            <a:r>
              <a:rPr lang="cy-GB" sz="2400" dirty="0">
                <a:latin typeface="Comic Sans MS" pitchFamily="-105" charset="0"/>
              </a:rPr>
              <a:t> a </a:t>
            </a:r>
            <a:r>
              <a:rPr lang="cy-GB" sz="2400" u="sng" dirty="0" smtClean="0">
                <a:latin typeface="Comic Sans MS" pitchFamily="-105" charset="0"/>
              </a:rPr>
              <a:t>dŵr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sz="2400" dirty="0">
                <a:latin typeface="Comic Sans MS" pitchFamily="-105" charset="0"/>
              </a:rPr>
              <a:t>i </a:t>
            </a:r>
            <a:r>
              <a:rPr lang="cy-GB" sz="2400" u="sng" dirty="0">
                <a:latin typeface="Comic Sans MS" pitchFamily="-105" charset="0"/>
              </a:rPr>
              <a:t>Bili</a:t>
            </a:r>
            <a:r>
              <a:rPr lang="cy-GB" sz="2400" dirty="0">
                <a:latin typeface="Comic Sans MS" pitchFamily="-105" charset="0"/>
              </a:rPr>
              <a:t> bob dydd.  Mae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u="sng" dirty="0">
                <a:latin typeface="Comic Sans MS" pitchFamily="-105" charset="0"/>
              </a:rPr>
              <a:t>e</a:t>
            </a:r>
            <a:r>
              <a:rPr lang="cy-GB" sz="2400" dirty="0" smtClean="0">
                <a:latin typeface="Comic Sans MS" pitchFamily="-105" charset="0"/>
              </a:rPr>
              <a:t>’n </a:t>
            </a:r>
            <a:r>
              <a:rPr lang="cy-GB" sz="2400" dirty="0">
                <a:latin typeface="Comic Sans MS" pitchFamily="-105" charset="0"/>
              </a:rPr>
              <a:t>hoffi bwyta </a:t>
            </a:r>
            <a:r>
              <a:rPr lang="cy-GB" sz="2400" u="sng" dirty="0">
                <a:latin typeface="Comic Sans MS" pitchFamily="-105" charset="0"/>
              </a:rPr>
              <a:t>moron</a:t>
            </a:r>
            <a:r>
              <a:rPr lang="cy-GB" sz="2400" dirty="0">
                <a:latin typeface="Comic Sans MS" pitchFamily="-105" charset="0"/>
              </a:rPr>
              <a:t> hefyd.  </a:t>
            </a:r>
          </a:p>
          <a:p>
            <a:r>
              <a:rPr lang="cy-GB" sz="2400" dirty="0">
                <a:latin typeface="Comic Sans MS" pitchFamily="-105" charset="0"/>
              </a:rPr>
              <a:t> </a:t>
            </a:r>
          </a:p>
          <a:p>
            <a:r>
              <a:rPr lang="cy-GB" sz="2400" dirty="0">
                <a:latin typeface="Comic Sans MS" pitchFamily="-105" charset="0"/>
              </a:rPr>
              <a:t>Mae </a:t>
            </a:r>
            <a:r>
              <a:rPr lang="cy-GB" sz="2400" u="sng" dirty="0">
                <a:latin typeface="Comic Sans MS" pitchFamily="-105" charset="0"/>
              </a:rPr>
              <a:t>Bili’n</a:t>
            </a:r>
            <a:r>
              <a:rPr lang="cy-GB" sz="2400" dirty="0">
                <a:latin typeface="Comic Sans MS" pitchFamily="-105" charset="0"/>
              </a:rPr>
              <a:t> </a:t>
            </a:r>
            <a:r>
              <a:rPr lang="cy-GB" sz="2400" u="sng" dirty="0">
                <a:latin typeface="Comic Sans MS" pitchFamily="-105" charset="0"/>
              </a:rPr>
              <a:t>saith</a:t>
            </a:r>
            <a:r>
              <a:rPr lang="cy-GB" sz="2400" dirty="0">
                <a:latin typeface="Comic Sans MS" pitchFamily="-105" charset="0"/>
              </a:rPr>
              <a:t> oed ac mae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u="sng" dirty="0">
                <a:latin typeface="Comic Sans MS" pitchFamily="-105" charset="0"/>
              </a:rPr>
              <a:t>e</a:t>
            </a:r>
            <a:r>
              <a:rPr lang="cy-GB" sz="2400" dirty="0" smtClean="0">
                <a:latin typeface="Comic Sans MS" pitchFamily="-105" charset="0"/>
              </a:rPr>
              <a:t>’n </a:t>
            </a:r>
            <a:r>
              <a:rPr lang="cy-GB" sz="2400" u="sng" dirty="0">
                <a:latin typeface="Comic Sans MS" pitchFamily="-105" charset="0"/>
              </a:rPr>
              <a:t>ddel</a:t>
            </a:r>
            <a:r>
              <a:rPr lang="cy-GB" sz="2400" dirty="0">
                <a:latin typeface="Comic Sans MS" pitchFamily="-105" charset="0"/>
              </a:rPr>
              <a:t> iawn (pretty).  Mae </a:t>
            </a:r>
            <a:r>
              <a:rPr lang="cy-GB" sz="2400" u="sng" dirty="0">
                <a:latin typeface="Comic Sans MS" pitchFamily="-105" charset="0"/>
              </a:rPr>
              <a:t>plu</a:t>
            </a:r>
            <a:r>
              <a:rPr lang="cy-GB" sz="2400" dirty="0">
                <a:latin typeface="Comic Sans MS" pitchFamily="-105" charset="0"/>
              </a:rPr>
              <a:t> (feathers) </a:t>
            </a:r>
            <a:r>
              <a:rPr lang="cy-GB" sz="2400" u="sng" dirty="0">
                <a:latin typeface="Comic Sans MS" pitchFamily="-105" charset="0"/>
              </a:rPr>
              <a:t>gwyrdd</a:t>
            </a:r>
            <a:r>
              <a:rPr lang="cy-GB" sz="2400" dirty="0">
                <a:latin typeface="Comic Sans MS" pitchFamily="-105" charset="0"/>
              </a:rPr>
              <a:t>, </a:t>
            </a:r>
            <a:r>
              <a:rPr lang="cy-GB" sz="2400" u="sng" dirty="0">
                <a:latin typeface="Comic Sans MS" pitchFamily="-105" charset="0"/>
              </a:rPr>
              <a:t>glas</a:t>
            </a:r>
            <a:r>
              <a:rPr lang="cy-GB" sz="2400" dirty="0">
                <a:latin typeface="Comic Sans MS" pitchFamily="-105" charset="0"/>
              </a:rPr>
              <a:t> a </a:t>
            </a:r>
            <a:r>
              <a:rPr lang="cy-GB" sz="2400" u="sng" dirty="0">
                <a:latin typeface="Comic Sans MS" pitchFamily="-105" charset="0"/>
              </a:rPr>
              <a:t>du</a:t>
            </a:r>
            <a:r>
              <a:rPr lang="cy-GB" sz="2400" dirty="0">
                <a:latin typeface="Comic Sans MS" pitchFamily="-105" charset="0"/>
              </a:rPr>
              <a:t> </a:t>
            </a:r>
            <a:r>
              <a:rPr lang="cy-GB" sz="2400" dirty="0" smtClean="0">
                <a:latin typeface="Comic Sans MS" pitchFamily="-105" charset="0"/>
              </a:rPr>
              <a:t>gyda </a:t>
            </a:r>
            <a:r>
              <a:rPr lang="cy-GB" sz="2400" u="sng" dirty="0" smtClean="0">
                <a:latin typeface="Comic Sans MS" pitchFamily="-105" charset="0"/>
              </a:rPr>
              <a:t>fe</a:t>
            </a:r>
            <a:r>
              <a:rPr lang="cy-GB" sz="2400" dirty="0" smtClean="0">
                <a:latin typeface="Comic Sans MS" pitchFamily="-105" charset="0"/>
              </a:rPr>
              <a:t>.  </a:t>
            </a:r>
            <a:r>
              <a:rPr lang="cy-GB" sz="2400" dirty="0">
                <a:latin typeface="Comic Sans MS" pitchFamily="-105" charset="0"/>
              </a:rPr>
              <a:t>Dw i’n siarad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dirty="0" smtClean="0">
                <a:latin typeface="Comic Sans MS" pitchFamily="-105" charset="0"/>
              </a:rPr>
              <a:t>gyda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sz="2400" u="sng" dirty="0">
                <a:latin typeface="Comic Sans MS" pitchFamily="-105" charset="0"/>
              </a:rPr>
              <a:t>Bili</a:t>
            </a:r>
            <a:r>
              <a:rPr lang="cy-GB" sz="2400" dirty="0">
                <a:latin typeface="Comic Sans MS" pitchFamily="-105" charset="0"/>
              </a:rPr>
              <a:t> ac mae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u="sng" dirty="0">
                <a:latin typeface="Comic Sans MS" pitchFamily="-105" charset="0"/>
              </a:rPr>
              <a:t>e</a:t>
            </a:r>
            <a:r>
              <a:rPr lang="cy-GB" sz="2400" dirty="0" smtClean="0">
                <a:latin typeface="Comic Sans MS" pitchFamily="-105" charset="0"/>
              </a:rPr>
              <a:t>’n </a:t>
            </a:r>
            <a:r>
              <a:rPr lang="cy-GB" sz="2400" u="sng" dirty="0">
                <a:latin typeface="Comic Sans MS" pitchFamily="-105" charset="0"/>
              </a:rPr>
              <a:t>ateb</a:t>
            </a:r>
            <a:r>
              <a:rPr lang="cy-GB" sz="2400" dirty="0">
                <a:latin typeface="Comic Sans MS" pitchFamily="-105" charset="0"/>
              </a:rPr>
              <a:t>.  Mae </a:t>
            </a:r>
            <a:r>
              <a:rPr lang="cy-GB" sz="2400" u="sng" dirty="0">
                <a:latin typeface="Comic Sans MS" pitchFamily="-105" charset="0"/>
              </a:rPr>
              <a:t>e</a:t>
            </a:r>
            <a:r>
              <a:rPr lang="cy-GB" sz="2400" dirty="0">
                <a:latin typeface="Comic Sans MS" pitchFamily="-105" charset="0"/>
              </a:rPr>
              <a:t>’n </a:t>
            </a:r>
            <a:r>
              <a:rPr lang="cy-GB" sz="2400" u="sng" dirty="0">
                <a:latin typeface="Comic Sans MS" pitchFamily="-105" charset="0"/>
              </a:rPr>
              <a:t>dweud ‘Hylo, sut wyt</a:t>
            </a:r>
            <a:r>
              <a:rPr lang="cy-GB" sz="2400" dirty="0">
                <a:latin typeface="Comic Sans MS" pitchFamily="-105" charset="0"/>
              </a:rPr>
              <a:t> </a:t>
            </a:r>
            <a:r>
              <a:rPr lang="cy-GB" sz="2400" u="sng" dirty="0">
                <a:latin typeface="Comic Sans MS" pitchFamily="-105" charset="0"/>
              </a:rPr>
              <a:t>ti</a:t>
            </a:r>
            <a:r>
              <a:rPr lang="cy-GB" sz="2400" dirty="0">
                <a:latin typeface="Comic Sans MS" pitchFamily="-105" charset="0"/>
              </a:rPr>
              <a:t>?’  Dw i’n hoffi </a:t>
            </a:r>
            <a:r>
              <a:rPr lang="cy-GB" sz="2400" u="sng" dirty="0">
                <a:latin typeface="Comic Sans MS" pitchFamily="-105" charset="0"/>
              </a:rPr>
              <a:t>Bili</a:t>
            </a:r>
            <a:r>
              <a:rPr lang="cy-GB" sz="2400" dirty="0">
                <a:latin typeface="Comic Sans MS" pitchFamily="-105" charset="0"/>
              </a:rPr>
              <a:t> yn fawr iawn.</a:t>
            </a:r>
            <a:endParaRPr lang="en-GB" sz="2400" dirty="0">
              <a:latin typeface="Comic Sans MS" pitchFamily="-105" charset="0"/>
            </a:endParaRPr>
          </a:p>
          <a:p>
            <a:r>
              <a:rPr lang="en-GB" sz="2400" dirty="0">
                <a:latin typeface="Comic Sans MS" pitchFamily="-105" charset="0"/>
              </a:rPr>
              <a:t> </a:t>
            </a:r>
          </a:p>
        </p:txBody>
      </p:sp>
      <p:pic>
        <p:nvPicPr>
          <p:cNvPr id="181289" name="Picture 41" descr="3283738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-1194790">
            <a:off x="-107950" y="0"/>
            <a:ext cx="1368425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874</TotalTime>
  <Words>570</Words>
  <Application>Microsoft Office PowerPoint</Application>
  <PresentationFormat>On-screen Show (4:3)</PresentationFormat>
  <Paragraphs>231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6" baseType="lpstr">
      <vt:lpstr>Arial</vt:lpstr>
      <vt:lpstr>Calibri</vt:lpstr>
      <vt:lpstr>Comic Sans MS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Posession???</vt:lpstr>
      <vt:lpstr>Brawd???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Gwaith partner</vt:lpstr>
      <vt:lpstr>PowerPoint Presentation</vt:lpstr>
      <vt:lpstr>PowerPoint Presentation</vt:lpstr>
      <vt:lpstr>Gwaith partner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Research Machines plc.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Catrin Phillips</dc:creator>
  <cp:lastModifiedBy>Catherine Morgan</cp:lastModifiedBy>
  <cp:revision>208</cp:revision>
  <dcterms:created xsi:type="dcterms:W3CDTF">2018-10-11T17:47:29Z</dcterms:created>
  <dcterms:modified xsi:type="dcterms:W3CDTF">2018-10-12T11:48:07Z</dcterms:modified>
</cp:coreProperties>
</file>