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21"/>
  </p:notesMasterIdLst>
  <p:sldIdLst>
    <p:sldId id="719" r:id="rId7"/>
    <p:sldId id="301" r:id="rId8"/>
    <p:sldId id="1177" r:id="rId9"/>
    <p:sldId id="1203" r:id="rId10"/>
    <p:sldId id="1204" r:id="rId11"/>
    <p:sldId id="1205" r:id="rId12"/>
    <p:sldId id="1206" r:id="rId13"/>
    <p:sldId id="1210" r:id="rId14"/>
    <p:sldId id="1213" r:id="rId15"/>
    <p:sldId id="1212" r:id="rId16"/>
    <p:sldId id="1214" r:id="rId17"/>
    <p:sldId id="1215" r:id="rId18"/>
    <p:sldId id="1216" r:id="rId19"/>
    <p:sldId id="748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82"/>
    <p:restoredTop sz="80814" autoAdjust="0"/>
  </p:normalViewPr>
  <p:slideViewPr>
    <p:cSldViewPr snapToGrid="0">
      <p:cViewPr varScale="1">
        <p:scale>
          <a:sx n="52" d="100"/>
          <a:sy n="52" d="100"/>
        </p:scale>
        <p:origin x="72" y="47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viewProps" Target="viewProp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52524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90209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A06A9C-4586-2E97-4227-7194972E4A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A7326F8-CD5A-0843-C655-0B90A17B96A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335D7E4-15D7-FEA1-3001-3144B638E0D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3319B3B-746F-6E23-30E8-4602A46FD08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24467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262E4A-6875-9090-A6AD-61F0D74F7E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57CC43B-655A-B936-9193-DCE1C0D8549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9A0BAFB-75D9-33FB-19D8-61409722148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A3483F-6BEC-9AAD-4690-4B78DF34F6F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80952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B488D6-4CF4-58BE-6F23-35531F4935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E1E0483-EAC7-C444-8CC1-7379DC07C56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0589790-D86A-F914-D5E4-B003BEF2456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5BD94B-5DF1-FF70-EA1B-FCF04E7E8D3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080102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475C50-8908-3EF5-FE0A-2DDD7BD1F0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54E14BC-1EB6-2B38-9615-5890F322AAE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9A8C614-2EAE-B66B-E15D-B70CA44735C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A8C7049-FCEC-8065-2ADF-19CF0021F8E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454174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4ADC3E-750C-A1B7-C988-AF285247A5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08DCFDB-0D41-3181-04EC-2CFDA01CB84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>
                <a:extLst>
                  <a:ext uri="{FF2B5EF4-FFF2-40B4-BE49-F238E27FC236}">
                    <a16:creationId xmlns:a16="http://schemas.microsoft.com/office/drawing/2014/main" id="{443ABEE1-23BD-DF8B-6773-CC2D0500C265}"/>
                  </a:ext>
                </a:extLst>
              </p:cNvPr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endParaRPr lang="en-GB" dirty="0">
                  <a:latin typeface="+mn-lt"/>
                </a:endParaRPr>
              </a:p>
            </p:txBody>
          </p:sp>
        </mc:Choice>
        <mc:Fallback xmlns="">
          <p:sp>
            <p:nvSpPr>
              <p:cNvPr id="3" name="Notes Placeholder 2">
                <a:extLst>
                  <a:ext uri="{FF2B5EF4-FFF2-40B4-BE49-F238E27FC236}">
                    <a16:creationId xmlns:a16="http://schemas.microsoft.com/office/drawing/2014/main" id="{443ABEE1-23BD-DF8B-6773-CC2D0500C265}"/>
                  </a:ext>
                </a:extLst>
              </p:cNvPr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GB" dirty="0"/>
                  <a:t>where d</a:t>
                </a:r>
                <a:r>
                  <a:rPr lang="el-GR" b="0" i="0">
                    <a:latin typeface="Cambria Math" panose="02040503050406030204" pitchFamily="18" charset="0"/>
                  </a:rPr>
                  <a:t>𝛺</a:t>
                </a:r>
                <a:r>
                  <a:rPr lang="en-GB" dirty="0"/>
                  <a:t> = element of solid angle = sin θ </a:t>
                </a:r>
                <a:r>
                  <a:rPr lang="en-GB" dirty="0" err="1"/>
                  <a:t>dθ</a:t>
                </a:r>
                <a:r>
                  <a:rPr lang="en-GB" dirty="0"/>
                  <a:t> </a:t>
                </a:r>
                <a:r>
                  <a:rPr lang="en-GB" dirty="0" err="1"/>
                  <a:t>dφ</a:t>
                </a:r>
                <a:endParaRPr lang="en-GB" dirty="0"/>
              </a:p>
              <a:p>
                <a:r>
                  <a:rPr lang="en-GB" b="0" i="0">
                    <a:latin typeface="Cambria Math" panose="02040503050406030204" pitchFamily="18" charset="0"/>
                  </a:rPr>
                  <a:t>𝑈 </a:t>
                </a:r>
                <a:r>
                  <a:rPr lang="en-GB" dirty="0"/>
                  <a:t>= radiation intensity (W/unit solid angle) </a:t>
                </a:r>
              </a:p>
              <a:p>
                <a:r>
                  <a:rPr lang="en-GB" b="0" i="0">
                    <a:latin typeface="Cambria Math" panose="02040503050406030204" pitchFamily="18" charset="0"/>
                  </a:rPr>
                  <a:t>𝑊_𝑟𝑎𝑑</a:t>
                </a:r>
                <a:r>
                  <a:rPr lang="en-GB" dirty="0"/>
                  <a:t> = radiation density </a:t>
                </a:r>
                <a:r>
                  <a:rPr lang="en-GB" b="0" i="0">
                    <a:latin typeface="Cambria Math" panose="02040503050406030204" pitchFamily="18" charset="0"/>
                  </a:rPr>
                  <a:t>(𝑊/𝑚^2)</a:t>
                </a:r>
                <a:endParaRPr lang="en-GB" i="0" dirty="0">
                  <a:solidFill>
                    <a:srgbClr val="222222"/>
                  </a:solidFill>
                  <a:effectLst/>
                </a:endParaRPr>
              </a:p>
              <a:p>
                <a:endParaRPr lang="en-GB" dirty="0"/>
              </a:p>
              <a:p>
                <a:r>
                  <a:rPr lang="en-GB" dirty="0"/>
                  <a:t>4πr^2: Surface area of a full sphere of radius r</a:t>
                </a:r>
                <a:endParaRPr lang="en-GB" dirty="0">
                  <a:latin typeface="+mn-lt"/>
                </a:endParaRPr>
              </a:p>
            </p:txBody>
          </p:sp>
        </mc:Fallback>
      </mc:AlternateContent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193CA4-3DEC-7894-E901-E37A86A719E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197803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1EA492-F007-4DB5-D5B9-CAC099220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B99EC71-F6A0-4196-7F83-4AD4FB2EC72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DCC2A96-6876-4939-6A31-4576A920FA8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5F7DF2-2258-FDEB-E632-1F926E0BB2D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547344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668279-E467-8271-6DA3-FABAE668AC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27AE377-64AF-ADF4-B871-62158FFD577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1D0C18C-94EC-0C32-B7DB-2305284D5C5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3F3A8D4-30C4-1038-F060-C9DE5DB11BD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935910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8B8EAD-AC3F-031B-77AA-F4692489A3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FD25B56-A210-6B6B-A722-7A1A62290A7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6330239-47B3-2D07-2E61-D535B451EED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035F3B-D4BF-00D2-AA0B-4F986B74B29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57994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E61AD9-5537-3ADB-A6B7-E83FDCA4F7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6990E3C-F16B-4DBB-8676-65E2500B823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>
                <a:extLst>
                  <a:ext uri="{FF2B5EF4-FFF2-40B4-BE49-F238E27FC236}">
                    <a16:creationId xmlns:a16="http://schemas.microsoft.com/office/drawing/2014/main" id="{00D4E768-E028-3F3E-48EB-093063BF881D}"/>
                  </a:ext>
                </a:extLst>
              </p:cNvPr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endParaRPr lang="en-GB" dirty="0">
                  <a:latin typeface="+mn-lt"/>
                </a:endParaRPr>
              </a:p>
            </p:txBody>
          </p:sp>
        </mc:Choice>
        <mc:Fallback xmlns="">
          <p:sp>
            <p:nvSpPr>
              <p:cNvPr id="3" name="Notes Placeholder 2">
                <a:extLst>
                  <a:ext uri="{FF2B5EF4-FFF2-40B4-BE49-F238E27FC236}">
                    <a16:creationId xmlns:a16="http://schemas.microsoft.com/office/drawing/2014/main" id="{00D4E768-E028-3F3E-48EB-093063BF881D}"/>
                  </a:ext>
                </a:extLst>
              </p:cNvPr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en-GB" b="0" dirty="0"/>
                  <a:t>U=Prad/4pi</a:t>
                </a:r>
                <a:endParaRPr lang="en-GB" b="0" i="1" dirty="0">
                  <a:latin typeface="Cambria Math" panose="02040503050406030204" pitchFamily="18" charset="0"/>
                </a:endParaRPr>
              </a:p>
              <a:p>
                <a:pPr marL="0" indent="0">
                  <a:buNone/>
                </a:pPr>
                <a:r>
                  <a:rPr lang="en-GB" b="0" i="0">
                    <a:latin typeface="Cambria Math" panose="02040503050406030204" pitchFamily="18" charset="0"/>
                  </a:rPr>
                  <a:t>𝐷=4</a:t>
                </a:r>
                <a:r>
                  <a:rPr lang="en-GB" b="0" i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𝜋/</a:t>
                </a:r>
                <a:r>
                  <a:rPr lang="el-GR" b="0" i="0">
                    <a:latin typeface="Cambria Math" panose="02040503050406030204" pitchFamily="18" charset="0"/>
                  </a:rPr>
                  <a:t>Ω</a:t>
                </a:r>
                <a:r>
                  <a:rPr lang="en-GB" b="0" i="0">
                    <a:latin typeface="Cambria Math" panose="02040503050406030204" pitchFamily="18" charset="0"/>
                  </a:rPr>
                  <a:t>_𝐴 </a:t>
                </a:r>
                <a:r>
                  <a:rPr lang="en-GB" b="0" dirty="0"/>
                  <a:t>, </a:t>
                </a:r>
              </a:p>
              <a:p>
                <a:pPr marL="0" indent="0">
                  <a:buNone/>
                </a:pPr>
                <a:r>
                  <a:rPr lang="en-GB" dirty="0"/>
                  <a:t>Where,</a:t>
                </a:r>
              </a:p>
              <a:p>
                <a:pPr marL="0" indent="0">
                  <a:buNone/>
                </a:pPr>
                <a:r>
                  <a:rPr lang="el-GR" b="0" i="0">
                    <a:latin typeface="Cambria Math" panose="02040503050406030204" pitchFamily="18" charset="0"/>
                  </a:rPr>
                  <a:t>Ω</a:t>
                </a:r>
                <a:r>
                  <a:rPr lang="en-GB" b="0" i="0">
                    <a:latin typeface="Cambria Math" panose="02040503050406030204" pitchFamily="18" charset="0"/>
                  </a:rPr>
                  <a:t>_𝐴  </a:t>
                </a:r>
                <a:r>
                  <a:rPr lang="en-GB" dirty="0"/>
                  <a:t>- Total solid angle over which the antenna radiate energy</a:t>
                </a:r>
              </a:p>
              <a:p>
                <a:endParaRPr lang="en-GB" dirty="0">
                  <a:latin typeface="+mn-lt"/>
                </a:endParaRPr>
              </a:p>
            </p:txBody>
          </p:sp>
        </mc:Fallback>
      </mc:AlternateContent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3D68189-8192-20BF-3E17-76C9EDBBA1B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966333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42A57B-6286-A392-C101-D0FA99419D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FA8BB4E-2640-755D-A08B-56721D3CB8D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>
                <a:extLst>
                  <a:ext uri="{FF2B5EF4-FFF2-40B4-BE49-F238E27FC236}">
                    <a16:creationId xmlns:a16="http://schemas.microsoft.com/office/drawing/2014/main" id="{455214C0-DA43-DCE3-2A4A-B3487297AD3E}"/>
                  </a:ext>
                </a:extLst>
              </p:cNvPr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endParaRPr lang="en-GB" dirty="0">
                  <a:latin typeface="+mn-lt"/>
                </a:endParaRPr>
              </a:p>
            </p:txBody>
          </p:sp>
        </mc:Choice>
        <mc:Fallback xmlns="">
          <p:sp>
            <p:nvSpPr>
              <p:cNvPr id="3" name="Notes Placeholder 2">
                <a:extLst>
                  <a:ext uri="{FF2B5EF4-FFF2-40B4-BE49-F238E27FC236}">
                    <a16:creationId xmlns:a16="http://schemas.microsoft.com/office/drawing/2014/main" id="{455214C0-DA43-DCE3-2A4A-B3487297AD3E}"/>
                  </a:ext>
                </a:extLst>
              </p:cNvPr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en-GB" b="0" i="0">
                    <a:latin typeface="Cambria Math" panose="02040503050406030204" pitchFamily="18" charset="0"/>
                  </a:rPr>
                  <a:t>𝐷=4</a:t>
                </a:r>
                <a:r>
                  <a:rPr lang="en-GB" b="0" i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𝜋/</a:t>
                </a:r>
                <a:r>
                  <a:rPr lang="el-GR" b="0" i="0">
                    <a:latin typeface="Cambria Math" panose="02040503050406030204" pitchFamily="18" charset="0"/>
                  </a:rPr>
                  <a:t>Ω</a:t>
                </a:r>
                <a:r>
                  <a:rPr lang="en-GB" b="0" i="0">
                    <a:latin typeface="Cambria Math" panose="02040503050406030204" pitchFamily="18" charset="0"/>
                  </a:rPr>
                  <a:t>_𝐴 </a:t>
                </a:r>
                <a:endParaRPr lang="en-GB" b="0" dirty="0"/>
              </a:p>
              <a:p>
                <a:pPr marL="0" indent="0">
                  <a:buNone/>
                </a:pPr>
                <a:r>
                  <a:rPr lang="en-GB" dirty="0"/>
                  <a:t>Where,</a:t>
                </a:r>
              </a:p>
              <a:p>
                <a:pPr marL="0" indent="0">
                  <a:buNone/>
                </a:pPr>
                <a:r>
                  <a:rPr lang="el-GR" b="0" i="0">
                    <a:latin typeface="Cambria Math" panose="02040503050406030204" pitchFamily="18" charset="0"/>
                  </a:rPr>
                  <a:t>Ω</a:t>
                </a:r>
                <a:r>
                  <a:rPr lang="en-GB" b="0" i="0">
                    <a:latin typeface="Cambria Math" panose="02040503050406030204" pitchFamily="18" charset="0"/>
                  </a:rPr>
                  <a:t>_𝐴  </a:t>
                </a:r>
                <a:r>
                  <a:rPr lang="en-GB" dirty="0"/>
                  <a:t>- Total solid angle over which the antenna radiate energy</a:t>
                </a:r>
              </a:p>
              <a:p>
                <a:endParaRPr lang="en-GB" dirty="0">
                  <a:latin typeface="+mn-lt"/>
                </a:endParaRPr>
              </a:p>
            </p:txBody>
          </p:sp>
        </mc:Fallback>
      </mc:AlternateContent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164B1A-C843-544D-C872-879C345833A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373974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88038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8BAFA-CCDE-46F9-A875-558838D2C859}" type="datetime1">
              <a:rPr lang="en-GB" smtClean="0"/>
              <a:t>24/03/2025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- 8/ Advanced RF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Advanced Radio </a:t>
            </a:r>
          </a:p>
          <a:p>
            <a:r>
              <a:rPr lang="en-GB" sz="4800" dirty="0"/>
              <a:t>Frequency Systems</a:t>
            </a:r>
          </a:p>
          <a:p>
            <a:r>
              <a:rPr lang="en-GB" sz="4800" dirty="0"/>
              <a:t>(ACDA6019)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-8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9150" y="-77932"/>
            <a:ext cx="4707082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5596" y="1413794"/>
            <a:ext cx="10780808" cy="5230549"/>
          </a:xfrm>
        </p:spPr>
        <p:txBody>
          <a:bodyPr>
            <a:normAutofit/>
          </a:bodyPr>
          <a:lstStyle/>
          <a:p>
            <a:pPr marL="546100" indent="-457200"/>
            <a:r>
              <a:rPr lang="en-IN" sz="3200" dirty="0">
                <a:cs typeface="Times New Roman" panose="02020603050405020304" pitchFamily="18" charset="0"/>
              </a:rPr>
              <a:t>Beamwidth</a:t>
            </a:r>
          </a:p>
          <a:p>
            <a:pPr marL="546100" indent="-457200"/>
            <a:r>
              <a:rPr lang="en-IN" sz="3200" dirty="0">
                <a:cs typeface="Times New Roman" panose="02020603050405020304" pitchFamily="18" charset="0"/>
              </a:rPr>
              <a:t>Directivity </a:t>
            </a:r>
          </a:p>
          <a:p>
            <a:pPr marL="446088" indent="-357188"/>
            <a:endParaRPr lang="en-IN" dirty="0">
              <a:cs typeface="Times New Roman" panose="02020603050405020304" pitchFamily="18" charset="0"/>
            </a:endParaRPr>
          </a:p>
          <a:p>
            <a:pPr marL="446088" indent="-357188"/>
            <a:endParaRPr lang="en-IN" dirty="0">
              <a:cs typeface="Times New Roman" panose="02020603050405020304" pitchFamily="18" charset="0"/>
            </a:endParaRPr>
          </a:p>
          <a:p>
            <a:pPr marL="446088" indent="-357188"/>
            <a:endParaRPr lang="en-IN" dirty="0">
              <a:cs typeface="Times New Roman" panose="02020603050405020304" pitchFamily="18" charset="0"/>
            </a:endParaRPr>
          </a:p>
          <a:p>
            <a:pPr marL="446088" indent="-357188"/>
            <a:endParaRPr lang="en-IN" dirty="0">
              <a:cs typeface="Times New Roman" panose="02020603050405020304" pitchFamily="18" charset="0"/>
            </a:endParaRPr>
          </a:p>
          <a:p>
            <a:pPr marL="446088" indent="-357188"/>
            <a:endParaRPr lang="en-IN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- 8/ Advanced RF systems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Beamwidth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- 8/ Advanced RF systems</a:t>
            </a:r>
            <a:endParaRPr lang="en-GB" i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16A813-4112-C4AD-F656-33C202D7EC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2024" y="1442174"/>
            <a:ext cx="7267388" cy="4762245"/>
          </a:xfrm>
        </p:spPr>
        <p:txBody>
          <a:bodyPr>
            <a:normAutofit/>
          </a:bodyPr>
          <a:lstStyle/>
          <a:p>
            <a:r>
              <a:rPr lang="en-GB" b="1" dirty="0"/>
              <a:t>Field pattern </a:t>
            </a:r>
            <a:r>
              <a:rPr lang="en-GB" dirty="0"/>
              <a:t>(in linear scale)- represents a </a:t>
            </a:r>
            <a:r>
              <a:rPr lang="en-GB" b="1" dirty="0"/>
              <a:t>plot of the magnitude of the electric or magnetic field</a:t>
            </a:r>
            <a:r>
              <a:rPr lang="en-GB" dirty="0"/>
              <a:t> as a function of the angular space.</a:t>
            </a:r>
          </a:p>
          <a:p>
            <a:r>
              <a:rPr lang="en-GB" dirty="0"/>
              <a:t>Field pattern at 0.707 value of its maximum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8118718-EF4E-E4BA-1FD2-428A2DC13C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27460" y="1179158"/>
            <a:ext cx="3095625" cy="5238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51167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CF21FA-24A2-A24E-B4C2-9317DB81A1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078B64-005B-21CE-EB0C-ED3B76DDE6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Beamwidth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DDC46F-54B5-E4D9-8B20-48857974CD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EE84F64-BA1D-5052-A5AF-E9776B4C5F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- 8/ Advanced RF systems</a:t>
            </a:r>
            <a:endParaRPr lang="en-GB" i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1D0B50E-AD94-4D40-1360-EF833CC755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380" y="1442174"/>
            <a:ext cx="7163702" cy="4762245"/>
          </a:xfrm>
        </p:spPr>
        <p:txBody>
          <a:bodyPr>
            <a:normAutofit/>
          </a:bodyPr>
          <a:lstStyle/>
          <a:p>
            <a:r>
              <a:rPr lang="en-GB" b="1" dirty="0"/>
              <a:t>Power pattern </a:t>
            </a:r>
            <a:r>
              <a:rPr lang="en-GB" dirty="0"/>
              <a:t>(in linear scale)- represents a </a:t>
            </a:r>
            <a:r>
              <a:rPr lang="en-GB" b="1" dirty="0"/>
              <a:t>plot of the square of the magnitude of the electric or magnetic field </a:t>
            </a:r>
            <a:r>
              <a:rPr lang="en-GB" dirty="0"/>
              <a:t>as a function of the angular space. </a:t>
            </a:r>
          </a:p>
          <a:p>
            <a:r>
              <a:rPr lang="en-GB" dirty="0"/>
              <a:t>Power pattern (in a linear scale) at its 0.5 value of its maximum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015E181-F5E7-2862-5888-FE0E9300BA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20847" y="1176461"/>
            <a:ext cx="2728454" cy="56815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11829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370205-1BE0-967E-7BAC-275333A0A3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F89367-8985-FFEE-30CA-2F783AC626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Beamwidth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8EAC276-B0AD-2D64-2027-4719E31BD3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459557A-2E17-9F62-D070-78DA7547C3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- 8/ Advanced RF systems</a:t>
            </a:r>
            <a:endParaRPr lang="en-GB" i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F8B1DDD-5569-7931-784C-3131CA5A1F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380" y="1442174"/>
            <a:ext cx="7761349" cy="4762245"/>
          </a:xfrm>
        </p:spPr>
        <p:txBody>
          <a:bodyPr>
            <a:normAutofit/>
          </a:bodyPr>
          <a:lstStyle/>
          <a:p>
            <a:r>
              <a:rPr lang="en-GB" b="1" dirty="0"/>
              <a:t>Power pattern </a:t>
            </a:r>
            <a:r>
              <a:rPr lang="en-GB" dirty="0"/>
              <a:t>(in dB)- represents the magnitude of the </a:t>
            </a:r>
            <a:r>
              <a:rPr lang="en-GB" b="1" dirty="0"/>
              <a:t>electric or magnetic field, in decibels</a:t>
            </a:r>
            <a:r>
              <a:rPr lang="en-GB" dirty="0"/>
              <a:t>, as a function of the angular space.</a:t>
            </a:r>
          </a:p>
          <a:p>
            <a:r>
              <a:rPr lang="en-GB" dirty="0"/>
              <a:t>power pattern (in dB) at −3 dB value of its maximum.</a:t>
            </a:r>
            <a:endParaRPr lang="en-GB" i="0" dirty="0">
              <a:solidFill>
                <a:srgbClr val="222222"/>
              </a:solidFill>
              <a:effectLst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3244853-A1C4-A3C8-52B3-EF1BDC14B4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42769" y="1159435"/>
            <a:ext cx="3788945" cy="55611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50326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F11479-6061-5985-91C4-1E478EE3B9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AEC9D0-1BC9-67C5-1E42-0C50AFEA2D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Beamwidth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3B72741-182F-51C5-6077-F0EEDAB7DE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5D19EB-3FA3-03E3-C7CD-56DE44F826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- 8/ Advanced RF systems</a:t>
            </a:r>
            <a:endParaRPr lang="en-GB" i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0B1D517-0D5D-1930-3BA0-793E10B7FA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380" y="1442174"/>
            <a:ext cx="7761349" cy="4762245"/>
          </a:xfrm>
        </p:spPr>
        <p:txBody>
          <a:bodyPr>
            <a:normAutofit/>
          </a:bodyPr>
          <a:lstStyle/>
          <a:p>
            <a:endParaRPr lang="en-GB" i="0" dirty="0">
              <a:solidFill>
                <a:srgbClr val="222222"/>
              </a:solidFill>
              <a:effectLst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D569121-EDF1-8473-8A5D-9F0742BE71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6188" y="1140213"/>
            <a:ext cx="11779624" cy="57177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31273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8F948E-DE1B-6FD2-6BCB-81F0870B8B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EC3B4A-A2C8-DB21-70EC-A6F64C4D6F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Beamwidth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08A628-476B-3B74-A9AD-E5F31796A5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036B93E-5620-A265-11AB-A33C404C8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- 8/ Advanced RF systems</a:t>
            </a:r>
            <a:endParaRPr lang="en-GB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700BEA42-DE52-C774-C352-3A8CF8D226E1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89380" y="1442174"/>
                <a:ext cx="11197820" cy="4762245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b="1" dirty="0"/>
                  <a:t>Radiation Intensity </a:t>
                </a:r>
              </a:p>
              <a:p>
                <a:r>
                  <a:rPr lang="en-GB" dirty="0"/>
                  <a:t>Radiation intensity in a given direction is defined as the </a:t>
                </a:r>
                <a:r>
                  <a:rPr lang="en-GB" b="1" dirty="0"/>
                  <a:t>power radiated from an antenna per unit solid angle.</a:t>
                </a:r>
              </a:p>
              <a:p>
                <a:r>
                  <a:rPr lang="en-GB" dirty="0"/>
                  <a:t>The </a:t>
                </a:r>
                <a:r>
                  <a:rPr lang="en-GB" b="1" dirty="0"/>
                  <a:t>radiation intensity is a far-field parameter</a:t>
                </a:r>
                <a:r>
                  <a:rPr lang="en-GB" dirty="0"/>
                  <a:t>, obtained by </a:t>
                </a:r>
                <a:r>
                  <a:rPr lang="en-GB" b="1" dirty="0"/>
                  <a:t>multiplying the radiation density by the square of the distance.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𝑈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sSup>
                        <m:sSup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𝑟</m:t>
                          </m:r>
                        </m:e>
                        <m:sup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sSub>
                        <m:sSub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𝑊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𝑟𝑎𝑑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where </a:t>
                </a:r>
              </a:p>
              <a:p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𝑈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= radiation intensity (W/unit solid angle) 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𝑊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𝑟𝑎𝑑</m:t>
                        </m:r>
                      </m:sub>
                    </m:sSub>
                  </m:oMath>
                </a14:m>
                <a:r>
                  <a:rPr lang="en-GB" dirty="0"/>
                  <a:t> = radiation density </a:t>
                </a:r>
                <a14:m>
                  <m:oMath xmlns:m="http://schemas.openxmlformats.org/officeDocument/2006/math">
                    <m:r>
                      <a:rPr lang="en-GB" b="0" i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𝑊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/</m:t>
                    </m:r>
                    <m:sSup>
                      <m:sSup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𝑚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b="0" i="0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en-GB" i="0" dirty="0">
                  <a:solidFill>
                    <a:srgbClr val="222222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700BEA42-DE52-C774-C352-3A8CF8D226E1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9380" y="1442174"/>
                <a:ext cx="11197820" cy="4762245"/>
              </a:xfrm>
              <a:blipFill>
                <a:blip r:embed="rId3"/>
                <a:stretch>
                  <a:fillRect l="-1089" t="-217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135604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C3604A-05AD-4513-814F-9983301968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7DE249-BE56-9EDF-C8D1-6AB9238C92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Beamwidth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37A302B-916B-D96A-C139-625912AC55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EE7AE4-9B1C-2953-81A2-A6B4876D70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- 8/ Advanced RF systems</a:t>
            </a:r>
            <a:endParaRPr lang="en-GB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163230C8-09C3-76A4-8D44-FF772189ED8A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89380" y="1442174"/>
                <a:ext cx="11197820" cy="4762245"/>
              </a:xfrm>
            </p:spPr>
            <p:txBody>
              <a:bodyPr>
                <a:normAutofit fontScale="92500" lnSpcReduction="20000"/>
              </a:bodyPr>
              <a:lstStyle/>
              <a:p>
                <a:pPr marL="0" indent="0">
                  <a:buNone/>
                </a:pPr>
                <a:r>
                  <a:rPr lang="en-GB" b="1" dirty="0"/>
                  <a:t>Power radiated:</a:t>
                </a:r>
              </a:p>
              <a:p>
                <a:pPr marL="0" indent="0">
                  <a:buNone/>
                </a:pPr>
                <a:r>
                  <a:rPr lang="en-GB" dirty="0"/>
                  <a:t>Radiated Power is the </a:t>
                </a:r>
                <a:r>
                  <a:rPr lang="en-GB" b="1" dirty="0"/>
                  <a:t>total power </a:t>
                </a:r>
                <a:r>
                  <a:rPr lang="en-GB" dirty="0"/>
                  <a:t>that an antenna </a:t>
                </a:r>
                <a:r>
                  <a:rPr lang="en-GB" b="1" dirty="0"/>
                  <a:t>transmits into free space</a:t>
                </a:r>
                <a:r>
                  <a:rPr lang="en-GB" dirty="0"/>
                  <a:t>,  measured in </a:t>
                </a:r>
                <a:r>
                  <a:rPr lang="en-GB" b="1" dirty="0"/>
                  <a:t>watts (W)</a:t>
                </a:r>
                <a:r>
                  <a:rPr lang="en-GB" dirty="0"/>
                  <a:t>.</a:t>
                </a:r>
                <a:endParaRPr lang="en-GB" b="1" dirty="0"/>
              </a:p>
              <a:p>
                <a:pPr marL="0" indent="0">
                  <a:buNone/>
                  <a:tabLst>
                    <a:tab pos="9236075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𝑷</m:t>
                          </m:r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𝒓𝒂𝒅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chr m:val="∯"/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3"/>
                            </m:rPr>
                            <a:rPr lang="en-GB" b="1" i="1" smtClean="0">
                              <a:latin typeface="Cambria Math" panose="02040503050406030204" pitchFamily="18" charset="0"/>
                            </a:rPr>
                            <m:t>𝑺</m:t>
                          </m:r>
                        </m:sub>
                        <m:sup/>
                        <m:e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𝑊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𝑟𝑎𝑑</m:t>
                              </m:r>
                            </m:sub>
                          </m:sSub>
                        </m:e>
                      </m:nary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.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𝑑𝑠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=4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𝜋</m:t>
                      </m:r>
                      <m:sSup>
                        <m:sSupPr>
                          <m:ctrlPr>
                            <a:rPr lang="en-GB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𝑟</m:t>
                          </m:r>
                        </m:e>
                        <m:sup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𝑊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𝑟𝑎𝑑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  <a:p>
                <a:pPr marL="0" indent="0">
                  <a:buNone/>
                  <a:tabLst>
                    <a:tab pos="9236075" algn="l"/>
                  </a:tabLst>
                </a:pPr>
                <a:endParaRPr lang="en-GB" dirty="0"/>
              </a:p>
              <a:p>
                <a:pPr marL="0" indent="0">
                  <a:buNone/>
                  <a:tabLst>
                    <a:tab pos="9236075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𝑷</m:t>
                          </m:r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𝒓𝒂𝒅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chr m:val="∯"/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15"/>
                            </m:rPr>
                            <a:rPr lang="el-GR" b="0" i="1" smtClean="0">
                              <a:latin typeface="Cambria Math" panose="02040503050406030204" pitchFamily="18" charset="0"/>
                            </a:rPr>
                            <m:t>𝛺</m:t>
                          </m:r>
                        </m:sub>
                        <m:sup/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𝑈</m:t>
                          </m:r>
                        </m:e>
                      </m:nary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.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𝑑</m:t>
                      </m:r>
                      <m:r>
                        <m:rPr>
                          <m:brk m:alnAt="15"/>
                        </m:rPr>
                        <a:rPr lang="el-GR" b="0" i="1">
                          <a:latin typeface="Cambria Math" panose="02040503050406030204" pitchFamily="18" charset="0"/>
                        </a:rPr>
                        <m:t>𝛺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3"/>
                            </m:rPr>
                            <a:rPr lang="en-GB" b="0" i="1" smtClean="0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  <m:sup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𝜋</m:t>
                          </m:r>
                        </m:sup>
                        <m:e>
                          <m:nary>
                            <m:nary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naryPr>
                            <m:sub>
                              <m:r>
                                <m:rPr>
                                  <m:brk m:alnAt="23"/>
                                </m:r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sub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𝜋</m:t>
                              </m:r>
                            </m:sup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𝑈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.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𝑆𝑖𝑛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𝜃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 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𝑑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𝜃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 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𝑑</m:t>
                              </m:r>
                            </m:e>
                          </m:nary>
                        </m:e>
                      </m:nary>
                      <m:r>
                        <m:rPr>
                          <m:sty m:val="p"/>
                        </m:rPr>
                        <a:rPr lang="el-GR" i="1">
                          <a:latin typeface="Cambria Math" panose="02040503050406030204" pitchFamily="18" charset="0"/>
                        </a:rPr>
                        <m:t>ϕ</m:t>
                      </m:r>
                    </m:oMath>
                  </m:oMathPara>
                </a14:m>
                <a:endParaRPr lang="en-GB" dirty="0"/>
              </a:p>
              <a:p>
                <a:pPr marL="0" indent="0">
                  <a:buNone/>
                  <a:tabLst>
                    <a:tab pos="9236075" algn="l"/>
                  </a:tabLst>
                </a:pPr>
                <a:r>
                  <a:rPr lang="en-GB" dirty="0"/>
                  <a:t>The total radiated power is the </a:t>
                </a:r>
                <a:r>
                  <a:rPr lang="en-GB" b="1" dirty="0"/>
                  <a:t>integral</a:t>
                </a:r>
                <a:r>
                  <a:rPr lang="en-GB" dirty="0"/>
                  <a:t> of the </a:t>
                </a:r>
                <a:r>
                  <a:rPr lang="en-GB" b="1" dirty="0"/>
                  <a:t>power per unit solid angle (U)</a:t>
                </a:r>
                <a:r>
                  <a:rPr lang="en-GB" dirty="0"/>
                  <a:t> over the </a:t>
                </a:r>
                <a:r>
                  <a:rPr lang="en-GB" b="1" dirty="0"/>
                  <a:t>entire spherical space</a:t>
                </a:r>
                <a:r>
                  <a:rPr lang="en-GB" dirty="0"/>
                  <a:t> (4π steradians).</a:t>
                </a:r>
              </a:p>
              <a:p>
                <a:pPr marL="0" indent="0">
                  <a:buNone/>
                </a:pPr>
                <a:r>
                  <a:rPr lang="en-GB" dirty="0"/>
                  <a:t>ds- Differential surface area of a </a:t>
                </a:r>
                <a:r>
                  <a:rPr lang="en-GB" b="1" dirty="0"/>
                  <a:t>sphere</a:t>
                </a:r>
                <a:r>
                  <a:rPr lang="en-GB" dirty="0"/>
                  <a:t> </a:t>
                </a:r>
              </a:p>
              <a:p>
                <a:pPr marL="0" indent="0">
                  <a:buNone/>
                </a:pPr>
                <a:r>
                  <a:rPr lang="en-GB" dirty="0" err="1"/>
                  <a:t>dΩ</a:t>
                </a:r>
                <a:r>
                  <a:rPr lang="en-GB" dirty="0"/>
                  <a:t>- Element of </a:t>
                </a:r>
                <a:r>
                  <a:rPr lang="en-GB" b="1" dirty="0"/>
                  <a:t>solid angle [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𝜃</m:t>
                    </m:r>
                  </m:oMath>
                </a14:m>
                <a:r>
                  <a:rPr lang="en-GB" dirty="0"/>
                  <a:t>(0 to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𝜋</m:t>
                    </m:r>
                  </m:oMath>
                </a14:m>
                <a:r>
                  <a:rPr lang="en-GB" dirty="0"/>
                  <a:t>),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i="1">
                        <a:latin typeface="Cambria Math" panose="02040503050406030204" pitchFamily="18" charset="0"/>
                      </a:rPr>
                      <m:t>ϕ</m:t>
                    </m:r>
                  </m:oMath>
                </a14:m>
                <a:r>
                  <a:rPr lang="en-GB" dirty="0"/>
                  <a:t>(0 to </a:t>
                </a:r>
                <a14:m>
                  <m:oMath xmlns:m="http://schemas.openxmlformats.org/officeDocument/2006/math">
                    <m:r>
                      <a:rPr lang="en-GB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2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𝜋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dirty="0"/>
                  <a:t>]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163230C8-09C3-76A4-8D44-FF772189ED8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9380" y="1442174"/>
                <a:ext cx="11197820" cy="4762245"/>
              </a:xfrm>
              <a:blipFill>
                <a:blip r:embed="rId3"/>
                <a:stretch>
                  <a:fillRect l="-980" t="-3329" r="-1034" b="-51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31347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40249F-9990-B399-C8F1-CCE96FAB1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CCFC1A-98D2-5B0E-476B-C890B47448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Beamwidth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C28B972-FA71-E4DA-8DF3-84C19D914F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5C47CF-1652-64E4-013D-539C3EE15E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- 8/ Advanced RF systems</a:t>
            </a:r>
            <a:endParaRPr lang="en-GB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1FEAEEDA-B0C2-69DA-ED5E-083F650E26E4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89380" y="1442174"/>
                <a:ext cx="11197820" cy="4762245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  <a:tabLst>
                    <a:tab pos="9236075" algn="l"/>
                  </a:tabLst>
                </a:pPr>
                <a:r>
                  <a:rPr lang="en-GB" dirty="0"/>
                  <a:t>An isotropic antenna radiates power equally in all directions. </a:t>
                </a:r>
              </a:p>
              <a:p>
                <a:pPr marL="0" indent="0">
                  <a:buNone/>
                  <a:tabLst>
                    <a:tab pos="9236075" algn="l"/>
                  </a:tabLst>
                </a:pPr>
                <a:r>
                  <a:rPr lang="en-GB" dirty="0"/>
                  <a:t>The radiation intensity U is constant, independent of angles 𝜃 and 𝜙</a:t>
                </a:r>
              </a:p>
              <a:p>
                <a:pPr marL="0" indent="0">
                  <a:buNone/>
                  <a:tabLst>
                    <a:tab pos="9236075" algn="l"/>
                  </a:tabLst>
                </a:pPr>
                <a:endParaRPr lang="en-GB" dirty="0"/>
              </a:p>
              <a:p>
                <a:pPr marL="0" indent="0">
                  <a:buNone/>
                  <a:tabLst>
                    <a:tab pos="9061450" algn="l"/>
                    <a:tab pos="9236075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𝑷</m:t>
                          </m:r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𝒓𝒂𝒅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chr m:val="∯"/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15"/>
                            </m:rPr>
                            <a:rPr lang="el-GR" b="0" i="1" smtClean="0">
                              <a:latin typeface="Cambria Math" panose="02040503050406030204" pitchFamily="18" charset="0"/>
                            </a:rPr>
                            <m:t>𝛺</m:t>
                          </m:r>
                        </m:sub>
                        <m:sup/>
                        <m:e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𝑈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sub>
                          </m:sSub>
                        </m:e>
                      </m:nary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.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𝑑</m:t>
                      </m:r>
                      <m:r>
                        <m:rPr>
                          <m:brk m:alnAt="15"/>
                        </m:rPr>
                        <a:rPr lang="el-GR" b="0" i="1">
                          <a:latin typeface="Cambria Math" panose="02040503050406030204" pitchFamily="18" charset="0"/>
                        </a:rPr>
                        <m:t>𝛺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𝑈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</m:sSub>
                      <m:nary>
                        <m:naryPr>
                          <m:chr m:val="∯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15"/>
                            </m:rPr>
                            <a:rPr lang="el-GR" i="1">
                              <a:latin typeface="Cambria Math" panose="02040503050406030204" pitchFamily="18" charset="0"/>
                            </a:rPr>
                            <m:t>𝛺</m:t>
                          </m:r>
                        </m:sub>
                        <m:sup/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𝑑</m:t>
                          </m:r>
                          <m:r>
                            <m:rPr>
                              <m:brk m:alnAt="15"/>
                            </m:rPr>
                            <a:rPr lang="el-GR" i="1">
                              <a:latin typeface="Cambria Math" panose="02040503050406030204" pitchFamily="18" charset="0"/>
                            </a:rPr>
                            <m:t>𝛺</m:t>
                          </m:r>
                        </m:e>
                      </m:nary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=4</m:t>
                      </m:r>
                      <m:r>
                        <m:rPr>
                          <m:sty m:val="p"/>
                        </m:rPr>
                        <a:rPr lang="el-GR" b="0" i="1" smtClean="0">
                          <a:latin typeface="Cambria Math" panose="02040503050406030204" pitchFamily="18" charset="0"/>
                        </a:rPr>
                        <m:t>π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𝑈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  <a:p>
                <a:pPr marL="0" indent="0">
                  <a:buNone/>
                  <a:tabLst>
                    <a:tab pos="9061450" algn="l"/>
                    <a:tab pos="9236075" algn="l"/>
                  </a:tabLst>
                </a:pPr>
                <a:r>
                  <a:rPr lang="en-GB" dirty="0"/>
                  <a:t>Where, </a:t>
                </a:r>
              </a:p>
              <a:p>
                <a:pPr marL="0" indent="0">
                  <a:buNone/>
                  <a:tabLst>
                    <a:tab pos="9061450" algn="l"/>
                    <a:tab pos="9236075" algn="l"/>
                  </a:tabLst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𝑑</m:t>
                    </m:r>
                    <m:r>
                      <m:rPr>
                        <m:sty m:val="p"/>
                      </m:rPr>
                      <a:rPr lang="el-GR" b="0" i="1" smtClean="0">
                        <a:latin typeface="Cambria Math" panose="02040503050406030204" pitchFamily="18" charset="0"/>
                      </a:rPr>
                      <m:t>Ω</m:t>
                    </m:r>
                  </m:oMath>
                </a14:m>
                <a:r>
                  <a:rPr lang="en-GB" dirty="0"/>
                  <a:t>= element of solid angle =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i="1" dirty="0" smtClean="0">
                        <a:latin typeface="Cambria Math" panose="02040503050406030204" pitchFamily="18" charset="0"/>
                      </a:rPr>
                      <m:t>sin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⁡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𝜃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𝑑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𝜃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𝑑</m:t>
                    </m:r>
                    <m:r>
                      <m:rPr>
                        <m:sty m:val="p"/>
                      </m:rPr>
                      <a:rPr lang="el-GR" i="1" dirty="0" smtClean="0">
                        <a:latin typeface="Cambria Math" panose="02040503050406030204" pitchFamily="18" charset="0"/>
                      </a:rPr>
                      <m:t>ϕ</m:t>
                    </m:r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1FEAEEDA-B0C2-69DA-ED5E-083F650E26E4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9380" y="1442174"/>
                <a:ext cx="11197820" cy="4762245"/>
              </a:xfrm>
              <a:blipFill>
                <a:blip r:embed="rId3"/>
                <a:stretch>
                  <a:fillRect l="-1089" t="-217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012829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6A656E-1CE1-C026-BF07-213E35F4FA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BA76B3-1730-F608-E03D-03576FE671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Beamwidth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E30001-7EB6-39AA-888E-F81C1C9BB1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FD44F70-796A-2033-0F1A-D9CC41209B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- 8/ Advanced RF systems</a:t>
            </a:r>
            <a:endParaRPr lang="en-GB" i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4B6242-F3D3-D26C-0E77-A76884B746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380" y="1442174"/>
            <a:ext cx="11197820" cy="4762245"/>
          </a:xfrm>
        </p:spPr>
        <p:txBody>
          <a:bodyPr>
            <a:normAutofit/>
          </a:bodyPr>
          <a:lstStyle/>
          <a:p>
            <a:pPr marL="0" indent="0">
              <a:buNone/>
              <a:tabLst>
                <a:tab pos="9236075" algn="l"/>
              </a:tabLst>
            </a:pPr>
            <a:r>
              <a:rPr lang="en-GB" dirty="0"/>
              <a:t>The beamwidth of a pattern is defined as the </a:t>
            </a:r>
            <a:r>
              <a:rPr lang="en-GB" b="1" dirty="0"/>
              <a:t>angular separation between two identical points on opposite side of the pattern maximum.</a:t>
            </a:r>
          </a:p>
          <a:p>
            <a:pPr marL="0" indent="0" algn="l">
              <a:buNone/>
            </a:pPr>
            <a:r>
              <a:rPr lang="en-GB" b="1" i="0" dirty="0">
                <a:effectLst/>
              </a:rPr>
              <a:t>Half-Power Beamwidth (HPBW):</a:t>
            </a:r>
            <a:r>
              <a:rPr lang="en-GB" b="0" i="0" dirty="0">
                <a:effectLst/>
              </a:rPr>
              <a:t> </a:t>
            </a:r>
          </a:p>
          <a:p>
            <a:r>
              <a:rPr lang="en-GB" b="0" i="0" dirty="0">
                <a:effectLst/>
              </a:rPr>
              <a:t>This is the angular separation between the </a:t>
            </a:r>
            <a:r>
              <a:rPr lang="en-GB" b="1" i="0" dirty="0">
                <a:effectLst/>
              </a:rPr>
              <a:t>two points on the radiation pattern where the radiation intensity is half </a:t>
            </a:r>
            <a:r>
              <a:rPr lang="en-GB" b="0" i="0" dirty="0">
                <a:effectLst/>
              </a:rPr>
              <a:t>(or -3 dB) </a:t>
            </a:r>
            <a:r>
              <a:rPr lang="en-GB" b="1" i="0" dirty="0">
                <a:effectLst/>
              </a:rPr>
              <a:t>of the maximum value</a:t>
            </a:r>
            <a:r>
              <a:rPr lang="en-GB" b="0" i="0" dirty="0">
                <a:effectLst/>
              </a:rPr>
              <a:t>.</a:t>
            </a:r>
          </a:p>
          <a:p>
            <a:pPr marL="0" indent="0" algn="l">
              <a:buNone/>
            </a:pPr>
            <a:r>
              <a:rPr lang="en-GB" b="1" i="0" dirty="0">
                <a:effectLst/>
              </a:rPr>
              <a:t>First Null Beamwidth (FNBW) or Null-to-Null Beamwidth:</a:t>
            </a:r>
            <a:r>
              <a:rPr lang="en-GB" b="0" i="0" dirty="0">
                <a:effectLst/>
              </a:rPr>
              <a:t> </a:t>
            </a:r>
          </a:p>
          <a:p>
            <a:r>
              <a:rPr lang="en-GB" b="0" i="0" dirty="0">
                <a:effectLst/>
              </a:rPr>
              <a:t>This is the angular separation between the </a:t>
            </a:r>
            <a:r>
              <a:rPr lang="en-GB" b="1" i="0" dirty="0">
                <a:effectLst/>
              </a:rPr>
              <a:t>two points on either side of the main lobe where the radiation intensity drops to zero.</a:t>
            </a:r>
          </a:p>
          <a:p>
            <a:pPr marL="0" indent="0">
              <a:buNone/>
              <a:tabLst>
                <a:tab pos="9236075" algn="l"/>
              </a:tabLst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34122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BEAFCA-5530-C670-90DA-D857BA940F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25E10-84A3-4BCD-881A-018FFA80E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Beamwidth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80AED00-6E6E-E7A3-5863-30A6DE6E0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EFEC474-71CF-7166-9A2C-C28DD97FBA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- 8/ Advanced RF systems</a:t>
            </a:r>
            <a:endParaRPr lang="en-GB" i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26BCC87-9AC8-968F-A19C-9245D94007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380" y="1442174"/>
            <a:ext cx="11197820" cy="4762245"/>
          </a:xfrm>
        </p:spPr>
        <p:txBody>
          <a:bodyPr>
            <a:normAutofit/>
          </a:bodyPr>
          <a:lstStyle/>
          <a:p>
            <a:pPr>
              <a:tabLst>
                <a:tab pos="9236075" algn="l"/>
              </a:tabLst>
            </a:pPr>
            <a:r>
              <a:rPr lang="en-GB" dirty="0"/>
              <a:t>Beamwidth of the antenna is also used to describe the </a:t>
            </a:r>
            <a:r>
              <a:rPr lang="en-GB" b="1" dirty="0"/>
              <a:t>resolution capabilities of the antenna </a:t>
            </a:r>
            <a:r>
              <a:rPr lang="en-GB" dirty="0"/>
              <a:t>to </a:t>
            </a:r>
            <a:r>
              <a:rPr lang="en-GB" b="1" dirty="0"/>
              <a:t>distinguish between two adjacent radiating sources.</a:t>
            </a:r>
          </a:p>
          <a:p>
            <a:pPr>
              <a:tabLst>
                <a:tab pos="9236075" algn="l"/>
              </a:tabLst>
            </a:pPr>
            <a:r>
              <a:rPr lang="en-GB" dirty="0"/>
              <a:t>The resolution capability of an antenna to distinguish between two sources is equal to </a:t>
            </a:r>
            <a:r>
              <a:rPr lang="en-GB" b="1" dirty="0"/>
              <a:t>half the first-null beamwidth (FNBW/2), which is usually used to approximate the </a:t>
            </a:r>
            <a:r>
              <a:rPr lang="en-GB" b="1" dirty="0" err="1"/>
              <a:t>halfpower</a:t>
            </a:r>
            <a:r>
              <a:rPr lang="en-GB" b="1" dirty="0"/>
              <a:t> beamwidth (HPBW).</a:t>
            </a:r>
          </a:p>
        </p:txBody>
      </p:sp>
    </p:spTree>
    <p:extLst>
      <p:ext uri="{BB962C8B-B14F-4D97-AF65-F5344CB8AC3E}">
        <p14:creationId xmlns:p14="http://schemas.microsoft.com/office/powerpoint/2010/main" val="4507517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6AAC34-B653-1FB6-5F04-503677469D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D23F76-5CED-9F73-25DA-2BE05B57C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Directivity</a:t>
            </a:r>
            <a:endParaRPr lang="en-GB" sz="4400" dirty="0">
              <a:solidFill>
                <a:schemeClr val="bg1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4F4CDD-FD47-AFC3-7CD6-B2B879E77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C22664E-BBFD-7521-D610-27CE3E6955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- 8/ Advanced RF systems</a:t>
            </a:r>
            <a:endParaRPr lang="en-GB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22293786-2FE7-D949-9689-9CD13818DBC1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89380" y="1442174"/>
                <a:ext cx="11197820" cy="4762245"/>
              </a:xfrm>
            </p:spPr>
            <p:txBody>
              <a:bodyPr>
                <a:normAutofit/>
              </a:bodyPr>
              <a:lstStyle/>
              <a:p>
                <a:pPr>
                  <a:tabLst>
                    <a:tab pos="9236075" algn="l"/>
                  </a:tabLst>
                </a:pPr>
                <a:r>
                  <a:rPr lang="en-GB" dirty="0"/>
                  <a:t>Directivity of an antenna defined as the </a:t>
                </a:r>
                <a:r>
                  <a:rPr lang="en-GB" b="1" dirty="0"/>
                  <a:t>ratio of the radiation intensity in a given direction from the antenna to the radiation intensity averaged over all directions. </a:t>
                </a:r>
              </a:p>
              <a:p>
                <a:pPr marL="0" indent="0">
                  <a:buNone/>
                  <a:tabLst>
                    <a:tab pos="9236075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𝐷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𝑈</m:t>
                          </m:r>
                        </m:num>
                        <m:den>
                          <m:sSub>
                            <m:sSub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𝑈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sub>
                          </m:sSub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4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𝜋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𝑈</m:t>
                          </m:r>
                        </m:num>
                        <m:den>
                          <m:sSub>
                            <m:sSub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𝑃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𝑟𝑎𝑑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dirty="0"/>
              </a:p>
              <a:p>
                <a:pPr marL="0" indent="0">
                  <a:buNone/>
                  <a:tabLst>
                    <a:tab pos="9236075" algn="l"/>
                  </a:tabLst>
                </a:pPr>
                <a:endParaRPr lang="en-GB" dirty="0"/>
              </a:p>
              <a:p>
                <a:pPr marL="0" indent="0">
                  <a:buNone/>
                  <a:tabLst>
                    <a:tab pos="9236075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𝐷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𝑚𝑎𝑥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𝐷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𝑈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𝑚𝑎𝑥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𝑈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sub>
                          </m:sSub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4</m:t>
                          </m:r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𝜋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𝑈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𝑚𝑎𝑥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𝑃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𝑟𝑎𝑑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22293786-2FE7-D949-9689-9CD13818DBC1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9380" y="1442174"/>
                <a:ext cx="11197820" cy="4762245"/>
              </a:xfrm>
              <a:blipFill>
                <a:blip r:embed="rId3"/>
                <a:stretch>
                  <a:fillRect l="-980" t="-217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642248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CC3332-7FCB-B3B5-6F01-A71957826F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AAD91D-76B7-CBAA-296A-119F53EBA4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Directivity</a:t>
            </a:r>
            <a:endParaRPr lang="en-GB" sz="4400" dirty="0">
              <a:solidFill>
                <a:schemeClr val="bg1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04148AB-E711-C1C2-6C7E-ACDBBD49D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4438044-ACEE-9A0B-AB02-09BEB8CDAA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- 8/ Advanced RF systems</a:t>
            </a:r>
            <a:endParaRPr lang="en-GB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FB63594A-9BDE-9DE9-9D4A-43CB5EE2FF83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89380" y="1442174"/>
                <a:ext cx="11197820" cy="4762245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  <a:tabLst>
                    <a:tab pos="9236075" algn="l"/>
                  </a:tabLst>
                </a:pPr>
                <a:r>
                  <a:rPr lang="en-GB" dirty="0"/>
                  <a:t>Where,</a:t>
                </a:r>
              </a:p>
              <a:p>
                <a:pPr marL="0" indent="0">
                  <a:buNone/>
                  <a:tabLst>
                    <a:tab pos="9236075" algn="l"/>
                  </a:tabLst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𝐷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−</m:t>
                    </m:r>
                  </m:oMath>
                </a14:m>
                <a:r>
                  <a:rPr lang="en-GB" dirty="0"/>
                  <a:t>Directivity</a:t>
                </a:r>
              </a:p>
              <a:p>
                <a:pPr marL="0" indent="0">
                  <a:buNone/>
                  <a:tabLst>
                    <a:tab pos="9236075" algn="l"/>
                  </a:tabLs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𝐷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</a:rPr>
                      <m:t>−</m:t>
                    </m:r>
                  </m:oMath>
                </a14:m>
                <a:r>
                  <a:rPr lang="en-GB" dirty="0"/>
                  <a:t> Maximum directivity</a:t>
                </a:r>
              </a:p>
              <a:p>
                <a:pPr marL="0" indent="0">
                  <a:buNone/>
                  <a:tabLst>
                    <a:tab pos="9236075" algn="l"/>
                  </a:tabLst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𝑈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−</m:t>
                    </m:r>
                  </m:oMath>
                </a14:m>
                <a:r>
                  <a:rPr lang="en-GB" dirty="0"/>
                  <a:t> Radiation intensity (W/unit solid angle)</a:t>
                </a:r>
              </a:p>
              <a:p>
                <a:pPr marL="0" indent="0">
                  <a:buNone/>
                  <a:tabLst>
                    <a:tab pos="9236075" algn="l"/>
                  </a:tabLs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𝑈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𝑚𝑎𝑥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</a:rPr>
                      <m:t>−</m:t>
                    </m:r>
                  </m:oMath>
                </a14:m>
                <a:r>
                  <a:rPr lang="en-GB" dirty="0"/>
                  <a:t> maximum radiation intensity (W/unit solid angle</a:t>
                </a:r>
              </a:p>
              <a:p>
                <a:pPr marL="0" indent="0">
                  <a:buNone/>
                  <a:tabLst>
                    <a:tab pos="9236075" algn="l"/>
                  </a:tabLs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𝑈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</a:rPr>
                      <m:t>−</m:t>
                    </m:r>
                  </m:oMath>
                </a14:m>
                <a:r>
                  <a:rPr lang="en-GB" dirty="0"/>
                  <a:t> radiation intensity of isotropic source (W/unit solid angle) </a:t>
                </a:r>
              </a:p>
              <a:p>
                <a:pPr marL="0" indent="0">
                  <a:buNone/>
                  <a:tabLst>
                    <a:tab pos="9236075" algn="l"/>
                  </a:tabLs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𝑟𝑎𝑑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−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total radiated power (W)</a:t>
                </a:r>
              </a:p>
              <a:p>
                <a:pPr marL="0" indent="0">
                  <a:buNone/>
                  <a:tabLst>
                    <a:tab pos="9236075" algn="l"/>
                  </a:tabLst>
                </a:pPr>
                <a:endParaRPr lang="en-GB" dirty="0"/>
              </a:p>
              <a:p>
                <a:pPr marL="0" indent="0">
                  <a:buNone/>
                  <a:tabLst>
                    <a:tab pos="9236075" algn="l"/>
                  </a:tabLst>
                </a:pPr>
                <a:endParaRPr lang="en-GB" dirty="0"/>
              </a:p>
              <a:p>
                <a:pPr marL="0" indent="0">
                  <a:buNone/>
                  <a:tabLst>
                    <a:tab pos="9236075" algn="l"/>
                  </a:tabLst>
                </a:pPr>
                <a:endParaRPr lang="en-GB" dirty="0"/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FB63594A-9BDE-9DE9-9D4A-43CB5EE2FF83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9380" y="1442174"/>
                <a:ext cx="11197820" cy="4762245"/>
              </a:xfrm>
              <a:blipFill>
                <a:blip r:embed="rId3"/>
                <a:stretch>
                  <a:fillRect l="-1089" t="-217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474428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194585-7DEA-86EE-6900-9709392B2E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105BE9-E9EA-6B05-4312-F3B48198B6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- 8/ Advanced RF systems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593883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documentManagement/types"/>
    <ds:schemaRef ds:uri="http://purl.org/dc/terms/"/>
    <ds:schemaRef ds:uri="http://schemas.microsoft.com/office/2006/metadata/properties"/>
    <ds:schemaRef ds:uri="303dbf9b-b85b-46a0-94f1-894078c07ecd"/>
    <ds:schemaRef ds:uri="http://purl.org/dc/elements/1.1/"/>
    <ds:schemaRef ds:uri="211f9404-bca0-4bcf-9c1d-965ccb6f8d2d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725</Words>
  <Application>Microsoft Office PowerPoint</Application>
  <PresentationFormat>Widescreen</PresentationFormat>
  <Paragraphs>110</Paragraphs>
  <Slides>14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14</vt:i4>
      </vt:variant>
    </vt:vector>
  </HeadingPairs>
  <TitlesOfParts>
    <vt:vector size="22" baseType="lpstr">
      <vt:lpstr>Arial</vt:lpstr>
      <vt:lpstr>Calibri</vt:lpstr>
      <vt:lpstr>Calibri Light</vt:lpstr>
      <vt:lpstr>Cambria Math</vt:lpstr>
      <vt:lpstr>Times New Roman</vt:lpstr>
      <vt:lpstr>UWTSD 200_Title Page</vt:lpstr>
      <vt:lpstr>UWTSD 200_Title Page 2</vt:lpstr>
      <vt:lpstr>UWTSD 200_Text 4</vt:lpstr>
      <vt:lpstr>PowerPoint Presentation</vt:lpstr>
      <vt:lpstr>Content</vt:lpstr>
      <vt:lpstr>Beamwidth</vt:lpstr>
      <vt:lpstr>Beamwidth</vt:lpstr>
      <vt:lpstr>Beamwidth</vt:lpstr>
      <vt:lpstr>Beamwidth</vt:lpstr>
      <vt:lpstr>Beamwidth</vt:lpstr>
      <vt:lpstr>Beamwidth</vt:lpstr>
      <vt:lpstr>Beamwidth</vt:lpstr>
      <vt:lpstr>Beamwidth</vt:lpstr>
      <vt:lpstr>Beamwidth</vt:lpstr>
      <vt:lpstr>Directivity</vt:lpstr>
      <vt:lpstr>Directivity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132</cp:revision>
  <dcterms:created xsi:type="dcterms:W3CDTF">2021-03-09T15:35:42Z</dcterms:created>
  <dcterms:modified xsi:type="dcterms:W3CDTF">2025-03-24T08:58:24Z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