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57" r:id="rId3"/>
    <p:sldId id="258" r:id="rId4"/>
    <p:sldId id="259" r:id="rId5"/>
    <p:sldId id="261" r:id="rId6"/>
    <p:sldId id="262" r:id="rId7"/>
    <p:sldId id="263" r:id="rId8"/>
    <p:sldId id="274" r:id="rId9"/>
    <p:sldId id="264" r:id="rId10"/>
    <p:sldId id="265" r:id="rId11"/>
    <p:sldId id="266" r:id="rId12"/>
    <p:sldId id="280" r:id="rId13"/>
    <p:sldId id="281" r:id="rId14"/>
    <p:sldId id="282" r:id="rId15"/>
    <p:sldId id="270" r:id="rId16"/>
    <p:sldId id="271" r:id="rId17"/>
    <p:sldId id="272" r:id="rId18"/>
    <p:sldId id="273" r:id="rId19"/>
    <p:sldId id="275" r:id="rId20"/>
    <p:sldId id="276" r:id="rId21"/>
    <p:sldId id="277" r:id="rId22"/>
    <p:sldId id="278" r:id="rId23"/>
    <p:sldId id="279" r:id="rId24"/>
    <p:sldId id="260" r:id="rId25"/>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8C5728D-1E7A-4AA3-B780-26713D7902B1}" v="9" dt="2026-03-05T15:38:20.40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101" d="100"/>
          <a:sy n="101" d="100"/>
        </p:scale>
        <p:origin x="76" y="1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ra Hopkinson" userId="4c46a3d6-da89-4616-bd45-1b70e49404c2" providerId="ADAL" clId="{7F1F0841-190A-46F8-9915-0C9D4FD90F14}"/>
    <pc:docChg chg="custSel addSld delSld modSld">
      <pc:chgData name="Lara Hopkinson" userId="4c46a3d6-da89-4616-bd45-1b70e49404c2" providerId="ADAL" clId="{7F1F0841-190A-46F8-9915-0C9D4FD90F14}" dt="2026-03-05T15:47:42.856" v="183" actId="20577"/>
      <pc:docMkLst>
        <pc:docMk/>
      </pc:docMkLst>
      <pc:sldChg chg="addSp modSp mod setBg setFolMasterObjs">
        <pc:chgData name="Lara Hopkinson" userId="4c46a3d6-da89-4616-bd45-1b70e49404c2" providerId="ADAL" clId="{7F1F0841-190A-46F8-9915-0C9D4FD90F14}" dt="2026-03-05T14:29:33.067" v="0" actId="26606"/>
        <pc:sldMkLst>
          <pc:docMk/>
          <pc:sldMk cId="287863218" sldId="256"/>
        </pc:sldMkLst>
        <pc:spChg chg="mod">
          <ac:chgData name="Lara Hopkinson" userId="4c46a3d6-da89-4616-bd45-1b70e49404c2" providerId="ADAL" clId="{7F1F0841-190A-46F8-9915-0C9D4FD90F14}" dt="2026-03-05T14:29:33.067" v="0" actId="26606"/>
          <ac:spMkLst>
            <pc:docMk/>
            <pc:sldMk cId="287863218" sldId="256"/>
            <ac:spMk id="2" creationId="{63D8AC3D-3C64-44FC-8163-2B679D046F37}"/>
          </ac:spMkLst>
        </pc:spChg>
        <pc:spChg chg="mod">
          <ac:chgData name="Lara Hopkinson" userId="4c46a3d6-da89-4616-bd45-1b70e49404c2" providerId="ADAL" clId="{7F1F0841-190A-46F8-9915-0C9D4FD90F14}" dt="2026-03-05T14:29:33.067" v="0" actId="26606"/>
          <ac:spMkLst>
            <pc:docMk/>
            <pc:sldMk cId="287863218" sldId="256"/>
            <ac:spMk id="3" creationId="{0DFD9828-2907-426F-864C-A6EE40992590}"/>
          </ac:spMkLst>
        </pc:spChg>
        <pc:spChg chg="add">
          <ac:chgData name="Lara Hopkinson" userId="4c46a3d6-da89-4616-bd45-1b70e49404c2" providerId="ADAL" clId="{7F1F0841-190A-46F8-9915-0C9D4FD90F14}" dt="2026-03-05T14:29:33.067" v="0" actId="26606"/>
          <ac:spMkLst>
            <pc:docMk/>
            <pc:sldMk cId="287863218" sldId="256"/>
            <ac:spMk id="10" creationId="{9FE73DFC-07B5-4A54-BDC7-05F4F7380E55}"/>
          </ac:spMkLst>
        </pc:spChg>
        <pc:spChg chg="add">
          <ac:chgData name="Lara Hopkinson" userId="4c46a3d6-da89-4616-bd45-1b70e49404c2" providerId="ADAL" clId="{7F1F0841-190A-46F8-9915-0C9D4FD90F14}" dt="2026-03-05T14:29:33.067" v="0" actId="26606"/>
          <ac:spMkLst>
            <pc:docMk/>
            <pc:sldMk cId="287863218" sldId="256"/>
            <ac:spMk id="14" creationId="{B20589F6-D422-4ACC-832A-91A0D95733F7}"/>
          </ac:spMkLst>
        </pc:spChg>
        <pc:spChg chg="add">
          <ac:chgData name="Lara Hopkinson" userId="4c46a3d6-da89-4616-bd45-1b70e49404c2" providerId="ADAL" clId="{7F1F0841-190A-46F8-9915-0C9D4FD90F14}" dt="2026-03-05T14:29:33.067" v="0" actId="26606"/>
          <ac:spMkLst>
            <pc:docMk/>
            <pc:sldMk cId="287863218" sldId="256"/>
            <ac:spMk id="16" creationId="{199D2251-D9A6-4387-98F9-DD5BBE989593}"/>
          </ac:spMkLst>
        </pc:spChg>
        <pc:picChg chg="add">
          <ac:chgData name="Lara Hopkinson" userId="4c46a3d6-da89-4616-bd45-1b70e49404c2" providerId="ADAL" clId="{7F1F0841-190A-46F8-9915-0C9D4FD90F14}" dt="2026-03-05T14:29:33.067" v="0" actId="26606"/>
          <ac:picMkLst>
            <pc:docMk/>
            <pc:sldMk cId="287863218" sldId="256"/>
            <ac:picMk id="7" creationId="{09A44E02-8A76-4B7A-E83C-1ACD3CC29CD9}"/>
          </ac:picMkLst>
        </pc:picChg>
        <pc:cxnChg chg="add">
          <ac:chgData name="Lara Hopkinson" userId="4c46a3d6-da89-4616-bd45-1b70e49404c2" providerId="ADAL" clId="{7F1F0841-190A-46F8-9915-0C9D4FD90F14}" dt="2026-03-05T14:29:33.067" v="0" actId="26606"/>
          <ac:cxnSpMkLst>
            <pc:docMk/>
            <pc:sldMk cId="287863218" sldId="256"/>
            <ac:cxnSpMk id="12" creationId="{25352D55-A8B2-47B1-88F4-8C8598F7563C}"/>
          </ac:cxnSpMkLst>
        </pc:cxnChg>
      </pc:sldChg>
      <pc:sldChg chg="modSp mod">
        <pc:chgData name="Lara Hopkinson" userId="4c46a3d6-da89-4616-bd45-1b70e49404c2" providerId="ADAL" clId="{7F1F0841-190A-46F8-9915-0C9D4FD90F14}" dt="2026-03-05T14:29:57.585" v="44" actId="20577"/>
        <pc:sldMkLst>
          <pc:docMk/>
          <pc:sldMk cId="3557356264" sldId="257"/>
        </pc:sldMkLst>
        <pc:spChg chg="mod">
          <ac:chgData name="Lara Hopkinson" userId="4c46a3d6-da89-4616-bd45-1b70e49404c2" providerId="ADAL" clId="{7F1F0841-190A-46F8-9915-0C9D4FD90F14}" dt="2026-03-05T14:29:57.585" v="44" actId="20577"/>
          <ac:spMkLst>
            <pc:docMk/>
            <pc:sldMk cId="3557356264" sldId="257"/>
            <ac:spMk id="3" creationId="{6FF859C7-8EEF-49D1-958D-6390321E3194}"/>
          </ac:spMkLst>
        </pc:spChg>
      </pc:sldChg>
      <pc:sldChg chg="del">
        <pc:chgData name="Lara Hopkinson" userId="4c46a3d6-da89-4616-bd45-1b70e49404c2" providerId="ADAL" clId="{7F1F0841-190A-46F8-9915-0C9D4FD90F14}" dt="2026-03-05T15:01:02.860" v="89" actId="47"/>
        <pc:sldMkLst>
          <pc:docMk/>
          <pc:sldMk cId="1872763055" sldId="267"/>
        </pc:sldMkLst>
      </pc:sldChg>
      <pc:sldChg chg="del">
        <pc:chgData name="Lara Hopkinson" userId="4c46a3d6-da89-4616-bd45-1b70e49404c2" providerId="ADAL" clId="{7F1F0841-190A-46F8-9915-0C9D4FD90F14}" dt="2026-03-05T15:13:16.816" v="122" actId="47"/>
        <pc:sldMkLst>
          <pc:docMk/>
          <pc:sldMk cId="2101401750" sldId="268"/>
        </pc:sldMkLst>
      </pc:sldChg>
      <pc:sldChg chg="del">
        <pc:chgData name="Lara Hopkinson" userId="4c46a3d6-da89-4616-bd45-1b70e49404c2" providerId="ADAL" clId="{7F1F0841-190A-46F8-9915-0C9D4FD90F14}" dt="2026-03-05T15:13:18.439" v="123" actId="47"/>
        <pc:sldMkLst>
          <pc:docMk/>
          <pc:sldMk cId="2458913001" sldId="269"/>
        </pc:sldMkLst>
      </pc:sldChg>
      <pc:sldChg chg="modSp mod">
        <pc:chgData name="Lara Hopkinson" userId="4c46a3d6-da89-4616-bd45-1b70e49404c2" providerId="ADAL" clId="{7F1F0841-190A-46F8-9915-0C9D4FD90F14}" dt="2026-03-05T15:39:26.487" v="128" actId="1076"/>
        <pc:sldMkLst>
          <pc:docMk/>
          <pc:sldMk cId="3062688970" sldId="271"/>
        </pc:sldMkLst>
        <pc:picChg chg="mod">
          <ac:chgData name="Lara Hopkinson" userId="4c46a3d6-da89-4616-bd45-1b70e49404c2" providerId="ADAL" clId="{7F1F0841-190A-46F8-9915-0C9D4FD90F14}" dt="2026-03-05T15:39:26.487" v="128" actId="1076"/>
          <ac:picMkLst>
            <pc:docMk/>
            <pc:sldMk cId="3062688970" sldId="271"/>
            <ac:picMk id="4" creationId="{00000000-0000-0000-0000-000000000000}"/>
          </ac:picMkLst>
        </pc:picChg>
      </pc:sldChg>
      <pc:sldChg chg="modSp mod">
        <pc:chgData name="Lara Hopkinson" userId="4c46a3d6-da89-4616-bd45-1b70e49404c2" providerId="ADAL" clId="{7F1F0841-190A-46F8-9915-0C9D4FD90F14}" dt="2026-03-05T15:47:42.856" v="183" actId="20577"/>
        <pc:sldMkLst>
          <pc:docMk/>
          <pc:sldMk cId="2524126038" sldId="276"/>
        </pc:sldMkLst>
        <pc:spChg chg="mod">
          <ac:chgData name="Lara Hopkinson" userId="4c46a3d6-da89-4616-bd45-1b70e49404c2" providerId="ADAL" clId="{7F1F0841-190A-46F8-9915-0C9D4FD90F14}" dt="2026-03-05T15:47:42.856" v="183" actId="20577"/>
          <ac:spMkLst>
            <pc:docMk/>
            <pc:sldMk cId="2524126038" sldId="276"/>
            <ac:spMk id="3" creationId="{00000000-0000-0000-0000-000000000000}"/>
          </ac:spMkLst>
        </pc:spChg>
      </pc:sldChg>
      <pc:sldChg chg="addSp delSp modSp new mod modClrScheme chgLayout">
        <pc:chgData name="Lara Hopkinson" userId="4c46a3d6-da89-4616-bd45-1b70e49404c2" providerId="ADAL" clId="{7F1F0841-190A-46F8-9915-0C9D4FD90F14}" dt="2026-03-05T14:38:36.947" v="88"/>
        <pc:sldMkLst>
          <pc:docMk/>
          <pc:sldMk cId="3399152193" sldId="280"/>
        </pc:sldMkLst>
        <pc:spChg chg="del">
          <ac:chgData name="Lara Hopkinson" userId="4c46a3d6-da89-4616-bd45-1b70e49404c2" providerId="ADAL" clId="{7F1F0841-190A-46F8-9915-0C9D4FD90F14}" dt="2026-03-05T14:34:57.991" v="46" actId="700"/>
          <ac:spMkLst>
            <pc:docMk/>
            <pc:sldMk cId="3399152193" sldId="280"/>
            <ac:spMk id="2" creationId="{D605D2FB-CD69-61A6-CFB4-E4854A86F3E8}"/>
          </ac:spMkLst>
        </pc:spChg>
        <pc:spChg chg="del">
          <ac:chgData name="Lara Hopkinson" userId="4c46a3d6-da89-4616-bd45-1b70e49404c2" providerId="ADAL" clId="{7F1F0841-190A-46F8-9915-0C9D4FD90F14}" dt="2026-03-05T14:34:57.991" v="46" actId="700"/>
          <ac:spMkLst>
            <pc:docMk/>
            <pc:sldMk cId="3399152193" sldId="280"/>
            <ac:spMk id="3" creationId="{CC7CC4AA-E42F-7C9E-B29C-6C56FDCC132B}"/>
          </ac:spMkLst>
        </pc:spChg>
        <pc:spChg chg="add mod">
          <ac:chgData name="Lara Hopkinson" userId="4c46a3d6-da89-4616-bd45-1b70e49404c2" providerId="ADAL" clId="{7F1F0841-190A-46F8-9915-0C9D4FD90F14}" dt="2026-03-05T14:38:19.607" v="87" actId="1076"/>
          <ac:spMkLst>
            <pc:docMk/>
            <pc:sldMk cId="3399152193" sldId="280"/>
            <ac:spMk id="4" creationId="{3BE13BFB-4798-2731-1AF1-AEF5B02657DE}"/>
          </ac:spMkLst>
        </pc:spChg>
        <pc:spChg chg="add mod">
          <ac:chgData name="Lara Hopkinson" userId="4c46a3d6-da89-4616-bd45-1b70e49404c2" providerId="ADAL" clId="{7F1F0841-190A-46F8-9915-0C9D4FD90F14}" dt="2026-03-05T14:38:36.947" v="88"/>
          <ac:spMkLst>
            <pc:docMk/>
            <pc:sldMk cId="3399152193" sldId="280"/>
            <ac:spMk id="5" creationId="{61761A3D-C67B-F61F-458D-59C16F4BAAFF}"/>
          </ac:spMkLst>
        </pc:spChg>
        <pc:picChg chg="add mod">
          <ac:chgData name="Lara Hopkinson" userId="4c46a3d6-da89-4616-bd45-1b70e49404c2" providerId="ADAL" clId="{7F1F0841-190A-46F8-9915-0C9D4FD90F14}" dt="2026-03-05T14:37:51.599" v="48" actId="1076"/>
          <ac:picMkLst>
            <pc:docMk/>
            <pc:sldMk cId="3399152193" sldId="280"/>
            <ac:picMk id="1026" creationId="{511405B2-F55C-CAF5-B08A-E89B843349E1}"/>
          </ac:picMkLst>
        </pc:picChg>
      </pc:sldChg>
      <pc:sldChg chg="addSp modSp new mod">
        <pc:chgData name="Lara Hopkinson" userId="4c46a3d6-da89-4616-bd45-1b70e49404c2" providerId="ADAL" clId="{7F1F0841-190A-46F8-9915-0C9D4FD90F14}" dt="2026-03-05T15:13:10.805" v="121" actId="20577"/>
        <pc:sldMkLst>
          <pc:docMk/>
          <pc:sldMk cId="3143258611" sldId="281"/>
        </pc:sldMkLst>
        <pc:spChg chg="add mod">
          <ac:chgData name="Lara Hopkinson" userId="4c46a3d6-da89-4616-bd45-1b70e49404c2" providerId="ADAL" clId="{7F1F0841-190A-46F8-9915-0C9D4FD90F14}" dt="2026-03-05T15:13:10.805" v="121" actId="20577"/>
          <ac:spMkLst>
            <pc:docMk/>
            <pc:sldMk cId="3143258611" sldId="281"/>
            <ac:spMk id="4" creationId="{D13A0F14-8A47-B169-CAC6-0D769003C03A}"/>
          </ac:spMkLst>
        </pc:spChg>
        <pc:picChg chg="add mod modCrop">
          <ac:chgData name="Lara Hopkinson" userId="4c46a3d6-da89-4616-bd45-1b70e49404c2" providerId="ADAL" clId="{7F1F0841-190A-46F8-9915-0C9D4FD90F14}" dt="2026-03-05T15:12:47.377" v="96" actId="1076"/>
          <ac:picMkLst>
            <pc:docMk/>
            <pc:sldMk cId="3143258611" sldId="281"/>
            <ac:picMk id="3" creationId="{A04A812A-8AA9-C6C4-5F82-14F145157209}"/>
          </ac:picMkLst>
        </pc:picChg>
      </pc:sldChg>
      <pc:sldChg chg="addSp new">
        <pc:chgData name="Lara Hopkinson" userId="4c46a3d6-da89-4616-bd45-1b70e49404c2" providerId="ADAL" clId="{7F1F0841-190A-46F8-9915-0C9D4FD90F14}" dt="2026-03-05T15:38:13.013" v="125"/>
        <pc:sldMkLst>
          <pc:docMk/>
          <pc:sldMk cId="4151107768" sldId="282"/>
        </pc:sldMkLst>
        <pc:picChg chg="add">
          <ac:chgData name="Lara Hopkinson" userId="4c46a3d6-da89-4616-bd45-1b70e49404c2" providerId="ADAL" clId="{7F1F0841-190A-46F8-9915-0C9D4FD90F14}" dt="2026-03-05T15:38:13.013" v="125"/>
          <ac:picMkLst>
            <pc:docMk/>
            <pc:sldMk cId="4151107768" sldId="282"/>
            <ac:picMk id="2050" creationId="{7486FAC4-95A9-6C03-3835-8ED69086119B}"/>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05A031C-4714-4EEA-B239-EFD1DB274A83}" type="datetimeFigureOut">
              <a:rPr lang="en-GB" smtClean="0"/>
              <a:t>05/03/2026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53812B-D73B-4504-B56A-12896719039F}" type="slidenum">
              <a:rPr lang="en-GB" smtClean="0"/>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0" name="Rectangle 9"/>
          <p:cNvSpPr/>
          <p:nvPr/>
        </p:nvSpPr>
        <p:spPr>
          <a:xfrm>
            <a:off x="0" y="6334315"/>
            <a:ext cx="9144001" cy="659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10840444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05A031C-4714-4EEA-B239-EFD1DB274A83}" type="datetimeFigureOut">
              <a:rPr lang="en-GB" smtClean="0"/>
              <a:t>05/03/2026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53812B-D73B-4504-B56A-12896719039F}" type="slidenum">
              <a:rPr lang="en-GB" smtClean="0"/>
              <a:t>‹#›</a:t>
            </a:fld>
            <a:endParaRPr lang="en-GB"/>
          </a:p>
        </p:txBody>
      </p:sp>
    </p:spTree>
    <p:extLst>
      <p:ext uri="{BB962C8B-B14F-4D97-AF65-F5344CB8AC3E}">
        <p14:creationId xmlns:p14="http://schemas.microsoft.com/office/powerpoint/2010/main" val="31077064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05A031C-4714-4EEA-B239-EFD1DB274A83}" type="datetimeFigureOut">
              <a:rPr lang="en-GB" smtClean="0"/>
              <a:t>05/03/2026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53812B-D73B-4504-B56A-12896719039F}" type="slidenum">
              <a:rPr lang="en-GB" smtClean="0"/>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0" name="Rectangle 9"/>
          <p:cNvSpPr/>
          <p:nvPr/>
        </p:nvSpPr>
        <p:spPr>
          <a:xfrm>
            <a:off x="0" y="6334315"/>
            <a:ext cx="9144001" cy="659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4080544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822960" y="1845734"/>
            <a:ext cx="370332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63440" y="1845735"/>
            <a:ext cx="370332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05A031C-4714-4EEA-B239-EFD1DB274A83}" type="datetimeFigureOut">
              <a:rPr lang="en-GB" smtClean="0"/>
              <a:t>05/03/2026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A53812B-D73B-4504-B56A-12896719039F}" type="slidenum">
              <a:rPr lang="en-GB" smtClean="0"/>
              <a:t>‹#›</a:t>
            </a:fld>
            <a:endParaRPr lang="en-GB"/>
          </a:p>
        </p:txBody>
      </p:sp>
    </p:spTree>
    <p:extLst>
      <p:ext uri="{BB962C8B-B14F-4D97-AF65-F5344CB8AC3E}">
        <p14:creationId xmlns:p14="http://schemas.microsoft.com/office/powerpoint/2010/main" val="23239605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22960" y="2582334"/>
            <a:ext cx="3703320" cy="3378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63440" y="2582334"/>
            <a:ext cx="3703320" cy="3378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05A031C-4714-4EEA-B239-EFD1DB274A83}" type="datetimeFigureOut">
              <a:rPr lang="en-GB" smtClean="0"/>
              <a:t>05/03/2026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A53812B-D73B-4504-B56A-12896719039F}" type="slidenum">
              <a:rPr lang="en-GB" smtClean="0"/>
              <a:t>‹#›</a:t>
            </a:fld>
            <a:endParaRPr lang="en-GB"/>
          </a:p>
        </p:txBody>
      </p:sp>
    </p:spTree>
    <p:extLst>
      <p:ext uri="{BB962C8B-B14F-4D97-AF65-F5344CB8AC3E}">
        <p14:creationId xmlns:p14="http://schemas.microsoft.com/office/powerpoint/2010/main" val="35133339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05A031C-4714-4EEA-B239-EFD1DB274A83}" type="datetimeFigureOut">
              <a:rPr lang="en-GB" smtClean="0"/>
              <a:t>05/03/2026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A53812B-D73B-4504-B56A-12896719039F}" type="slidenum">
              <a:rPr lang="en-GB" smtClean="0"/>
              <a:t>‹#›</a:t>
            </a:fld>
            <a:endParaRPr lang="en-GB"/>
          </a:p>
        </p:txBody>
      </p:sp>
    </p:spTree>
    <p:extLst>
      <p:ext uri="{BB962C8B-B14F-4D97-AF65-F5344CB8AC3E}">
        <p14:creationId xmlns:p14="http://schemas.microsoft.com/office/powerpoint/2010/main" val="35332814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905A031C-4714-4EEA-B239-EFD1DB274A83}" type="datetimeFigureOut">
              <a:rPr lang="en-GB" smtClean="0"/>
              <a:t>05/03/2026</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CA53812B-D73B-4504-B56A-12896719039F}" type="slidenum">
              <a:rPr lang="en-GB" smtClean="0"/>
              <a:t>‹#›</a:t>
            </a:fld>
            <a:endParaRPr lang="en-GB"/>
          </a:p>
        </p:txBody>
      </p:sp>
    </p:spTree>
    <p:extLst>
      <p:ext uri="{BB962C8B-B14F-4D97-AF65-F5344CB8AC3E}">
        <p14:creationId xmlns:p14="http://schemas.microsoft.com/office/powerpoint/2010/main" val="22954542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3600450" y="731520"/>
            <a:ext cx="4869180" cy="52578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fld id="{905A031C-4714-4EEA-B239-EFD1DB274A83}" type="datetimeFigureOut">
              <a:rPr lang="en-GB" smtClean="0"/>
              <a:t>05/03/2026</a:t>
            </a:fld>
            <a:endParaRPr lang="en-GB"/>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CA53812B-D73B-4504-B56A-12896719039F}" type="slidenum">
              <a:rPr lang="en-GB" smtClean="0"/>
              <a:t>‹#›</a:t>
            </a:fld>
            <a:endParaRPr lang="en-GB"/>
          </a:p>
        </p:txBody>
      </p:sp>
    </p:spTree>
    <p:extLst>
      <p:ext uri="{BB962C8B-B14F-4D97-AF65-F5344CB8AC3E}">
        <p14:creationId xmlns:p14="http://schemas.microsoft.com/office/powerpoint/2010/main" val="16020234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5234" cy="822960"/>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2" y="0"/>
            <a:ext cx="9143989"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22960"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05A031C-4714-4EEA-B239-EFD1DB274A83}" type="datetimeFigureOut">
              <a:rPr lang="en-GB" smtClean="0"/>
              <a:t>05/03/2026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A53812B-D73B-4504-B56A-12896719039F}" type="slidenum">
              <a:rPr lang="en-GB" smtClean="0"/>
              <a:t>‹#›</a:t>
            </a:fld>
            <a:endParaRPr lang="en-GB"/>
          </a:p>
        </p:txBody>
      </p:sp>
    </p:spTree>
    <p:extLst>
      <p:ext uri="{BB962C8B-B14F-4D97-AF65-F5344CB8AC3E}">
        <p14:creationId xmlns:p14="http://schemas.microsoft.com/office/powerpoint/2010/main" val="42368479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05A031C-4714-4EEA-B239-EFD1DB274A83}" type="datetimeFigureOut">
              <a:rPr lang="en-GB" smtClean="0"/>
              <a:t>05/03/2026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53812B-D73B-4504-B56A-12896719039F}" type="slidenum">
              <a:rPr lang="en-GB" smtClean="0"/>
              <a:t>‹#›</a:t>
            </a:fld>
            <a:endParaRPr lang="en-GB"/>
          </a:p>
        </p:txBody>
      </p:sp>
    </p:spTree>
    <p:extLst>
      <p:ext uri="{BB962C8B-B14F-4D97-AF65-F5344CB8AC3E}">
        <p14:creationId xmlns:p14="http://schemas.microsoft.com/office/powerpoint/2010/main" val="26242415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3989"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2302"/>
            <a:ext cx="1971675"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412302"/>
            <a:ext cx="5800725" cy="5759898"/>
          </a:xfrm>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05A031C-4714-4EEA-B239-EFD1DB274A83}" type="datetimeFigureOut">
              <a:rPr lang="en-GB" smtClean="0"/>
              <a:t>05/03/2026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53812B-D73B-4504-B56A-12896719039F}" type="slidenum">
              <a:rPr lang="en-GB" smtClean="0"/>
              <a:t>‹#›</a:t>
            </a:fld>
            <a:endParaRPr lang="en-GB"/>
          </a:p>
        </p:txBody>
      </p:sp>
    </p:spTree>
    <p:extLst>
      <p:ext uri="{BB962C8B-B14F-4D97-AF65-F5344CB8AC3E}">
        <p14:creationId xmlns:p14="http://schemas.microsoft.com/office/powerpoint/2010/main" val="16942170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9" name="Rectangle 8"/>
          <p:cNvSpPr/>
          <p:nvPr/>
        </p:nvSpPr>
        <p:spPr>
          <a:xfrm>
            <a:off x="0" y="6334315"/>
            <a:ext cx="9144001" cy="659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fld id="{905A031C-4714-4EEA-B239-EFD1DB274A83}" type="datetimeFigureOut">
              <a:rPr lang="en-GB" smtClean="0"/>
              <a:t>05/03/2026</a:t>
            </a:fld>
            <a:endParaRPr lang="en-GB"/>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fld id="{CA53812B-D73B-4504-B56A-12896719039F}" type="slidenum">
              <a:rPr lang="en-GB" smtClean="0"/>
              <a:t>‹#›</a:t>
            </a:fld>
            <a:endParaRPr lang="en-GB"/>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47554941"/>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youtube.com/watch?time_continue=228&amp;v=zCRKvDyyHmI" TargetMode="External"/><Relationship Id="rId2" Type="http://schemas.openxmlformats.org/officeDocument/2006/relationships/slideLayout" Target="../slideLayouts/slideLayout2.xml"/><Relationship Id="rId1" Type="http://schemas.openxmlformats.org/officeDocument/2006/relationships/video" Target="https://www.youtube.com/embed/zCRKvDyyHmI" TargetMode="External"/><Relationship Id="rId4" Type="http://schemas.openxmlformats.org/officeDocument/2006/relationships/image" Target="../media/image7.jpeg"/></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19.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8" Type="http://schemas.openxmlformats.org/officeDocument/2006/relationships/hyperlink" Target="http://www.gov.uk/government/publications/circular-economy-package-policy-statement/circular-economy-package-policy-statement#circular-economy-package" TargetMode="External"/><Relationship Id="rId3" Type="http://schemas.openxmlformats.org/officeDocument/2006/relationships/hyperlink" Target="https://www.ellenmacarthurfoundation.org/assets/downloads/Built-Env-Co.Project.pdf" TargetMode="External"/><Relationship Id="rId7" Type="http://schemas.openxmlformats.org/officeDocument/2006/relationships/hyperlink" Target="http://www.ec.europa.eu/environment/circular-economy/" TargetMode="External"/><Relationship Id="rId2" Type="http://schemas.openxmlformats.org/officeDocument/2006/relationships/hyperlink" Target="http://www.ellenmacarthurfoundation.org/" TargetMode="External"/><Relationship Id="rId1" Type="http://schemas.openxmlformats.org/officeDocument/2006/relationships/slideLayout" Target="../slideLayouts/slideLayout2.xml"/><Relationship Id="rId6" Type="http://schemas.openxmlformats.org/officeDocument/2006/relationships/hyperlink" Target="http://www.queenelizabetholympicpark.co.uk/" TargetMode="External"/><Relationship Id="rId5" Type="http://schemas.openxmlformats.org/officeDocument/2006/relationships/hyperlink" Target="http://www.london.gov.uk/" TargetMode="External"/><Relationship Id="rId10" Type="http://schemas.openxmlformats.org/officeDocument/2006/relationships/hyperlink" Target="https://business.senedd.wales/documents/s150813/Response%20from%20the%20Cabinet%20Secretary%20for%20Climate%20Change%20and%20Rural%20Affairs%20to%20the%20Chair%20in%20relation%20to.pdf" TargetMode="External"/><Relationship Id="rId4" Type="http://schemas.openxmlformats.org/officeDocument/2006/relationships/hyperlink" Target="http://www.wrap.org.uk/" TargetMode="External"/><Relationship Id="rId9" Type="http://schemas.openxmlformats.org/officeDocument/2006/relationships/hyperlink" Target="http://www.gov.wales/circular-economy-strateg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FE73DFC-07B5-4A54-BDC7-05F4F7380E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25352D55-A8B2-47B1-88F4-8C8598F756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958452" y="4325112"/>
            <a:ext cx="53492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63D8AC3D-3C64-44FC-8163-2B679D046F37}"/>
              </a:ext>
            </a:extLst>
          </p:cNvPr>
          <p:cNvSpPr>
            <a:spLocks noGrp="1"/>
          </p:cNvSpPr>
          <p:nvPr>
            <p:ph type="ctrTitle"/>
          </p:nvPr>
        </p:nvSpPr>
        <p:spPr>
          <a:xfrm>
            <a:off x="2877378" y="758952"/>
            <a:ext cx="5489381" cy="3566160"/>
          </a:xfrm>
        </p:spPr>
        <p:txBody>
          <a:bodyPr>
            <a:normAutofit/>
          </a:bodyPr>
          <a:lstStyle/>
          <a:p>
            <a:r>
              <a:rPr lang="en-GB" b="1" dirty="0">
                <a:effectLst>
                  <a:outerShdw blurRad="38100" dist="38100" dir="2700000" algn="tl">
                    <a:srgbClr val="000000">
                      <a:alpha val="43137"/>
                    </a:srgbClr>
                  </a:outerShdw>
                </a:effectLst>
              </a:rPr>
              <a:t>Circular Economy</a:t>
            </a:r>
            <a:endParaRPr lang="en-GB" b="1">
              <a:effectLst>
                <a:outerShdw blurRad="38100" dist="38100" dir="2700000" algn="tl">
                  <a:srgbClr val="000000">
                    <a:alpha val="43137"/>
                  </a:srgbClr>
                </a:outerShdw>
              </a:effectLst>
            </a:endParaRPr>
          </a:p>
        </p:txBody>
      </p:sp>
      <p:sp>
        <p:nvSpPr>
          <p:cNvPr id="3" name="Subtitle 2">
            <a:extLst>
              <a:ext uri="{FF2B5EF4-FFF2-40B4-BE49-F238E27FC236}">
                <a16:creationId xmlns:a16="http://schemas.microsoft.com/office/drawing/2014/main" id="{0DFD9828-2907-426F-864C-A6EE40992590}"/>
              </a:ext>
            </a:extLst>
          </p:cNvPr>
          <p:cNvSpPr>
            <a:spLocks noGrp="1"/>
          </p:cNvSpPr>
          <p:nvPr>
            <p:ph type="subTitle" idx="1"/>
          </p:nvPr>
        </p:nvSpPr>
        <p:spPr>
          <a:xfrm>
            <a:off x="2877378" y="4455620"/>
            <a:ext cx="5491459" cy="1143000"/>
          </a:xfrm>
        </p:spPr>
        <p:txBody>
          <a:bodyPr>
            <a:normAutofit/>
          </a:bodyPr>
          <a:lstStyle/>
          <a:p>
            <a:r>
              <a:rPr lang="en-GB" sz="2000"/>
              <a:t>Sustainable development (ACBA7009)</a:t>
            </a:r>
          </a:p>
          <a:p>
            <a:r>
              <a:rPr lang="en-GB" sz="2000"/>
              <a:t>Lara Hopkinson</a:t>
            </a:r>
          </a:p>
        </p:txBody>
      </p:sp>
      <p:pic>
        <p:nvPicPr>
          <p:cNvPr id="7" name="Graphic 6" descr="Sustainability">
            <a:extLst>
              <a:ext uri="{FF2B5EF4-FFF2-40B4-BE49-F238E27FC236}">
                <a16:creationId xmlns:a16="http://schemas.microsoft.com/office/drawing/2014/main" id="{09A44E02-8A76-4B7A-E83C-1ACD3CC29CD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97363" y="2251093"/>
            <a:ext cx="1837115" cy="1837115"/>
          </a:xfrm>
          <a:prstGeom prst="rect">
            <a:avLst/>
          </a:prstGeom>
        </p:spPr>
      </p:pic>
      <p:sp>
        <p:nvSpPr>
          <p:cNvPr id="14" name="Rectangle 13">
            <a:extLst>
              <a:ext uri="{FF2B5EF4-FFF2-40B4-BE49-F238E27FC236}">
                <a16:creationId xmlns:a16="http://schemas.microsoft.com/office/drawing/2014/main" id="{B20589F6-D422-4ACC-832A-91A0D95733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9144000" cy="6599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6" name="Rectangle 15">
            <a:extLst>
              <a:ext uri="{FF2B5EF4-FFF2-40B4-BE49-F238E27FC236}">
                <a16:creationId xmlns:a16="http://schemas.microsoft.com/office/drawing/2014/main" id="{199D2251-D9A6-4387-98F9-DD5BBE989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2878632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A80BB-A427-43B9-877D-335E192FECF1}"/>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rPr>
              <a:t>Outline for today</a:t>
            </a:r>
          </a:p>
        </p:txBody>
      </p:sp>
      <p:sp>
        <p:nvSpPr>
          <p:cNvPr id="3" name="Content Placeholder 2">
            <a:extLst>
              <a:ext uri="{FF2B5EF4-FFF2-40B4-BE49-F238E27FC236}">
                <a16:creationId xmlns:a16="http://schemas.microsoft.com/office/drawing/2014/main" id="{6FF859C7-8EEF-49D1-958D-6390321E3194}"/>
              </a:ext>
            </a:extLst>
          </p:cNvPr>
          <p:cNvSpPr>
            <a:spLocks noGrp="1"/>
          </p:cNvSpPr>
          <p:nvPr>
            <p:ph idx="1"/>
          </p:nvPr>
        </p:nvSpPr>
        <p:spPr/>
        <p:txBody>
          <a:bodyPr/>
          <a:lstStyle/>
          <a:p>
            <a:r>
              <a:rPr lang="en-GB" dirty="0"/>
              <a:t>The linear vs circular economy</a:t>
            </a:r>
          </a:p>
          <a:p>
            <a:pPr lvl="1"/>
            <a:r>
              <a:rPr lang="en-GB" dirty="0"/>
              <a:t>What do both mean?</a:t>
            </a:r>
          </a:p>
          <a:p>
            <a:pPr lvl="1"/>
            <a:r>
              <a:rPr lang="en-GB" dirty="0"/>
              <a:t>Current situation</a:t>
            </a:r>
          </a:p>
          <a:p>
            <a:pPr lvl="1"/>
            <a:r>
              <a:rPr lang="en-GB" dirty="0"/>
              <a:t>Some exemplars</a:t>
            </a:r>
          </a:p>
          <a:p>
            <a:pPr lvl="1"/>
            <a:r>
              <a:rPr lang="en-GB" dirty="0"/>
              <a:t>EU CE package</a:t>
            </a:r>
          </a:p>
          <a:p>
            <a:pPr lvl="1"/>
            <a:r>
              <a:rPr lang="en-GB" dirty="0"/>
              <a:t>English context</a:t>
            </a:r>
          </a:p>
          <a:p>
            <a:pPr lvl="1"/>
            <a:r>
              <a:rPr lang="en-GB" dirty="0"/>
              <a:t>Welsh context</a:t>
            </a:r>
          </a:p>
          <a:p>
            <a:pPr lvl="1"/>
            <a:endParaRPr lang="en-GB" dirty="0"/>
          </a:p>
        </p:txBody>
      </p:sp>
    </p:spTree>
    <p:extLst>
      <p:ext uri="{BB962C8B-B14F-4D97-AF65-F5344CB8AC3E}">
        <p14:creationId xmlns:p14="http://schemas.microsoft.com/office/powerpoint/2010/main" val="35573562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effectLst>
                  <a:outerShdw blurRad="38100" dist="38100" dir="2700000" algn="tl">
                    <a:srgbClr val="000000">
                      <a:alpha val="43137"/>
                    </a:srgbClr>
                  </a:outerShdw>
                </a:effectLst>
              </a:rPr>
              <a:t>What do you already know?</a:t>
            </a:r>
          </a:p>
        </p:txBody>
      </p:sp>
      <p:pic>
        <p:nvPicPr>
          <p:cNvPr id="6" name="Content Placeholder 5" descr="Asking Defining Questions - Excelsior College OWL"/>
          <p:cNvPicPr>
            <a:picLocks noGrp="1" noChangeAspect="1"/>
          </p:cNvPicPr>
          <p:nvPr>
            <p:ph idx="1"/>
          </p:nvPr>
        </p:nvPicPr>
        <p:blipFill>
          <a:blip r:embed="rId2" cstate="hqprint">
            <a:extLst>
              <a:ext uri="{28A0092B-C50C-407E-A947-70E740481C1C}">
                <a14:useLocalDpi xmlns:a14="http://schemas.microsoft.com/office/drawing/2010/main" val="0"/>
              </a:ext>
            </a:extLst>
          </a:blip>
          <a:stretch>
            <a:fillRect/>
          </a:stretch>
        </p:blipFill>
        <p:spPr>
          <a:xfrm>
            <a:off x="1074034" y="1816526"/>
            <a:ext cx="6581840" cy="4387893"/>
          </a:xfrm>
        </p:spPr>
      </p:pic>
    </p:spTree>
    <p:extLst>
      <p:ext uri="{BB962C8B-B14F-4D97-AF65-F5344CB8AC3E}">
        <p14:creationId xmlns:p14="http://schemas.microsoft.com/office/powerpoint/2010/main" val="11615722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effectLst>
                  <a:outerShdw blurRad="38100" dist="38100" dir="2700000" algn="tl">
                    <a:srgbClr val="000000">
                      <a:alpha val="43137"/>
                    </a:srgbClr>
                  </a:outerShdw>
                </a:effectLst>
              </a:rPr>
              <a:t>The linear economy</a:t>
            </a:r>
          </a:p>
        </p:txBody>
      </p:sp>
      <p:pic>
        <p:nvPicPr>
          <p:cNvPr id="1026" name="Picture 2" descr="Image result for linear economy"/>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8344" y="2563606"/>
            <a:ext cx="8613032" cy="1925267"/>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5FBC4DD3-4C12-4D48-900C-D647202343A1}"/>
              </a:ext>
            </a:extLst>
          </p:cNvPr>
          <p:cNvSpPr txBox="1"/>
          <p:nvPr/>
        </p:nvSpPr>
        <p:spPr>
          <a:xfrm>
            <a:off x="0" y="6548472"/>
            <a:ext cx="2086918" cy="307777"/>
          </a:xfrm>
          <a:prstGeom prst="rect">
            <a:avLst/>
          </a:prstGeom>
          <a:noFill/>
        </p:spPr>
        <p:txBody>
          <a:bodyPr wrap="none" rtlCol="0">
            <a:spAutoFit/>
          </a:bodyPr>
          <a:lstStyle/>
          <a:p>
            <a:r>
              <a:rPr lang="en-GB" sz="1400" dirty="0"/>
              <a:t>Source: </a:t>
            </a:r>
            <a:r>
              <a:rPr lang="en-GB" sz="1400" dirty="0" err="1"/>
              <a:t>Wautelet</a:t>
            </a:r>
            <a:r>
              <a:rPr lang="en-GB" sz="1400" dirty="0"/>
              <a:t> T (2018)</a:t>
            </a:r>
          </a:p>
        </p:txBody>
      </p:sp>
    </p:spTree>
    <p:extLst>
      <p:ext uri="{BB962C8B-B14F-4D97-AF65-F5344CB8AC3E}">
        <p14:creationId xmlns:p14="http://schemas.microsoft.com/office/powerpoint/2010/main" val="599672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822960" y="286604"/>
            <a:ext cx="7879182" cy="1450757"/>
          </a:xfrm>
        </p:spPr>
        <p:txBody>
          <a:bodyPr/>
          <a:lstStyle/>
          <a:p>
            <a:r>
              <a:rPr lang="en-GB" b="1" dirty="0">
                <a:effectLst>
                  <a:outerShdw blurRad="38100" dist="38100" dir="2700000" algn="tl">
                    <a:srgbClr val="000000">
                      <a:alpha val="43137"/>
                    </a:srgbClr>
                  </a:outerShdw>
                </a:effectLst>
              </a:rPr>
              <a:t>What are the risks in this model?</a:t>
            </a:r>
          </a:p>
        </p:txBody>
      </p:sp>
      <p:pic>
        <p:nvPicPr>
          <p:cNvPr id="6" name="Content Placeholder 5" descr="Asking Defining Questions - Excelsior College OWL"/>
          <p:cNvPicPr>
            <a:picLocks noGrp="1" noChangeAspect="1"/>
          </p:cNvPicPr>
          <p:nvPr>
            <p:ph idx="1"/>
          </p:nvPr>
        </p:nvPicPr>
        <p:blipFill>
          <a:blip r:embed="rId2" cstate="hqprint">
            <a:extLst>
              <a:ext uri="{28A0092B-C50C-407E-A947-70E740481C1C}">
                <a14:useLocalDpi xmlns:a14="http://schemas.microsoft.com/office/drawing/2010/main" val="0"/>
              </a:ext>
            </a:extLst>
          </a:blip>
          <a:stretch>
            <a:fillRect/>
          </a:stretch>
        </p:blipFill>
        <p:spPr>
          <a:xfrm>
            <a:off x="1074034" y="1816526"/>
            <a:ext cx="6581840" cy="4387893"/>
          </a:xfrm>
        </p:spPr>
      </p:pic>
    </p:spTree>
    <p:extLst>
      <p:ext uri="{BB962C8B-B14F-4D97-AF65-F5344CB8AC3E}">
        <p14:creationId xmlns:p14="http://schemas.microsoft.com/office/powerpoint/2010/main" val="11199931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effectLst>
                  <a:outerShdw blurRad="38100" dist="38100" dir="2700000" algn="tl">
                    <a:srgbClr val="000000">
                      <a:alpha val="43137"/>
                    </a:srgbClr>
                  </a:outerShdw>
                </a:effectLst>
              </a:rPr>
              <a:t>Risks include:</a:t>
            </a:r>
          </a:p>
        </p:txBody>
      </p:sp>
      <p:sp>
        <p:nvSpPr>
          <p:cNvPr id="3" name="Content Placeholder 2"/>
          <p:cNvSpPr>
            <a:spLocks noGrp="1"/>
          </p:cNvSpPr>
          <p:nvPr>
            <p:ph idx="1"/>
          </p:nvPr>
        </p:nvSpPr>
        <p:spPr/>
        <p:txBody>
          <a:bodyPr/>
          <a:lstStyle/>
          <a:p>
            <a:r>
              <a:rPr lang="en-GB" dirty="0"/>
              <a:t>Supply risks</a:t>
            </a:r>
          </a:p>
          <a:p>
            <a:pPr lvl="1"/>
            <a:r>
              <a:rPr lang="en-GB" dirty="0"/>
              <a:t>Price volatility</a:t>
            </a:r>
          </a:p>
          <a:p>
            <a:pPr lvl="1"/>
            <a:r>
              <a:rPr lang="en-GB" dirty="0"/>
              <a:t>Critical materials and demand</a:t>
            </a:r>
          </a:p>
          <a:p>
            <a:pPr lvl="1"/>
            <a:r>
              <a:rPr lang="en-GB" dirty="0"/>
              <a:t>Interconnectedness</a:t>
            </a:r>
          </a:p>
          <a:p>
            <a:r>
              <a:rPr lang="en-GB" dirty="0"/>
              <a:t>Increase of externalities</a:t>
            </a:r>
          </a:p>
          <a:p>
            <a:pPr lvl="1"/>
            <a:r>
              <a:rPr lang="en-GB" dirty="0"/>
              <a:t>Degradation of ecosystems</a:t>
            </a:r>
          </a:p>
          <a:p>
            <a:pPr lvl="1"/>
            <a:r>
              <a:rPr lang="en-GB" dirty="0"/>
              <a:t>Decreasing lifetime of products</a:t>
            </a:r>
          </a:p>
          <a:p>
            <a:pPr lvl="1"/>
            <a:r>
              <a:rPr lang="en-GB" dirty="0"/>
              <a:t>Accountability </a:t>
            </a:r>
          </a:p>
          <a:p>
            <a:endParaRPr lang="en-GB" dirty="0"/>
          </a:p>
        </p:txBody>
      </p:sp>
      <p:pic>
        <p:nvPicPr>
          <p:cNvPr id="4" name="Picture 3"/>
          <p:cNvPicPr>
            <a:picLocks noChangeAspect="1"/>
          </p:cNvPicPr>
          <p:nvPr/>
        </p:nvPicPr>
        <p:blipFill>
          <a:blip r:embed="rId2"/>
          <a:stretch>
            <a:fillRect/>
          </a:stretch>
        </p:blipFill>
        <p:spPr>
          <a:xfrm>
            <a:off x="4297421" y="3688285"/>
            <a:ext cx="4562976" cy="3061737"/>
          </a:xfrm>
          <a:prstGeom prst="rect">
            <a:avLst/>
          </a:prstGeom>
        </p:spPr>
      </p:pic>
    </p:spTree>
    <p:extLst>
      <p:ext uri="{BB962C8B-B14F-4D97-AF65-F5344CB8AC3E}">
        <p14:creationId xmlns:p14="http://schemas.microsoft.com/office/powerpoint/2010/main" val="28171434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2050" name="Picture 2" descr="Image result for planned obsolescenc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313746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effectLst>
                  <a:outerShdw blurRad="38100" dist="38100" dir="2700000" algn="tl">
                    <a:srgbClr val="000000">
                      <a:alpha val="43137"/>
                    </a:srgbClr>
                  </a:outerShdw>
                </a:effectLst>
              </a:rPr>
              <a:t>What is the Circular Economy?</a:t>
            </a:r>
          </a:p>
        </p:txBody>
      </p:sp>
      <p:pic>
        <p:nvPicPr>
          <p:cNvPr id="6" name="Content Placeholder 5" descr="Asking Defining Questions - Excelsior College OWL"/>
          <p:cNvPicPr>
            <a:picLocks noGrp="1" noChangeAspect="1"/>
          </p:cNvPicPr>
          <p:nvPr>
            <p:ph idx="1"/>
          </p:nvPr>
        </p:nvPicPr>
        <p:blipFill>
          <a:blip r:embed="rId2" cstate="hqprint">
            <a:extLst>
              <a:ext uri="{28A0092B-C50C-407E-A947-70E740481C1C}">
                <a14:useLocalDpi xmlns:a14="http://schemas.microsoft.com/office/drawing/2010/main" val="0"/>
              </a:ext>
            </a:extLst>
          </a:blip>
          <a:stretch>
            <a:fillRect/>
          </a:stretch>
        </p:blipFill>
        <p:spPr>
          <a:xfrm>
            <a:off x="1074034" y="1816526"/>
            <a:ext cx="6581840" cy="4387893"/>
          </a:xfrm>
        </p:spPr>
      </p:pic>
    </p:spTree>
    <p:extLst>
      <p:ext uri="{BB962C8B-B14F-4D97-AF65-F5344CB8AC3E}">
        <p14:creationId xmlns:p14="http://schemas.microsoft.com/office/powerpoint/2010/main" val="10810494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effectLst>
                  <a:outerShdw blurRad="38100" dist="38100" dir="2700000" algn="tl">
                    <a:srgbClr val="000000">
                      <a:alpha val="43137"/>
                    </a:srgbClr>
                  </a:outerShdw>
                </a:effectLst>
              </a:rPr>
              <a:t>Circular economy</a:t>
            </a:r>
          </a:p>
        </p:txBody>
      </p:sp>
      <p:sp>
        <p:nvSpPr>
          <p:cNvPr id="3" name="Content Placeholder 2"/>
          <p:cNvSpPr>
            <a:spLocks noGrp="1"/>
          </p:cNvSpPr>
          <p:nvPr>
            <p:ph idx="1"/>
          </p:nvPr>
        </p:nvSpPr>
        <p:spPr/>
        <p:txBody>
          <a:bodyPr/>
          <a:lstStyle/>
          <a:p>
            <a:r>
              <a:rPr lang="en-GB" dirty="0"/>
              <a:t>“</a:t>
            </a:r>
            <a:r>
              <a:rPr lang="en-GB" i="1" dirty="0"/>
              <a:t>decouples economic growth from the consumption of finite resources and designing out waste from the system to keep products and materials in use and regenerate natural systems</a:t>
            </a:r>
            <a:r>
              <a:rPr lang="en-GB" dirty="0"/>
              <a:t>” (Ellen MacArthur Foundation)</a:t>
            </a:r>
          </a:p>
          <a:p>
            <a:r>
              <a:rPr lang="en-GB" dirty="0"/>
              <a:t>“</a:t>
            </a:r>
            <a:r>
              <a:rPr lang="en-GB" i="1" dirty="0"/>
              <a:t>keeps resources in use for as long as possible, extract the maximum value from them in use, to then recover and regenerate products and materials at the end of each service life</a:t>
            </a:r>
            <a:r>
              <a:rPr lang="en-GB" dirty="0"/>
              <a:t>” (WRAP)</a:t>
            </a:r>
          </a:p>
          <a:p>
            <a:r>
              <a:rPr lang="en-GB" dirty="0"/>
              <a:t>“</a:t>
            </a:r>
            <a:r>
              <a:rPr lang="en-GB" i="1" dirty="0"/>
              <a:t>an economic system aimed at eliminating waste and encouraging the continued use of resources</a:t>
            </a:r>
            <a:r>
              <a:rPr lang="en-GB" dirty="0"/>
              <a:t>” (</a:t>
            </a:r>
            <a:r>
              <a:rPr lang="en-GB" dirty="0" err="1"/>
              <a:t>Geissdorfer</a:t>
            </a:r>
            <a:r>
              <a:rPr lang="en-GB" dirty="0"/>
              <a:t> </a:t>
            </a:r>
            <a:r>
              <a:rPr lang="en-GB" i="1" dirty="0"/>
              <a:t>et al</a:t>
            </a:r>
            <a:r>
              <a:rPr lang="en-GB" dirty="0"/>
              <a:t>, 2017)</a:t>
            </a:r>
          </a:p>
          <a:p>
            <a:r>
              <a:rPr lang="en-GB" dirty="0"/>
              <a:t>There are at least 114 definitions!</a:t>
            </a:r>
          </a:p>
        </p:txBody>
      </p:sp>
    </p:spTree>
    <p:extLst>
      <p:ext uri="{BB962C8B-B14F-4D97-AF65-F5344CB8AC3E}">
        <p14:creationId xmlns:p14="http://schemas.microsoft.com/office/powerpoint/2010/main" val="30522805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effectLst>
                  <a:outerShdw blurRad="38100" dist="38100" dir="2700000" algn="tl">
                    <a:srgbClr val="000000">
                      <a:alpha val="43137"/>
                    </a:srgbClr>
                  </a:outerShdw>
                </a:effectLst>
              </a:rPr>
              <a:t>Short video</a:t>
            </a:r>
          </a:p>
        </p:txBody>
      </p:sp>
      <p:sp>
        <p:nvSpPr>
          <p:cNvPr id="5" name="TextBox 4"/>
          <p:cNvSpPr txBox="1"/>
          <p:nvPr/>
        </p:nvSpPr>
        <p:spPr>
          <a:xfrm>
            <a:off x="1101614" y="6488668"/>
            <a:ext cx="6947671" cy="369332"/>
          </a:xfrm>
          <a:prstGeom prst="rect">
            <a:avLst/>
          </a:prstGeom>
          <a:noFill/>
        </p:spPr>
        <p:txBody>
          <a:bodyPr wrap="none" rtlCol="0">
            <a:spAutoFit/>
          </a:bodyPr>
          <a:lstStyle/>
          <a:p>
            <a:r>
              <a:rPr lang="en-GB" dirty="0">
                <a:hlinkClick r:id="rId3"/>
              </a:rPr>
              <a:t>https://www.youtube.com/watch?time_continue=228&amp;v=zCRKvDyyHmI</a:t>
            </a:r>
            <a:endParaRPr lang="en-GB" dirty="0"/>
          </a:p>
        </p:txBody>
      </p:sp>
      <p:pic>
        <p:nvPicPr>
          <p:cNvPr id="6" name="zCRKvDyyHmI"/>
          <p:cNvPicPr>
            <a:picLocks noGrp="1" noRot="1" noChangeAspect="1"/>
          </p:cNvPicPr>
          <p:nvPr>
            <p:ph idx="1"/>
            <a:videoFile r:link="rId1"/>
          </p:nvPr>
        </p:nvPicPr>
        <p:blipFill>
          <a:blip r:embed="rId4"/>
          <a:stretch>
            <a:fillRect/>
          </a:stretch>
        </p:blipFill>
        <p:spPr>
          <a:xfrm>
            <a:off x="732402" y="1861054"/>
            <a:ext cx="7896098" cy="4441555"/>
          </a:xfrm>
          <a:prstGeom prst="rect">
            <a:avLst/>
          </a:prstGeom>
        </p:spPr>
      </p:pic>
    </p:spTree>
    <p:extLst>
      <p:ext uri="{BB962C8B-B14F-4D97-AF65-F5344CB8AC3E}">
        <p14:creationId xmlns:p14="http://schemas.microsoft.com/office/powerpoint/2010/main" val="30255133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3074" name="Picture 2" descr="System diagram cropped"/>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0"/>
            <a:ext cx="9144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000938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026" name="Picture 2" descr="Villa Welpeloo building">
            <a:extLst>
              <a:ext uri="{FF2B5EF4-FFF2-40B4-BE49-F238E27FC236}">
                <a16:creationId xmlns:a16="http://schemas.microsoft.com/office/drawing/2014/main" id="{511405B2-F55C-CAF5-B08A-E89B843349E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3667" y="1436654"/>
            <a:ext cx="8201025" cy="5048250"/>
          </a:xfrm>
          <a:prstGeom prst="rect">
            <a:avLst/>
          </a:prstGeom>
          <a:noFill/>
          <a:extLst>
            <a:ext uri="{909E8E84-426E-40DD-AFC4-6F175D3DCCD1}">
              <a14:hiddenFill xmlns:a14="http://schemas.microsoft.com/office/drawing/2010/main">
                <a:solidFill>
                  <a:srgbClr val="FFFFFF"/>
                </a:solidFill>
              </a14:hiddenFill>
            </a:ext>
          </a:extLst>
        </p:spPr>
      </p:pic>
      <p:sp>
        <p:nvSpPr>
          <p:cNvPr id="4" name="Title 1">
            <a:extLst>
              <a:ext uri="{FF2B5EF4-FFF2-40B4-BE49-F238E27FC236}">
                <a16:creationId xmlns:a16="http://schemas.microsoft.com/office/drawing/2014/main" id="{3BE13BFB-4798-2731-1AF1-AEF5B02657DE}"/>
              </a:ext>
            </a:extLst>
          </p:cNvPr>
          <p:cNvSpPr txBox="1">
            <a:spLocks/>
          </p:cNvSpPr>
          <p:nvPr/>
        </p:nvSpPr>
        <p:spPr>
          <a:xfrm>
            <a:off x="800100" y="202298"/>
            <a:ext cx="7543800" cy="1450757"/>
          </a:xfrm>
          <a:prstGeom prst="rect">
            <a:avLst/>
          </a:prstGeom>
        </p:spPr>
        <p:txBody>
          <a:bodyPr/>
          <a:lst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a:lstStyle>
          <a:p>
            <a:r>
              <a:rPr lang="en-GB" b="1" dirty="0">
                <a:effectLst>
                  <a:outerShdw blurRad="38100" dist="38100" dir="2700000" algn="tl">
                    <a:srgbClr val="000000">
                      <a:alpha val="43137"/>
                    </a:srgbClr>
                  </a:outerShdw>
                </a:effectLst>
              </a:rPr>
              <a:t>Case study: Studio made from reused materials</a:t>
            </a:r>
          </a:p>
        </p:txBody>
      </p:sp>
      <p:sp>
        <p:nvSpPr>
          <p:cNvPr id="5" name="TextBox 4">
            <a:extLst>
              <a:ext uri="{FF2B5EF4-FFF2-40B4-BE49-F238E27FC236}">
                <a16:creationId xmlns:a16="http://schemas.microsoft.com/office/drawing/2014/main" id="{61761A3D-C67B-F61F-458D-59C16F4BAAFF}"/>
              </a:ext>
            </a:extLst>
          </p:cNvPr>
          <p:cNvSpPr txBox="1"/>
          <p:nvPr/>
        </p:nvSpPr>
        <p:spPr>
          <a:xfrm>
            <a:off x="0" y="6548472"/>
            <a:ext cx="2834109" cy="307777"/>
          </a:xfrm>
          <a:prstGeom prst="rect">
            <a:avLst/>
          </a:prstGeom>
          <a:noFill/>
        </p:spPr>
        <p:txBody>
          <a:bodyPr wrap="none" rtlCol="0">
            <a:spAutoFit/>
          </a:bodyPr>
          <a:lstStyle/>
          <a:p>
            <a:r>
              <a:rPr lang="en-GB" sz="1400" dirty="0"/>
              <a:t>Source: Ellen MacArthur Foundation</a:t>
            </a:r>
          </a:p>
        </p:txBody>
      </p:sp>
    </p:spTree>
    <p:extLst>
      <p:ext uri="{BB962C8B-B14F-4D97-AF65-F5344CB8AC3E}">
        <p14:creationId xmlns:p14="http://schemas.microsoft.com/office/powerpoint/2010/main" val="33991521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3" name="Picture 2" descr="A screenshot of a computer&#10;&#10;AI-generated content may be incorrect.">
            <a:extLst>
              <a:ext uri="{FF2B5EF4-FFF2-40B4-BE49-F238E27FC236}">
                <a16:creationId xmlns:a16="http://schemas.microsoft.com/office/drawing/2014/main" id="{A04A812A-8AA9-C6C4-5F82-14F145157209}"/>
              </a:ext>
            </a:extLst>
          </p:cNvPr>
          <p:cNvPicPr>
            <a:picLocks noChangeAspect="1"/>
          </p:cNvPicPr>
          <p:nvPr/>
        </p:nvPicPr>
        <p:blipFill>
          <a:blip r:embed="rId2"/>
          <a:srcRect l="5035" t="12371" r="4069" b="16250"/>
          <a:stretch>
            <a:fillRect/>
          </a:stretch>
        </p:blipFill>
        <p:spPr>
          <a:xfrm>
            <a:off x="503602" y="2086587"/>
            <a:ext cx="8311582" cy="4351284"/>
          </a:xfrm>
          <a:prstGeom prst="rect">
            <a:avLst/>
          </a:prstGeom>
        </p:spPr>
      </p:pic>
      <p:sp>
        <p:nvSpPr>
          <p:cNvPr id="4" name="Title 1">
            <a:extLst>
              <a:ext uri="{FF2B5EF4-FFF2-40B4-BE49-F238E27FC236}">
                <a16:creationId xmlns:a16="http://schemas.microsoft.com/office/drawing/2014/main" id="{D13A0F14-8A47-B169-CAC6-0D769003C03A}"/>
              </a:ext>
            </a:extLst>
          </p:cNvPr>
          <p:cNvSpPr txBox="1">
            <a:spLocks/>
          </p:cNvSpPr>
          <p:nvPr/>
        </p:nvSpPr>
        <p:spPr>
          <a:xfrm>
            <a:off x="800100" y="202298"/>
            <a:ext cx="7543800" cy="1450757"/>
          </a:xfrm>
          <a:prstGeom prst="rect">
            <a:avLst/>
          </a:prstGeom>
        </p:spPr>
        <p:txBody>
          <a:bodyPr/>
          <a:lst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a:lstStyle>
          <a:p>
            <a:r>
              <a:rPr lang="en-GB" b="1" dirty="0">
                <a:effectLst>
                  <a:outerShdw blurRad="38100" dist="38100" dir="2700000" algn="tl">
                    <a:srgbClr val="000000">
                      <a:alpha val="43137"/>
                    </a:srgbClr>
                  </a:outerShdw>
                </a:effectLst>
              </a:rPr>
              <a:t>Case study: difficult to treat items</a:t>
            </a:r>
          </a:p>
        </p:txBody>
      </p:sp>
    </p:spTree>
    <p:extLst>
      <p:ext uri="{BB962C8B-B14F-4D97-AF65-F5344CB8AC3E}">
        <p14:creationId xmlns:p14="http://schemas.microsoft.com/office/powerpoint/2010/main" val="31432586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050" name="Picture 2" descr="Infographic">
            <a:extLst>
              <a:ext uri="{FF2B5EF4-FFF2-40B4-BE49-F238E27FC236}">
                <a16:creationId xmlns:a16="http://schemas.microsoft.com/office/drawing/2014/main" id="{7486FAC4-95A9-6C03-3835-8ED69086119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082675"/>
            <a:ext cx="9144000" cy="46910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511077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effectLst>
                  <a:outerShdw blurRad="38100" dist="38100" dir="2700000" algn="tl">
                    <a:srgbClr val="000000">
                      <a:alpha val="43137"/>
                    </a:srgbClr>
                  </a:outerShdw>
                </a:effectLst>
              </a:rPr>
              <a:t>In the built environment…</a:t>
            </a:r>
          </a:p>
        </p:txBody>
      </p:sp>
      <p:sp>
        <p:nvSpPr>
          <p:cNvPr id="3" name="Content Placeholder 2"/>
          <p:cNvSpPr>
            <a:spLocks noGrp="1"/>
          </p:cNvSpPr>
          <p:nvPr>
            <p:ph idx="1"/>
          </p:nvPr>
        </p:nvSpPr>
        <p:spPr/>
        <p:txBody>
          <a:bodyPr/>
          <a:lstStyle/>
          <a:p>
            <a:r>
              <a:rPr lang="en-GB" dirty="0"/>
              <a:t>The </a:t>
            </a:r>
            <a:r>
              <a:rPr lang="en-GB" dirty="0" err="1"/>
              <a:t>ReSOLVE</a:t>
            </a:r>
            <a:r>
              <a:rPr lang="en-GB" dirty="0"/>
              <a:t> Framework:</a:t>
            </a:r>
          </a:p>
          <a:p>
            <a:pPr lvl="1"/>
            <a:r>
              <a:rPr lang="en-GB" dirty="0">
                <a:solidFill>
                  <a:srgbClr val="FF0000"/>
                </a:solidFill>
              </a:rPr>
              <a:t>Re</a:t>
            </a:r>
            <a:r>
              <a:rPr lang="en-GB" dirty="0">
                <a:solidFill>
                  <a:schemeClr val="tx1"/>
                </a:solidFill>
              </a:rPr>
              <a:t>generate</a:t>
            </a:r>
          </a:p>
          <a:p>
            <a:pPr lvl="1"/>
            <a:r>
              <a:rPr lang="en-GB" dirty="0">
                <a:solidFill>
                  <a:srgbClr val="FF0000"/>
                </a:solidFill>
              </a:rPr>
              <a:t>S</a:t>
            </a:r>
            <a:r>
              <a:rPr lang="en-GB" dirty="0">
                <a:solidFill>
                  <a:schemeClr val="tx1"/>
                </a:solidFill>
              </a:rPr>
              <a:t>hare</a:t>
            </a:r>
          </a:p>
          <a:p>
            <a:pPr lvl="1"/>
            <a:r>
              <a:rPr lang="en-GB" dirty="0">
                <a:solidFill>
                  <a:srgbClr val="FF0000"/>
                </a:solidFill>
              </a:rPr>
              <a:t>O</a:t>
            </a:r>
            <a:r>
              <a:rPr lang="en-GB" dirty="0">
                <a:solidFill>
                  <a:schemeClr val="tx1"/>
                </a:solidFill>
              </a:rPr>
              <a:t>ptimise</a:t>
            </a:r>
          </a:p>
          <a:p>
            <a:pPr lvl="1"/>
            <a:r>
              <a:rPr lang="en-GB" dirty="0">
                <a:solidFill>
                  <a:srgbClr val="FF0000"/>
                </a:solidFill>
              </a:rPr>
              <a:t>L</a:t>
            </a:r>
            <a:r>
              <a:rPr lang="en-GB" dirty="0">
                <a:solidFill>
                  <a:schemeClr val="tx1"/>
                </a:solidFill>
              </a:rPr>
              <a:t>oop</a:t>
            </a:r>
          </a:p>
          <a:p>
            <a:pPr lvl="1"/>
            <a:r>
              <a:rPr lang="en-GB" dirty="0">
                <a:solidFill>
                  <a:srgbClr val="FF0000"/>
                </a:solidFill>
              </a:rPr>
              <a:t>V</a:t>
            </a:r>
            <a:r>
              <a:rPr lang="en-GB" dirty="0">
                <a:solidFill>
                  <a:schemeClr val="tx1"/>
                </a:solidFill>
              </a:rPr>
              <a:t>irtualise</a:t>
            </a:r>
          </a:p>
          <a:p>
            <a:pPr lvl="1"/>
            <a:r>
              <a:rPr lang="en-GB" dirty="0">
                <a:solidFill>
                  <a:srgbClr val="FF0000"/>
                </a:solidFill>
              </a:rPr>
              <a:t>E</a:t>
            </a:r>
            <a:r>
              <a:rPr lang="en-GB" dirty="0">
                <a:solidFill>
                  <a:schemeClr val="tx1"/>
                </a:solidFill>
              </a:rPr>
              <a:t>xchange</a:t>
            </a:r>
            <a:endParaRPr lang="en-GB" dirty="0">
              <a:solidFill>
                <a:srgbClr val="FF0000"/>
              </a:solidFill>
            </a:endParaRPr>
          </a:p>
        </p:txBody>
      </p:sp>
      <p:pic>
        <p:nvPicPr>
          <p:cNvPr id="4" name="Picture 3">
            <a:extLst>
              <a:ext uri="{FF2B5EF4-FFF2-40B4-BE49-F238E27FC236}">
                <a16:creationId xmlns:a16="http://schemas.microsoft.com/office/drawing/2014/main" id="{0706EDE9-1722-AEC7-46E6-B44C77106A18}"/>
              </a:ext>
            </a:extLst>
          </p:cNvPr>
          <p:cNvPicPr>
            <a:picLocks noChangeAspect="1"/>
          </p:cNvPicPr>
          <p:nvPr/>
        </p:nvPicPr>
        <p:blipFill>
          <a:blip r:embed="rId2"/>
          <a:stretch>
            <a:fillRect/>
          </a:stretch>
        </p:blipFill>
        <p:spPr>
          <a:xfrm>
            <a:off x="822393" y="1846204"/>
            <a:ext cx="7853081" cy="4687235"/>
          </a:xfrm>
          <a:prstGeom prst="rect">
            <a:avLst/>
          </a:prstGeom>
        </p:spPr>
      </p:pic>
    </p:spTree>
    <p:extLst>
      <p:ext uri="{BB962C8B-B14F-4D97-AF65-F5344CB8AC3E}">
        <p14:creationId xmlns:p14="http://schemas.microsoft.com/office/powerpoint/2010/main" val="686003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Effect transition="in" filter="fade">
                                      <p:cBhvr>
                                        <p:cTn id="35" dur="1000"/>
                                        <p:tgtEl>
                                          <p:spTgt spid="3">
                                            <p:txEl>
                                              <p:pRg st="5" end="5"/>
                                            </p:txEl>
                                          </p:spTgt>
                                        </p:tgtEl>
                                      </p:cBhvr>
                                    </p:animEffect>
                                    <p:anim calcmode="lin" valueType="num">
                                      <p:cBhvr>
                                        <p:cTn id="36"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fade">
                                      <p:cBhvr>
                                        <p:cTn id="42" dur="1000"/>
                                        <p:tgtEl>
                                          <p:spTgt spid="3">
                                            <p:txEl>
                                              <p:pRg st="6" end="6"/>
                                            </p:txEl>
                                          </p:spTgt>
                                        </p:tgtEl>
                                      </p:cBhvr>
                                    </p:animEffect>
                                    <p:anim calcmode="lin" valueType="num">
                                      <p:cBhvr>
                                        <p:cTn id="43"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effectLst>
                  <a:outerShdw blurRad="38100" dist="38100" dir="2700000" algn="tl">
                    <a:srgbClr val="000000">
                      <a:alpha val="43137"/>
                    </a:srgbClr>
                  </a:outerShdw>
                </a:effectLst>
              </a:rPr>
              <a:t>Case study: </a:t>
            </a:r>
            <a:br>
              <a:rPr lang="en-GB" b="1" dirty="0">
                <a:effectLst>
                  <a:outerShdw blurRad="38100" dist="38100" dir="2700000" algn="tl">
                    <a:srgbClr val="000000">
                      <a:alpha val="43137"/>
                    </a:srgbClr>
                  </a:outerShdw>
                </a:effectLst>
              </a:rPr>
            </a:br>
            <a:r>
              <a:rPr lang="en-GB" b="1" dirty="0">
                <a:effectLst>
                  <a:outerShdw blurRad="38100" dist="38100" dir="2700000" algn="tl">
                    <a:srgbClr val="000000">
                      <a:alpha val="43137"/>
                    </a:srgbClr>
                  </a:outerShdw>
                </a:effectLst>
              </a:rPr>
              <a:t>London 2012 Olympics</a:t>
            </a:r>
          </a:p>
        </p:txBody>
      </p:sp>
      <p:pic>
        <p:nvPicPr>
          <p:cNvPr id="4" name="Picture 3"/>
          <p:cNvPicPr>
            <a:picLocks noChangeAspect="1"/>
          </p:cNvPicPr>
          <p:nvPr/>
        </p:nvPicPr>
        <p:blipFill>
          <a:blip r:embed="rId2"/>
          <a:stretch>
            <a:fillRect/>
          </a:stretch>
        </p:blipFill>
        <p:spPr>
          <a:xfrm>
            <a:off x="914075" y="1852737"/>
            <a:ext cx="7315849" cy="4580358"/>
          </a:xfrm>
          <a:prstGeom prst="rect">
            <a:avLst/>
          </a:prstGeom>
        </p:spPr>
      </p:pic>
      <p:sp>
        <p:nvSpPr>
          <p:cNvPr id="5" name="TextBox 4">
            <a:extLst>
              <a:ext uri="{FF2B5EF4-FFF2-40B4-BE49-F238E27FC236}">
                <a16:creationId xmlns:a16="http://schemas.microsoft.com/office/drawing/2014/main" id="{5FBC4DD3-4C12-4D48-900C-D647202343A1}"/>
              </a:ext>
            </a:extLst>
          </p:cNvPr>
          <p:cNvSpPr txBox="1"/>
          <p:nvPr/>
        </p:nvSpPr>
        <p:spPr>
          <a:xfrm>
            <a:off x="0" y="6548472"/>
            <a:ext cx="1794274" cy="307777"/>
          </a:xfrm>
          <a:prstGeom prst="rect">
            <a:avLst/>
          </a:prstGeom>
          <a:noFill/>
        </p:spPr>
        <p:txBody>
          <a:bodyPr wrap="none" rtlCol="0">
            <a:spAutoFit/>
          </a:bodyPr>
          <a:lstStyle/>
          <a:p>
            <a:r>
              <a:rPr lang="en-GB" sz="1400" dirty="0"/>
              <a:t>Source: The Telegraph</a:t>
            </a:r>
          </a:p>
        </p:txBody>
      </p:sp>
    </p:spTree>
    <p:extLst>
      <p:ext uri="{BB962C8B-B14F-4D97-AF65-F5344CB8AC3E}">
        <p14:creationId xmlns:p14="http://schemas.microsoft.com/office/powerpoint/2010/main" val="30626889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effectLst>
                  <a:outerShdw blurRad="38100" dist="38100" dir="2700000" algn="tl">
                    <a:srgbClr val="000000">
                      <a:alpha val="43137"/>
                    </a:srgbClr>
                  </a:outerShdw>
                </a:effectLst>
              </a:rPr>
              <a:t>Sustainability</a:t>
            </a:r>
          </a:p>
        </p:txBody>
      </p:sp>
      <p:pic>
        <p:nvPicPr>
          <p:cNvPr id="4" name="Picture 3"/>
          <p:cNvPicPr>
            <a:picLocks noChangeAspect="1"/>
          </p:cNvPicPr>
          <p:nvPr/>
        </p:nvPicPr>
        <p:blipFill>
          <a:blip r:embed="rId2"/>
          <a:stretch>
            <a:fillRect/>
          </a:stretch>
        </p:blipFill>
        <p:spPr>
          <a:xfrm>
            <a:off x="697774" y="2021687"/>
            <a:ext cx="7794172" cy="3897086"/>
          </a:xfrm>
          <a:prstGeom prst="rect">
            <a:avLst/>
          </a:prstGeom>
        </p:spPr>
      </p:pic>
      <p:sp>
        <p:nvSpPr>
          <p:cNvPr id="5" name="TextBox 4">
            <a:extLst>
              <a:ext uri="{FF2B5EF4-FFF2-40B4-BE49-F238E27FC236}">
                <a16:creationId xmlns:a16="http://schemas.microsoft.com/office/drawing/2014/main" id="{5FBC4DD3-4C12-4D48-900C-D647202343A1}"/>
              </a:ext>
            </a:extLst>
          </p:cNvPr>
          <p:cNvSpPr txBox="1"/>
          <p:nvPr/>
        </p:nvSpPr>
        <p:spPr>
          <a:xfrm>
            <a:off x="0" y="6548472"/>
            <a:ext cx="2332626" cy="307777"/>
          </a:xfrm>
          <a:prstGeom prst="rect">
            <a:avLst/>
          </a:prstGeom>
          <a:noFill/>
        </p:spPr>
        <p:txBody>
          <a:bodyPr wrap="none" rtlCol="0">
            <a:spAutoFit/>
          </a:bodyPr>
          <a:lstStyle/>
          <a:p>
            <a:r>
              <a:rPr lang="en-GB" sz="1400" dirty="0"/>
              <a:t>Source: The Mayor of London</a:t>
            </a:r>
          </a:p>
        </p:txBody>
      </p:sp>
    </p:spTree>
    <p:extLst>
      <p:ext uri="{BB962C8B-B14F-4D97-AF65-F5344CB8AC3E}">
        <p14:creationId xmlns:p14="http://schemas.microsoft.com/office/powerpoint/2010/main" val="198272359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effectLst>
                  <a:outerShdw blurRad="38100" dist="38100" dir="2700000" algn="tl">
                    <a:srgbClr val="000000">
                      <a:alpha val="43137"/>
                    </a:srgbClr>
                  </a:outerShdw>
                </a:effectLst>
              </a:rPr>
              <a:t>Legacy</a:t>
            </a:r>
            <a:r>
              <a:rPr lang="en-GB" dirty="0"/>
              <a:t> </a:t>
            </a:r>
          </a:p>
        </p:txBody>
      </p:sp>
      <p:pic>
        <p:nvPicPr>
          <p:cNvPr id="4" name="Picture 3"/>
          <p:cNvPicPr>
            <a:picLocks noChangeAspect="1"/>
          </p:cNvPicPr>
          <p:nvPr/>
        </p:nvPicPr>
        <p:blipFill>
          <a:blip r:embed="rId2"/>
          <a:stretch>
            <a:fillRect/>
          </a:stretch>
        </p:blipFill>
        <p:spPr>
          <a:xfrm>
            <a:off x="150817" y="2279183"/>
            <a:ext cx="4320738" cy="2700461"/>
          </a:xfrm>
          <a:prstGeom prst="rect">
            <a:avLst/>
          </a:prstGeom>
        </p:spPr>
      </p:pic>
      <p:sp>
        <p:nvSpPr>
          <p:cNvPr id="5" name="TextBox 4">
            <a:extLst>
              <a:ext uri="{FF2B5EF4-FFF2-40B4-BE49-F238E27FC236}">
                <a16:creationId xmlns:a16="http://schemas.microsoft.com/office/drawing/2014/main" id="{5FBC4DD3-4C12-4D48-900C-D647202343A1}"/>
              </a:ext>
            </a:extLst>
          </p:cNvPr>
          <p:cNvSpPr txBox="1"/>
          <p:nvPr/>
        </p:nvSpPr>
        <p:spPr>
          <a:xfrm>
            <a:off x="0" y="6548472"/>
            <a:ext cx="2234971" cy="307777"/>
          </a:xfrm>
          <a:prstGeom prst="rect">
            <a:avLst/>
          </a:prstGeom>
          <a:noFill/>
        </p:spPr>
        <p:txBody>
          <a:bodyPr wrap="none" rtlCol="0">
            <a:spAutoFit/>
          </a:bodyPr>
          <a:lstStyle/>
          <a:p>
            <a:r>
              <a:rPr lang="en-GB" sz="1400" dirty="0"/>
              <a:t>Source: London Corporation</a:t>
            </a:r>
          </a:p>
        </p:txBody>
      </p:sp>
      <p:pic>
        <p:nvPicPr>
          <p:cNvPr id="6" name="Picture 5"/>
          <p:cNvPicPr>
            <a:picLocks noChangeAspect="1"/>
          </p:cNvPicPr>
          <p:nvPr/>
        </p:nvPicPr>
        <p:blipFill>
          <a:blip r:embed="rId3"/>
          <a:stretch>
            <a:fillRect/>
          </a:stretch>
        </p:blipFill>
        <p:spPr>
          <a:xfrm>
            <a:off x="4669377" y="286604"/>
            <a:ext cx="4320738" cy="2700461"/>
          </a:xfrm>
          <a:prstGeom prst="rect">
            <a:avLst/>
          </a:prstGeom>
        </p:spPr>
      </p:pic>
      <p:pic>
        <p:nvPicPr>
          <p:cNvPr id="7" name="Picture 6"/>
          <p:cNvPicPr>
            <a:picLocks noChangeAspect="1"/>
          </p:cNvPicPr>
          <p:nvPr/>
        </p:nvPicPr>
        <p:blipFill>
          <a:blip r:embed="rId4"/>
          <a:stretch>
            <a:fillRect/>
          </a:stretch>
        </p:blipFill>
        <p:spPr>
          <a:xfrm>
            <a:off x="4669377" y="3206636"/>
            <a:ext cx="4320738" cy="2877612"/>
          </a:xfrm>
          <a:prstGeom prst="rect">
            <a:avLst/>
          </a:prstGeom>
        </p:spPr>
      </p:pic>
    </p:spTree>
    <p:extLst>
      <p:ext uri="{BB962C8B-B14F-4D97-AF65-F5344CB8AC3E}">
        <p14:creationId xmlns:p14="http://schemas.microsoft.com/office/powerpoint/2010/main" val="73865063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22000"/>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effectLst>
                  <a:outerShdw blurRad="38100" dist="38100" dir="2700000" algn="tl">
                    <a:srgbClr val="000000">
                      <a:alpha val="43137"/>
                    </a:srgbClr>
                  </a:outerShdw>
                </a:effectLst>
              </a:rPr>
              <a:t>EU Circular Economy Action Plan</a:t>
            </a:r>
          </a:p>
        </p:txBody>
      </p:sp>
      <p:sp>
        <p:nvSpPr>
          <p:cNvPr id="3" name="Content Placeholder 2"/>
          <p:cNvSpPr>
            <a:spLocks noGrp="1"/>
          </p:cNvSpPr>
          <p:nvPr>
            <p:ph idx="1"/>
          </p:nvPr>
        </p:nvSpPr>
        <p:spPr/>
        <p:txBody>
          <a:bodyPr vert="horz" lIns="0" tIns="45720" rIns="0" bIns="45720" rtlCol="0" anchor="t">
            <a:normAutofit/>
          </a:bodyPr>
          <a:lstStyle/>
          <a:p>
            <a:r>
              <a:rPr lang="en-GB" dirty="0"/>
              <a:t>Introduces legislative and non-legislative measures</a:t>
            </a:r>
          </a:p>
          <a:p>
            <a:r>
              <a:rPr lang="en-GB" dirty="0"/>
              <a:t>Objectives:</a:t>
            </a:r>
            <a:endParaRPr lang="en-GB" dirty="0">
              <a:ea typeface="Calibri"/>
              <a:cs typeface="Calibri"/>
            </a:endParaRPr>
          </a:p>
          <a:p>
            <a:pPr marL="383540" lvl="1"/>
            <a:r>
              <a:rPr lang="en-GB" dirty="0"/>
              <a:t>Make sustainable products the norm in the EU;</a:t>
            </a:r>
            <a:endParaRPr lang="en-GB" dirty="0">
              <a:ea typeface="Calibri"/>
              <a:cs typeface="Calibri"/>
            </a:endParaRPr>
          </a:p>
          <a:p>
            <a:pPr marL="383540" lvl="1"/>
            <a:r>
              <a:rPr lang="en-GB" dirty="0"/>
              <a:t>Empower consumers and public buyers;</a:t>
            </a:r>
            <a:endParaRPr lang="en-GB" dirty="0">
              <a:ea typeface="Calibri"/>
              <a:cs typeface="Calibri"/>
            </a:endParaRPr>
          </a:p>
          <a:p>
            <a:pPr marL="383540" lvl="1"/>
            <a:r>
              <a:rPr lang="en-GB" dirty="0"/>
              <a:t>Focus on the sectors that use most resources and where the potential for circularity is high;</a:t>
            </a:r>
            <a:endParaRPr lang="en-GB" dirty="0">
              <a:ea typeface="Calibri"/>
              <a:cs typeface="Calibri"/>
            </a:endParaRPr>
          </a:p>
          <a:p>
            <a:pPr marL="383540" lvl="1"/>
            <a:r>
              <a:rPr lang="en-GB" dirty="0"/>
              <a:t>Ensure less waste;</a:t>
            </a:r>
            <a:endParaRPr lang="en-GB" dirty="0">
              <a:ea typeface="Calibri"/>
              <a:cs typeface="Calibri"/>
            </a:endParaRPr>
          </a:p>
          <a:p>
            <a:pPr marL="383540" lvl="1"/>
            <a:r>
              <a:rPr lang="en-GB" dirty="0"/>
              <a:t>Make circularity work for people, regions and cities,</a:t>
            </a:r>
            <a:endParaRPr lang="en-GB" dirty="0">
              <a:ea typeface="Calibri"/>
              <a:cs typeface="Calibri"/>
            </a:endParaRPr>
          </a:p>
          <a:p>
            <a:pPr marL="383540" lvl="1"/>
            <a:r>
              <a:rPr lang="en-GB" dirty="0"/>
              <a:t>Lead global efforts on circular economy.</a:t>
            </a:r>
            <a:endParaRPr lang="en-GB" dirty="0">
              <a:ea typeface="Calibri"/>
              <a:cs typeface="Calibri"/>
            </a:endParaRPr>
          </a:p>
          <a:p>
            <a:pPr marL="383540" lvl="1"/>
            <a:endParaRPr lang="en-GB" dirty="0">
              <a:ea typeface="Calibri"/>
              <a:cs typeface="Calibri"/>
            </a:endParaRPr>
          </a:p>
        </p:txBody>
      </p:sp>
    </p:spTree>
    <p:extLst>
      <p:ext uri="{BB962C8B-B14F-4D97-AF65-F5344CB8AC3E}">
        <p14:creationId xmlns:p14="http://schemas.microsoft.com/office/powerpoint/2010/main" val="223383837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22000"/>
            <a:lum/>
          </a:blip>
          <a:srcRect/>
          <a:stretch>
            <a:fillRect l="-10000" r="-10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effectLst>
                  <a:outerShdw blurRad="38100" dist="38100" dir="2700000" algn="tl">
                    <a:srgbClr val="000000">
                      <a:alpha val="43137"/>
                    </a:srgbClr>
                  </a:outerShdw>
                </a:effectLst>
              </a:rPr>
              <a:t>UK approach</a:t>
            </a:r>
          </a:p>
        </p:txBody>
      </p:sp>
      <p:sp>
        <p:nvSpPr>
          <p:cNvPr id="3" name="Content Placeholder 2"/>
          <p:cNvSpPr>
            <a:spLocks noGrp="1"/>
          </p:cNvSpPr>
          <p:nvPr>
            <p:ph idx="1"/>
          </p:nvPr>
        </p:nvSpPr>
        <p:spPr/>
        <p:txBody>
          <a:bodyPr/>
          <a:lstStyle/>
          <a:p>
            <a:r>
              <a:rPr lang="en-GB" dirty="0"/>
              <a:t>Full text of CEP does not apply to UK due to </a:t>
            </a:r>
            <a:r>
              <a:rPr lang="en-GB" dirty="0" err="1"/>
              <a:t>Brexit</a:t>
            </a:r>
            <a:endParaRPr lang="en-GB" dirty="0"/>
          </a:p>
          <a:p>
            <a:r>
              <a:rPr lang="en-GB" dirty="0"/>
              <a:t>Joint statement (July 2020) outlining approach</a:t>
            </a:r>
          </a:p>
          <a:p>
            <a:r>
              <a:rPr lang="en-GB" dirty="0"/>
              <a:t>Legal changes apply as EU Directives already transposed into English Law</a:t>
            </a:r>
          </a:p>
          <a:p>
            <a:r>
              <a:rPr lang="en-GB" dirty="0"/>
              <a:t>Mostly ‘copy over’, but some areas require greater changes</a:t>
            </a:r>
          </a:p>
          <a:p>
            <a:pPr lvl="1"/>
            <a:r>
              <a:rPr lang="en-GB" dirty="0"/>
              <a:t>E.g. Article 10(4) of WFD – not allowing the incineration of waste separately collected for preparing for reuse or recycling</a:t>
            </a:r>
          </a:p>
          <a:p>
            <a:pPr lvl="1"/>
            <a:r>
              <a:rPr lang="en-GB" dirty="0"/>
              <a:t>In Wales, this ban will have no effect, already in place</a:t>
            </a:r>
          </a:p>
          <a:p>
            <a:pPr lvl="1"/>
            <a:endParaRPr lang="en-GB" dirty="0"/>
          </a:p>
          <a:p>
            <a:r>
              <a:rPr lang="en-GB" dirty="0"/>
              <a:t>Circular Economy Strategy expected in 2026 </a:t>
            </a:r>
            <a:r>
              <a:rPr lang="en-GB"/>
              <a:t>(England)</a:t>
            </a:r>
            <a:endParaRPr lang="en-GB" dirty="0"/>
          </a:p>
        </p:txBody>
      </p:sp>
    </p:spTree>
    <p:extLst>
      <p:ext uri="{BB962C8B-B14F-4D97-AF65-F5344CB8AC3E}">
        <p14:creationId xmlns:p14="http://schemas.microsoft.com/office/powerpoint/2010/main" val="252412603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22000"/>
            <a:lum/>
          </a:blip>
          <a:srcRect/>
          <a:stretch>
            <a:fillRect l="-13000" r="-13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effectLst>
                  <a:outerShdw blurRad="38100" dist="38100" dir="2700000" algn="tl">
                    <a:srgbClr val="000000">
                      <a:alpha val="43137"/>
                    </a:srgbClr>
                  </a:outerShdw>
                </a:effectLst>
              </a:rPr>
              <a:t>Wales approach</a:t>
            </a:r>
          </a:p>
        </p:txBody>
      </p:sp>
      <p:sp>
        <p:nvSpPr>
          <p:cNvPr id="3" name="Content Placeholder 2"/>
          <p:cNvSpPr>
            <a:spLocks noGrp="1"/>
          </p:cNvSpPr>
          <p:nvPr>
            <p:ph idx="1"/>
          </p:nvPr>
        </p:nvSpPr>
        <p:spPr/>
        <p:txBody>
          <a:bodyPr vert="horz" lIns="0" tIns="45720" rIns="0" bIns="45720" rtlCol="0" anchor="t">
            <a:normAutofit/>
          </a:bodyPr>
          <a:lstStyle/>
          <a:p>
            <a:r>
              <a:rPr lang="en-GB" dirty="0"/>
              <a:t>Consultation for a new CE Strategy (Beyond Recycling)</a:t>
            </a:r>
            <a:endParaRPr lang="en-GB" dirty="0">
              <a:ea typeface="Calibri"/>
              <a:cs typeface="Calibri"/>
            </a:endParaRPr>
          </a:p>
          <a:p>
            <a:pPr marL="383540" lvl="1"/>
            <a:r>
              <a:rPr lang="en-GB" dirty="0"/>
              <a:t>Consultation events held early 2020</a:t>
            </a:r>
            <a:endParaRPr lang="en-GB" dirty="0">
              <a:ea typeface="Calibri" panose="020F0502020204030204"/>
              <a:cs typeface="Calibri" panose="020F0502020204030204"/>
            </a:endParaRPr>
          </a:p>
          <a:p>
            <a:pPr marL="383540" lvl="1"/>
            <a:r>
              <a:rPr lang="en-GB" dirty="0"/>
              <a:t>Responses from consultation published September 2020</a:t>
            </a:r>
            <a:endParaRPr lang="en-GB" dirty="0">
              <a:ea typeface="Calibri" panose="020F0502020204030204"/>
              <a:cs typeface="Calibri" panose="020F0502020204030204"/>
            </a:endParaRPr>
          </a:p>
          <a:p>
            <a:pPr marL="383540" lvl="1"/>
            <a:endParaRPr lang="en-GB" dirty="0">
              <a:ea typeface="Calibri" panose="020F0502020204030204"/>
              <a:cs typeface="Calibri" panose="020F0502020204030204"/>
            </a:endParaRPr>
          </a:p>
          <a:p>
            <a:r>
              <a:rPr lang="en-GB" dirty="0"/>
              <a:t>New strategy published March 2021 (Beyond Recycling).</a:t>
            </a:r>
            <a:endParaRPr lang="en-GB" dirty="0">
              <a:ea typeface="Calibri" panose="020F0502020204030204"/>
              <a:cs typeface="Calibri" panose="020F0502020204030204"/>
            </a:endParaRPr>
          </a:p>
          <a:p>
            <a:r>
              <a:rPr lang="en-GB" dirty="0">
                <a:ea typeface="Calibri" panose="020F0502020204030204"/>
                <a:cs typeface="Calibri" panose="020F0502020204030204"/>
              </a:rPr>
              <a:t>Links to Wellbeing of Future Generations Act (across all Wellbeing Goals).</a:t>
            </a:r>
          </a:p>
          <a:p>
            <a:pPr marL="383540" lvl="1"/>
            <a:endParaRPr lang="en-GB" dirty="0">
              <a:ea typeface="Calibri" panose="020F0502020204030204"/>
              <a:cs typeface="Calibri" panose="020F0502020204030204"/>
            </a:endParaRPr>
          </a:p>
        </p:txBody>
      </p:sp>
    </p:spTree>
    <p:extLst>
      <p:ext uri="{BB962C8B-B14F-4D97-AF65-F5344CB8AC3E}">
        <p14:creationId xmlns:p14="http://schemas.microsoft.com/office/powerpoint/2010/main" val="107983925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screenshot of a computer&#10;&#10;AI-generated content may be incorrect.">
            <a:extLst>
              <a:ext uri="{FF2B5EF4-FFF2-40B4-BE49-F238E27FC236}">
                <a16:creationId xmlns:a16="http://schemas.microsoft.com/office/drawing/2014/main" id="{ABB02EEC-CBCC-182A-784F-7F5A91B574FF}"/>
              </a:ext>
            </a:extLst>
          </p:cNvPr>
          <p:cNvPicPr>
            <a:picLocks noChangeAspect="1"/>
          </p:cNvPicPr>
          <p:nvPr/>
        </p:nvPicPr>
        <p:blipFill>
          <a:blip r:embed="rId2"/>
          <a:srcRect l="25929" t="35035" r="25697" b="19373"/>
          <a:stretch/>
        </p:blipFill>
        <p:spPr>
          <a:xfrm>
            <a:off x="318484" y="756103"/>
            <a:ext cx="8499973" cy="5348366"/>
          </a:xfrm>
          <a:prstGeom prst="rect">
            <a:avLst/>
          </a:prstGeom>
        </p:spPr>
      </p:pic>
    </p:spTree>
    <p:extLst>
      <p:ext uri="{BB962C8B-B14F-4D97-AF65-F5344CB8AC3E}">
        <p14:creationId xmlns:p14="http://schemas.microsoft.com/office/powerpoint/2010/main" val="219589998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l="12414" t="27588" r="13091" b="4480"/>
          <a:stretch/>
        </p:blipFill>
        <p:spPr>
          <a:xfrm>
            <a:off x="1" y="809727"/>
            <a:ext cx="9144000" cy="5558866"/>
          </a:xfrm>
          <a:prstGeom prst="rect">
            <a:avLst/>
          </a:prstGeom>
        </p:spPr>
      </p:pic>
    </p:spTree>
    <p:extLst>
      <p:ext uri="{BB962C8B-B14F-4D97-AF65-F5344CB8AC3E}">
        <p14:creationId xmlns:p14="http://schemas.microsoft.com/office/powerpoint/2010/main" val="90881621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822960" y="286604"/>
            <a:ext cx="7543800" cy="898720"/>
          </a:xfrm>
        </p:spPr>
        <p:txBody>
          <a:bodyPr/>
          <a:lstStyle/>
          <a:p>
            <a:r>
              <a:rPr lang="en-GB" b="1" dirty="0">
                <a:effectLst>
                  <a:outerShdw blurRad="38100" dist="38100" dir="2700000" algn="tl">
                    <a:srgbClr val="000000">
                      <a:alpha val="43137"/>
                    </a:srgbClr>
                  </a:outerShdw>
                </a:effectLst>
              </a:rPr>
              <a:t>Useful information</a:t>
            </a:r>
          </a:p>
        </p:txBody>
      </p:sp>
      <p:sp>
        <p:nvSpPr>
          <p:cNvPr id="3" name="Content Placeholder 2"/>
          <p:cNvSpPr>
            <a:spLocks noGrp="1"/>
          </p:cNvSpPr>
          <p:nvPr>
            <p:ph idx="1"/>
          </p:nvPr>
        </p:nvSpPr>
        <p:spPr>
          <a:xfrm>
            <a:off x="822959" y="1293696"/>
            <a:ext cx="7905405" cy="5265085"/>
          </a:xfrm>
        </p:spPr>
        <p:txBody>
          <a:bodyPr vert="horz" lIns="0" tIns="45720" rIns="0" bIns="45720" rtlCol="0" anchor="t">
            <a:normAutofit fontScale="92500" lnSpcReduction="10000"/>
          </a:bodyPr>
          <a:lstStyle/>
          <a:p>
            <a:r>
              <a:rPr lang="en-GB" dirty="0"/>
              <a:t>Ellen MacArthur Foundation (</a:t>
            </a:r>
            <a:r>
              <a:rPr lang="en-GB" dirty="0">
                <a:hlinkClick r:id="rId2"/>
              </a:rPr>
              <a:t>www.ellenmacarthurfoundation.org</a:t>
            </a:r>
            <a:r>
              <a:rPr lang="en-GB" dirty="0"/>
              <a:t>)</a:t>
            </a:r>
          </a:p>
          <a:p>
            <a:r>
              <a:rPr lang="en-GB" dirty="0"/>
              <a:t>Circularity in the Built Environment: case studies (</a:t>
            </a:r>
            <a:r>
              <a:rPr lang="en-GB" dirty="0">
                <a:hlinkClick r:id="rId3"/>
              </a:rPr>
              <a:t>https://www.ellenmacarthurfoundation.org/assets/downloads/Built-Env-Co.Project.pdf</a:t>
            </a:r>
            <a:r>
              <a:rPr lang="en-GB" dirty="0"/>
              <a:t>)</a:t>
            </a:r>
          </a:p>
          <a:p>
            <a:r>
              <a:rPr lang="en-GB" dirty="0"/>
              <a:t>WRAP (</a:t>
            </a:r>
            <a:r>
              <a:rPr lang="en-GB" dirty="0">
                <a:hlinkClick r:id="rId4"/>
              </a:rPr>
              <a:t>www.wrap.org.uk</a:t>
            </a:r>
            <a:r>
              <a:rPr lang="en-GB" dirty="0"/>
              <a:t>) </a:t>
            </a:r>
          </a:p>
          <a:p>
            <a:r>
              <a:rPr lang="en-GB" dirty="0"/>
              <a:t>Mayor of London (</a:t>
            </a:r>
            <a:r>
              <a:rPr lang="en-GB" dirty="0">
                <a:hlinkClick r:id="rId5"/>
              </a:rPr>
              <a:t>www.london.gov.uk</a:t>
            </a:r>
            <a:r>
              <a:rPr lang="en-GB" dirty="0"/>
              <a:t>)</a:t>
            </a:r>
          </a:p>
          <a:p>
            <a:r>
              <a:rPr lang="en-GB" dirty="0"/>
              <a:t>Olympic Park (</a:t>
            </a:r>
            <a:r>
              <a:rPr lang="en-GB" dirty="0">
                <a:hlinkClick r:id="rId6"/>
              </a:rPr>
              <a:t>www.queenelizabetholympicpark.co.uk</a:t>
            </a:r>
            <a:r>
              <a:rPr lang="en-GB" dirty="0"/>
              <a:t>)</a:t>
            </a:r>
          </a:p>
          <a:p>
            <a:r>
              <a:rPr lang="en-GB" dirty="0"/>
              <a:t>EU CE package (</a:t>
            </a:r>
            <a:r>
              <a:rPr lang="en-GB" dirty="0">
                <a:hlinkClick r:id="rId7"/>
              </a:rPr>
              <a:t>www.ec.europa.eu/environment/circular-economy/</a:t>
            </a:r>
            <a:r>
              <a:rPr lang="en-GB" dirty="0"/>
              <a:t>) </a:t>
            </a:r>
          </a:p>
          <a:p>
            <a:r>
              <a:rPr lang="en-GB" dirty="0"/>
              <a:t>UK Government (</a:t>
            </a:r>
            <a:r>
              <a:rPr lang="en-GB" dirty="0">
                <a:hlinkClick r:id="rId8"/>
              </a:rPr>
              <a:t>www.gov.uk/government/publications/circular-economy-package-policy-statement/circular-economy-package-policy-statement#circular-economy-package</a:t>
            </a:r>
            <a:r>
              <a:rPr lang="en-GB" dirty="0"/>
              <a:t>)</a:t>
            </a:r>
          </a:p>
          <a:p>
            <a:r>
              <a:rPr lang="en-GB" dirty="0"/>
              <a:t>Welsh Government (</a:t>
            </a:r>
            <a:r>
              <a:rPr lang="en-GB" dirty="0">
                <a:hlinkClick r:id="rId9"/>
              </a:rPr>
              <a:t>www.gov.wales/circular-economy-strategy</a:t>
            </a:r>
            <a:r>
              <a:rPr lang="en-GB" dirty="0"/>
              <a:t>) </a:t>
            </a:r>
          </a:p>
          <a:p>
            <a:r>
              <a:rPr lang="en-GB" dirty="0">
                <a:ea typeface="Calibri" panose="020F0502020204030204"/>
                <a:cs typeface="Calibri" panose="020F0502020204030204"/>
              </a:rPr>
              <a:t>Welsh Parliament update </a:t>
            </a:r>
            <a:r>
              <a:rPr lang="en-GB">
                <a:ea typeface="Calibri" panose="020F0502020204030204"/>
                <a:cs typeface="Calibri" panose="020F0502020204030204"/>
              </a:rPr>
              <a:t>(</a:t>
            </a:r>
            <a:r>
              <a:rPr lang="en-GB">
                <a:ea typeface="+mn-lt"/>
                <a:cs typeface="+mn-lt"/>
                <a:hlinkClick r:id="rId10"/>
              </a:rPr>
              <a:t>https://business.senedd.wales/documents/s150813/Response%20from%20the%20Cabinet%20Secretary%20for%20Climate%20Change%20and%20Rural%20Affairs%20to%20the%20Chair%20in%20relation%20to.pdf</a:t>
            </a:r>
            <a:r>
              <a:rPr lang="en-GB">
                <a:ea typeface="+mn-lt"/>
                <a:cs typeface="+mn-lt"/>
              </a:rPr>
              <a:t>) </a:t>
            </a:r>
            <a:endParaRPr lang="en-GB" dirty="0">
              <a:ea typeface="Calibri" panose="020F0502020204030204"/>
              <a:cs typeface="Calibri" panose="020F0502020204030204"/>
            </a:endParaRPr>
          </a:p>
        </p:txBody>
      </p:sp>
    </p:spTree>
    <p:extLst>
      <p:ext uri="{BB962C8B-B14F-4D97-AF65-F5344CB8AC3E}">
        <p14:creationId xmlns:p14="http://schemas.microsoft.com/office/powerpoint/2010/main" val="2978642928"/>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514949"/>
      </a:dk2>
      <a:lt2>
        <a:srgbClr val="E1E1DB"/>
      </a:lt2>
      <a:accent1>
        <a:srgbClr val="9DBFBE"/>
      </a:accent1>
      <a:accent2>
        <a:srgbClr val="DB8631"/>
      </a:accent2>
      <a:accent3>
        <a:srgbClr val="E3CC5A"/>
      </a:accent3>
      <a:accent4>
        <a:srgbClr val="ACADA8"/>
      </a:accent4>
      <a:accent5>
        <a:srgbClr val="927C61"/>
      </a:accent5>
      <a:accent6>
        <a:srgbClr val="B3B435"/>
      </a:accent6>
      <a:hlink>
        <a:srgbClr val="0000FF"/>
      </a:hlink>
      <a:folHlink>
        <a:srgbClr val="800080"/>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243AF7DC-D15B-41C0-AE81-23980D1B9FC4}"/>
    </a:ext>
  </a:extLst>
</a:theme>
</file>

<file path=docProps/app.xml><?xml version="1.0" encoding="utf-8"?>
<Properties xmlns="http://schemas.openxmlformats.org/officeDocument/2006/extended-properties" xmlns:vt="http://schemas.openxmlformats.org/officeDocument/2006/docPropsVTypes">
  <TotalTime>0</TotalTime>
  <Words>640</Words>
  <Application>Microsoft Office PowerPoint</Application>
  <PresentationFormat>On-screen Show (4:3)</PresentationFormat>
  <Paragraphs>84</Paragraphs>
  <Slides>24</Slides>
  <Notes>0</Notes>
  <HiddenSlides>0</HiddenSlides>
  <MMClips>1</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24</vt:i4>
      </vt:variant>
    </vt:vector>
  </HeadingPairs>
  <TitlesOfParts>
    <vt:vector size="27" baseType="lpstr">
      <vt:lpstr>Calibri</vt:lpstr>
      <vt:lpstr>Calibri Light</vt:lpstr>
      <vt:lpstr>Retrospect</vt:lpstr>
      <vt:lpstr>Circular Economy</vt:lpstr>
      <vt:lpstr>Outline for today</vt:lpstr>
      <vt:lpstr>What do you already know?</vt:lpstr>
      <vt:lpstr>The linear economy</vt:lpstr>
      <vt:lpstr>What are the risks in this model?</vt:lpstr>
      <vt:lpstr>Risks include:</vt:lpstr>
      <vt:lpstr>PowerPoint Presentation</vt:lpstr>
      <vt:lpstr>What is the Circular Economy?</vt:lpstr>
      <vt:lpstr>Circular economy</vt:lpstr>
      <vt:lpstr>Short video</vt:lpstr>
      <vt:lpstr>PowerPoint Presentation</vt:lpstr>
      <vt:lpstr>PowerPoint Presentation</vt:lpstr>
      <vt:lpstr>PowerPoint Presentation</vt:lpstr>
      <vt:lpstr>PowerPoint Presentation</vt:lpstr>
      <vt:lpstr>In the built environment…</vt:lpstr>
      <vt:lpstr>Case study:  London 2012 Olympics</vt:lpstr>
      <vt:lpstr>Sustainability</vt:lpstr>
      <vt:lpstr>Legacy </vt:lpstr>
      <vt:lpstr>EU Circular Economy Action Plan</vt:lpstr>
      <vt:lpstr>UK approach</vt:lpstr>
      <vt:lpstr>Wales approach</vt:lpstr>
      <vt:lpstr>PowerPoint Presentation</vt:lpstr>
      <vt:lpstr>PowerPoint Presentation</vt:lpstr>
      <vt:lpstr>Useful information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Modern World</dc:title>
  <dc:creator>Owner</dc:creator>
  <cp:lastModifiedBy>Lara Hopkinson</cp:lastModifiedBy>
  <cp:revision>87</cp:revision>
  <dcterms:created xsi:type="dcterms:W3CDTF">2018-09-13T10:29:42Z</dcterms:created>
  <dcterms:modified xsi:type="dcterms:W3CDTF">2026-03-05T15:47:45Z</dcterms:modified>
</cp:coreProperties>
</file>