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57" r:id="rId6"/>
    <p:sldId id="307" r:id="rId7"/>
    <p:sldId id="310" r:id="rId8"/>
    <p:sldId id="311" r:id="rId9"/>
    <p:sldId id="312" r:id="rId10"/>
    <p:sldId id="314" r:id="rId11"/>
    <p:sldId id="313" r:id="rId12"/>
    <p:sldId id="315" r:id="rId13"/>
    <p:sldId id="316" r:id="rId14"/>
    <p:sldId id="317" r:id="rId15"/>
    <p:sldId id="318" r:id="rId16"/>
    <p:sldId id="308"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84"/>
    <p:restoredTop sz="94690"/>
  </p:normalViewPr>
  <p:slideViewPr>
    <p:cSldViewPr>
      <p:cViewPr varScale="1">
        <p:scale>
          <a:sx n="120" d="100"/>
          <a:sy n="120" d="100"/>
        </p:scale>
        <p:origin x="1278"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ushik Modak" userId="46a4fe37-dfbd-4f05-ac1b-8bc06e540d9f" providerId="ADAL" clId="{4BB8DFD1-2AED-4ABF-9476-25090453DA1E}"/>
    <pc:docChg chg="modSld">
      <pc:chgData name="Koushik Modak" userId="46a4fe37-dfbd-4f05-ac1b-8bc06e540d9f" providerId="ADAL" clId="{4BB8DFD1-2AED-4ABF-9476-25090453DA1E}" dt="2022-10-28T13:49:48.885" v="21" actId="20577"/>
      <pc:docMkLst>
        <pc:docMk/>
      </pc:docMkLst>
      <pc:sldChg chg="modSp mod">
        <pc:chgData name="Koushik Modak" userId="46a4fe37-dfbd-4f05-ac1b-8bc06e540d9f" providerId="ADAL" clId="{4BB8DFD1-2AED-4ABF-9476-25090453DA1E}" dt="2022-10-28T13:49:12.100" v="19" actId="20577"/>
        <pc:sldMkLst>
          <pc:docMk/>
          <pc:sldMk cId="3408955283" sldId="256"/>
        </pc:sldMkLst>
        <pc:spChg chg="mod">
          <ac:chgData name="Koushik Modak" userId="46a4fe37-dfbd-4f05-ac1b-8bc06e540d9f" providerId="ADAL" clId="{4BB8DFD1-2AED-4ABF-9476-25090453DA1E}" dt="2022-10-28T13:49:12.100" v="19" actId="20577"/>
          <ac:spMkLst>
            <pc:docMk/>
            <pc:sldMk cId="3408955283" sldId="256"/>
            <ac:spMk id="3" creationId="{B0833C8D-ECBB-4741-B05A-AA0FDC0F8597}"/>
          </ac:spMkLst>
        </pc:spChg>
      </pc:sldChg>
      <pc:sldChg chg="modSp mod">
        <pc:chgData name="Koushik Modak" userId="46a4fe37-dfbd-4f05-ac1b-8bc06e540d9f" providerId="ADAL" clId="{4BB8DFD1-2AED-4ABF-9476-25090453DA1E}" dt="2022-10-28T13:49:48.885" v="21" actId="20577"/>
        <pc:sldMkLst>
          <pc:docMk/>
          <pc:sldMk cId="1408228962" sldId="310"/>
        </pc:sldMkLst>
        <pc:spChg chg="mod">
          <ac:chgData name="Koushik Modak" userId="46a4fe37-dfbd-4f05-ac1b-8bc06e540d9f" providerId="ADAL" clId="{4BB8DFD1-2AED-4ABF-9476-25090453DA1E}" dt="2022-10-28T13:49:48.885" v="21" actId="20577"/>
          <ac:spMkLst>
            <pc:docMk/>
            <pc:sldMk cId="1408228962" sldId="310"/>
            <ac:spMk id="7" creationId="{A1E83F8B-341E-AD45-B5B3-F39C5A0ACCF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28/10/2022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10/28/2022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28/10/2022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28/10/2022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Cw6a3b5QoA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397783"/>
            <a:ext cx="7992888" cy="1470025"/>
          </a:xfrm>
        </p:spPr>
        <p:txBody>
          <a:bodyPr>
            <a:normAutofit/>
          </a:bodyPr>
          <a:lstStyle/>
          <a:p>
            <a:pPr marL="0" indent="0"/>
            <a:r>
              <a:rPr lang="en-GB" altLang="en-US" b="1" dirty="0">
                <a:solidFill>
                  <a:srgbClr val="FFC000"/>
                </a:solidFill>
              </a:rPr>
              <a:t>Digital Skills and Research Methods – BMSW4003</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4005064"/>
            <a:ext cx="4680520" cy="74994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2:</a:t>
            </a:r>
          </a:p>
          <a:p>
            <a:r>
              <a:rPr lang="en-GB" sz="2400" b="1" dirty="0"/>
              <a:t> MS Word Practical Activity</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436139" y="548680"/>
            <a:ext cx="8229600" cy="1143000"/>
          </a:xfrm>
        </p:spPr>
        <p:txBody>
          <a:bodyPr/>
          <a:lstStyle/>
          <a:p>
            <a:r>
              <a:rPr lang="en-GB" b="1" dirty="0"/>
              <a:t>Learning Outcomes</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63677" y="1994522"/>
            <a:ext cx="8229600" cy="748679"/>
          </a:xfrm>
        </p:spPr>
        <p:txBody>
          <a:bodyPr>
            <a:normAutofit/>
          </a:bodyPr>
          <a:lstStyle/>
          <a:p>
            <a:pPr algn="just">
              <a:spcBef>
                <a:spcPct val="0"/>
              </a:spcBef>
            </a:pPr>
            <a:r>
              <a:rPr lang="en-US" altLang="en-US" sz="2400" dirty="0"/>
              <a:t>Various practical tasks of using MS Word</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289953"/>
            <a:ext cx="7848872" cy="3724096"/>
          </a:xfrm>
          <a:prstGeom prst="rect">
            <a:avLst/>
          </a:prstGeom>
          <a:noFill/>
        </p:spPr>
        <p:txBody>
          <a:bodyPr wrap="square" rtlCol="0">
            <a:spAutoFit/>
          </a:bodyPr>
          <a:lstStyle/>
          <a:p>
            <a:pPr algn="just"/>
            <a:r>
              <a:rPr lang="en-US" sz="2000" b="1" dirty="0">
                <a:solidFill>
                  <a:srgbClr val="FF0000"/>
                </a:solidFill>
              </a:rPr>
              <a:t>Task 1: </a:t>
            </a:r>
            <a:r>
              <a:rPr lang="en-US" sz="2000" b="1" dirty="0"/>
              <a:t>Create a blank document on MS Word and type the following texts and complete following practical tasks given in the next slide</a:t>
            </a:r>
          </a:p>
          <a:p>
            <a:pPr algn="just"/>
            <a:endParaRPr lang="en-US" sz="1600" dirty="0"/>
          </a:p>
          <a:p>
            <a:pPr algn="just"/>
            <a:r>
              <a:rPr lang="en-GB" dirty="0"/>
              <a:t>Digital skills underpin nearly every aspect of work and life. With new technologies emerging every day, we need lifelong opportunities to learn new skills that will allow us to succeed in an era of ongoing digital transformation. </a:t>
            </a:r>
          </a:p>
          <a:p>
            <a:pPr algn="just"/>
            <a:endParaRPr lang="en-GB" dirty="0"/>
          </a:p>
          <a:p>
            <a:pPr algn="just"/>
            <a:r>
              <a:rPr lang="en-GB" dirty="0"/>
              <a:t>Digital skills are essential in opening the door to a wide range of opportunities in the 21st century. Digital skills strategies need to be updated regularly to respond to the emergence of new technologies and their impact on the digital economy and digital society. The digital economy has created a huge shortage of people with the necessary digital skills. ITU research shows that there will be tens of millions of jobs for people with advanced digital skills in the coming years. </a:t>
            </a:r>
            <a:endParaRPr lang="en-US"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585215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827966" y="1052736"/>
            <a:ext cx="7848872" cy="4708981"/>
          </a:xfrm>
          <a:prstGeom prst="rect">
            <a:avLst/>
          </a:prstGeom>
          <a:noFill/>
        </p:spPr>
        <p:txBody>
          <a:bodyPr wrap="square" rtlCol="0">
            <a:spAutoFit/>
          </a:bodyPr>
          <a:lstStyle/>
          <a:p>
            <a:pPr marL="457200" indent="-457200">
              <a:buAutoNum type="arabicPeriod"/>
            </a:pPr>
            <a:r>
              <a:rPr lang="en-GB" sz="2000" dirty="0"/>
              <a:t>Create a folder on the desktop and give the name Digital Skills </a:t>
            </a:r>
          </a:p>
          <a:p>
            <a:pPr marL="457200" indent="-457200">
              <a:buAutoNum type="arabicPeriod"/>
            </a:pPr>
            <a:r>
              <a:rPr lang="en-GB" sz="2000" dirty="0"/>
              <a:t>Save this document in the Digital Skills folder and give the </a:t>
            </a:r>
            <a:r>
              <a:rPr lang="en-GB" sz="2000"/>
              <a:t>name DSR</a:t>
            </a:r>
            <a:endParaRPr lang="en-GB" sz="2000" dirty="0"/>
          </a:p>
          <a:p>
            <a:pPr marL="457200" indent="-457200">
              <a:buAutoNum type="arabicPeriod"/>
            </a:pPr>
            <a:r>
              <a:rPr lang="en-GB" sz="2000" dirty="0"/>
              <a:t>Change the font name to Times New Roman for the whole text</a:t>
            </a:r>
          </a:p>
          <a:p>
            <a:pPr marL="457200" indent="-457200">
              <a:buAutoNum type="arabicPeriod"/>
            </a:pPr>
            <a:r>
              <a:rPr lang="en-GB" sz="2000" dirty="0"/>
              <a:t>Change the font size to 14 for the whole text</a:t>
            </a:r>
          </a:p>
          <a:p>
            <a:pPr marL="457200" indent="-457200">
              <a:buAutoNum type="arabicPeriod"/>
            </a:pPr>
            <a:r>
              <a:rPr lang="en-GB" sz="2000" dirty="0"/>
              <a:t>Make the first paragraph bold</a:t>
            </a:r>
          </a:p>
          <a:p>
            <a:pPr marL="457200" indent="-457200">
              <a:buAutoNum type="arabicPeriod"/>
            </a:pPr>
            <a:r>
              <a:rPr lang="en-GB" sz="2000" dirty="0"/>
              <a:t>Italicize the first sentence of the first paragraph</a:t>
            </a:r>
          </a:p>
          <a:p>
            <a:pPr marL="457200" indent="-457200">
              <a:buAutoNum type="arabicPeriod"/>
            </a:pPr>
            <a:r>
              <a:rPr lang="en-GB" sz="2000" dirty="0"/>
              <a:t>Underline the second sentence of the first paragraph</a:t>
            </a:r>
          </a:p>
          <a:p>
            <a:pPr marL="457200" indent="-457200">
              <a:buAutoNum type="arabicPeriod"/>
            </a:pPr>
            <a:r>
              <a:rPr lang="en-GB" sz="2000" dirty="0"/>
              <a:t>Change the font colour of the first paragraph to yellow </a:t>
            </a:r>
          </a:p>
          <a:p>
            <a:pPr marL="457200" indent="-457200">
              <a:buAutoNum type="arabicPeriod"/>
            </a:pPr>
            <a:r>
              <a:rPr lang="en-GB" sz="2000" dirty="0"/>
              <a:t>Highlight the text of the first line of the second paragraph to Bright Green</a:t>
            </a:r>
          </a:p>
          <a:p>
            <a:pPr marL="457200" indent="-457200">
              <a:buAutoNum type="arabicPeriod"/>
            </a:pPr>
            <a:r>
              <a:rPr lang="en-GB" sz="2000" dirty="0"/>
              <a:t>Make the whole text to left align, right align, centre and justify</a:t>
            </a:r>
          </a:p>
          <a:p>
            <a:pPr marL="457200" indent="-457200">
              <a:buAutoNum type="arabicPeriod"/>
            </a:pPr>
            <a:r>
              <a:rPr lang="en-GB" sz="2000" dirty="0"/>
              <a:t>Add couple of bullet points for both paragraph</a:t>
            </a:r>
          </a:p>
          <a:p>
            <a:pPr marL="457200" indent="-457200">
              <a:buAutoNum type="arabicPeriod"/>
            </a:pPr>
            <a:r>
              <a:rPr lang="en-GB" sz="2000" dirty="0"/>
              <a:t>Save the document </a:t>
            </a:r>
          </a:p>
          <a:p>
            <a:pPr marL="457200" indent="-457200">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130622"/>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408228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024275"/>
            <a:ext cx="7848872" cy="4708981"/>
          </a:xfrm>
          <a:prstGeom prst="rect">
            <a:avLst/>
          </a:prstGeom>
          <a:noFill/>
        </p:spPr>
        <p:txBody>
          <a:bodyPr wrap="square" rtlCol="0">
            <a:spAutoFit/>
          </a:bodyPr>
          <a:lstStyle/>
          <a:p>
            <a:pPr algn="just"/>
            <a:r>
              <a:rPr lang="en-US" sz="2000" b="1" dirty="0">
                <a:solidFill>
                  <a:srgbClr val="FF0000"/>
                </a:solidFill>
              </a:rPr>
              <a:t>Task 2: </a:t>
            </a:r>
            <a:r>
              <a:rPr lang="en-US" sz="2000" b="1" dirty="0"/>
              <a:t>Open the DSR file you have created in task 1 and complete the following tasks.  </a:t>
            </a:r>
          </a:p>
          <a:p>
            <a:pPr marL="457200" indent="-457200" algn="just">
              <a:buAutoNum type="arabicPeriod"/>
            </a:pPr>
            <a:r>
              <a:rPr lang="en-US" sz="2000" dirty="0"/>
              <a:t>Save the file now as DSR New</a:t>
            </a:r>
          </a:p>
          <a:p>
            <a:pPr marL="457200" indent="-457200" algn="just">
              <a:buAutoNum type="arabicPeriod"/>
            </a:pPr>
            <a:r>
              <a:rPr lang="en-US" sz="2000" dirty="0"/>
              <a:t>Create a cover page in your own choice and on the cover page, write down name of the module, module code, your name, your student ID, lecturer’s name, university name and today’s date</a:t>
            </a:r>
          </a:p>
          <a:p>
            <a:pPr marL="457200" indent="-457200" algn="just">
              <a:buAutoNum type="arabicPeriod"/>
            </a:pPr>
            <a:r>
              <a:rPr lang="en-US" sz="2000" dirty="0"/>
              <a:t>Create a table with 3 columns and 6 rows and given the heading criteria, Traditional Technology and Modern Technology for 3 columns</a:t>
            </a:r>
          </a:p>
          <a:p>
            <a:pPr marL="457200" indent="-457200" algn="just">
              <a:buAutoNum type="arabicPeriod"/>
            </a:pPr>
            <a:r>
              <a:rPr lang="en-US" sz="2000" dirty="0"/>
              <a:t>On the same table include 5 different criteria and write down the differences between traditional and modern technology</a:t>
            </a:r>
          </a:p>
          <a:p>
            <a:pPr marL="457200" indent="-457200" algn="just">
              <a:buAutoNum type="arabicPeriod"/>
            </a:pPr>
            <a:r>
              <a:rPr lang="en-US" sz="2000" dirty="0"/>
              <a:t>Write down “Digital Skills &amp; Research Methods” in the Header and your name, page number and ID in the Footer</a:t>
            </a:r>
          </a:p>
          <a:p>
            <a:pPr marL="457200" indent="-457200" algn="just">
              <a:buFontTx/>
              <a:buAutoNum type="arabicPeriod"/>
            </a:pPr>
            <a:r>
              <a:rPr lang="en-GB" sz="2000" dirty="0"/>
              <a:t>Create a text box under the text and type “This is end of task 2” inside the text box</a:t>
            </a:r>
          </a:p>
          <a:p>
            <a:pPr marL="457200" indent="-457200" algn="just">
              <a:buFontTx/>
              <a:buAutoNum type="arabicPeriod"/>
            </a:pPr>
            <a:r>
              <a:rPr lang="en-GB" sz="2000" dirty="0"/>
              <a:t>Save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30258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755576" y="1484784"/>
            <a:ext cx="7848872" cy="4093428"/>
          </a:xfrm>
          <a:prstGeom prst="rect">
            <a:avLst/>
          </a:prstGeom>
          <a:noFill/>
        </p:spPr>
        <p:txBody>
          <a:bodyPr wrap="square" rtlCol="0">
            <a:spAutoFit/>
          </a:bodyPr>
          <a:lstStyle/>
          <a:p>
            <a:pPr algn="just"/>
            <a:r>
              <a:rPr lang="en-US" sz="2000" b="1" dirty="0">
                <a:solidFill>
                  <a:srgbClr val="FF0000"/>
                </a:solidFill>
              </a:rPr>
              <a:t>Task 3: </a:t>
            </a:r>
            <a:r>
              <a:rPr lang="en-US" sz="2000" b="1" dirty="0"/>
              <a:t>Use the DSR file you have created in task 1 and complete the following tasks.  </a:t>
            </a:r>
          </a:p>
          <a:p>
            <a:pPr algn="just"/>
            <a:endParaRPr lang="en-US" sz="2000" b="1" dirty="0"/>
          </a:p>
          <a:p>
            <a:pPr marL="457200" indent="-457200" algn="just">
              <a:buAutoNum type="arabicPeriod"/>
            </a:pPr>
            <a:r>
              <a:rPr lang="en-GB" sz="2000" dirty="0"/>
              <a:t>Write a paragraph within couple of sentences about yourself</a:t>
            </a:r>
          </a:p>
          <a:p>
            <a:pPr marL="457200" indent="-457200" algn="just">
              <a:buAutoNum type="arabicPeriod"/>
            </a:pPr>
            <a:r>
              <a:rPr lang="en-GB" sz="2000" dirty="0"/>
              <a:t>Select a Theme in your choice </a:t>
            </a:r>
          </a:p>
          <a:p>
            <a:pPr marL="457200" indent="-457200" algn="just">
              <a:buAutoNum type="arabicPeriod"/>
            </a:pPr>
            <a:r>
              <a:rPr lang="en-GB" sz="2000" dirty="0"/>
              <a:t>Select the title with Red and Orange colour </a:t>
            </a:r>
          </a:p>
          <a:p>
            <a:pPr marL="457200" indent="-457200" algn="just">
              <a:buAutoNum type="arabicPeriod"/>
            </a:pPr>
            <a:r>
              <a:rPr lang="en-GB" sz="2000" dirty="0"/>
              <a:t>Change the font from Times New Roman to Arial only</a:t>
            </a:r>
          </a:p>
          <a:p>
            <a:pPr marL="457200" indent="-457200" algn="just">
              <a:buAutoNum type="arabicPeriod"/>
            </a:pPr>
            <a:r>
              <a:rPr lang="en-GB" sz="2000" dirty="0"/>
              <a:t>Add page colour to Orange, Accent 4</a:t>
            </a:r>
          </a:p>
          <a:p>
            <a:pPr marL="457200" indent="-457200" algn="just">
              <a:buAutoNum type="arabicPeriod"/>
            </a:pPr>
            <a:r>
              <a:rPr lang="en-GB" sz="2000" dirty="0"/>
              <a:t>Add a suitable page border where setting would be box, colour would be blue and width would be 3pt and apply for the whole document </a:t>
            </a:r>
          </a:p>
          <a:p>
            <a:pPr marL="457200" indent="-457200" algn="just">
              <a:buAutoNum type="arabicPeriod"/>
            </a:pPr>
            <a:r>
              <a:rPr lang="en-GB" sz="2000" dirty="0"/>
              <a:t>Find the word ‘Digital Skills’ and replace with ‘technological skills’</a:t>
            </a:r>
          </a:p>
          <a:p>
            <a:pPr marL="457200" indent="-457200" algn="just">
              <a:buAutoNum type="arabicPeriod"/>
            </a:pPr>
            <a:r>
              <a:rPr lang="en-GB" sz="2000" dirty="0"/>
              <a:t>Save the document </a:t>
            </a:r>
          </a:p>
          <a:p>
            <a:pPr marL="457200" indent="-457200" algn="just">
              <a:buAutoNum type="arabicPeriod"/>
            </a:pPr>
            <a:r>
              <a:rPr lang="en-GB" sz="2000" dirty="0"/>
              <a:t>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3186793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4: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Write down at least 3 modern technologies and their uses for your studies in 3 different paragraphs</a:t>
            </a:r>
          </a:p>
          <a:p>
            <a:pPr marL="457200" indent="-457200" algn="just">
              <a:buAutoNum type="arabicPeriod"/>
            </a:pPr>
            <a:r>
              <a:rPr lang="en-GB" sz="2000" dirty="0"/>
              <a:t>Apply numbering from 1 to 3</a:t>
            </a:r>
          </a:p>
          <a:p>
            <a:pPr marL="457200" indent="-457200" algn="just">
              <a:buAutoNum type="arabicPeriod"/>
            </a:pPr>
            <a:r>
              <a:rPr lang="en-GB" sz="2000" dirty="0"/>
              <a:t>Set the margin for the newly created document as 2 cm for left and right and 3 cm for bottom and top of the document </a:t>
            </a:r>
          </a:p>
          <a:p>
            <a:pPr marL="457200" indent="-457200" algn="just">
              <a:buAutoNum type="arabicPeriod"/>
            </a:pPr>
            <a:r>
              <a:rPr lang="en-GB" sz="2000" dirty="0"/>
              <a:t>Now change the orientation to landscape</a:t>
            </a:r>
          </a:p>
          <a:p>
            <a:pPr marL="457200" indent="-457200" algn="just">
              <a:buAutoNum type="arabicPeriod"/>
            </a:pPr>
            <a:r>
              <a:rPr lang="en-GB" sz="2000" dirty="0"/>
              <a:t>Change the paper size to A3</a:t>
            </a:r>
          </a:p>
          <a:p>
            <a:pPr marL="457200" indent="-457200" algn="just">
              <a:buAutoNum type="arabicPeriod"/>
            </a:pPr>
            <a:r>
              <a:rPr lang="en-GB" sz="2000" dirty="0"/>
              <a:t>Set the paragraph spacing before and after 6pt and 10pt and line spacing 1.5 lines</a:t>
            </a:r>
          </a:p>
          <a:p>
            <a:pPr marL="457200" indent="-457200" algn="just">
              <a:buAutoNum type="arabicPeriod"/>
            </a:pPr>
            <a:r>
              <a:rPr lang="en-GB" sz="2000" dirty="0"/>
              <a:t>Save the document as practice paper and </a:t>
            </a:r>
          </a:p>
          <a:p>
            <a:pPr marL="457200" indent="-457200" algn="just">
              <a:buAutoNum type="arabicPeriod"/>
            </a:pPr>
            <a:r>
              <a:rPr lang="en-GB" sz="2000" dirty="0"/>
              <a:t>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786091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5: </a:t>
            </a:r>
            <a:r>
              <a:rPr lang="en-US" sz="2000" b="1" dirty="0"/>
              <a:t>Open the practice paper document and complete the following tasks.  </a:t>
            </a:r>
          </a:p>
          <a:p>
            <a:pPr marL="457200" indent="-457200" algn="just">
              <a:buAutoNum type="arabicPeriod"/>
            </a:pPr>
            <a:r>
              <a:rPr lang="en-GB" sz="2000" dirty="0"/>
              <a:t>Write down the following things </a:t>
            </a:r>
          </a:p>
          <a:p>
            <a:pPr algn="just"/>
            <a:r>
              <a:rPr lang="en-GB" sz="2000" dirty="0"/>
              <a:t>	1. </a:t>
            </a:r>
            <a:r>
              <a:rPr lang="en-GB" sz="2000" b="1" dirty="0"/>
              <a:t>Introduction</a:t>
            </a:r>
            <a:r>
              <a:rPr lang="en-GB" sz="2000" dirty="0"/>
              <a:t> </a:t>
            </a:r>
          </a:p>
          <a:p>
            <a:pPr algn="just"/>
            <a:r>
              <a:rPr lang="en-GB" sz="2000" dirty="0"/>
              <a:t>	2. </a:t>
            </a:r>
            <a:r>
              <a:rPr lang="en-GB" sz="2000" b="1" dirty="0"/>
              <a:t>Background of the Organisation </a:t>
            </a:r>
          </a:p>
          <a:p>
            <a:pPr marL="1714500" lvl="3" indent="-342900" algn="just">
              <a:buFontTx/>
              <a:buChar char="-"/>
            </a:pPr>
            <a:r>
              <a:rPr lang="en-GB" sz="2000" dirty="0"/>
              <a:t>History of the Organisation </a:t>
            </a:r>
          </a:p>
          <a:p>
            <a:pPr marL="1714500" lvl="3" indent="-342900" algn="just">
              <a:buFontTx/>
              <a:buChar char="-"/>
            </a:pPr>
            <a:r>
              <a:rPr lang="en-GB" sz="2000" dirty="0"/>
              <a:t>Aim &amp; Objectives of the Organisation </a:t>
            </a:r>
          </a:p>
          <a:p>
            <a:pPr algn="just"/>
            <a:r>
              <a:rPr lang="en-GB" sz="2000" dirty="0"/>
              <a:t>	3</a:t>
            </a:r>
            <a:r>
              <a:rPr lang="en-GB" sz="2000" b="1" dirty="0"/>
              <a:t>. Challenges before introducing modern technology </a:t>
            </a:r>
          </a:p>
          <a:p>
            <a:pPr algn="just"/>
            <a:r>
              <a:rPr lang="en-GB" sz="2000" dirty="0"/>
              <a:t>	4. </a:t>
            </a:r>
            <a:r>
              <a:rPr lang="en-GB" sz="2000" b="1" dirty="0"/>
              <a:t>Insights of modern technology </a:t>
            </a:r>
          </a:p>
          <a:p>
            <a:pPr algn="just"/>
            <a:r>
              <a:rPr lang="en-GB" sz="2000" dirty="0"/>
              <a:t>    		4.1: </a:t>
            </a:r>
            <a:r>
              <a:rPr lang="en-GB" sz="2000" b="1" dirty="0"/>
              <a:t>Definition of modern technology </a:t>
            </a:r>
          </a:p>
          <a:p>
            <a:pPr algn="just"/>
            <a:r>
              <a:rPr lang="en-GB" sz="2000" dirty="0"/>
              <a:t>    		4.2: </a:t>
            </a:r>
            <a:r>
              <a:rPr lang="en-GB" sz="2000" b="1" dirty="0"/>
              <a:t>Types of modern technology </a:t>
            </a:r>
          </a:p>
          <a:p>
            <a:pPr algn="just"/>
            <a:r>
              <a:rPr lang="en-GB" sz="2000" dirty="0"/>
              <a:t>			4.2.1: Cloud Computing </a:t>
            </a:r>
          </a:p>
          <a:p>
            <a:pPr algn="just"/>
            <a:r>
              <a:rPr lang="en-GB" sz="2000" dirty="0"/>
              <a:t>			4.2.2: Dropbox </a:t>
            </a:r>
          </a:p>
          <a:p>
            <a:pPr algn="just"/>
            <a:r>
              <a:rPr lang="en-GB" sz="2000" dirty="0"/>
              <a:t>			4.2.3: iCloud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303708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5: </a:t>
            </a:r>
            <a:r>
              <a:rPr lang="en-US" sz="2000" dirty="0"/>
              <a:t>Continued….</a:t>
            </a:r>
          </a:p>
          <a:p>
            <a:pPr algn="just"/>
            <a:endParaRPr lang="en-US" sz="2000" b="1" dirty="0"/>
          </a:p>
          <a:p>
            <a:pPr algn="just"/>
            <a:r>
              <a:rPr lang="en-US" sz="2000" b="1" dirty="0"/>
              <a:t>	5. Impacts of modern technology introduced </a:t>
            </a:r>
          </a:p>
          <a:p>
            <a:pPr marL="1257300" lvl="2" indent="-342900" algn="just">
              <a:buFontTx/>
              <a:buChar char="-"/>
            </a:pPr>
            <a:r>
              <a:rPr lang="en-US" sz="2000" b="1" dirty="0"/>
              <a:t>Impact 1</a:t>
            </a:r>
          </a:p>
          <a:p>
            <a:pPr marL="1257300" lvl="2" indent="-342900" algn="just">
              <a:buFontTx/>
              <a:buChar char="-"/>
            </a:pPr>
            <a:r>
              <a:rPr lang="en-US" sz="2000" b="1" dirty="0"/>
              <a:t>Impact 2</a:t>
            </a:r>
          </a:p>
          <a:p>
            <a:pPr lvl="2" algn="just"/>
            <a:endParaRPr lang="en-US" sz="2000" b="1" dirty="0"/>
          </a:p>
          <a:p>
            <a:pPr algn="just"/>
            <a:r>
              <a:rPr lang="en-US" sz="2000" dirty="0"/>
              <a:t>2. Apply Heading 1, Heading 2 and Heading 3 from the Home Tab to create an automatic table of contents for the ‘practice paper’ document</a:t>
            </a:r>
          </a:p>
          <a:p>
            <a:pPr algn="just"/>
            <a:r>
              <a:rPr lang="en-US" sz="2000" dirty="0"/>
              <a:t>4. Double check with your lecturer for the accuracy </a:t>
            </a:r>
          </a:p>
          <a:p>
            <a:pPr algn="just"/>
            <a:r>
              <a:rPr lang="en-US" sz="2000" dirty="0"/>
              <a:t>5. Save the document </a:t>
            </a:r>
          </a:p>
          <a:p>
            <a:pPr algn="just"/>
            <a:r>
              <a:rPr lang="en-US" sz="2000" dirty="0"/>
              <a:t>6. Close the document</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1332383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401205"/>
          </a:xfrm>
          <a:prstGeom prst="rect">
            <a:avLst/>
          </a:prstGeom>
          <a:noFill/>
        </p:spPr>
        <p:txBody>
          <a:bodyPr wrap="square" rtlCol="0">
            <a:spAutoFit/>
          </a:bodyPr>
          <a:lstStyle/>
          <a:p>
            <a:pPr algn="just"/>
            <a:r>
              <a:rPr lang="en-US" sz="2000" b="1" dirty="0">
                <a:solidFill>
                  <a:srgbClr val="FF0000"/>
                </a:solidFill>
              </a:rPr>
              <a:t>Task 6: </a:t>
            </a:r>
            <a:r>
              <a:rPr lang="en-US" sz="2000" b="1" dirty="0"/>
              <a:t>Create a new MS Word blank document and complete the following tasks.  </a:t>
            </a:r>
          </a:p>
          <a:p>
            <a:pPr algn="just"/>
            <a:endParaRPr lang="en-US" sz="2000" b="1" dirty="0"/>
          </a:p>
          <a:p>
            <a:pPr marL="457200" indent="-457200" algn="just">
              <a:buAutoNum type="arabicPeriod"/>
            </a:pPr>
            <a:r>
              <a:rPr lang="en-GB" sz="2000" dirty="0"/>
              <a:t>Save the document on the desktop and give the name References</a:t>
            </a:r>
          </a:p>
          <a:p>
            <a:pPr marL="457200" indent="-457200" algn="just">
              <a:buAutoNum type="arabicPeriod"/>
            </a:pPr>
            <a:r>
              <a:rPr lang="en-GB" sz="2000" dirty="0"/>
              <a:t>Write down the following texts</a:t>
            </a:r>
          </a:p>
          <a:p>
            <a:pPr algn="just"/>
            <a:r>
              <a:rPr lang="en-GB" sz="2000" dirty="0"/>
              <a:t>	“</a:t>
            </a:r>
            <a:r>
              <a:rPr lang="en-GB" sz="2000" i="1" dirty="0"/>
              <a:t>Cloud computing is not a technical orientation, a set of computer architectures, or computing standards developed by the technocrats of the twenty-first-century” </a:t>
            </a:r>
          </a:p>
          <a:p>
            <a:pPr algn="just"/>
            <a:endParaRPr lang="en-GB" sz="2000" i="1" dirty="0"/>
          </a:p>
          <a:p>
            <a:pPr algn="just"/>
            <a:r>
              <a:rPr lang="en-GB" sz="2000" b="1" dirty="0"/>
              <a:t>Source: Michael Gendron, Business Intelligence and the Cloud, 2014, New Jersey, John Wiley &amp; Sons, Inc. </a:t>
            </a:r>
          </a:p>
          <a:p>
            <a:pPr algn="just"/>
            <a:endParaRPr lang="en-GB" sz="2000" b="1" dirty="0"/>
          </a:p>
          <a:p>
            <a:pPr algn="just"/>
            <a:r>
              <a:rPr lang="en-GB" sz="2000" dirty="0"/>
              <a:t>3. Please use the above source to create a Harvard Style citation at the beginning and end of the texts</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2917399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4093428"/>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US" sz="2000" dirty="0"/>
              <a:t>4. Write down the following texts: </a:t>
            </a:r>
          </a:p>
          <a:p>
            <a:pPr algn="just"/>
            <a:r>
              <a:rPr lang="en-US" sz="2000" dirty="0"/>
              <a:t>	“Cloud storage/online storage is a virtual storage space, where data and information can be stored and accessed with the support of Internet wherever and whenever you want”</a:t>
            </a:r>
          </a:p>
          <a:p>
            <a:pPr algn="just"/>
            <a:endParaRPr lang="en-US" sz="2000" dirty="0"/>
          </a:p>
          <a:p>
            <a:pPr algn="just"/>
            <a:r>
              <a:rPr lang="en-US" sz="2000" b="1" dirty="0"/>
              <a:t>Source: Anupam Mazumdar &amp; </a:t>
            </a:r>
            <a:r>
              <a:rPr lang="en-US" sz="2000" b="1" dirty="0" err="1"/>
              <a:t>Husam</a:t>
            </a:r>
            <a:r>
              <a:rPr lang="en-US" sz="2000" b="1" dirty="0"/>
              <a:t> </a:t>
            </a:r>
            <a:r>
              <a:rPr lang="en-US" sz="2000" b="1" dirty="0" err="1"/>
              <a:t>Alharahsheh</a:t>
            </a:r>
            <a:r>
              <a:rPr lang="en-US" sz="2000" b="1" dirty="0"/>
              <a:t>, Insights of Trends and Developments in Cloud Computing, 2019, South Asian Research Journal of Engineering and Technology, Volume - 1, Issue – 3</a:t>
            </a:r>
          </a:p>
          <a:p>
            <a:pPr algn="just"/>
            <a:endParaRPr lang="en-US" sz="2000" b="1" dirty="0"/>
          </a:p>
          <a:p>
            <a:pPr algn="just"/>
            <a:r>
              <a:rPr lang="en-US" sz="2000" dirty="0"/>
              <a:t>5. </a:t>
            </a:r>
            <a:r>
              <a:rPr lang="en-GB" sz="2000" dirty="0"/>
              <a:t>Please use the above source to create a Harvard Style citation at the beginning and end of the texts</a:t>
            </a:r>
            <a:endParaRPr lang="en-US" sz="2000" dirty="0"/>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832413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647564" y="1228397"/>
            <a:ext cx="7848872" cy="3477875"/>
          </a:xfrm>
          <a:prstGeom prst="rect">
            <a:avLst/>
          </a:prstGeom>
          <a:noFill/>
        </p:spPr>
        <p:txBody>
          <a:bodyPr wrap="square" rtlCol="0">
            <a:spAutoFit/>
          </a:bodyPr>
          <a:lstStyle/>
          <a:p>
            <a:pPr algn="just"/>
            <a:r>
              <a:rPr lang="en-US" sz="2000" b="1" dirty="0">
                <a:solidFill>
                  <a:srgbClr val="FF0000"/>
                </a:solidFill>
              </a:rPr>
              <a:t>Task 6: </a:t>
            </a:r>
            <a:r>
              <a:rPr lang="en-US" sz="2000" b="1" dirty="0"/>
              <a:t>Continued..</a:t>
            </a:r>
          </a:p>
          <a:p>
            <a:pPr algn="just"/>
            <a:endParaRPr lang="en-US" sz="2000" b="1" dirty="0"/>
          </a:p>
          <a:p>
            <a:pPr algn="just"/>
            <a:r>
              <a:rPr lang="en-GB" sz="2000" dirty="0"/>
              <a:t>6. Click on the link below and use all the relevant information to complete Harvard Style in text citation </a:t>
            </a:r>
          </a:p>
          <a:p>
            <a:pPr algn="just"/>
            <a:r>
              <a:rPr lang="en-GB" sz="2000" dirty="0"/>
              <a:t>	</a:t>
            </a:r>
            <a:r>
              <a:rPr lang="en-GB" sz="2000" dirty="0">
                <a:hlinkClick r:id="rId2"/>
              </a:rPr>
              <a:t> https://www.youtube.com/watch?v=Cw6a3b5QoAs</a:t>
            </a:r>
            <a:endParaRPr lang="en-GB" sz="2000" dirty="0"/>
          </a:p>
          <a:p>
            <a:pPr algn="just"/>
            <a:endParaRPr lang="en-GB" sz="2000" dirty="0"/>
          </a:p>
          <a:p>
            <a:pPr algn="just"/>
            <a:r>
              <a:rPr lang="en-US" sz="2000" dirty="0"/>
              <a:t>7. For all three cases of in text citations, now create a list of references at the end of the document by using Harvard Referencing Style </a:t>
            </a:r>
          </a:p>
          <a:p>
            <a:pPr algn="just"/>
            <a:r>
              <a:rPr lang="en-US" sz="2000" dirty="0"/>
              <a:t>8. Check with your lecturer for the accuracy </a:t>
            </a:r>
          </a:p>
          <a:p>
            <a:pPr algn="just"/>
            <a:r>
              <a:rPr lang="en-US" sz="2000" dirty="0"/>
              <a:t>9. Save the document </a:t>
            </a:r>
          </a:p>
          <a:p>
            <a:pPr algn="just"/>
            <a:r>
              <a:rPr lang="en-US" sz="2000" dirty="0"/>
              <a:t>10. Close the document </a:t>
            </a:r>
          </a:p>
        </p:txBody>
      </p:sp>
      <p:sp>
        <p:nvSpPr>
          <p:cNvPr id="4" name="Title 1">
            <a:extLst>
              <a:ext uri="{FF2B5EF4-FFF2-40B4-BE49-F238E27FC236}">
                <a16:creationId xmlns:a16="http://schemas.microsoft.com/office/drawing/2014/main" id="{84317AEB-B8D1-3347-B915-956ADC1BE2EE}"/>
              </a:ext>
            </a:extLst>
          </p:cNvPr>
          <p:cNvSpPr>
            <a:spLocks noGrp="1"/>
          </p:cNvSpPr>
          <p:nvPr>
            <p:ph type="title"/>
          </p:nvPr>
        </p:nvSpPr>
        <p:spPr>
          <a:xfrm>
            <a:off x="457200" y="274638"/>
            <a:ext cx="8229600" cy="706090"/>
          </a:xfrm>
        </p:spPr>
        <p:txBody>
          <a:bodyPr>
            <a:normAutofit fontScale="90000"/>
          </a:bodyPr>
          <a:lstStyle/>
          <a:p>
            <a:r>
              <a:rPr lang="en-GB" b="1" dirty="0"/>
              <a:t>MS Word Practice</a:t>
            </a:r>
          </a:p>
        </p:txBody>
      </p:sp>
    </p:spTree>
    <p:extLst>
      <p:ext uri="{BB962C8B-B14F-4D97-AF65-F5344CB8AC3E}">
        <p14:creationId xmlns:p14="http://schemas.microsoft.com/office/powerpoint/2010/main" val="4016213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971600" y="476672"/>
            <a:ext cx="7632848" cy="4708981"/>
          </a:xfrm>
          <a:prstGeom prst="rect">
            <a:avLst/>
          </a:prstGeom>
          <a:noFill/>
        </p:spPr>
        <p:txBody>
          <a:bodyPr wrap="square" rtlCol="0">
            <a:spAutoFit/>
          </a:bodyPr>
          <a:lstStyle/>
          <a:p>
            <a:pPr algn="ctr"/>
            <a:endParaRPr lang="en-US" sz="3600" b="1" dirty="0">
              <a:solidFill>
                <a:srgbClr val="FF0000"/>
              </a:solidFill>
            </a:endParaRPr>
          </a:p>
          <a:p>
            <a:pPr algn="ctr"/>
            <a:r>
              <a:rPr lang="en-US" sz="3600" b="1" dirty="0">
                <a:solidFill>
                  <a:srgbClr val="FF0000"/>
                </a:solidFill>
              </a:rPr>
              <a:t>Important Notes!!!</a:t>
            </a:r>
          </a:p>
          <a:p>
            <a:endParaRPr lang="en-US" sz="3600" b="1" dirty="0">
              <a:solidFill>
                <a:srgbClr val="FF0000"/>
              </a:solidFill>
            </a:endParaRPr>
          </a:p>
          <a:p>
            <a:pPr algn="just"/>
            <a:r>
              <a:rPr lang="en-US" sz="2400" b="1" dirty="0">
                <a:solidFill>
                  <a:srgbClr val="FF0000"/>
                </a:solidFill>
              </a:rPr>
              <a:t>Dear Students, </a:t>
            </a:r>
          </a:p>
          <a:p>
            <a:pPr algn="just"/>
            <a:r>
              <a:rPr lang="en-US" sz="2400" b="1" dirty="0">
                <a:solidFill>
                  <a:srgbClr val="FF0000"/>
                </a:solidFill>
              </a:rPr>
              <a:t>Please try to complete all the practical tasks during the class. If you cannot complete all the tasks during class, then please follow week 4 tutorials and spend your own time to complete all the tasks. </a:t>
            </a:r>
          </a:p>
          <a:p>
            <a:endParaRPr lang="en-US" sz="2400" b="1" dirty="0">
              <a:solidFill>
                <a:srgbClr val="FF0000"/>
              </a:solidFill>
            </a:endParaRPr>
          </a:p>
          <a:p>
            <a:pPr algn="ctr"/>
            <a:r>
              <a:rPr lang="en-US" sz="2400" b="1" dirty="0">
                <a:solidFill>
                  <a:srgbClr val="FF0000"/>
                </a:solidFill>
              </a:rPr>
              <a:t>Thank you!!!</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41625</TotalTime>
  <Words>1182</Words>
  <Application>Microsoft Office PowerPoint</Application>
  <PresentationFormat>On-screen Show (4:3)</PresentationFormat>
  <Paragraphs>118</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Myriad Pro</vt:lpstr>
      <vt:lpstr>Arial</vt:lpstr>
      <vt:lpstr>Calibri</vt:lpstr>
      <vt:lpstr>20140311PresentationUWTSDTemplate</vt:lpstr>
      <vt:lpstr>Digital Skills and Research Methods – BMSW4003</vt:lpstr>
      <vt:lpstr>Learning Outcomes</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MS Word Practice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Koushik Modak</cp:lastModifiedBy>
  <cp:revision>188</cp:revision>
  <dcterms:created xsi:type="dcterms:W3CDTF">2015-04-14T15:21:28Z</dcterms:created>
  <dcterms:modified xsi:type="dcterms:W3CDTF">2022-10-28T13:49:52Z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