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4" r:id="rId3"/>
    <p:sldId id="267" r:id="rId4"/>
    <p:sldId id="265" r:id="rId5"/>
    <p:sldId id="270" r:id="rId6"/>
    <p:sldId id="268" r:id="rId7"/>
    <p:sldId id="266" r:id="rId8"/>
    <p:sldId id="258" r:id="rId9"/>
    <p:sldId id="269" r:id="rId10"/>
    <p:sldId id="259"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7" autoAdjust="0"/>
    <p:restoredTop sz="66144" autoAdjust="0"/>
  </p:normalViewPr>
  <p:slideViewPr>
    <p:cSldViewPr snapToGrid="0">
      <p:cViewPr>
        <p:scale>
          <a:sx n="50" d="100"/>
          <a:sy n="50" d="100"/>
        </p:scale>
        <p:origin x="1838"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59CF00-84F6-4F63-9321-D6C24591EE49}" type="datetimeFigureOut">
              <a:rPr lang="en-GB" smtClean="0"/>
              <a:t>12/03/2024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F667C5-39C5-4552-B133-1DD3883CCEFA}" type="slidenum">
              <a:rPr lang="en-GB" smtClean="0"/>
              <a:t>‹#›</a:t>
            </a:fld>
            <a:endParaRPr lang="en-GB"/>
          </a:p>
        </p:txBody>
      </p:sp>
    </p:spTree>
    <p:extLst>
      <p:ext uri="{BB962C8B-B14F-4D97-AF65-F5344CB8AC3E}">
        <p14:creationId xmlns:p14="http://schemas.microsoft.com/office/powerpoint/2010/main" val="3738666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Inter"/>
              </a:rPr>
              <a:t>Document management systems</a:t>
            </a:r>
          </a:p>
          <a:p>
            <a:pPr algn="l"/>
            <a:r>
              <a:rPr lang="en-GB" b="0" i="0" dirty="0">
                <a:solidFill>
                  <a:srgbClr val="4B4B4B"/>
                </a:solidFill>
                <a:effectLst/>
                <a:latin typeface="Inter"/>
              </a:rPr>
              <a:t>Think of document management systems as e-filing cabinets for digital documents, such as PDFs, images, word processing files, spreadsheets etc. They support knowledge management by allowing quick and easy access, retrieval, and sharing of documents. Popular document management systems include Confluence, Google Drive, Adobe Acrobat etc.</a:t>
            </a:r>
          </a:p>
          <a:p>
            <a:pPr algn="l"/>
            <a:r>
              <a:rPr lang="en-GB" b="0" i="0" dirty="0">
                <a:solidFill>
                  <a:srgbClr val="000000"/>
                </a:solidFill>
                <a:effectLst/>
                <a:latin typeface="Inter"/>
              </a:rPr>
              <a:t>2. Content management systems</a:t>
            </a:r>
          </a:p>
          <a:p>
            <a:pPr algn="l"/>
            <a:r>
              <a:rPr lang="en-GB" b="0" i="0" dirty="0">
                <a:solidFill>
                  <a:srgbClr val="4B4B4B"/>
                </a:solidFill>
                <a:effectLst/>
                <a:latin typeface="Inter"/>
              </a:rPr>
              <a:t>Content management systems (CMS) are simply an extension of document management systems that can store not just documents but also media files including audio and video data. Cases in point are WordPress, </a:t>
            </a:r>
            <a:r>
              <a:rPr lang="en-GB" b="0" i="0" dirty="0" err="1">
                <a:solidFill>
                  <a:srgbClr val="4B4B4B"/>
                </a:solidFill>
                <a:effectLst/>
                <a:latin typeface="Inter"/>
              </a:rPr>
              <a:t>Wix</a:t>
            </a:r>
            <a:r>
              <a:rPr lang="en-GB" b="0" i="0" dirty="0">
                <a:solidFill>
                  <a:srgbClr val="4B4B4B"/>
                </a:solidFill>
                <a:effectLst/>
                <a:latin typeface="Inter"/>
              </a:rPr>
              <a:t>, Squarespace, Magento, Microsoft </a:t>
            </a:r>
            <a:r>
              <a:rPr lang="en-GB" b="0" i="0" dirty="0" err="1">
                <a:solidFill>
                  <a:srgbClr val="4B4B4B"/>
                </a:solidFill>
                <a:effectLst/>
                <a:latin typeface="Inter"/>
              </a:rPr>
              <a:t>Sharepoint</a:t>
            </a:r>
            <a:r>
              <a:rPr lang="en-GB" b="0" i="0" dirty="0">
                <a:solidFill>
                  <a:srgbClr val="4B4B4B"/>
                </a:solidFill>
                <a:effectLst/>
                <a:latin typeface="Inter"/>
              </a:rPr>
              <a:t> etc.</a:t>
            </a:r>
          </a:p>
          <a:p>
            <a:pPr algn="l"/>
            <a:r>
              <a:rPr lang="en-GB" b="0" i="0" dirty="0">
                <a:solidFill>
                  <a:srgbClr val="000000"/>
                </a:solidFill>
                <a:effectLst/>
                <a:latin typeface="Inter"/>
              </a:rPr>
              <a:t>3. Databases</a:t>
            </a:r>
          </a:p>
          <a:p>
            <a:pPr algn="l"/>
            <a:r>
              <a:rPr lang="en-GB" b="0" i="0" dirty="0">
                <a:solidFill>
                  <a:srgbClr val="4B4B4B"/>
                </a:solidFill>
                <a:effectLst/>
                <a:latin typeface="Inter"/>
              </a:rPr>
              <a:t>Most companies work with a variety of databases to store, index, and interact with data. Everything from an employee directory to a customer relationship management (CRM) system in a company is a form of database. Organizations often also store inventory and accounting information in a database. In addition, for financial management purposes, companies may implement </a:t>
            </a:r>
            <a:r>
              <a:rPr lang="en-GB" b="0" i="0" u="none" strike="noStrike" dirty="0">
                <a:solidFill>
                  <a:srgbClr val="4B4B4B"/>
                </a:solidFill>
                <a:effectLst/>
                <a:latin typeface="Inter"/>
              </a:rPr>
              <a:t>transaction categorization</a:t>
            </a:r>
            <a:r>
              <a:rPr lang="en-GB" b="0" i="0" dirty="0">
                <a:solidFill>
                  <a:srgbClr val="4B4B4B"/>
                </a:solidFill>
                <a:effectLst/>
                <a:latin typeface="Inter"/>
              </a:rPr>
              <a:t> systems to classify and organize their financial transactions into specific categories.</a:t>
            </a:r>
          </a:p>
          <a:p>
            <a:pPr algn="l"/>
            <a:r>
              <a:rPr lang="en-GB" b="0" i="0" dirty="0">
                <a:solidFill>
                  <a:srgbClr val="000000"/>
                </a:solidFill>
                <a:effectLst/>
                <a:latin typeface="Inter"/>
              </a:rPr>
              <a:t>4. Intranets</a:t>
            </a:r>
          </a:p>
          <a:p>
            <a:pPr algn="l"/>
            <a:r>
              <a:rPr lang="en-GB" b="0" i="0" dirty="0">
                <a:solidFill>
                  <a:srgbClr val="4B4B4B"/>
                </a:solidFill>
                <a:effectLst/>
                <a:latin typeface="Inter"/>
              </a:rPr>
              <a:t>An intranet is a private internet maintained by an organization. Intranets are social networks that ease access to company-wide information. Among other things, companies use them for announcements, employee advocacy and recognition, and shared access to centralized resources. They are particularly useful for enhancing collaboration, especially for remote and geographically dispersed teams.</a:t>
            </a:r>
          </a:p>
          <a:p>
            <a:pPr algn="l"/>
            <a:r>
              <a:rPr lang="en-GB" b="0" i="0" dirty="0">
                <a:solidFill>
                  <a:srgbClr val="000000"/>
                </a:solidFill>
                <a:effectLst/>
                <a:latin typeface="Inter"/>
              </a:rPr>
              <a:t>5. Wikis</a:t>
            </a:r>
          </a:p>
          <a:p>
            <a:pPr algn="l"/>
            <a:r>
              <a:rPr lang="en-GB" b="0" i="0" dirty="0">
                <a:solidFill>
                  <a:srgbClr val="4B4B4B"/>
                </a:solidFill>
                <a:effectLst/>
                <a:latin typeface="Inter"/>
              </a:rPr>
              <a:t>Wikis are collaborative web-pages where anyone (or in some cases permitted individuals and/or teams) can autonomously publish and store public information. This open access is both an advantage and a limitation of wikis. While it fosters a culture of trust, transparency, and initiative among employees, it can also backfire if the data uploaded to the wiki is distorted.</a:t>
            </a:r>
          </a:p>
          <a:p>
            <a:endParaRPr lang="en-GB" dirty="0"/>
          </a:p>
        </p:txBody>
      </p:sp>
      <p:sp>
        <p:nvSpPr>
          <p:cNvPr id="4" name="Slide Number Placeholder 3"/>
          <p:cNvSpPr>
            <a:spLocks noGrp="1"/>
          </p:cNvSpPr>
          <p:nvPr>
            <p:ph type="sldNum" sz="quarter" idx="5"/>
          </p:nvPr>
        </p:nvSpPr>
        <p:spPr/>
        <p:txBody>
          <a:bodyPr/>
          <a:lstStyle/>
          <a:p>
            <a:fld id="{CAF667C5-39C5-4552-B133-1DD3883CCEFA}" type="slidenum">
              <a:rPr lang="en-GB" smtClean="0"/>
              <a:t>5</a:t>
            </a:fld>
            <a:endParaRPr lang="en-GB"/>
          </a:p>
        </p:txBody>
      </p:sp>
    </p:spTree>
    <p:extLst>
      <p:ext uri="{BB962C8B-B14F-4D97-AF65-F5344CB8AC3E}">
        <p14:creationId xmlns:p14="http://schemas.microsoft.com/office/powerpoint/2010/main" val="1867378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S Large Data Resources</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Personalisation and targeted marketing are two examples of knowledge management applications that can be made possible by Amazon's access to vast volumes of consumer data.</a:t>
            </a:r>
          </a:p>
          <a:p>
            <a:endParaRPr lang="en-GB" sz="1200" b="1" dirty="0"/>
          </a:p>
          <a:p>
            <a:r>
              <a:rPr lang="en-GB" sz="1200" b="1" dirty="0"/>
              <a:t>Innovative Culture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company's culture promotes innovation by motivating staff members to exchange ideas and expertise, which results in the ongoing creation of fresh approaches and improvements.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dk1"/>
                </a:solidFill>
                <a:effectLst/>
                <a:latin typeface="+mn-lt"/>
                <a:ea typeface="+mn-ea"/>
                <a:cs typeface="+mn-cs"/>
              </a:rPr>
              <a:t>W Dependency on Technology</a:t>
            </a:r>
            <a:endParaRPr lang="en-GB" dirty="0"/>
          </a:p>
          <a:p>
            <a:r>
              <a:rPr lang="en-GB" b="0" i="0" dirty="0">
                <a:solidFill>
                  <a:srgbClr val="0D0D0D"/>
                </a:solidFill>
                <a:effectLst/>
                <a:latin typeface="Söhne"/>
              </a:rPr>
              <a:t>While Amazon heavily relies on technology for knowledge management, any disruptions or failures in these systems could hinder its operations and knowledge-sharing capabilities.</a:t>
            </a:r>
          </a:p>
          <a:p>
            <a:endParaRPr lang="en-GB" dirty="0"/>
          </a:p>
          <a:p>
            <a:r>
              <a:rPr lang="en-GB" dirty="0"/>
              <a:t>O </a:t>
            </a:r>
            <a:r>
              <a:rPr lang="en-GB" b="1" i="0" dirty="0">
                <a:solidFill>
                  <a:srgbClr val="0D0D0D"/>
                </a:solidFill>
                <a:effectLst/>
                <a:latin typeface="Söhne"/>
              </a:rPr>
              <a:t>Expansion of AWS:</a:t>
            </a:r>
          </a:p>
          <a:p>
            <a:r>
              <a:rPr lang="en-GB" b="0" i="0" dirty="0">
                <a:solidFill>
                  <a:srgbClr val="0D0D0D"/>
                </a:solidFill>
                <a:effectLst/>
                <a:latin typeface="Söhne"/>
              </a:rPr>
              <a:t>Amazon Web Services (AWS) provides opportunities for further expansion into cloud-based knowledge management solutions, offering innovative tools and services to customers.</a:t>
            </a:r>
          </a:p>
          <a:p>
            <a:endParaRPr lang="en-GB" b="0" i="0" dirty="0">
              <a:solidFill>
                <a:srgbClr val="0D0D0D"/>
              </a:solidFill>
              <a:effectLst/>
              <a:latin typeface="Söhne"/>
            </a:endParaRPr>
          </a:p>
          <a:p>
            <a:r>
              <a:rPr lang="en-GB" b="0" i="0" dirty="0">
                <a:solidFill>
                  <a:srgbClr val="0D0D0D"/>
                </a:solidFill>
                <a:effectLst/>
                <a:latin typeface="Söhne"/>
              </a:rPr>
              <a:t>T </a:t>
            </a:r>
            <a:r>
              <a:rPr lang="en-GB" b="1" i="0" dirty="0">
                <a:solidFill>
                  <a:srgbClr val="0D0D0D"/>
                </a:solidFill>
                <a:effectLst/>
                <a:latin typeface="Söhne"/>
              </a:rPr>
              <a:t>Data Privacy Concerns:</a:t>
            </a:r>
            <a:r>
              <a:rPr lang="en-GB" b="0" i="0" dirty="0">
                <a:solidFill>
                  <a:srgbClr val="0D0D0D"/>
                </a:solidFill>
                <a:effectLst/>
                <a:latin typeface="Söhne"/>
              </a:rPr>
              <a:t> </a:t>
            </a:r>
          </a:p>
          <a:p>
            <a:r>
              <a:rPr lang="en-GB" b="0" i="0" dirty="0">
                <a:solidFill>
                  <a:srgbClr val="0D0D0D"/>
                </a:solidFill>
                <a:effectLst/>
                <a:latin typeface="Söhne"/>
              </a:rPr>
              <a:t>Increasing regulations and concerns about data privacy could impact Amazon's ability to collect and utilize customer data for knowledge management purposes.</a:t>
            </a:r>
          </a:p>
          <a:p>
            <a:r>
              <a:rPr lang="en-GB" b="0" i="0" dirty="0">
                <a:solidFill>
                  <a:srgbClr val="0D0D0D"/>
                </a:solidFill>
                <a:effectLst/>
                <a:latin typeface="Söhne"/>
              </a:rPr>
              <a:t> </a:t>
            </a:r>
            <a:endParaRPr lang="en-GB" b="1" i="0" dirty="0">
              <a:solidFill>
                <a:srgbClr val="0D0D0D"/>
              </a:solidFill>
              <a:effectLst/>
              <a:latin typeface="Söhne"/>
            </a:endParaRPr>
          </a:p>
          <a:p>
            <a:endParaRPr lang="en-GB" b="1" i="0" dirty="0">
              <a:solidFill>
                <a:srgbClr val="0D0D0D"/>
              </a:solidFill>
              <a:effectLst/>
              <a:latin typeface="Söhne"/>
            </a:endParaRPr>
          </a:p>
          <a:p>
            <a:endParaRPr lang="en-GB" b="1" i="0" dirty="0">
              <a:solidFill>
                <a:srgbClr val="0D0D0D"/>
              </a:solidFill>
              <a:effectLst/>
              <a:latin typeface="Söhne"/>
            </a:endParaRPr>
          </a:p>
          <a:p>
            <a:r>
              <a:rPr lang="en-GB" b="1" i="0" dirty="0">
                <a:solidFill>
                  <a:srgbClr val="0D0D0D"/>
                </a:solidFill>
                <a:effectLst/>
                <a:latin typeface="Söhne"/>
              </a:rPr>
              <a:t> S   Integrated Product Suite</a:t>
            </a:r>
          </a:p>
          <a:p>
            <a:r>
              <a:rPr lang="en-GB" b="0" i="0" dirty="0">
                <a:solidFill>
                  <a:srgbClr val="0D0D0D"/>
                </a:solidFill>
                <a:effectLst/>
                <a:latin typeface="Söhne"/>
              </a:rPr>
              <a:t>Microsoft offers a comprehensive suite of products and services, including Microsoft Teams, SharePoint, and Azure, which seamlessly integrate for knowledge management purposes, providing a unified platform for collaboration and data sharing.</a:t>
            </a:r>
          </a:p>
          <a:p>
            <a:endParaRPr lang="en-GB" b="0" i="0" dirty="0">
              <a:solidFill>
                <a:srgbClr val="0D0D0D"/>
              </a:solidFill>
              <a:effectLst/>
              <a:latin typeface="Söhne"/>
            </a:endParaRPr>
          </a:p>
          <a:p>
            <a:r>
              <a:rPr lang="en-GB" b="0" i="0" dirty="0">
                <a:solidFill>
                  <a:srgbClr val="0D0D0D"/>
                </a:solidFill>
                <a:effectLst/>
                <a:latin typeface="Söhne"/>
              </a:rPr>
              <a:t>W </a:t>
            </a:r>
            <a:r>
              <a:rPr lang="en-GB" b="1" i="0" dirty="0">
                <a:solidFill>
                  <a:srgbClr val="0D0D0D"/>
                </a:solidFill>
                <a:effectLst/>
                <a:latin typeface="Söhne"/>
              </a:rPr>
              <a:t>Legacy Systems:</a:t>
            </a:r>
            <a:r>
              <a:rPr lang="en-GB" b="0" i="0" dirty="0">
                <a:solidFill>
                  <a:srgbClr val="0D0D0D"/>
                </a:solidFill>
                <a:effectLst/>
                <a:latin typeface="Söhne"/>
              </a:rPr>
              <a:t> While Microsoft has modernized its offerings, legacy systems and technologies may pose challenges in implementing agile knowledge management practices across the organization.</a:t>
            </a:r>
          </a:p>
          <a:p>
            <a:endParaRPr lang="en-GB" b="0" i="0" dirty="0">
              <a:solidFill>
                <a:srgbClr val="0D0D0D"/>
              </a:solidFill>
              <a:effectLst/>
              <a:latin typeface="Söhne"/>
            </a:endParaRPr>
          </a:p>
          <a:p>
            <a:r>
              <a:rPr lang="en-GB" b="0" i="0" dirty="0">
                <a:solidFill>
                  <a:srgbClr val="0D0D0D"/>
                </a:solidFill>
                <a:effectLst/>
                <a:latin typeface="Söhne"/>
              </a:rPr>
              <a:t>O </a:t>
            </a:r>
            <a:r>
              <a:rPr lang="en-GB" b="1" i="0" dirty="0">
                <a:solidFill>
                  <a:srgbClr val="0D0D0D"/>
                </a:solidFill>
                <a:effectLst/>
                <a:latin typeface="Söhne"/>
              </a:rPr>
              <a:t>Artificial Intelligence (AI) Integration:</a:t>
            </a:r>
            <a:r>
              <a:rPr lang="en-GB" b="0" i="0" dirty="0">
                <a:solidFill>
                  <a:srgbClr val="0D0D0D"/>
                </a:solidFill>
                <a:effectLst/>
                <a:latin typeface="Söhne"/>
              </a:rPr>
              <a:t> Integrating AI capabilities into knowledge management tools can enhance Microsoft's offerings, enabling advanced analytics, natural language processing, and automation.</a:t>
            </a:r>
          </a:p>
          <a:p>
            <a:r>
              <a:rPr lang="en-GB" b="1" i="0" dirty="0">
                <a:solidFill>
                  <a:srgbClr val="0D0D0D"/>
                </a:solidFill>
                <a:effectLst/>
                <a:latin typeface="Söhne"/>
              </a:rPr>
              <a:t>Industry Partnerships:</a:t>
            </a:r>
            <a:r>
              <a:rPr lang="en-GB" b="0" i="0" dirty="0">
                <a:solidFill>
                  <a:srgbClr val="0D0D0D"/>
                </a:solidFill>
                <a:effectLst/>
                <a:latin typeface="Söhne"/>
              </a:rPr>
              <a:t> Collaborating with other companies and industry partners to develop innovative knowledge management solutions can expand Microsoft's market reach and offerings.</a:t>
            </a:r>
          </a:p>
          <a:p>
            <a:r>
              <a:rPr lang="en-GB" b="0" i="0" dirty="0">
                <a:solidFill>
                  <a:srgbClr val="0D0D0D"/>
                </a:solidFill>
                <a:effectLst/>
                <a:latin typeface="Söhne"/>
              </a:rPr>
              <a:t>T </a:t>
            </a:r>
            <a:r>
              <a:rPr lang="en-GB" b="1" i="0" dirty="0">
                <a:solidFill>
                  <a:srgbClr val="0D0D0D"/>
                </a:solidFill>
                <a:effectLst/>
                <a:latin typeface="Söhne"/>
              </a:rPr>
              <a:t>Cybersecurity Risks:</a:t>
            </a:r>
            <a:r>
              <a:rPr lang="en-GB" b="0" i="0" dirty="0">
                <a:solidFill>
                  <a:srgbClr val="0D0D0D"/>
                </a:solidFill>
                <a:effectLst/>
                <a:latin typeface="Söhne"/>
              </a:rPr>
              <a:t> Security breaches and cyberattacks pose a threat to Microsoft's knowledge management systems, potentially compromising sensitive data and undermining trust in its products and services.</a:t>
            </a:r>
            <a:endParaRPr lang="en-GB" b="1" i="0" dirty="0">
              <a:solidFill>
                <a:srgbClr val="0D0D0D"/>
              </a:solidFill>
              <a:effectLst/>
              <a:latin typeface="Söhne"/>
            </a:endParaRPr>
          </a:p>
        </p:txBody>
      </p:sp>
      <p:sp>
        <p:nvSpPr>
          <p:cNvPr id="4" name="Slide Number Placeholder 3"/>
          <p:cNvSpPr>
            <a:spLocks noGrp="1"/>
          </p:cNvSpPr>
          <p:nvPr>
            <p:ph type="sldNum" sz="quarter" idx="5"/>
          </p:nvPr>
        </p:nvSpPr>
        <p:spPr/>
        <p:txBody>
          <a:bodyPr/>
          <a:lstStyle/>
          <a:p>
            <a:fld id="{CAF667C5-39C5-4552-B133-1DD3883CCEFA}" type="slidenum">
              <a:rPr lang="en-GB" smtClean="0"/>
              <a:t>6</a:t>
            </a:fld>
            <a:endParaRPr lang="en-GB"/>
          </a:p>
        </p:txBody>
      </p:sp>
    </p:spTree>
    <p:extLst>
      <p:ext uri="{BB962C8B-B14F-4D97-AF65-F5344CB8AC3E}">
        <p14:creationId xmlns:p14="http://schemas.microsoft.com/office/powerpoint/2010/main" val="3841681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err="1">
                <a:solidFill>
                  <a:srgbClr val="000000"/>
                </a:solidFill>
                <a:effectLst/>
                <a:latin typeface="Söhne"/>
              </a:rPr>
              <a:t>Alsoooooo</a:t>
            </a:r>
            <a:r>
              <a:rPr lang="en-GB" b="0" i="0" dirty="0">
                <a:solidFill>
                  <a:srgbClr val="000000"/>
                </a:solidFill>
                <a:effectLst/>
                <a:latin typeface="Söhne"/>
              </a:rPr>
              <a:t>…….</a:t>
            </a:r>
          </a:p>
          <a:p>
            <a:pPr algn="l"/>
            <a:r>
              <a:rPr lang="en-GB" b="0" i="0" dirty="0">
                <a:solidFill>
                  <a:srgbClr val="000000"/>
                </a:solidFill>
                <a:effectLst/>
                <a:latin typeface="Söhne"/>
              </a:rPr>
              <a:t>Invest in Employee Training: Provide comprehensive training to equip employees with skills to effectively use knowledge management tools and platforms, covering data analysis, information retrieval, and best practices for collaboration.</a:t>
            </a:r>
          </a:p>
          <a:p>
            <a:pPr algn="l"/>
            <a:endParaRPr lang="en-GB" b="0" i="0" dirty="0">
              <a:solidFill>
                <a:srgbClr val="000000"/>
              </a:solidFill>
              <a:effectLst/>
              <a:latin typeface="Söhne"/>
            </a:endParaRPr>
          </a:p>
          <a:p>
            <a:pPr algn="l"/>
            <a:endParaRPr lang="en-GB" b="0" i="0" dirty="0">
              <a:solidFill>
                <a:srgbClr val="000000"/>
              </a:solidFill>
              <a:effectLst/>
              <a:latin typeface="Söhne"/>
            </a:endParaRPr>
          </a:p>
          <a:p>
            <a:pPr algn="l"/>
            <a:r>
              <a:rPr lang="en-GB" b="0" i="0" dirty="0">
                <a:solidFill>
                  <a:srgbClr val="000000"/>
                </a:solidFill>
                <a:effectLst/>
                <a:latin typeface="Söhne"/>
              </a:rPr>
              <a:t>Utilize Advanced Analytics: Leverage advanced analytics and machine learning to extract insights from vast data, including customer </a:t>
            </a:r>
            <a:r>
              <a:rPr lang="en-GB" b="0" i="0" dirty="0" err="1">
                <a:solidFill>
                  <a:srgbClr val="000000"/>
                </a:solidFill>
                <a:effectLst/>
                <a:latin typeface="Söhne"/>
              </a:rPr>
              <a:t>behavior</a:t>
            </a:r>
            <a:r>
              <a:rPr lang="en-GB" b="0" i="0" dirty="0">
                <a:solidFill>
                  <a:srgbClr val="000000"/>
                </a:solidFill>
                <a:effectLst/>
                <a:latin typeface="Söhne"/>
              </a:rPr>
              <a:t>, market trends, and business performance, enabling informed decision-making and innovation.</a:t>
            </a: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CAF667C5-39C5-4552-B133-1DD3883CCEFA}" type="slidenum">
              <a:rPr lang="en-GB" smtClean="0"/>
              <a:t>8</a:t>
            </a:fld>
            <a:endParaRPr lang="en-GB"/>
          </a:p>
        </p:txBody>
      </p:sp>
    </p:spTree>
    <p:extLst>
      <p:ext uri="{BB962C8B-B14F-4D97-AF65-F5344CB8AC3E}">
        <p14:creationId xmlns:p14="http://schemas.microsoft.com/office/powerpoint/2010/main" val="1157023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D0D0D"/>
                </a:solidFill>
                <a:effectLst/>
                <a:latin typeface="Söhne"/>
              </a:rPr>
              <a:t>Enable Cross-Functional Collaboration:</a:t>
            </a:r>
            <a:r>
              <a:rPr lang="en-GB" b="0" i="0" dirty="0">
                <a:solidFill>
                  <a:srgbClr val="0D0D0D"/>
                </a:solidFill>
                <a:effectLst/>
                <a:latin typeface="Söhne"/>
              </a:rPr>
              <a:t> Facilitate cross-functional collaboration and knowledge sharing by creating virtual communities of practice, organizing knowledge-sharing events and workshops, and implementing collaborative tools and forums within Microsoft Teams and SharePoint. Encourage employees to share expertise, best practices, and lessons learned across teams and departments to foster a culture of continuous learning and improvement.</a:t>
            </a:r>
            <a:endParaRPr lang="en-GB" dirty="0"/>
          </a:p>
        </p:txBody>
      </p:sp>
      <p:sp>
        <p:nvSpPr>
          <p:cNvPr id="4" name="Slide Number Placeholder 3"/>
          <p:cNvSpPr>
            <a:spLocks noGrp="1"/>
          </p:cNvSpPr>
          <p:nvPr>
            <p:ph type="sldNum" sz="quarter" idx="5"/>
          </p:nvPr>
        </p:nvSpPr>
        <p:spPr/>
        <p:txBody>
          <a:bodyPr/>
          <a:lstStyle/>
          <a:p>
            <a:fld id="{CAF667C5-39C5-4552-B133-1DD3883CCEFA}" type="slidenum">
              <a:rPr lang="en-GB" smtClean="0"/>
              <a:t>9</a:t>
            </a:fld>
            <a:endParaRPr lang="en-GB"/>
          </a:p>
        </p:txBody>
      </p:sp>
    </p:spTree>
    <p:extLst>
      <p:ext uri="{BB962C8B-B14F-4D97-AF65-F5344CB8AC3E}">
        <p14:creationId xmlns:p14="http://schemas.microsoft.com/office/powerpoint/2010/main" val="2310100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0D0D0D"/>
                </a:solidFill>
                <a:effectLst/>
                <a:latin typeface="Söhne"/>
              </a:rPr>
              <a:t>Data Governance and Privacy:</a:t>
            </a:r>
            <a:r>
              <a:rPr lang="en-GB" b="0" i="0" dirty="0">
                <a:solidFill>
                  <a:srgbClr val="0D0D0D"/>
                </a:solidFill>
                <a:effectLst/>
                <a:latin typeface="Söhne"/>
              </a:rPr>
              <a:t> Amazon should focus on enhancing its data governance policies to ensure the security, privacy, and ethical use of customer data, especially in light of increasing regulations and concerns about data privacy.</a:t>
            </a:r>
          </a:p>
          <a:p>
            <a:pPr algn="l">
              <a:buFont typeface="+mj-lt"/>
              <a:buAutoNum type="arabicPeriod"/>
            </a:pPr>
            <a:r>
              <a:rPr lang="en-GB" b="1" i="0" dirty="0">
                <a:solidFill>
                  <a:srgbClr val="0D0D0D"/>
                </a:solidFill>
                <a:effectLst/>
                <a:latin typeface="Söhne"/>
              </a:rPr>
              <a:t>Cultural Shift Towards Collaboration:</a:t>
            </a:r>
            <a:r>
              <a:rPr lang="en-GB" b="0" i="0" dirty="0">
                <a:solidFill>
                  <a:srgbClr val="0D0D0D"/>
                </a:solidFill>
                <a:effectLst/>
                <a:latin typeface="Söhne"/>
              </a:rPr>
              <a:t> While Amazon fosters innovation, there's a need for a stronger emphasis on cultivating a culture of collaboration and knowledge sharing among employees to maximize the potential of its KMS.</a:t>
            </a:r>
          </a:p>
          <a:p>
            <a:endParaRPr lang="en-GB" dirty="0"/>
          </a:p>
          <a:p>
            <a:r>
              <a:rPr lang="en-GB" dirty="0"/>
              <a:t>MICROSOFT </a:t>
            </a:r>
          </a:p>
          <a:p>
            <a:endParaRPr lang="en-GB" dirty="0"/>
          </a:p>
          <a:p>
            <a:r>
              <a:rPr lang="en-GB" b="1" i="0" dirty="0">
                <a:solidFill>
                  <a:srgbClr val="0D0D0D"/>
                </a:solidFill>
                <a:effectLst/>
                <a:latin typeface="Söhne"/>
              </a:rPr>
              <a:t>Simplified Integration Across Platforms:</a:t>
            </a:r>
            <a:r>
              <a:rPr lang="en-GB" b="0" i="0" dirty="0">
                <a:solidFill>
                  <a:srgbClr val="0D0D0D"/>
                </a:solidFill>
                <a:effectLst/>
                <a:latin typeface="Söhne"/>
              </a:rPr>
              <a:t> Microsoft can streamline integration across its various knowledge management tools and platforms to minimize complexity and enhance user experience, promoting widespread adoption and utilization of its KMS. </a:t>
            </a:r>
          </a:p>
          <a:p>
            <a:pPr algn="l"/>
            <a:r>
              <a:rPr lang="en-GB" b="0" i="0" dirty="0">
                <a:solidFill>
                  <a:srgbClr val="000000"/>
                </a:solidFill>
                <a:effectLst/>
                <a:latin typeface="Söhne"/>
              </a:rPr>
              <a:t>Overall, simplified integration across platforms within Microsoft's knowledge management ecosystem aims to create a cohesive and user-friendly experience that encourages widespread adoption and utilization of the KMS, ultimately driving organizational efficiency, innovation, and success.</a:t>
            </a: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CAF667C5-39C5-4552-B133-1DD3883CCEFA}" type="slidenum">
              <a:rPr lang="en-GB" smtClean="0"/>
              <a:t>10</a:t>
            </a:fld>
            <a:endParaRPr lang="en-GB"/>
          </a:p>
        </p:txBody>
      </p:sp>
    </p:spTree>
    <p:extLst>
      <p:ext uri="{BB962C8B-B14F-4D97-AF65-F5344CB8AC3E}">
        <p14:creationId xmlns:p14="http://schemas.microsoft.com/office/powerpoint/2010/main" val="36298788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CA982-E7DD-128F-2DB4-43C5CE6B8C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FD821B-A99A-5F6A-C221-5B2021A95B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ACAC40-944A-5EB2-B248-97FB439FEB66}"/>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5" name="Footer Placeholder 4">
            <a:extLst>
              <a:ext uri="{FF2B5EF4-FFF2-40B4-BE49-F238E27FC236}">
                <a16:creationId xmlns:a16="http://schemas.microsoft.com/office/drawing/2014/main" id="{20ABB3CB-22EA-A167-43E8-F293D68080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AF6391-BFD1-C1C8-B995-756F39EC4657}"/>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3196216421"/>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8FC74-525B-0C36-667E-7AE9A8BA65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82EE4A-E614-573E-4F5E-B958FAFD24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2D5BD4-7960-6FFF-36D7-0BD84036F4FC}"/>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5" name="Footer Placeholder 4">
            <a:extLst>
              <a:ext uri="{FF2B5EF4-FFF2-40B4-BE49-F238E27FC236}">
                <a16:creationId xmlns:a16="http://schemas.microsoft.com/office/drawing/2014/main" id="{23023BF5-511C-BD70-DB34-1EB8A27C3B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ECF3CA-1CF3-7EAA-C84F-EC3AB138608E}"/>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3774044607"/>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A1E62-0E17-0A9A-2568-8F8E24E66C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CE05675-BBA2-AED3-7B96-F4D800767D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DA4B48-217B-2996-E6B1-664110647A3A}"/>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5" name="Footer Placeholder 4">
            <a:extLst>
              <a:ext uri="{FF2B5EF4-FFF2-40B4-BE49-F238E27FC236}">
                <a16:creationId xmlns:a16="http://schemas.microsoft.com/office/drawing/2014/main" id="{DA07F1D9-5FC7-85B9-854C-E6E1486113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69BFF-A923-2200-820D-D7B1E1970ADF}"/>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1465091507"/>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97FDB-5B09-BB16-80F9-CB9BEFA119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46F5F6-1A09-4C72-6BC7-EDDDFB4F31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074D7F-B0CB-FB04-3164-31B3303CF9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755F80-0C2B-8FE1-C4C1-4EABF3787403}"/>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6" name="Footer Placeholder 5">
            <a:extLst>
              <a:ext uri="{FF2B5EF4-FFF2-40B4-BE49-F238E27FC236}">
                <a16:creationId xmlns:a16="http://schemas.microsoft.com/office/drawing/2014/main" id="{EBD68013-BC08-D6E2-69A2-934DE09601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6C7596-CBE7-FDD1-B24F-34EF2E8BD96F}"/>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2320511159"/>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888CF-046B-88CA-1C47-C5BF155BDE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D10827-01BF-5920-5DE2-D72BE0E6BB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5132CF-AD5B-EE9B-838E-E13260F906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4F8935-E5AB-A66B-04D2-782E6CA98A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30B6D5-AD37-7867-D3AB-B4FE897303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FB06EF-0C7E-9922-72B5-1C14AAEDCF32}"/>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8" name="Footer Placeholder 7">
            <a:extLst>
              <a:ext uri="{FF2B5EF4-FFF2-40B4-BE49-F238E27FC236}">
                <a16:creationId xmlns:a16="http://schemas.microsoft.com/office/drawing/2014/main" id="{B56FDC25-B030-1FC5-30FB-ED190C404B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AA39D6-89E1-4199-CD6B-F603D7726D84}"/>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959757953"/>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443D6-79DB-5E9C-D081-6B97242BB7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DCB6A2-499B-5192-3FD8-ED7688852EA8}"/>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4" name="Footer Placeholder 3">
            <a:extLst>
              <a:ext uri="{FF2B5EF4-FFF2-40B4-BE49-F238E27FC236}">
                <a16:creationId xmlns:a16="http://schemas.microsoft.com/office/drawing/2014/main" id="{0CB386E6-1355-8DBE-4D37-C6906B8A8E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F4BAEB-7B50-A320-9408-4CEDAE4E29C2}"/>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2587960333"/>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DD23F2-0E75-7925-F6DE-F589E5E3964B}"/>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3" name="Footer Placeholder 2">
            <a:extLst>
              <a:ext uri="{FF2B5EF4-FFF2-40B4-BE49-F238E27FC236}">
                <a16:creationId xmlns:a16="http://schemas.microsoft.com/office/drawing/2014/main" id="{BBEF5B5F-5972-58D9-69AB-59EA9CB468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0F63BE-9E61-720F-7177-CF37E27B9EA7}"/>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3543108237"/>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59E06-6F3A-91F6-0BD8-4C068DCB46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9FCB24-9DB4-3B9E-FAF8-23B7A7F2D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CCC651-6626-FC3B-98B3-AEFE348F6D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5728EE-2FBE-710A-E3FA-1E9AC3C8B58A}"/>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6" name="Footer Placeholder 5">
            <a:extLst>
              <a:ext uri="{FF2B5EF4-FFF2-40B4-BE49-F238E27FC236}">
                <a16:creationId xmlns:a16="http://schemas.microsoft.com/office/drawing/2014/main" id="{70C8F371-C1AA-211C-EE1C-774C845E70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91E274-94BE-D598-5862-91882864E4E4}"/>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252830433"/>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FF78F-DC7E-CA16-F736-767545439A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303555-EE20-9196-9430-CF403EBC8E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8AD2A4-BF16-95DF-FE52-8D802306DC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910560-2E81-460B-F900-4978906881C5}"/>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6" name="Footer Placeholder 5">
            <a:extLst>
              <a:ext uri="{FF2B5EF4-FFF2-40B4-BE49-F238E27FC236}">
                <a16:creationId xmlns:a16="http://schemas.microsoft.com/office/drawing/2014/main" id="{91FE10CC-EDF6-CB74-2978-AEF58532BE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B9B9D2-CE72-BDD1-8081-EF7638A5176A}"/>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1324182860"/>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43742-3A39-5027-D539-365AA97CA1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AEEDD3-145A-D0D6-CB91-E30405182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75F394-0EDB-51F0-50FA-3E4E0EBE407A}"/>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5" name="Footer Placeholder 4">
            <a:extLst>
              <a:ext uri="{FF2B5EF4-FFF2-40B4-BE49-F238E27FC236}">
                <a16:creationId xmlns:a16="http://schemas.microsoft.com/office/drawing/2014/main" id="{4CEF9424-1651-FEBD-E084-19D39D9E2A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BF9887-922C-1ED3-39AB-9C7371088322}"/>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3702092523"/>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EB9C6B-28FB-14D5-B34A-635FFF4CA9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5ACCF4-412D-C199-2A33-55F0781395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C3D43B-8152-3B5B-CB67-EBF8023BFE64}"/>
              </a:ext>
            </a:extLst>
          </p:cNvPr>
          <p:cNvSpPr>
            <a:spLocks noGrp="1"/>
          </p:cNvSpPr>
          <p:nvPr>
            <p:ph type="dt" sz="half" idx="10"/>
          </p:nvPr>
        </p:nvSpPr>
        <p:spPr/>
        <p:txBody>
          <a:bodyPr/>
          <a:lstStyle/>
          <a:p>
            <a:fld id="{9F6A6C91-EFA0-46FE-9690-C85ED70F192E}" type="datetimeFigureOut">
              <a:rPr lang="en-GB" smtClean="0"/>
              <a:t>11/03/2024</a:t>
            </a:fld>
            <a:endParaRPr lang="en-GB"/>
          </a:p>
        </p:txBody>
      </p:sp>
      <p:sp>
        <p:nvSpPr>
          <p:cNvPr id="5" name="Footer Placeholder 4">
            <a:extLst>
              <a:ext uri="{FF2B5EF4-FFF2-40B4-BE49-F238E27FC236}">
                <a16:creationId xmlns:a16="http://schemas.microsoft.com/office/drawing/2014/main" id="{121C7210-6DE8-6318-D98F-CBA0CE652F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8B28F5-59E9-65CB-1A94-B477EF90CE09}"/>
              </a:ext>
            </a:extLst>
          </p:cNvPr>
          <p:cNvSpPr>
            <a:spLocks noGrp="1"/>
          </p:cNvSpPr>
          <p:nvPr>
            <p:ph type="sldNum" sz="quarter" idx="12"/>
          </p:nvPr>
        </p:nvSpPr>
        <p:spPr/>
        <p:txBody>
          <a:bodyPr/>
          <a:lstStyle/>
          <a:p>
            <a:fld id="{E5F436E7-810C-4C5C-8AD4-687C50A09DAD}" type="slidenum">
              <a:rPr lang="en-GB" smtClean="0"/>
              <a:t>‹#›</a:t>
            </a:fld>
            <a:endParaRPr lang="en-GB"/>
          </a:p>
        </p:txBody>
      </p:sp>
    </p:spTree>
    <p:extLst>
      <p:ext uri="{BB962C8B-B14F-4D97-AF65-F5344CB8AC3E}">
        <p14:creationId xmlns:p14="http://schemas.microsoft.com/office/powerpoint/2010/main" val="1568568255"/>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98E177-B717-FC59-C193-C0E3CC8603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B7894-FF81-979F-2C7D-7EB7FC1AEE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662BEA-813C-910D-32CB-C48353F028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6A6C91-EFA0-46FE-9690-C85ED70F192E}" type="datetimeFigureOut">
              <a:rPr lang="en-GB" smtClean="0"/>
              <a:t>11/03/2024</a:t>
            </a:fld>
            <a:endParaRPr lang="en-GB"/>
          </a:p>
        </p:txBody>
      </p:sp>
      <p:sp>
        <p:nvSpPr>
          <p:cNvPr id="5" name="Footer Placeholder 4">
            <a:extLst>
              <a:ext uri="{FF2B5EF4-FFF2-40B4-BE49-F238E27FC236}">
                <a16:creationId xmlns:a16="http://schemas.microsoft.com/office/drawing/2014/main" id="{16A0D91A-CA89-F85F-4982-142DBD195B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DDEA138-72F6-2189-A5E1-B04847BACA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F436E7-810C-4C5C-8AD4-687C50A09DAD}" type="slidenum">
              <a:rPr lang="en-GB" smtClean="0"/>
              <a:t>‹#›</a:t>
            </a:fld>
            <a:endParaRPr lang="en-GB"/>
          </a:p>
        </p:txBody>
      </p:sp>
    </p:spTree>
    <p:extLst>
      <p:ext uri="{BB962C8B-B14F-4D97-AF65-F5344CB8AC3E}">
        <p14:creationId xmlns:p14="http://schemas.microsoft.com/office/powerpoint/2010/main" val="3594677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randomBar dir="vert"/>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E615-CAF7-7DA1-AF62-1306B8480F17}"/>
              </a:ext>
            </a:extLst>
          </p:cNvPr>
          <p:cNvSpPr>
            <a:spLocks noGrp="1"/>
          </p:cNvSpPr>
          <p:nvPr>
            <p:ph type="ctrTitle"/>
          </p:nvPr>
        </p:nvSpPr>
        <p:spPr>
          <a:xfrm>
            <a:off x="1386840" y="1041400"/>
            <a:ext cx="9144000" cy="2387600"/>
          </a:xfrm>
        </p:spPr>
        <p:txBody>
          <a:bodyPr>
            <a:normAutofit/>
          </a:bodyPr>
          <a:lstStyle/>
          <a:p>
            <a:r>
              <a:rPr lang="en-GB" sz="3600" dirty="0"/>
              <a:t>Knowledge and information skills</a:t>
            </a:r>
            <a:br>
              <a:rPr lang="en-GB" sz="3600" dirty="0"/>
            </a:br>
            <a:r>
              <a:rPr lang="en-US" sz="2400" b="1" spc="-10" dirty="0">
                <a:effectLst/>
                <a:latin typeface="Arial" panose="020B0604020202020204" pitchFamily="34" charset="0"/>
                <a:ea typeface="Arial" panose="020B0604020202020204" pitchFamily="34" charset="0"/>
              </a:rPr>
              <a:t>BMSW5106</a:t>
            </a:r>
            <a:br>
              <a:rPr lang="en-GB" sz="4400" dirty="0"/>
            </a:br>
            <a:endParaRPr lang="en-GB" dirty="0"/>
          </a:p>
        </p:txBody>
      </p:sp>
      <p:sp>
        <p:nvSpPr>
          <p:cNvPr id="3" name="Subtitle 2">
            <a:extLst>
              <a:ext uri="{FF2B5EF4-FFF2-40B4-BE49-F238E27FC236}">
                <a16:creationId xmlns:a16="http://schemas.microsoft.com/office/drawing/2014/main" id="{EC6A473B-073D-9A07-6A9F-5DB56F6C1CBB}"/>
              </a:ext>
            </a:extLst>
          </p:cNvPr>
          <p:cNvSpPr>
            <a:spLocks noGrp="1"/>
          </p:cNvSpPr>
          <p:nvPr>
            <p:ph type="subTitle" idx="1"/>
          </p:nvPr>
        </p:nvSpPr>
        <p:spPr/>
        <p:txBody>
          <a:bodyPr/>
          <a:lstStyle/>
          <a:p>
            <a:r>
              <a:rPr lang="en-GB" dirty="0"/>
              <a:t>By Haleema Qureshi</a:t>
            </a:r>
          </a:p>
        </p:txBody>
      </p:sp>
    </p:spTree>
    <p:extLst>
      <p:ext uri="{BB962C8B-B14F-4D97-AF65-F5344CB8AC3E}">
        <p14:creationId xmlns:p14="http://schemas.microsoft.com/office/powerpoint/2010/main" val="1892377215"/>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FA735-BE8D-B612-71BB-8619FFEC3AC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B8C69D4-AFA4-338C-7167-087FAA61E1EB}"/>
              </a:ext>
            </a:extLst>
          </p:cNvPr>
          <p:cNvSpPr>
            <a:spLocks noGrp="1"/>
          </p:cNvSpPr>
          <p:nvPr>
            <p:ph idx="1"/>
          </p:nvPr>
        </p:nvSpPr>
        <p:spPr>
          <a:xfrm>
            <a:off x="184731" y="1690688"/>
            <a:ext cx="10515600" cy="4351338"/>
          </a:xfrm>
        </p:spPr>
        <p:txBody>
          <a:bodyPr>
            <a:normAutofit fontScale="85000" lnSpcReduction="20000"/>
          </a:bodyPr>
          <a:lstStyle/>
          <a:p>
            <a:r>
              <a:rPr lang="en-GB" b="0" dirty="0">
                <a:solidFill>
                  <a:srgbClr val="0D0D0D"/>
                </a:solidFill>
                <a:effectLst/>
                <a:latin typeface="Söhne"/>
              </a:rPr>
              <a:t>By leveraging knowledge effectively, companies like Amazon and Microsoft have transformed their operations and positioned themselves as leaders in their respective industries.</a:t>
            </a:r>
            <a:endParaRPr lang="en-GB" dirty="0"/>
          </a:p>
          <a:p>
            <a:r>
              <a:rPr lang="en-GB" b="0" dirty="0">
                <a:solidFill>
                  <a:srgbClr val="0D0D0D"/>
                </a:solidFill>
                <a:effectLst/>
                <a:latin typeface="Söhne"/>
              </a:rPr>
              <a:t>Amazon, renowned for its customer-centric approach and innovative business models, utilizes knowledge management to optimize its vast network of data and expertise. </a:t>
            </a:r>
          </a:p>
          <a:p>
            <a:r>
              <a:rPr lang="en-GB" dirty="0"/>
              <a:t>  </a:t>
            </a:r>
            <a:r>
              <a:rPr kumimoji="0" lang="en-US" altLang="en-US" b="0" u="none" strike="noStrike" cap="none" normalizeH="0" baseline="0" dirty="0">
                <a:ln>
                  <a:noFill/>
                </a:ln>
                <a:solidFill>
                  <a:srgbClr val="000000"/>
                </a:solidFill>
                <a:effectLst/>
                <a:latin typeface="Söhne"/>
              </a:rPr>
              <a:t>Microsoft emphasizes knowledge management for better product development, customer support, and organizational learning. Tools like Microsoft Teams and SharePoint enable seamless collaboration and sharing of insights across teams and locations.</a:t>
            </a:r>
          </a:p>
          <a:p>
            <a:br>
              <a:rPr lang="en-GB" dirty="0"/>
            </a:br>
            <a:r>
              <a:rPr lang="en-GB" b="0" i="0" dirty="0">
                <a:solidFill>
                  <a:srgbClr val="0D0D0D"/>
                </a:solidFill>
                <a:effectLst/>
                <a:latin typeface="Söhne"/>
              </a:rPr>
              <a:t>In this discussion, we'll explore how Amazon and Microsoft use knowledge management to boost their competitive edge, foster innovation, and adapt to the ever-changing digital landscape.</a:t>
            </a:r>
            <a:endParaRPr kumimoji="0" lang="en-US" altLang="en-US" b="0" u="none" strike="noStrike" cap="none" normalizeH="0" baseline="0" dirty="0">
              <a:ln>
                <a:noFill/>
              </a:ln>
              <a:solidFill>
                <a:srgbClr val="000000"/>
              </a:solidFill>
              <a:effectLst/>
              <a:latin typeface="Söhne"/>
            </a:endParaRPr>
          </a:p>
          <a:p>
            <a:pPr marL="0" indent="0">
              <a:buNone/>
            </a:pPr>
            <a:endParaRPr lang="en-GB" dirty="0"/>
          </a:p>
        </p:txBody>
      </p:sp>
      <p:sp>
        <p:nvSpPr>
          <p:cNvPr id="7" name="Rectangle 2">
            <a:extLst>
              <a:ext uri="{FF2B5EF4-FFF2-40B4-BE49-F238E27FC236}">
                <a16:creationId xmlns:a16="http://schemas.microsoft.com/office/drawing/2014/main" id="{AF5B7DE2-FC30-A3F5-79CF-79C882690F28}"/>
              </a:ext>
            </a:extLst>
          </p:cNvPr>
          <p:cNvSpPr>
            <a:spLocks noChangeArrowheads="1"/>
          </p:cNvSpPr>
          <p:nvPr/>
        </p:nvSpPr>
        <p:spPr bwMode="auto">
          <a:xfrm>
            <a:off x="0" y="-94565"/>
            <a:ext cx="184731" cy="64633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rgbClr val="000000"/>
                </a:solidFill>
                <a:effectLst/>
                <a:latin typeface="Söhne"/>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93649733"/>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6D9F7-B152-D152-A609-ADC511F4F104}"/>
              </a:ext>
            </a:extLst>
          </p:cNvPr>
          <p:cNvSpPr>
            <a:spLocks noGrp="1"/>
          </p:cNvSpPr>
          <p:nvPr>
            <p:ph type="title"/>
          </p:nvPr>
        </p:nvSpPr>
        <p:spPr/>
        <p:txBody>
          <a:bodyPr/>
          <a:lstStyle/>
          <a:p>
            <a:r>
              <a:rPr lang="en-GB" dirty="0"/>
              <a:t>Overview of Amazon and Microsoft:</a:t>
            </a:r>
          </a:p>
        </p:txBody>
      </p:sp>
      <p:sp>
        <p:nvSpPr>
          <p:cNvPr id="3" name="Content Placeholder 2">
            <a:extLst>
              <a:ext uri="{FF2B5EF4-FFF2-40B4-BE49-F238E27FC236}">
                <a16:creationId xmlns:a16="http://schemas.microsoft.com/office/drawing/2014/main" id="{E6C6FA4F-E73D-0E0B-3A48-829A51C26C48}"/>
              </a:ext>
            </a:extLst>
          </p:cNvPr>
          <p:cNvSpPr>
            <a:spLocks noGrp="1"/>
          </p:cNvSpPr>
          <p:nvPr>
            <p:ph idx="1"/>
          </p:nvPr>
        </p:nvSpPr>
        <p:spPr>
          <a:xfrm>
            <a:off x="274320" y="1690688"/>
            <a:ext cx="8534400" cy="4351338"/>
          </a:xfrm>
        </p:spPr>
        <p:txBody>
          <a:bodyPr>
            <a:normAutofit lnSpcReduction="10000"/>
          </a:bodyPr>
          <a:lstStyle/>
          <a:p>
            <a:r>
              <a:rPr lang="en-GB" dirty="0"/>
              <a:t>Founded by Jeff Bezos, Amazon.com is a massive cloud computing and e-commerce company with its humble origins traced back to his garage, where he started selling books on the then-emerging World Wide Web (Waters, 2024)</a:t>
            </a:r>
          </a:p>
          <a:p>
            <a:r>
              <a:rPr lang="en-GB" dirty="0"/>
              <a:t>Founded on April 4, 1975, Microsoft is a global computer technology company based in the United States. Microsoft was founded by former Harvard College student Bill Gates and his childhood friend Paul Allen. It has now grown to be the largest software corporation. (Cowling, 2016) </a:t>
            </a:r>
          </a:p>
        </p:txBody>
      </p:sp>
      <p:pic>
        <p:nvPicPr>
          <p:cNvPr id="3074" name="Picture 2" descr="Is Amazon Prime worth it? | money.co.uk">
            <a:extLst>
              <a:ext uri="{FF2B5EF4-FFF2-40B4-BE49-F238E27FC236}">
                <a16:creationId xmlns:a16="http://schemas.microsoft.com/office/drawing/2014/main" id="{6545F5F1-46B9-6010-B742-A88250E04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7268" y="1554480"/>
            <a:ext cx="3574732" cy="2134552"/>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rademark and Brand Guidelines | Microsoft Legal">
            <a:extLst>
              <a:ext uri="{FF2B5EF4-FFF2-40B4-BE49-F238E27FC236}">
                <a16:creationId xmlns:a16="http://schemas.microsoft.com/office/drawing/2014/main" id="{1D732D81-9EEE-8AB1-5D9D-D71DF88ADC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8720" y="4726940"/>
            <a:ext cx="3123248" cy="1857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74966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074"/>
                                        </p:tgtEl>
                                        <p:attrNameLst>
                                          <p:attrName>style.visibility</p:attrName>
                                        </p:attrNameLst>
                                      </p:cBhvr>
                                      <p:to>
                                        <p:strVal val="visible"/>
                                      </p:to>
                                    </p:set>
                                    <p:animEffect transition="in" filter="wipe(down)">
                                      <p:cBhvr>
                                        <p:cTn id="22" dur="500"/>
                                        <p:tgtEl>
                                          <p:spTgt spid="3074"/>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076"/>
                                        </p:tgtEl>
                                        <p:attrNameLst>
                                          <p:attrName>style.visibility</p:attrName>
                                        </p:attrNameLst>
                                      </p:cBhvr>
                                      <p:to>
                                        <p:strVal val="visible"/>
                                      </p:to>
                                    </p:set>
                                    <p:animEffect transition="in" filter="fade">
                                      <p:cBhvr>
                                        <p:cTn id="27" dur="1000"/>
                                        <p:tgtEl>
                                          <p:spTgt spid="3076"/>
                                        </p:tgtEl>
                                      </p:cBhvr>
                                    </p:animEffect>
                                    <p:anim calcmode="lin" valueType="num">
                                      <p:cBhvr>
                                        <p:cTn id="28" dur="1000" fill="hold"/>
                                        <p:tgtEl>
                                          <p:spTgt spid="3076"/>
                                        </p:tgtEl>
                                        <p:attrNameLst>
                                          <p:attrName>ppt_x</p:attrName>
                                        </p:attrNameLst>
                                      </p:cBhvr>
                                      <p:tavLst>
                                        <p:tav tm="0">
                                          <p:val>
                                            <p:strVal val="#ppt_x"/>
                                          </p:val>
                                        </p:tav>
                                        <p:tav tm="100000">
                                          <p:val>
                                            <p:strVal val="#ppt_x"/>
                                          </p:val>
                                        </p:tav>
                                      </p:tavLst>
                                    </p:anim>
                                    <p:anim calcmode="lin" valueType="num">
                                      <p:cBhvr>
                                        <p:cTn id="29"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8F95-6A19-1A95-E4B6-0D4EA0D84D6F}"/>
              </a:ext>
            </a:extLst>
          </p:cNvPr>
          <p:cNvSpPr>
            <a:spLocks noGrp="1"/>
          </p:cNvSpPr>
          <p:nvPr>
            <p:ph type="title"/>
          </p:nvPr>
        </p:nvSpPr>
        <p:spPr/>
        <p:txBody>
          <a:bodyPr/>
          <a:lstStyle/>
          <a:p>
            <a:r>
              <a:rPr lang="en-GB" dirty="0"/>
              <a:t>What is Knowledge management?</a:t>
            </a:r>
          </a:p>
        </p:txBody>
      </p:sp>
      <p:sp>
        <p:nvSpPr>
          <p:cNvPr id="3" name="Content Placeholder 2">
            <a:extLst>
              <a:ext uri="{FF2B5EF4-FFF2-40B4-BE49-F238E27FC236}">
                <a16:creationId xmlns:a16="http://schemas.microsoft.com/office/drawing/2014/main" id="{901DB8CA-DC9B-4F2F-EDC2-09370F2F45F4}"/>
              </a:ext>
            </a:extLst>
          </p:cNvPr>
          <p:cNvSpPr>
            <a:spLocks noGrp="1"/>
          </p:cNvSpPr>
          <p:nvPr>
            <p:ph idx="1"/>
          </p:nvPr>
        </p:nvSpPr>
        <p:spPr>
          <a:xfrm>
            <a:off x="548640" y="1447800"/>
            <a:ext cx="7726680" cy="4731386"/>
          </a:xfrm>
        </p:spPr>
        <p:txBody>
          <a:bodyPr>
            <a:normAutofit/>
          </a:bodyPr>
          <a:lstStyle/>
          <a:p>
            <a:r>
              <a:rPr lang="en-GB" b="0" i="0" dirty="0">
                <a:solidFill>
                  <a:srgbClr val="0D0D0D"/>
                </a:solidFill>
                <a:effectLst/>
                <a:latin typeface="Söhne"/>
              </a:rPr>
              <a:t>Knowledge management (KM) in organizations involves gathering, organizing, preserving, and sharing knowledge to support decision-making, problem-solving, learning, and innovation. Its goal is to ensure relevant information and expertise are accessible to the right people at the right time.</a:t>
            </a:r>
          </a:p>
          <a:p>
            <a:r>
              <a:rPr lang="en-GB" dirty="0"/>
              <a:t>Through knowledge management, Amazon and Microsoft use technology, place a high value on innovation, keep a customer-centric mindset, stress organizational learning, and conduct business internationally.</a:t>
            </a:r>
          </a:p>
          <a:p>
            <a:pPr marL="0" indent="0">
              <a:buNone/>
            </a:pPr>
            <a:endParaRPr lang="en-GB" dirty="0"/>
          </a:p>
        </p:txBody>
      </p:sp>
      <p:pic>
        <p:nvPicPr>
          <p:cNvPr id="4098" name="Picture 2" descr="What is a knowledge management system? | monday.com Blog">
            <a:extLst>
              <a:ext uri="{FF2B5EF4-FFF2-40B4-BE49-F238E27FC236}">
                <a16:creationId xmlns:a16="http://schemas.microsoft.com/office/drawing/2014/main" id="{29636B19-ED7B-A06E-1A31-DA70DDBCCF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586" r="18244"/>
          <a:stretch/>
        </p:blipFill>
        <p:spPr bwMode="auto">
          <a:xfrm>
            <a:off x="8275320" y="2177892"/>
            <a:ext cx="3851437" cy="400129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9C8C197-0AC4-535E-4942-5E3CC15DF2EA}"/>
              </a:ext>
            </a:extLst>
          </p:cNvPr>
          <p:cNvSpPr txBox="1"/>
          <p:nvPr/>
        </p:nvSpPr>
        <p:spPr>
          <a:xfrm>
            <a:off x="8595360" y="6123542"/>
            <a:ext cx="3531397" cy="369332"/>
          </a:xfrm>
          <a:prstGeom prst="rect">
            <a:avLst/>
          </a:prstGeom>
          <a:noFill/>
        </p:spPr>
        <p:txBody>
          <a:bodyPr wrap="square">
            <a:spAutoFit/>
          </a:bodyPr>
          <a:lstStyle/>
          <a:p>
            <a:r>
              <a:rPr lang="en-GB" dirty="0"/>
              <a:t>(Monday.com, 2023)</a:t>
            </a:r>
          </a:p>
        </p:txBody>
      </p:sp>
    </p:spTree>
    <p:extLst>
      <p:ext uri="{BB962C8B-B14F-4D97-AF65-F5344CB8AC3E}">
        <p14:creationId xmlns:p14="http://schemas.microsoft.com/office/powerpoint/2010/main" val="300108518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4098"/>
                                        </p:tgtEl>
                                        <p:attrNameLst>
                                          <p:attrName>style.visibility</p:attrName>
                                        </p:attrNameLst>
                                      </p:cBhvr>
                                      <p:to>
                                        <p:strVal val="visible"/>
                                      </p:to>
                                    </p:set>
                                    <p:animEffect transition="in" filter="fade">
                                      <p:cBhvr>
                                        <p:cTn id="24" dur="1000"/>
                                        <p:tgtEl>
                                          <p:spTgt spid="4098"/>
                                        </p:tgtEl>
                                      </p:cBhvr>
                                    </p:animEffect>
                                    <p:anim calcmode="lin" valueType="num">
                                      <p:cBhvr>
                                        <p:cTn id="25" dur="1000" fill="hold"/>
                                        <p:tgtEl>
                                          <p:spTgt spid="4098"/>
                                        </p:tgtEl>
                                        <p:attrNameLst>
                                          <p:attrName>ppt_x</p:attrName>
                                        </p:attrNameLst>
                                      </p:cBhvr>
                                      <p:tavLst>
                                        <p:tav tm="0">
                                          <p:val>
                                            <p:strVal val="#ppt_x"/>
                                          </p:val>
                                        </p:tav>
                                        <p:tav tm="100000">
                                          <p:val>
                                            <p:strVal val="#ppt_x"/>
                                          </p:val>
                                        </p:tav>
                                      </p:tavLst>
                                    </p:anim>
                                    <p:anim calcmode="lin" valueType="num">
                                      <p:cBhvr>
                                        <p:cTn id="26"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D162B-BC64-C33E-5EF4-ABF13E4F14AE}"/>
              </a:ext>
            </a:extLst>
          </p:cNvPr>
          <p:cNvSpPr>
            <a:spLocks noGrp="1"/>
          </p:cNvSpPr>
          <p:nvPr>
            <p:ph type="title"/>
          </p:nvPr>
        </p:nvSpPr>
        <p:spPr/>
        <p:txBody>
          <a:bodyPr>
            <a:normAutofit fontScale="90000"/>
          </a:bodyPr>
          <a:lstStyle/>
          <a:p>
            <a:r>
              <a:rPr lang="en-GB" b="0" i="0" dirty="0">
                <a:solidFill>
                  <a:srgbClr val="000000"/>
                </a:solidFill>
                <a:effectLst/>
                <a:latin typeface="Inter Tight"/>
              </a:rPr>
              <a:t>Examples of knowledge management in organizations</a:t>
            </a:r>
            <a:br>
              <a:rPr lang="en-GB" b="0" i="0" dirty="0">
                <a:solidFill>
                  <a:srgbClr val="000000"/>
                </a:solidFill>
                <a:effectLst/>
                <a:latin typeface="Inter Tight"/>
              </a:rPr>
            </a:br>
            <a:endParaRPr lang="en-GB" dirty="0"/>
          </a:p>
        </p:txBody>
      </p:sp>
      <p:sp>
        <p:nvSpPr>
          <p:cNvPr id="3" name="Content Placeholder 2">
            <a:extLst>
              <a:ext uri="{FF2B5EF4-FFF2-40B4-BE49-F238E27FC236}">
                <a16:creationId xmlns:a16="http://schemas.microsoft.com/office/drawing/2014/main" id="{E4669101-4BD9-8626-30B8-315EF14F5EAA}"/>
              </a:ext>
            </a:extLst>
          </p:cNvPr>
          <p:cNvSpPr>
            <a:spLocks noGrp="1"/>
          </p:cNvSpPr>
          <p:nvPr>
            <p:ph idx="1"/>
          </p:nvPr>
        </p:nvSpPr>
        <p:spPr/>
        <p:txBody>
          <a:bodyPr>
            <a:normAutofit fontScale="92500" lnSpcReduction="10000"/>
          </a:bodyPr>
          <a:lstStyle/>
          <a:p>
            <a:pPr marL="0" indent="0">
              <a:buNone/>
            </a:pPr>
            <a:r>
              <a:rPr lang="en-GB" b="0" i="0" dirty="0">
                <a:solidFill>
                  <a:srgbClr val="4B4B4B"/>
                </a:solidFill>
                <a:effectLst/>
                <a:latin typeface="Inter"/>
              </a:rPr>
              <a:t>Organizations that take knowledge management seriously will typically choose one or more of the following systems to capture, curate, and leverage information.</a:t>
            </a:r>
          </a:p>
          <a:p>
            <a:pPr marL="0" indent="0">
              <a:buNone/>
            </a:pPr>
            <a:endParaRPr lang="en-GB" dirty="0">
              <a:solidFill>
                <a:srgbClr val="4B4B4B"/>
              </a:solidFill>
              <a:latin typeface="Inter"/>
            </a:endParaRPr>
          </a:p>
          <a:p>
            <a:r>
              <a:rPr lang="en-GB" b="0" i="0" dirty="0">
                <a:solidFill>
                  <a:srgbClr val="000000"/>
                </a:solidFill>
                <a:effectLst/>
                <a:latin typeface="Inter"/>
              </a:rPr>
              <a:t>Document management systems</a:t>
            </a:r>
          </a:p>
          <a:p>
            <a:r>
              <a:rPr lang="en-GB" b="0" i="0" dirty="0">
                <a:solidFill>
                  <a:srgbClr val="000000"/>
                </a:solidFill>
                <a:effectLst/>
                <a:latin typeface="Inter"/>
              </a:rPr>
              <a:t>Content management systems</a:t>
            </a:r>
          </a:p>
          <a:p>
            <a:r>
              <a:rPr lang="en-GB" b="0" i="0" dirty="0">
                <a:solidFill>
                  <a:srgbClr val="000000"/>
                </a:solidFill>
                <a:effectLst/>
                <a:latin typeface="Inter"/>
              </a:rPr>
              <a:t>Databases</a:t>
            </a:r>
          </a:p>
          <a:p>
            <a:r>
              <a:rPr lang="en-GB" dirty="0">
                <a:solidFill>
                  <a:srgbClr val="4B4B4B"/>
                </a:solidFill>
                <a:latin typeface="Inter"/>
              </a:rPr>
              <a:t>Intranets </a:t>
            </a:r>
          </a:p>
          <a:p>
            <a:pPr marL="0" indent="0">
              <a:buNone/>
            </a:pPr>
            <a:endParaRPr lang="en-GB" dirty="0">
              <a:solidFill>
                <a:srgbClr val="4B4B4B"/>
              </a:solidFill>
              <a:latin typeface="Inter"/>
            </a:endParaRPr>
          </a:p>
          <a:p>
            <a:pPr marL="0" indent="0">
              <a:buNone/>
            </a:pPr>
            <a:r>
              <a:rPr lang="en-GB" dirty="0"/>
              <a:t>(</a:t>
            </a:r>
            <a:r>
              <a:rPr lang="en-GB" dirty="0" err="1"/>
              <a:t>Behal</a:t>
            </a:r>
            <a:r>
              <a:rPr lang="en-GB" dirty="0"/>
              <a:t>, 2023)</a:t>
            </a:r>
          </a:p>
        </p:txBody>
      </p:sp>
    </p:spTree>
    <p:extLst>
      <p:ext uri="{BB962C8B-B14F-4D97-AF65-F5344CB8AC3E}">
        <p14:creationId xmlns:p14="http://schemas.microsoft.com/office/powerpoint/2010/main" val="2074297952"/>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heel(1)">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heel(1)">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heel(1)">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wheel(1)">
                                      <p:cBhvr>
                                        <p:cTn id="3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44B7D-5672-10D9-5EDE-F043288FC757}"/>
              </a:ext>
            </a:extLst>
          </p:cNvPr>
          <p:cNvSpPr>
            <a:spLocks noGrp="1"/>
          </p:cNvSpPr>
          <p:nvPr>
            <p:ph type="title"/>
          </p:nvPr>
        </p:nvSpPr>
        <p:spPr>
          <a:xfrm>
            <a:off x="2225040" y="-304800"/>
            <a:ext cx="10515600" cy="1325563"/>
          </a:xfrm>
        </p:spPr>
        <p:txBody>
          <a:bodyPr>
            <a:normAutofit/>
          </a:bodyPr>
          <a:lstStyle/>
          <a:p>
            <a:r>
              <a:rPr lang="en-GB" sz="3200" dirty="0"/>
              <a:t>SWOT ANALYSIS (KM) Microsoft &amp; Amazon</a:t>
            </a:r>
          </a:p>
        </p:txBody>
      </p:sp>
      <p:graphicFrame>
        <p:nvGraphicFramePr>
          <p:cNvPr id="5" name="Content Placeholder 4">
            <a:extLst>
              <a:ext uri="{FF2B5EF4-FFF2-40B4-BE49-F238E27FC236}">
                <a16:creationId xmlns:a16="http://schemas.microsoft.com/office/drawing/2014/main" id="{B3ADB28C-FC86-3168-8AAA-FB74BC776492}"/>
              </a:ext>
            </a:extLst>
          </p:cNvPr>
          <p:cNvGraphicFramePr>
            <a:graphicFrameLocks noGrp="1"/>
          </p:cNvGraphicFramePr>
          <p:nvPr>
            <p:ph idx="1"/>
            <p:extLst>
              <p:ext uri="{D42A27DB-BD31-4B8C-83A1-F6EECF244321}">
                <p14:modId xmlns:p14="http://schemas.microsoft.com/office/powerpoint/2010/main" val="3312258910"/>
              </p:ext>
            </p:extLst>
          </p:nvPr>
        </p:nvGraphicFramePr>
        <p:xfrm>
          <a:off x="0" y="849122"/>
          <a:ext cx="12192000" cy="5856477"/>
        </p:xfrm>
        <a:graphic>
          <a:graphicData uri="http://schemas.openxmlformats.org/drawingml/2006/table">
            <a:tbl>
              <a:tblPr firstRow="1" bandRow="1">
                <a:tableStyleId>{93296810-A885-4BE3-A3E7-6D5BEEA58F35}</a:tableStyleId>
              </a:tblPr>
              <a:tblGrid>
                <a:gridCol w="4064000">
                  <a:extLst>
                    <a:ext uri="{9D8B030D-6E8A-4147-A177-3AD203B41FA5}">
                      <a16:colId xmlns:a16="http://schemas.microsoft.com/office/drawing/2014/main" val="231624004"/>
                    </a:ext>
                  </a:extLst>
                </a:gridCol>
                <a:gridCol w="4064000">
                  <a:extLst>
                    <a:ext uri="{9D8B030D-6E8A-4147-A177-3AD203B41FA5}">
                      <a16:colId xmlns:a16="http://schemas.microsoft.com/office/drawing/2014/main" val="2146475597"/>
                    </a:ext>
                  </a:extLst>
                </a:gridCol>
                <a:gridCol w="4064000">
                  <a:extLst>
                    <a:ext uri="{9D8B030D-6E8A-4147-A177-3AD203B41FA5}">
                      <a16:colId xmlns:a16="http://schemas.microsoft.com/office/drawing/2014/main" val="1900726862"/>
                    </a:ext>
                  </a:extLst>
                </a:gridCol>
              </a:tblGrid>
              <a:tr h="1037159">
                <a:tc>
                  <a:txBody>
                    <a:bodyPr/>
                    <a:lstStyle/>
                    <a:p>
                      <a:endParaRPr lang="en-GB" dirty="0"/>
                    </a:p>
                  </a:txBody>
                  <a:tcPr/>
                </a:tc>
                <a:tc>
                  <a:txBody>
                    <a:bodyPr/>
                    <a:lstStyle/>
                    <a:p>
                      <a:r>
                        <a:rPr lang="en-GB" dirty="0"/>
                        <a:t>Microsoft </a:t>
                      </a:r>
                    </a:p>
                  </a:txBody>
                  <a:tcPr/>
                </a:tc>
                <a:tc>
                  <a:txBody>
                    <a:bodyPr/>
                    <a:lstStyle/>
                    <a:p>
                      <a:r>
                        <a:rPr lang="en-GB" dirty="0"/>
                        <a:t>Amazon </a:t>
                      </a:r>
                    </a:p>
                  </a:txBody>
                  <a:tcPr/>
                </a:tc>
                <a:extLst>
                  <a:ext uri="{0D108BD9-81ED-4DB2-BD59-A6C34878D82A}">
                    <a16:rowId xmlns:a16="http://schemas.microsoft.com/office/drawing/2014/main" val="2483840248"/>
                  </a:ext>
                </a:extLst>
              </a:tr>
              <a:tr h="1707841">
                <a:tc>
                  <a:txBody>
                    <a:bodyPr/>
                    <a:lstStyle/>
                    <a:p>
                      <a:r>
                        <a:rPr lang="en-GB" dirty="0"/>
                        <a:t>Strengths</a:t>
                      </a:r>
                    </a:p>
                  </a:txBody>
                  <a:tcPr/>
                </a:tc>
                <a:tc>
                  <a:txBody>
                    <a:bodyPr/>
                    <a:lstStyle/>
                    <a:p>
                      <a:r>
                        <a:rPr lang="en-GB" sz="1800" b="1" i="0" kern="1200" dirty="0">
                          <a:solidFill>
                            <a:schemeClr val="dk1"/>
                          </a:solidFill>
                          <a:effectLst/>
                          <a:latin typeface="+mn-lt"/>
                          <a:ea typeface="+mn-ea"/>
                          <a:cs typeface="+mn-cs"/>
                        </a:rPr>
                        <a:t>Integrated Product Suite</a:t>
                      </a:r>
                      <a:endParaRPr lang="en-GB" dirty="0"/>
                    </a:p>
                  </a:txBody>
                  <a:tcPr/>
                </a:tc>
                <a:tc>
                  <a:txBody>
                    <a:bodyPr/>
                    <a:lstStyle/>
                    <a:p>
                      <a:r>
                        <a:rPr lang="en-GB" sz="2000" b="1" dirty="0"/>
                        <a:t>Large Data Resources</a:t>
                      </a:r>
                      <a:endParaRPr lang="en-GB" sz="2000" dirty="0"/>
                    </a:p>
                    <a:p>
                      <a:r>
                        <a:rPr lang="en-GB" sz="2000" b="1" dirty="0"/>
                        <a:t>Innovative Culture</a:t>
                      </a:r>
                      <a:endParaRPr lang="en-GB" sz="2000" dirty="0"/>
                    </a:p>
                  </a:txBody>
                  <a:tcPr/>
                </a:tc>
                <a:extLst>
                  <a:ext uri="{0D108BD9-81ED-4DB2-BD59-A6C34878D82A}">
                    <a16:rowId xmlns:a16="http://schemas.microsoft.com/office/drawing/2014/main" val="2328967040"/>
                  </a:ext>
                </a:extLst>
              </a:tr>
              <a:tr h="1037159">
                <a:tc>
                  <a:txBody>
                    <a:bodyPr/>
                    <a:lstStyle/>
                    <a:p>
                      <a:r>
                        <a:rPr lang="en-GB" dirty="0"/>
                        <a:t>Weakness </a:t>
                      </a:r>
                    </a:p>
                  </a:txBody>
                  <a:tcPr/>
                </a:tc>
                <a:tc>
                  <a:txBody>
                    <a:bodyPr/>
                    <a:lstStyle/>
                    <a:p>
                      <a:r>
                        <a:rPr lang="en-GB" b="1" i="0" dirty="0">
                          <a:solidFill>
                            <a:srgbClr val="0D0D0D"/>
                          </a:solidFill>
                          <a:effectLst/>
                          <a:latin typeface="Söhne"/>
                        </a:rPr>
                        <a:t>Legacy Systems</a:t>
                      </a:r>
                      <a:endParaRPr lang="en-GB" dirty="0"/>
                    </a:p>
                  </a:txBody>
                  <a:tcPr/>
                </a:tc>
                <a:tc>
                  <a:txBody>
                    <a:bodyPr/>
                    <a:lstStyle/>
                    <a:p>
                      <a:r>
                        <a:rPr lang="en-GB" sz="1800" b="1" i="0" kern="1200" dirty="0">
                          <a:solidFill>
                            <a:schemeClr val="dk1"/>
                          </a:solidFill>
                          <a:effectLst/>
                          <a:latin typeface="+mn-lt"/>
                          <a:ea typeface="+mn-ea"/>
                          <a:cs typeface="+mn-cs"/>
                        </a:rPr>
                        <a:t>Dependency on Technology</a:t>
                      </a:r>
                      <a:endParaRPr lang="en-GB" dirty="0"/>
                    </a:p>
                  </a:txBody>
                  <a:tcPr/>
                </a:tc>
                <a:extLst>
                  <a:ext uri="{0D108BD9-81ED-4DB2-BD59-A6C34878D82A}">
                    <a16:rowId xmlns:a16="http://schemas.microsoft.com/office/drawing/2014/main" val="458266293"/>
                  </a:ext>
                </a:extLst>
              </a:tr>
              <a:tr h="1037159">
                <a:tc>
                  <a:txBody>
                    <a:bodyPr/>
                    <a:lstStyle/>
                    <a:p>
                      <a:r>
                        <a:rPr lang="en-GB" dirty="0"/>
                        <a:t>Opportunities </a:t>
                      </a:r>
                    </a:p>
                  </a:txBody>
                  <a:tcPr/>
                </a:tc>
                <a:tc>
                  <a:txBody>
                    <a:bodyPr/>
                    <a:lstStyle/>
                    <a:p>
                      <a:r>
                        <a:rPr lang="en-GB" b="1" i="0" dirty="0">
                          <a:solidFill>
                            <a:srgbClr val="0D0D0D"/>
                          </a:solidFill>
                          <a:effectLst/>
                          <a:latin typeface="Söhne"/>
                        </a:rPr>
                        <a:t>Industry Partnerships</a:t>
                      </a:r>
                    </a:p>
                    <a:p>
                      <a:r>
                        <a:rPr lang="en-GB" b="1" i="0" dirty="0">
                          <a:solidFill>
                            <a:srgbClr val="0D0D0D"/>
                          </a:solidFill>
                          <a:effectLst/>
                          <a:latin typeface="Söhne"/>
                        </a:rPr>
                        <a:t>Artificial Intelligence (AI) Integration</a:t>
                      </a:r>
                      <a:endParaRPr lang="en-GB" dirty="0"/>
                    </a:p>
                  </a:txBody>
                  <a:tcPr/>
                </a:tc>
                <a:tc>
                  <a:txBody>
                    <a:bodyPr/>
                    <a:lstStyle/>
                    <a:p>
                      <a:r>
                        <a:rPr lang="en-GB" sz="1800" b="1" i="0" kern="1200" dirty="0">
                          <a:solidFill>
                            <a:schemeClr val="dk1"/>
                          </a:solidFill>
                          <a:effectLst/>
                          <a:latin typeface="+mn-lt"/>
                          <a:ea typeface="+mn-ea"/>
                          <a:cs typeface="+mn-cs"/>
                        </a:rPr>
                        <a:t>Expansion of AWS</a:t>
                      </a:r>
                      <a:endParaRPr lang="en-GB" dirty="0"/>
                    </a:p>
                  </a:txBody>
                  <a:tcPr/>
                </a:tc>
                <a:extLst>
                  <a:ext uri="{0D108BD9-81ED-4DB2-BD59-A6C34878D82A}">
                    <a16:rowId xmlns:a16="http://schemas.microsoft.com/office/drawing/2014/main" val="49666644"/>
                  </a:ext>
                </a:extLst>
              </a:tr>
              <a:tr h="1037159">
                <a:tc>
                  <a:txBody>
                    <a:bodyPr/>
                    <a:lstStyle/>
                    <a:p>
                      <a:r>
                        <a:rPr lang="en-GB" dirty="0"/>
                        <a:t>Threats </a:t>
                      </a:r>
                    </a:p>
                  </a:txBody>
                  <a:tcPr/>
                </a:tc>
                <a:tc>
                  <a:txBody>
                    <a:bodyPr/>
                    <a:lstStyle/>
                    <a:p>
                      <a:r>
                        <a:rPr lang="en-GB" b="1" i="0" dirty="0">
                          <a:solidFill>
                            <a:srgbClr val="0D0D0D"/>
                          </a:solidFill>
                          <a:effectLst/>
                          <a:latin typeface="Söhne"/>
                        </a:rPr>
                        <a:t>Cybersecurity Risks</a:t>
                      </a:r>
                      <a:endParaRPr lang="en-GB" dirty="0"/>
                    </a:p>
                  </a:txBody>
                  <a:tcPr/>
                </a:tc>
                <a:tc>
                  <a:txBody>
                    <a:bodyPr/>
                    <a:lstStyle/>
                    <a:p>
                      <a:r>
                        <a:rPr lang="en-GB" sz="1800" b="1" i="0" kern="1200" dirty="0">
                          <a:solidFill>
                            <a:schemeClr val="dk1"/>
                          </a:solidFill>
                          <a:effectLst/>
                          <a:latin typeface="+mn-lt"/>
                          <a:ea typeface="+mn-ea"/>
                          <a:cs typeface="+mn-cs"/>
                        </a:rPr>
                        <a:t>Data Privacy Concerns</a:t>
                      </a:r>
                      <a:endParaRPr lang="en-GB" dirty="0"/>
                    </a:p>
                  </a:txBody>
                  <a:tcPr/>
                </a:tc>
                <a:extLst>
                  <a:ext uri="{0D108BD9-81ED-4DB2-BD59-A6C34878D82A}">
                    <a16:rowId xmlns:a16="http://schemas.microsoft.com/office/drawing/2014/main" val="3313784937"/>
                  </a:ext>
                </a:extLst>
              </a:tr>
            </a:tbl>
          </a:graphicData>
        </a:graphic>
      </p:graphicFrame>
    </p:spTree>
    <p:extLst>
      <p:ext uri="{BB962C8B-B14F-4D97-AF65-F5344CB8AC3E}">
        <p14:creationId xmlns:p14="http://schemas.microsoft.com/office/powerpoint/2010/main" val="250092577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867494-5785-FAD7-E3C2-AD486C646013}"/>
              </a:ext>
            </a:extLst>
          </p:cNvPr>
          <p:cNvSpPr>
            <a:spLocks noGrp="1"/>
          </p:cNvSpPr>
          <p:nvPr>
            <p:ph idx="1"/>
          </p:nvPr>
        </p:nvSpPr>
        <p:spPr>
          <a:xfrm>
            <a:off x="838200" y="911225"/>
            <a:ext cx="10515600" cy="4351338"/>
          </a:xfrm>
        </p:spPr>
        <p:txBody>
          <a:bodyPr/>
          <a:lstStyle/>
          <a:p>
            <a:pPr marL="0" indent="0">
              <a:buNone/>
            </a:pPr>
            <a:r>
              <a:rPr lang="en-GB" i="1" dirty="0"/>
              <a:t>To meet a company's demands, a knowledge management plan closely examines both traditional and technological instruments as well as corporate goals. Choosing a knowledge management system can be difficult since you need to buy or develop software that works with the overall strategy and motivates staff to share and use the system. </a:t>
            </a:r>
            <a:r>
              <a:rPr lang="en-GB" dirty="0"/>
              <a:t>(</a:t>
            </a:r>
            <a:r>
              <a:rPr lang="en-GB" dirty="0" err="1"/>
              <a:t>Amsler</a:t>
            </a:r>
            <a:r>
              <a:rPr lang="en-GB" dirty="0"/>
              <a:t>, 2021)</a:t>
            </a:r>
            <a:endParaRPr lang="en-GB" i="1" dirty="0"/>
          </a:p>
        </p:txBody>
      </p:sp>
      <p:pic>
        <p:nvPicPr>
          <p:cNvPr id="1026" name="Picture 2" descr="Knowledge-based systems architecture">
            <a:extLst>
              <a:ext uri="{FF2B5EF4-FFF2-40B4-BE49-F238E27FC236}">
                <a16:creationId xmlns:a16="http://schemas.microsoft.com/office/drawing/2014/main" id="{96784E7B-F999-1289-1CE9-D7B413D090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3830" y="2978653"/>
            <a:ext cx="6713220" cy="378264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DCEA3DB-BC85-7CC8-976C-A58C35650C15}"/>
              </a:ext>
            </a:extLst>
          </p:cNvPr>
          <p:cNvSpPr txBox="1"/>
          <p:nvPr/>
        </p:nvSpPr>
        <p:spPr>
          <a:xfrm>
            <a:off x="4591050" y="6391962"/>
            <a:ext cx="6096000" cy="369332"/>
          </a:xfrm>
          <a:prstGeom prst="rect">
            <a:avLst/>
          </a:prstGeom>
          <a:noFill/>
        </p:spPr>
        <p:txBody>
          <a:bodyPr wrap="square">
            <a:spAutoFit/>
          </a:bodyPr>
          <a:lstStyle/>
          <a:p>
            <a:r>
              <a:rPr lang="en-GB" dirty="0"/>
              <a:t>(</a:t>
            </a:r>
            <a:r>
              <a:rPr lang="en-GB" dirty="0" err="1"/>
              <a:t>Amsler</a:t>
            </a:r>
            <a:r>
              <a:rPr lang="en-GB" dirty="0"/>
              <a:t>, 2021)</a:t>
            </a:r>
          </a:p>
        </p:txBody>
      </p:sp>
    </p:spTree>
    <p:extLst>
      <p:ext uri="{BB962C8B-B14F-4D97-AF65-F5344CB8AC3E}">
        <p14:creationId xmlns:p14="http://schemas.microsoft.com/office/powerpoint/2010/main" val="372000808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randombar(horizontal)">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91EA2-344E-F3C3-DB58-F0CB8ECF664F}"/>
              </a:ext>
            </a:extLst>
          </p:cNvPr>
          <p:cNvSpPr>
            <a:spLocks noGrp="1"/>
          </p:cNvSpPr>
          <p:nvPr>
            <p:ph type="title"/>
          </p:nvPr>
        </p:nvSpPr>
        <p:spPr/>
        <p:txBody>
          <a:bodyPr/>
          <a:lstStyle/>
          <a:p>
            <a:r>
              <a:rPr lang="en-GB" dirty="0"/>
              <a:t>Recommendations to improve knowledge management at Amazon :</a:t>
            </a:r>
          </a:p>
        </p:txBody>
      </p:sp>
      <p:sp>
        <p:nvSpPr>
          <p:cNvPr id="3" name="Content Placeholder 2">
            <a:extLst>
              <a:ext uri="{FF2B5EF4-FFF2-40B4-BE49-F238E27FC236}">
                <a16:creationId xmlns:a16="http://schemas.microsoft.com/office/drawing/2014/main" id="{57034E28-252F-141B-643C-354B0AFD2E8F}"/>
              </a:ext>
            </a:extLst>
          </p:cNvPr>
          <p:cNvSpPr>
            <a:spLocks noGrp="1"/>
          </p:cNvSpPr>
          <p:nvPr>
            <p:ph idx="1"/>
          </p:nvPr>
        </p:nvSpPr>
        <p:spPr/>
        <p:txBody>
          <a:bodyPr/>
          <a:lstStyle/>
          <a:p>
            <a:pPr marL="0" indent="0">
              <a:buNone/>
            </a:pPr>
            <a:r>
              <a:rPr lang="en-GB" b="1" dirty="0"/>
              <a:t>Improve Data Governance: </a:t>
            </a:r>
            <a:r>
              <a:rPr lang="en-GB" dirty="0"/>
              <a:t>To guarantee the accuracy, security, and privacy of customer data, put in place strong data governance policies. Establishing precise policies for data gathering, archiving, access, and use is one way to reduce the risks connected to data breaches and regulatory compliance. </a:t>
            </a:r>
            <a:br>
              <a:rPr lang="en-GB" dirty="0"/>
            </a:br>
            <a:br>
              <a:rPr lang="en-GB" dirty="0"/>
            </a:br>
            <a:r>
              <a:rPr lang="en-GB" b="1" dirty="0"/>
              <a:t>Encourage Knowledge Sharing Culture: </a:t>
            </a:r>
            <a:r>
              <a:rPr lang="en-GB" dirty="0"/>
              <a:t>Encourage employees to share and collaborate on projects by offering incentives for participation, training them in effective communication and teamwork strategies, and praising and rewarding their contributions to knowledge management.</a:t>
            </a:r>
          </a:p>
        </p:txBody>
      </p:sp>
    </p:spTree>
    <p:extLst>
      <p:ext uri="{BB962C8B-B14F-4D97-AF65-F5344CB8AC3E}">
        <p14:creationId xmlns:p14="http://schemas.microsoft.com/office/powerpoint/2010/main" val="350577181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347EA-5C00-C71E-F3FF-8B045D61DE85}"/>
              </a:ext>
            </a:extLst>
          </p:cNvPr>
          <p:cNvSpPr>
            <a:spLocks noGrp="1"/>
          </p:cNvSpPr>
          <p:nvPr>
            <p:ph type="title"/>
          </p:nvPr>
        </p:nvSpPr>
        <p:spPr/>
        <p:txBody>
          <a:bodyPr/>
          <a:lstStyle/>
          <a:p>
            <a:r>
              <a:rPr lang="en-GB" dirty="0"/>
              <a:t>Recommendations to improve knowledge management at Microsoft:</a:t>
            </a:r>
          </a:p>
        </p:txBody>
      </p:sp>
      <p:sp>
        <p:nvSpPr>
          <p:cNvPr id="3" name="Content Placeholder 2">
            <a:extLst>
              <a:ext uri="{FF2B5EF4-FFF2-40B4-BE49-F238E27FC236}">
                <a16:creationId xmlns:a16="http://schemas.microsoft.com/office/drawing/2014/main" id="{45941E1D-3B49-C402-809D-36A6EF9596E8}"/>
              </a:ext>
            </a:extLst>
          </p:cNvPr>
          <p:cNvSpPr>
            <a:spLocks noGrp="1"/>
          </p:cNvSpPr>
          <p:nvPr>
            <p:ph idx="1"/>
          </p:nvPr>
        </p:nvSpPr>
        <p:spPr/>
        <p:txBody>
          <a:bodyPr>
            <a:normAutofit lnSpcReduction="10000"/>
          </a:bodyPr>
          <a:lstStyle/>
          <a:p>
            <a:pPr marL="0" indent="0">
              <a:buNone/>
            </a:pPr>
            <a:r>
              <a:rPr lang="en-GB" b="1" dirty="0"/>
              <a:t>Encourage User Adoption: </a:t>
            </a:r>
            <a:r>
              <a:rPr lang="en-GB" dirty="0"/>
              <a:t>To encourage the broad adoption of knowledge management techniques and tools throughout the company, allocate funds for user training and change management programs. Offer thorough training courses, easily navigable documentation, and continuous assistance to enable staff members to efficiently utilize these resources in their daily tasks.</a:t>
            </a:r>
          </a:p>
          <a:p>
            <a:pPr marL="0" indent="0">
              <a:buNone/>
            </a:pPr>
            <a:r>
              <a:rPr lang="en-GB" b="1" dirty="0"/>
              <a:t>Accept Artificial Intelligence: </a:t>
            </a:r>
            <a:r>
              <a:rPr lang="en-GB" dirty="0"/>
              <a:t>To improve knowledge management capabilities, accept artificial intelligence (AI) and machine learning technologies. Use AI-driven solutions to enhance user accessibility, discoverability, and relevance of material through knowledge discovery, personalized recommendations, and content classification.</a:t>
            </a:r>
          </a:p>
        </p:txBody>
      </p:sp>
    </p:spTree>
    <p:extLst>
      <p:ext uri="{BB962C8B-B14F-4D97-AF65-F5344CB8AC3E}">
        <p14:creationId xmlns:p14="http://schemas.microsoft.com/office/powerpoint/2010/main" val="221445262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EE1EB-B517-09B5-B855-2BADEB2A8FA8}"/>
              </a:ext>
            </a:extLst>
          </p:cNvPr>
          <p:cNvSpPr>
            <a:spLocks noGrp="1"/>
          </p:cNvSpPr>
          <p:nvPr>
            <p:ph type="title"/>
          </p:nvPr>
        </p:nvSpPr>
        <p:spPr/>
        <p:txBody>
          <a:bodyPr/>
          <a:lstStyle/>
          <a:p>
            <a:r>
              <a:rPr lang="en-GB" dirty="0"/>
              <a:t>Conclusions </a:t>
            </a:r>
          </a:p>
        </p:txBody>
      </p:sp>
      <p:sp>
        <p:nvSpPr>
          <p:cNvPr id="3" name="Content Placeholder 2">
            <a:extLst>
              <a:ext uri="{FF2B5EF4-FFF2-40B4-BE49-F238E27FC236}">
                <a16:creationId xmlns:a16="http://schemas.microsoft.com/office/drawing/2014/main" id="{70553EB8-AA43-AE63-D739-EF365934BAA1}"/>
              </a:ext>
            </a:extLst>
          </p:cNvPr>
          <p:cNvSpPr>
            <a:spLocks noGrp="1"/>
          </p:cNvSpPr>
          <p:nvPr>
            <p:ph idx="1"/>
          </p:nvPr>
        </p:nvSpPr>
        <p:spPr/>
        <p:txBody>
          <a:bodyPr/>
          <a:lstStyle/>
          <a:p>
            <a:pPr marL="0" indent="0">
              <a:buNone/>
            </a:pPr>
            <a:r>
              <a:rPr lang="en-GB" b="0" i="0" dirty="0">
                <a:solidFill>
                  <a:srgbClr val="0D0D0D"/>
                </a:solidFill>
                <a:effectLst/>
                <a:latin typeface="Söhne"/>
              </a:rPr>
              <a:t>In conclusion, both Amazon and Microsoft have robust Knowledge Management Systems (KMS) in place, but there are specific areas within each organization that could benefit from further development:</a:t>
            </a:r>
            <a:endParaRPr lang="en-GB" dirty="0"/>
          </a:p>
        </p:txBody>
      </p:sp>
      <p:sp>
        <p:nvSpPr>
          <p:cNvPr id="5" name="TextBox 4">
            <a:extLst>
              <a:ext uri="{FF2B5EF4-FFF2-40B4-BE49-F238E27FC236}">
                <a16:creationId xmlns:a16="http://schemas.microsoft.com/office/drawing/2014/main" id="{BC0B3CB0-3D3B-1CD4-28D2-96D5E8AF571E}"/>
              </a:ext>
            </a:extLst>
          </p:cNvPr>
          <p:cNvSpPr txBox="1"/>
          <p:nvPr/>
        </p:nvSpPr>
        <p:spPr>
          <a:xfrm>
            <a:off x="350520" y="3739684"/>
            <a:ext cx="6096000" cy="523220"/>
          </a:xfrm>
          <a:prstGeom prst="rect">
            <a:avLst/>
          </a:prstGeom>
          <a:noFill/>
        </p:spPr>
        <p:txBody>
          <a:bodyPr wrap="square">
            <a:spAutoFit/>
          </a:bodyPr>
          <a:lstStyle/>
          <a:p>
            <a:r>
              <a:rPr lang="en-GB" sz="2800" b="1" i="0" dirty="0">
                <a:solidFill>
                  <a:srgbClr val="0D0D0D"/>
                </a:solidFill>
                <a:effectLst/>
                <a:latin typeface="Söhne"/>
              </a:rPr>
              <a:t>Data Governance and Privacy:</a:t>
            </a:r>
            <a:r>
              <a:rPr lang="en-GB" sz="2800" b="0" i="0" dirty="0">
                <a:solidFill>
                  <a:srgbClr val="0D0D0D"/>
                </a:solidFill>
                <a:effectLst/>
                <a:latin typeface="Söhne"/>
              </a:rPr>
              <a:t> </a:t>
            </a:r>
            <a:endParaRPr lang="en-GB" sz="2800" dirty="0"/>
          </a:p>
        </p:txBody>
      </p:sp>
      <p:sp>
        <p:nvSpPr>
          <p:cNvPr id="7" name="TextBox 6">
            <a:extLst>
              <a:ext uri="{FF2B5EF4-FFF2-40B4-BE49-F238E27FC236}">
                <a16:creationId xmlns:a16="http://schemas.microsoft.com/office/drawing/2014/main" id="{3E932DFD-548A-06D6-11DC-C3D81DE9A715}"/>
              </a:ext>
            </a:extLst>
          </p:cNvPr>
          <p:cNvSpPr txBox="1"/>
          <p:nvPr/>
        </p:nvSpPr>
        <p:spPr>
          <a:xfrm>
            <a:off x="5745480" y="4001294"/>
            <a:ext cx="6096000" cy="523220"/>
          </a:xfrm>
          <a:prstGeom prst="rect">
            <a:avLst/>
          </a:prstGeom>
          <a:noFill/>
        </p:spPr>
        <p:txBody>
          <a:bodyPr wrap="square">
            <a:spAutoFit/>
          </a:bodyPr>
          <a:lstStyle/>
          <a:p>
            <a:r>
              <a:rPr lang="en-GB" sz="2800" b="1" i="0" dirty="0">
                <a:solidFill>
                  <a:srgbClr val="0D0D0D"/>
                </a:solidFill>
                <a:effectLst/>
                <a:latin typeface="Söhne"/>
              </a:rPr>
              <a:t>Cultural Shift Towards Collaboration:</a:t>
            </a:r>
            <a:endParaRPr lang="en-GB" sz="2800" dirty="0"/>
          </a:p>
        </p:txBody>
      </p:sp>
      <p:sp>
        <p:nvSpPr>
          <p:cNvPr id="9" name="TextBox 8">
            <a:extLst>
              <a:ext uri="{FF2B5EF4-FFF2-40B4-BE49-F238E27FC236}">
                <a16:creationId xmlns:a16="http://schemas.microsoft.com/office/drawing/2014/main" id="{A6A5B216-56D9-0276-BE18-8C44AA8320C8}"/>
              </a:ext>
            </a:extLst>
          </p:cNvPr>
          <p:cNvSpPr txBox="1"/>
          <p:nvPr/>
        </p:nvSpPr>
        <p:spPr>
          <a:xfrm>
            <a:off x="1219200" y="5119906"/>
            <a:ext cx="6096000" cy="461665"/>
          </a:xfrm>
          <a:prstGeom prst="rect">
            <a:avLst/>
          </a:prstGeom>
          <a:noFill/>
        </p:spPr>
        <p:txBody>
          <a:bodyPr wrap="square">
            <a:spAutoFit/>
          </a:bodyPr>
          <a:lstStyle/>
          <a:p>
            <a:r>
              <a:rPr lang="en-GB" sz="2400" b="1" i="0" dirty="0">
                <a:solidFill>
                  <a:srgbClr val="0D0D0D"/>
                </a:solidFill>
                <a:effectLst/>
                <a:latin typeface="Söhne"/>
              </a:rPr>
              <a:t>Simplified Integration Across Platforms</a:t>
            </a:r>
            <a:endParaRPr lang="en-GB" sz="2400" dirty="0"/>
          </a:p>
        </p:txBody>
      </p:sp>
    </p:spTree>
    <p:extLst>
      <p:ext uri="{BB962C8B-B14F-4D97-AF65-F5344CB8AC3E}">
        <p14:creationId xmlns:p14="http://schemas.microsoft.com/office/powerpoint/2010/main" val="9878566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fade">
                                      <p:cBhvr>
                                        <p:cTn id="26" dur="1000"/>
                                        <p:tgtEl>
                                          <p:spTgt spid="7">
                                            <p:txEl>
                                              <p:pRg st="0" end="0"/>
                                            </p:txEl>
                                          </p:spTgt>
                                        </p:tgtEl>
                                      </p:cBhvr>
                                    </p:animEffect>
                                    <p:anim calcmode="lin" valueType="num">
                                      <p:cBhvr>
                                        <p:cTn id="27"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1000"/>
                                        <p:tgtEl>
                                          <p:spTgt spid="9"/>
                                        </p:tgtEl>
                                      </p:cBhvr>
                                    </p:animEffect>
                                    <p:anim calcmode="lin" valueType="num">
                                      <p:cBhvr>
                                        <p:cTn id="34" dur="1000" fill="hold"/>
                                        <p:tgtEl>
                                          <p:spTgt spid="9"/>
                                        </p:tgtEl>
                                        <p:attrNameLst>
                                          <p:attrName>ppt_x</p:attrName>
                                        </p:attrNameLst>
                                      </p:cBhvr>
                                      <p:tavLst>
                                        <p:tav tm="0">
                                          <p:val>
                                            <p:strVal val="#ppt_x"/>
                                          </p:val>
                                        </p:tav>
                                        <p:tav tm="100000">
                                          <p:val>
                                            <p:strVal val="#ppt_x"/>
                                          </p:val>
                                        </p:tav>
                                      </p:tavLst>
                                    </p:anim>
                                    <p:anim calcmode="lin" valueType="num">
                                      <p:cBhvr>
                                        <p:cTn id="3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55846-29B6-1B10-6A5A-87A052FC979A}"/>
              </a:ext>
            </a:extLst>
          </p:cNvPr>
          <p:cNvSpPr>
            <a:spLocks noGrp="1"/>
          </p:cNvSpPr>
          <p:nvPr>
            <p:ph type="title"/>
          </p:nvPr>
        </p:nvSpPr>
        <p:spPr/>
        <p:txBody>
          <a:bodyPr/>
          <a:lstStyle/>
          <a:p>
            <a:r>
              <a:rPr lang="en-GB" dirty="0"/>
              <a:t>Reference:</a:t>
            </a:r>
            <a:br>
              <a:rPr lang="en-GB" dirty="0"/>
            </a:br>
            <a:endParaRPr lang="en-GB" dirty="0"/>
          </a:p>
        </p:txBody>
      </p:sp>
      <p:sp>
        <p:nvSpPr>
          <p:cNvPr id="3" name="Content Placeholder 2">
            <a:extLst>
              <a:ext uri="{FF2B5EF4-FFF2-40B4-BE49-F238E27FC236}">
                <a16:creationId xmlns:a16="http://schemas.microsoft.com/office/drawing/2014/main" id="{6505E66F-E45D-7526-AC94-91F643BAC4CB}"/>
              </a:ext>
            </a:extLst>
          </p:cNvPr>
          <p:cNvSpPr>
            <a:spLocks noGrp="1"/>
          </p:cNvSpPr>
          <p:nvPr>
            <p:ph idx="1"/>
          </p:nvPr>
        </p:nvSpPr>
        <p:spPr>
          <a:xfrm>
            <a:off x="533400" y="1253331"/>
            <a:ext cx="10515600" cy="4351338"/>
          </a:xfrm>
        </p:spPr>
        <p:txBody>
          <a:bodyPr>
            <a:normAutofit fontScale="77500" lnSpcReduction="20000"/>
          </a:bodyPr>
          <a:lstStyle/>
          <a:p>
            <a:pPr marL="0" indent="0">
              <a:buNone/>
            </a:pPr>
            <a:r>
              <a:rPr lang="en-GB" sz="2600" dirty="0" err="1">
                <a:effectLst/>
              </a:rPr>
              <a:t>Amsler</a:t>
            </a:r>
            <a:r>
              <a:rPr lang="en-GB" sz="2600" dirty="0">
                <a:effectLst/>
              </a:rPr>
              <a:t>, S. (2021) </a:t>
            </a:r>
            <a:r>
              <a:rPr lang="en-GB" sz="2600" i="1" dirty="0">
                <a:effectLst/>
              </a:rPr>
              <a:t>What is knowledge management? -- definition from whatis.com</a:t>
            </a:r>
            <a:r>
              <a:rPr lang="en-GB" sz="2600" dirty="0">
                <a:effectLst/>
              </a:rPr>
              <a:t>, </a:t>
            </a:r>
            <a:r>
              <a:rPr lang="en-GB" sz="2600" i="1" dirty="0">
                <a:effectLst/>
              </a:rPr>
              <a:t>Content Management</a:t>
            </a:r>
            <a:r>
              <a:rPr lang="en-GB" sz="2600" dirty="0">
                <a:effectLst/>
              </a:rPr>
              <a:t>. Available at: https://www.techtarget.com/searchcontentmanagement/definition/knowledge-management-KM#:~:text=Knowledge%20management%20is%20the%20process,training%20documents%20and%20people%20skills. (Accessed: 12 March 2024). </a:t>
            </a:r>
          </a:p>
          <a:p>
            <a:pPr marL="0" indent="0">
              <a:buNone/>
            </a:pPr>
            <a:r>
              <a:rPr lang="en-GB" sz="2600" dirty="0">
                <a:effectLst/>
              </a:rPr>
              <a:t>Waters, J. (2024) </a:t>
            </a:r>
            <a:r>
              <a:rPr lang="en-GB" sz="2600" i="1" dirty="0">
                <a:effectLst/>
              </a:rPr>
              <a:t>Amazon.com</a:t>
            </a:r>
            <a:r>
              <a:rPr lang="en-GB" sz="2600" dirty="0">
                <a:effectLst/>
              </a:rPr>
              <a:t>, </a:t>
            </a:r>
            <a:r>
              <a:rPr lang="en-GB" sz="2600" i="1" dirty="0" err="1">
                <a:effectLst/>
              </a:rPr>
              <a:t>Encyclopædia</a:t>
            </a:r>
            <a:r>
              <a:rPr lang="en-GB" sz="2600" i="1" dirty="0">
                <a:effectLst/>
              </a:rPr>
              <a:t> Britannica</a:t>
            </a:r>
            <a:r>
              <a:rPr lang="en-GB" sz="2600" dirty="0">
                <a:effectLst/>
              </a:rPr>
              <a:t>. Available at: https://www.britannica.com/topic/Amazoncom (Accessed: 12 March 2024). </a:t>
            </a:r>
          </a:p>
          <a:p>
            <a:pPr marL="0" indent="0">
              <a:buNone/>
            </a:pPr>
            <a:r>
              <a:rPr lang="en-GB" sz="2600" dirty="0">
                <a:effectLst/>
              </a:rPr>
              <a:t>Cowling, J. (2016) </a:t>
            </a:r>
            <a:r>
              <a:rPr lang="en-GB" sz="2600" i="1" dirty="0">
                <a:effectLst/>
              </a:rPr>
              <a:t>A brief history of Microsoft - the worlds biggest software company</a:t>
            </a:r>
            <a:r>
              <a:rPr lang="en-GB" sz="2600" dirty="0">
                <a:effectLst/>
              </a:rPr>
              <a:t>, </a:t>
            </a:r>
            <a:r>
              <a:rPr lang="en-GB" sz="2600" i="1" dirty="0">
                <a:effectLst/>
              </a:rPr>
              <a:t>DSP blog</a:t>
            </a:r>
            <a:r>
              <a:rPr lang="en-GB" sz="2600" dirty="0">
                <a:effectLst/>
              </a:rPr>
              <a:t>. Available at: https://content.dsp.co.uk/a-brief-history-of-microsoft-the-worlds-biggest-software-company (Accessed: 12 March 2024). </a:t>
            </a:r>
          </a:p>
          <a:p>
            <a:pPr marL="0" indent="0">
              <a:buNone/>
            </a:pPr>
            <a:r>
              <a:rPr lang="en-GB" sz="2600" dirty="0" err="1">
                <a:effectLst/>
              </a:rPr>
              <a:t>Behal</a:t>
            </a:r>
            <a:r>
              <a:rPr lang="en-GB" sz="2600" dirty="0">
                <a:effectLst/>
              </a:rPr>
              <a:t>, G. (2023) </a:t>
            </a:r>
            <a:r>
              <a:rPr lang="en-GB" sz="2600" i="1" dirty="0">
                <a:effectLst/>
              </a:rPr>
              <a:t>Importance of knowledge management in organizations: Benefits &amp; examples</a:t>
            </a:r>
            <a:r>
              <a:rPr lang="en-GB" sz="2600" dirty="0">
                <a:effectLst/>
              </a:rPr>
              <a:t>, </a:t>
            </a:r>
            <a:r>
              <a:rPr lang="en-GB" sz="2600" i="1" dirty="0">
                <a:effectLst/>
              </a:rPr>
              <a:t>RSS</a:t>
            </a:r>
            <a:r>
              <a:rPr lang="en-GB" sz="2600" dirty="0">
                <a:effectLst/>
              </a:rPr>
              <a:t>. Available at: https://www.oslash.com/blog/importance-of-knowledge-management-in-organizations-benefits-examples (Accessed: 12 March 2024). </a:t>
            </a:r>
          </a:p>
          <a:p>
            <a:pPr marL="0" indent="0">
              <a:buNone/>
            </a:pPr>
            <a:r>
              <a:rPr lang="en-GB" sz="2600" dirty="0">
                <a:effectLst/>
              </a:rPr>
              <a:t>Monday.com (2023) </a:t>
            </a:r>
            <a:r>
              <a:rPr lang="en-GB" sz="2600" i="1" dirty="0">
                <a:effectLst/>
              </a:rPr>
              <a:t>Knowledge Management Systems: How to choose the right one</a:t>
            </a:r>
            <a:r>
              <a:rPr lang="en-GB" sz="2600" dirty="0">
                <a:effectLst/>
              </a:rPr>
              <a:t>, </a:t>
            </a:r>
            <a:r>
              <a:rPr lang="en-GB" sz="2600" i="1" dirty="0">
                <a:effectLst/>
              </a:rPr>
              <a:t>monday.com Blog</a:t>
            </a:r>
            <a:r>
              <a:rPr lang="en-GB" sz="2600" dirty="0">
                <a:effectLst/>
              </a:rPr>
              <a:t>. Available at: https://monday.com/blog/project-management/knowledge-management-system/ (Accessed: 12 March 2024). </a:t>
            </a:r>
          </a:p>
          <a:p>
            <a:pPr marL="0" indent="0">
              <a:buNone/>
            </a:pPr>
            <a:endParaRPr lang="en-GB" sz="2600" dirty="0">
              <a:effectLst/>
            </a:endParaRPr>
          </a:p>
          <a:p>
            <a:pPr marL="0" indent="0">
              <a:buNone/>
            </a:pPr>
            <a:endParaRPr lang="en-GB" dirty="0">
              <a:effectLst/>
            </a:endParaRPr>
          </a:p>
          <a:p>
            <a:pPr marL="0" indent="0">
              <a:buNone/>
            </a:pPr>
            <a:endParaRPr lang="en-GB" dirty="0"/>
          </a:p>
        </p:txBody>
      </p:sp>
    </p:spTree>
    <p:extLst>
      <p:ext uri="{BB962C8B-B14F-4D97-AF65-F5344CB8AC3E}">
        <p14:creationId xmlns:p14="http://schemas.microsoft.com/office/powerpoint/2010/main" val="1295864051"/>
      </p:ext>
    </p:extLst>
  </p:cSld>
  <p:clrMapOvr>
    <a:masterClrMapping/>
  </p:clrMapOvr>
  <p:transition spd="slow">
    <p:randomBar dir="ver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TotalTime>
  <Words>1880</Words>
  <Application>Microsoft Office PowerPoint</Application>
  <PresentationFormat>Widescreen</PresentationFormat>
  <Paragraphs>116</Paragraphs>
  <Slides>11</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Inter</vt:lpstr>
      <vt:lpstr>Inter Tight</vt:lpstr>
      <vt:lpstr>Söhne</vt:lpstr>
      <vt:lpstr>Office Theme</vt:lpstr>
      <vt:lpstr>Knowledge and information skills BMSW5106 </vt:lpstr>
      <vt:lpstr>Introduction</vt:lpstr>
      <vt:lpstr>Overview of Amazon and Microsoft:</vt:lpstr>
      <vt:lpstr>What is Knowledge management?</vt:lpstr>
      <vt:lpstr>Examples of knowledge management in organizations </vt:lpstr>
      <vt:lpstr>SWOT ANALYSIS (KM) Microsoft &amp; Amazon</vt:lpstr>
      <vt:lpstr>PowerPoint Presentation</vt:lpstr>
      <vt:lpstr>Recommendations to improve knowledge management at Amazon :</vt:lpstr>
      <vt:lpstr>Recommendations to improve knowledge management at Microsoft:</vt:lpstr>
      <vt:lpstr>Conclusions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skills BMSW5106 </dc:title>
  <dc:creator>Haleema Sadia Qureshi</dc:creator>
  <cp:lastModifiedBy>Haleema Sadia Qureshi</cp:lastModifiedBy>
  <cp:revision>1</cp:revision>
  <dcterms:created xsi:type="dcterms:W3CDTF">2024-03-11T23:04:41Z</dcterms:created>
  <dcterms:modified xsi:type="dcterms:W3CDTF">2024-03-12T02:20:40Z</dcterms:modified>
</cp:coreProperties>
</file>