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6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3" r:id="rId8"/>
    <p:sldId id="262" r:id="rId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2A390CC8-BCB4-C475-F09B-CE00DB6FFBE2}" v="53" dt="2023-02-12T14:40:39.095"/>
    <p1510:client id="{2C985312-684E-B888-F7FE-66A57D220092}" v="236" dt="2023-02-19T14:47:03.982"/>
    <p1510:client id="{37207915-EF6C-A4DB-C02D-F2BE4B92FECD}" v="53" dt="2023-02-11T16:22:27.166"/>
    <p1510:client id="{4FA77539-0AA7-E800-0D5D-06363D99C24A}" v="1" dt="2023-02-19T21:54:01.717"/>
    <p1510:client id="{55302EEF-6C7A-E848-161A-AA756DE8AAF3}" v="416" dt="2023-02-11T19:41:53.829"/>
    <p1510:client id="{5AF743C5-E67F-86A5-9050-734B117274C6}" v="453" dt="2023-02-12T14:51:41.997"/>
    <p1510:client id="{646310D7-8C6E-5A2A-C5B5-390E31422267}" v="55" dt="2023-02-12T14:38:09.035"/>
    <p1510:client id="{7DA98A0E-4173-72F4-C01F-8E64E9431742}" v="114" dt="2023-02-12T14:37:12.559"/>
    <p1510:client id="{AA244CDC-45A9-4119-3FCB-F642D38E7039}" v="174" dt="2023-02-19T16:49:29.749"/>
    <p1510:client id="{B4317B26-5EB5-948D-CA77-EE72FFEA0D9E}" v="9" dt="2023-02-11T17:20:59.990"/>
    <p1510:client id="{CC1EBA75-94A5-D372-8DE3-5D09205B143F}" v="1837" dt="2023-02-19T18:18:59.092"/>
    <p1510:client id="{D68B909C-E019-F03B-6FFF-CF7B635ABC64}" v="2" dt="2023-02-08T00:05:09.261"/>
    <p1510:client id="{E31CB206-8FB4-1169-794A-41274CEAFA86}" v="27" dt="2023-02-19T14:17:41.419"/>
    <p1510:client id="{F14B456C-26E3-D67A-9799-8959DF35D0F4}" v="6" dt="2023-02-12T14:30:55.468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54" d="100"/>
          <a:sy n="54" d="100"/>
        </p:scale>
        <p:origin x="930" y="3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microsoft.com/office/2015/10/relationships/revisionInfo" Target="revisionInfo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2_2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576D504-6F57-490B-B61F-00D159BD6AEA}" type="doc">
      <dgm:prSet loTypeId="urn:microsoft.com/office/officeart/2005/8/layout/list1" loCatId="list" qsTypeId="urn:microsoft.com/office/officeart/2005/8/quickstyle/3d1" qsCatId="3D" csTypeId="urn:microsoft.com/office/officeart/2005/8/colors/accent2_2" csCatId="accent2" phldr="1"/>
      <dgm:spPr/>
      <dgm:t>
        <a:bodyPr/>
        <a:lstStyle/>
        <a:p>
          <a:endParaRPr lang="en-US"/>
        </a:p>
      </dgm:t>
    </dgm:pt>
    <dgm:pt modelId="{A7CE753F-1156-42A3-9274-6BB7CF98D76F}">
      <dgm:prSet phldrT="[Text]" phldr="0"/>
      <dgm:spPr/>
      <dgm:t>
        <a:bodyPr/>
        <a:lstStyle/>
        <a:p>
          <a:pPr rtl="0"/>
          <a:r>
            <a:rPr lang="en-US">
              <a:latin typeface="Century Gothic" panose="020B0502020202020204"/>
            </a:rPr>
            <a:t>Week 7</a:t>
          </a:r>
          <a:endParaRPr lang="en-US"/>
        </a:p>
      </dgm:t>
    </dgm:pt>
    <dgm:pt modelId="{61640D9B-8A63-491C-91AD-B869AE1E9954}" type="parTrans" cxnId="{DEB8FE6F-851C-49F5-9613-BD31063BF5E6}">
      <dgm:prSet/>
      <dgm:spPr/>
      <dgm:t>
        <a:bodyPr/>
        <a:lstStyle/>
        <a:p>
          <a:endParaRPr lang="en-US"/>
        </a:p>
      </dgm:t>
    </dgm:pt>
    <dgm:pt modelId="{910C0CCD-EF22-4968-9B1B-F67AC454C3FF}" type="sibTrans" cxnId="{DEB8FE6F-851C-49F5-9613-BD31063BF5E6}">
      <dgm:prSet/>
      <dgm:spPr/>
      <dgm:t>
        <a:bodyPr/>
        <a:lstStyle/>
        <a:p>
          <a:endParaRPr lang="en-US"/>
        </a:p>
      </dgm:t>
    </dgm:pt>
    <dgm:pt modelId="{A486E92E-4898-4753-9426-7BB6B19352DE}">
      <dgm:prSet phldrT="[Text]" phldr="0"/>
      <dgm:spPr/>
      <dgm:t>
        <a:bodyPr/>
        <a:lstStyle/>
        <a:p>
          <a:pPr rtl="0"/>
          <a:r>
            <a:rPr lang="en-US">
              <a:latin typeface="Century Gothic" panose="020B0502020202020204"/>
            </a:rPr>
            <a:t>Send out survey to 5 students at UWTSD be completed.</a:t>
          </a:r>
          <a:endParaRPr lang="en-US"/>
        </a:p>
      </dgm:t>
    </dgm:pt>
    <dgm:pt modelId="{93689A67-61D3-47C2-BDD3-CC9F728064A8}" type="parTrans" cxnId="{5260365D-3EC6-48F2-AA72-55C7CBC80FF9}">
      <dgm:prSet/>
      <dgm:spPr/>
      <dgm:t>
        <a:bodyPr/>
        <a:lstStyle/>
        <a:p>
          <a:endParaRPr lang="en-US"/>
        </a:p>
      </dgm:t>
    </dgm:pt>
    <dgm:pt modelId="{F9BB86BC-8AC3-496A-ACF1-E2D550C92500}" type="sibTrans" cxnId="{5260365D-3EC6-48F2-AA72-55C7CBC80FF9}">
      <dgm:prSet/>
      <dgm:spPr/>
      <dgm:t>
        <a:bodyPr/>
        <a:lstStyle/>
        <a:p>
          <a:endParaRPr lang="en-US"/>
        </a:p>
      </dgm:t>
    </dgm:pt>
    <dgm:pt modelId="{008FB638-6B9F-4C6E-8826-8D702613EA96}">
      <dgm:prSet phldrT="[Text]" phldr="0"/>
      <dgm:spPr/>
      <dgm:t>
        <a:bodyPr/>
        <a:lstStyle/>
        <a:p>
          <a:pPr rtl="0"/>
          <a:r>
            <a:rPr lang="en-US">
              <a:latin typeface="Century Gothic" panose="020B0502020202020204"/>
            </a:rPr>
            <a:t>Week 8</a:t>
          </a:r>
          <a:endParaRPr lang="en-US"/>
        </a:p>
      </dgm:t>
    </dgm:pt>
    <dgm:pt modelId="{6059312E-BAB8-4A10-8FC6-ECECCF2C5BEA}" type="parTrans" cxnId="{D012AA3F-FEC4-4201-BFEC-9D590AE13F6A}">
      <dgm:prSet/>
      <dgm:spPr/>
      <dgm:t>
        <a:bodyPr/>
        <a:lstStyle/>
        <a:p>
          <a:endParaRPr lang="en-US"/>
        </a:p>
      </dgm:t>
    </dgm:pt>
    <dgm:pt modelId="{2C64AD75-C9CD-49DC-8C76-CDA2DF912817}" type="sibTrans" cxnId="{D012AA3F-FEC4-4201-BFEC-9D590AE13F6A}">
      <dgm:prSet/>
      <dgm:spPr/>
      <dgm:t>
        <a:bodyPr/>
        <a:lstStyle/>
        <a:p>
          <a:endParaRPr lang="en-US"/>
        </a:p>
      </dgm:t>
    </dgm:pt>
    <dgm:pt modelId="{5368588D-BD92-4DE5-975B-1C9C0B9F2FB5}">
      <dgm:prSet phldr="0"/>
      <dgm:spPr/>
      <dgm:t>
        <a:bodyPr/>
        <a:lstStyle/>
        <a:p>
          <a:pPr rtl="0"/>
          <a:r>
            <a:rPr lang="en-US">
              <a:latin typeface="Century Gothic" panose="020B0502020202020204"/>
            </a:rPr>
            <a:t>Collect data that students have completed.</a:t>
          </a:r>
        </a:p>
      </dgm:t>
    </dgm:pt>
    <dgm:pt modelId="{5C615859-54FC-4AFB-AA46-A5A23F63D9D7}" type="parTrans" cxnId="{26C9D079-7D7E-4CCE-B4C5-569508038621}">
      <dgm:prSet/>
      <dgm:spPr/>
    </dgm:pt>
    <dgm:pt modelId="{D9F213CE-3A61-4280-B388-5D3A2A563982}" type="sibTrans" cxnId="{26C9D079-7D7E-4CCE-B4C5-569508038621}">
      <dgm:prSet/>
      <dgm:spPr/>
      <dgm:t>
        <a:bodyPr/>
        <a:lstStyle/>
        <a:p>
          <a:endParaRPr lang="en-US"/>
        </a:p>
      </dgm:t>
    </dgm:pt>
    <dgm:pt modelId="{1722394F-0886-4A40-BF99-74EDA8894049}">
      <dgm:prSet phldr="0"/>
      <dgm:spPr/>
      <dgm:t>
        <a:bodyPr/>
        <a:lstStyle/>
        <a:p>
          <a:pPr rtl="0"/>
          <a:r>
            <a:rPr lang="en-US">
              <a:latin typeface="Century Gothic" panose="020B0502020202020204"/>
            </a:rPr>
            <a:t>Week 9</a:t>
          </a:r>
        </a:p>
      </dgm:t>
    </dgm:pt>
    <dgm:pt modelId="{D57C906B-DC50-406C-890A-D3B132145C46}" type="parTrans" cxnId="{A509A8E5-E7D3-49D3-850D-632B8013A047}">
      <dgm:prSet/>
      <dgm:spPr/>
    </dgm:pt>
    <dgm:pt modelId="{97B74E74-56BF-448C-8C2C-A682DA52AFBB}" type="sibTrans" cxnId="{A509A8E5-E7D3-49D3-850D-632B8013A047}">
      <dgm:prSet/>
      <dgm:spPr/>
      <dgm:t>
        <a:bodyPr/>
        <a:lstStyle/>
        <a:p>
          <a:endParaRPr lang="en-US"/>
        </a:p>
      </dgm:t>
    </dgm:pt>
    <dgm:pt modelId="{097CF155-7DE9-4081-B033-A9E1E09978BF}">
      <dgm:prSet phldr="0"/>
      <dgm:spPr/>
      <dgm:t>
        <a:bodyPr/>
        <a:lstStyle/>
        <a:p>
          <a:pPr rtl="0"/>
          <a:r>
            <a:rPr lang="en-US">
              <a:latin typeface="Century Gothic" panose="020B0502020202020204"/>
            </a:rPr>
            <a:t>Analysis data that has be accumulated from responses given by the condidates.</a:t>
          </a:r>
        </a:p>
      </dgm:t>
    </dgm:pt>
    <dgm:pt modelId="{00D179E6-7566-496E-A5AD-FDCC1B08367F}" type="parTrans" cxnId="{5990D9C6-68A9-4975-B8E1-A13E3ECBF6D1}">
      <dgm:prSet/>
      <dgm:spPr/>
    </dgm:pt>
    <dgm:pt modelId="{4CFBFEC3-213B-49A1-9800-BA9717DA1B87}" type="sibTrans" cxnId="{5990D9C6-68A9-4975-B8E1-A13E3ECBF6D1}">
      <dgm:prSet/>
      <dgm:spPr/>
      <dgm:t>
        <a:bodyPr/>
        <a:lstStyle/>
        <a:p>
          <a:endParaRPr lang="en-US"/>
        </a:p>
      </dgm:t>
    </dgm:pt>
    <dgm:pt modelId="{B1A9BB17-0A7A-445D-B038-096973FC29A6}">
      <dgm:prSet phldr="0"/>
      <dgm:spPr/>
      <dgm:t>
        <a:bodyPr/>
        <a:lstStyle/>
        <a:p>
          <a:pPr rtl="0"/>
          <a:r>
            <a:rPr lang="en-US">
              <a:latin typeface="Century Gothic" panose="020B0502020202020204"/>
            </a:rPr>
            <a:t>Week 10</a:t>
          </a:r>
        </a:p>
      </dgm:t>
    </dgm:pt>
    <dgm:pt modelId="{62FFF428-D1C9-495D-AD1D-ACC6854C96DD}" type="parTrans" cxnId="{15DCA22A-0823-4188-906B-33E88257A632}">
      <dgm:prSet/>
      <dgm:spPr/>
    </dgm:pt>
    <dgm:pt modelId="{CF5F4A25-4096-481E-9390-169044CD432F}" type="sibTrans" cxnId="{15DCA22A-0823-4188-906B-33E88257A632}">
      <dgm:prSet/>
      <dgm:spPr/>
      <dgm:t>
        <a:bodyPr/>
        <a:lstStyle/>
        <a:p>
          <a:endParaRPr lang="en-US"/>
        </a:p>
      </dgm:t>
    </dgm:pt>
    <dgm:pt modelId="{EBED469C-DFF1-48C0-93A3-77DDF43599A2}">
      <dgm:prSet phldr="0"/>
      <dgm:spPr/>
      <dgm:t>
        <a:bodyPr/>
        <a:lstStyle/>
        <a:p>
          <a:pPr rtl="0"/>
          <a:r>
            <a:rPr lang="en-US">
              <a:latin typeface="Century Gothic" panose="020B0502020202020204"/>
            </a:rPr>
            <a:t>Final report write up.</a:t>
          </a:r>
        </a:p>
      </dgm:t>
    </dgm:pt>
    <dgm:pt modelId="{8757800D-F79F-44B5-BF49-011ACE247C0D}" type="parTrans" cxnId="{5057AFDD-6316-4552-BAD5-012FF7F9CC57}">
      <dgm:prSet/>
      <dgm:spPr/>
    </dgm:pt>
    <dgm:pt modelId="{B8D0CCD1-CCF3-405B-AB24-B56DFCAC6C4B}" type="sibTrans" cxnId="{5057AFDD-6316-4552-BAD5-012FF7F9CC57}">
      <dgm:prSet/>
      <dgm:spPr/>
      <dgm:t>
        <a:bodyPr/>
        <a:lstStyle/>
        <a:p>
          <a:endParaRPr lang="en-US"/>
        </a:p>
      </dgm:t>
    </dgm:pt>
    <dgm:pt modelId="{118E1C2F-FF3D-4DD0-95F4-28322B76D14A}">
      <dgm:prSet phldr="0"/>
      <dgm:spPr/>
      <dgm:t>
        <a:bodyPr/>
        <a:lstStyle/>
        <a:p>
          <a:endParaRPr lang="en-US">
            <a:latin typeface="Century Gothic" panose="020B0502020202020204"/>
          </a:endParaRPr>
        </a:p>
      </dgm:t>
    </dgm:pt>
    <dgm:pt modelId="{2C42ABFC-2768-4F8A-95E6-9B03FCD36F5C}" type="parTrans" cxnId="{E4DAF77A-7D22-4B40-81A8-A5A43AE79394}">
      <dgm:prSet/>
      <dgm:spPr/>
    </dgm:pt>
    <dgm:pt modelId="{3D7B8ECB-241C-4277-BB95-36BED63B7331}" type="sibTrans" cxnId="{E4DAF77A-7D22-4B40-81A8-A5A43AE79394}">
      <dgm:prSet/>
      <dgm:spPr/>
      <dgm:t>
        <a:bodyPr/>
        <a:lstStyle/>
        <a:p>
          <a:endParaRPr lang="en-US"/>
        </a:p>
      </dgm:t>
    </dgm:pt>
    <dgm:pt modelId="{1315D6A3-B919-4F70-A97B-C7BF59D2386D}" type="pres">
      <dgm:prSet presAssocID="{D576D504-6F57-490B-B61F-00D159BD6AEA}" presName="linear" presStyleCnt="0">
        <dgm:presLayoutVars>
          <dgm:dir/>
          <dgm:animLvl val="lvl"/>
          <dgm:resizeHandles val="exact"/>
        </dgm:presLayoutVars>
      </dgm:prSet>
      <dgm:spPr/>
    </dgm:pt>
    <dgm:pt modelId="{9D8BC8E7-FB9D-482F-BEBB-F22EA0F0213A}" type="pres">
      <dgm:prSet presAssocID="{A7CE753F-1156-42A3-9274-6BB7CF98D76F}" presName="parentLin" presStyleCnt="0"/>
      <dgm:spPr/>
    </dgm:pt>
    <dgm:pt modelId="{A88B824C-9E7D-424D-B5DA-EB5FDDE4BA8F}" type="pres">
      <dgm:prSet presAssocID="{A7CE753F-1156-42A3-9274-6BB7CF98D76F}" presName="parentLeftMargin" presStyleLbl="node1" presStyleIdx="0" presStyleCnt="4"/>
      <dgm:spPr/>
    </dgm:pt>
    <dgm:pt modelId="{97D2F5E2-19F2-4624-A28B-67740423EAC0}" type="pres">
      <dgm:prSet presAssocID="{A7CE753F-1156-42A3-9274-6BB7CF98D76F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1771EC10-2287-4FEB-AB75-AE4BA3BFD558}" type="pres">
      <dgm:prSet presAssocID="{A7CE753F-1156-42A3-9274-6BB7CF98D76F}" presName="negativeSpace" presStyleCnt="0"/>
      <dgm:spPr/>
    </dgm:pt>
    <dgm:pt modelId="{EF8C4703-4AC3-42D1-98D9-780D4557E8CD}" type="pres">
      <dgm:prSet presAssocID="{A7CE753F-1156-42A3-9274-6BB7CF98D76F}" presName="childText" presStyleLbl="conFgAcc1" presStyleIdx="0" presStyleCnt="4">
        <dgm:presLayoutVars>
          <dgm:bulletEnabled val="1"/>
        </dgm:presLayoutVars>
      </dgm:prSet>
      <dgm:spPr/>
    </dgm:pt>
    <dgm:pt modelId="{2281FEC9-D650-4CB1-A5A1-4256876AADF8}" type="pres">
      <dgm:prSet presAssocID="{910C0CCD-EF22-4968-9B1B-F67AC454C3FF}" presName="spaceBetweenRectangles" presStyleCnt="0"/>
      <dgm:spPr/>
    </dgm:pt>
    <dgm:pt modelId="{31CCAEF1-6C90-4E59-BB2D-E13C9406E453}" type="pres">
      <dgm:prSet presAssocID="{008FB638-6B9F-4C6E-8826-8D702613EA96}" presName="parentLin" presStyleCnt="0"/>
      <dgm:spPr/>
    </dgm:pt>
    <dgm:pt modelId="{849B8108-F310-42A1-BF93-B76E581849E9}" type="pres">
      <dgm:prSet presAssocID="{008FB638-6B9F-4C6E-8826-8D702613EA96}" presName="parentLeftMargin" presStyleLbl="node1" presStyleIdx="0" presStyleCnt="4"/>
      <dgm:spPr/>
    </dgm:pt>
    <dgm:pt modelId="{E4593669-88F2-4B6E-BF06-D15DF9223FBF}" type="pres">
      <dgm:prSet presAssocID="{008FB638-6B9F-4C6E-8826-8D702613EA96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62D8E304-04BB-4FF4-8C63-B17939490C85}" type="pres">
      <dgm:prSet presAssocID="{008FB638-6B9F-4C6E-8826-8D702613EA96}" presName="negativeSpace" presStyleCnt="0"/>
      <dgm:spPr/>
    </dgm:pt>
    <dgm:pt modelId="{CFA20B7E-62B4-4F86-B4D7-67A4427628B2}" type="pres">
      <dgm:prSet presAssocID="{008FB638-6B9F-4C6E-8826-8D702613EA96}" presName="childText" presStyleLbl="conFgAcc1" presStyleIdx="1" presStyleCnt="4">
        <dgm:presLayoutVars>
          <dgm:bulletEnabled val="1"/>
        </dgm:presLayoutVars>
      </dgm:prSet>
      <dgm:spPr/>
    </dgm:pt>
    <dgm:pt modelId="{0F3C3D02-9A29-4F92-B599-C8F5C400615E}" type="pres">
      <dgm:prSet presAssocID="{2C64AD75-C9CD-49DC-8C76-CDA2DF912817}" presName="spaceBetweenRectangles" presStyleCnt="0"/>
      <dgm:spPr/>
    </dgm:pt>
    <dgm:pt modelId="{EADC15A3-F4AF-4766-AFCF-98C262E3A010}" type="pres">
      <dgm:prSet presAssocID="{1722394F-0886-4A40-BF99-74EDA8894049}" presName="parentLin" presStyleCnt="0"/>
      <dgm:spPr/>
    </dgm:pt>
    <dgm:pt modelId="{EB629131-1912-4CCF-8500-1A25B3B35CF1}" type="pres">
      <dgm:prSet presAssocID="{1722394F-0886-4A40-BF99-74EDA8894049}" presName="parentLeftMargin" presStyleLbl="node1" presStyleIdx="1" presStyleCnt="4"/>
      <dgm:spPr/>
    </dgm:pt>
    <dgm:pt modelId="{61A0A284-C9E5-4088-8E93-F2BEE1CDA936}" type="pres">
      <dgm:prSet presAssocID="{1722394F-0886-4A40-BF99-74EDA8894049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09F9F372-7A68-42FF-9D5B-08EC3FE71306}" type="pres">
      <dgm:prSet presAssocID="{1722394F-0886-4A40-BF99-74EDA8894049}" presName="negativeSpace" presStyleCnt="0"/>
      <dgm:spPr/>
    </dgm:pt>
    <dgm:pt modelId="{2E2B1666-98DC-49C7-B120-C4D61A1A5E99}" type="pres">
      <dgm:prSet presAssocID="{1722394F-0886-4A40-BF99-74EDA8894049}" presName="childText" presStyleLbl="conFgAcc1" presStyleIdx="2" presStyleCnt="4">
        <dgm:presLayoutVars>
          <dgm:bulletEnabled val="1"/>
        </dgm:presLayoutVars>
      </dgm:prSet>
      <dgm:spPr/>
    </dgm:pt>
    <dgm:pt modelId="{C31E41F2-535E-4086-A8F4-4A0D000CBA25}" type="pres">
      <dgm:prSet presAssocID="{97B74E74-56BF-448C-8C2C-A682DA52AFBB}" presName="spaceBetweenRectangles" presStyleCnt="0"/>
      <dgm:spPr/>
    </dgm:pt>
    <dgm:pt modelId="{8DB5883B-918F-4176-8380-996B5740DCDC}" type="pres">
      <dgm:prSet presAssocID="{B1A9BB17-0A7A-445D-B038-096973FC29A6}" presName="parentLin" presStyleCnt="0"/>
      <dgm:spPr/>
    </dgm:pt>
    <dgm:pt modelId="{081262A5-21AD-4A30-AB69-9AE0571D5F6C}" type="pres">
      <dgm:prSet presAssocID="{B1A9BB17-0A7A-445D-B038-096973FC29A6}" presName="parentLeftMargin" presStyleLbl="node1" presStyleIdx="2" presStyleCnt="4"/>
      <dgm:spPr/>
    </dgm:pt>
    <dgm:pt modelId="{E7745CAB-A2AB-4640-BE2C-45BBB20B23A8}" type="pres">
      <dgm:prSet presAssocID="{B1A9BB17-0A7A-445D-B038-096973FC29A6}" presName="parentText" presStyleLbl="node1" presStyleIdx="3" presStyleCnt="4">
        <dgm:presLayoutVars>
          <dgm:chMax val="0"/>
          <dgm:bulletEnabled val="1"/>
        </dgm:presLayoutVars>
      </dgm:prSet>
      <dgm:spPr/>
    </dgm:pt>
    <dgm:pt modelId="{8AF44E8E-CD3F-4476-B159-035630A38F10}" type="pres">
      <dgm:prSet presAssocID="{B1A9BB17-0A7A-445D-B038-096973FC29A6}" presName="negativeSpace" presStyleCnt="0"/>
      <dgm:spPr/>
    </dgm:pt>
    <dgm:pt modelId="{842C910F-101B-426D-9470-7EFB2916CD81}" type="pres">
      <dgm:prSet presAssocID="{B1A9BB17-0A7A-445D-B038-096973FC29A6}" presName="childText" presStyleLbl="conFgAcc1" presStyleIdx="3" presStyleCnt="4">
        <dgm:presLayoutVars>
          <dgm:bulletEnabled val="1"/>
        </dgm:presLayoutVars>
      </dgm:prSet>
      <dgm:spPr/>
    </dgm:pt>
  </dgm:ptLst>
  <dgm:cxnLst>
    <dgm:cxn modelId="{42995009-9804-456C-9B75-82B3B5402518}" type="presOf" srcId="{B1A9BB17-0A7A-445D-B038-096973FC29A6}" destId="{081262A5-21AD-4A30-AB69-9AE0571D5F6C}" srcOrd="0" destOrd="0" presId="urn:microsoft.com/office/officeart/2005/8/layout/list1"/>
    <dgm:cxn modelId="{23B1682A-B9F3-463E-AA75-C88F5E091746}" type="presOf" srcId="{1722394F-0886-4A40-BF99-74EDA8894049}" destId="{61A0A284-C9E5-4088-8E93-F2BEE1CDA936}" srcOrd="1" destOrd="0" presId="urn:microsoft.com/office/officeart/2005/8/layout/list1"/>
    <dgm:cxn modelId="{15DCA22A-0823-4188-906B-33E88257A632}" srcId="{D576D504-6F57-490B-B61F-00D159BD6AEA}" destId="{B1A9BB17-0A7A-445D-B038-096973FC29A6}" srcOrd="3" destOrd="0" parTransId="{62FFF428-D1C9-495D-AD1D-ACC6854C96DD}" sibTransId="{CF5F4A25-4096-481E-9390-169044CD432F}"/>
    <dgm:cxn modelId="{108BB53E-937B-4392-92CF-FFD6C125BFB3}" type="presOf" srcId="{118E1C2F-FF3D-4DD0-95F4-28322B76D14A}" destId="{842C910F-101B-426D-9470-7EFB2916CD81}" srcOrd="0" destOrd="1" presId="urn:microsoft.com/office/officeart/2005/8/layout/list1"/>
    <dgm:cxn modelId="{D012AA3F-FEC4-4201-BFEC-9D590AE13F6A}" srcId="{D576D504-6F57-490B-B61F-00D159BD6AEA}" destId="{008FB638-6B9F-4C6E-8826-8D702613EA96}" srcOrd="1" destOrd="0" parTransId="{6059312E-BAB8-4A10-8FC6-ECECCF2C5BEA}" sibTransId="{2C64AD75-C9CD-49DC-8C76-CDA2DF912817}"/>
    <dgm:cxn modelId="{CC4D3B40-6F19-4A16-A9D7-170261C50843}" type="presOf" srcId="{5368588D-BD92-4DE5-975B-1C9C0B9F2FB5}" destId="{CFA20B7E-62B4-4F86-B4D7-67A4427628B2}" srcOrd="0" destOrd="0" presId="urn:microsoft.com/office/officeart/2005/8/layout/list1"/>
    <dgm:cxn modelId="{5260365D-3EC6-48F2-AA72-55C7CBC80FF9}" srcId="{A7CE753F-1156-42A3-9274-6BB7CF98D76F}" destId="{A486E92E-4898-4753-9426-7BB6B19352DE}" srcOrd="0" destOrd="0" parTransId="{93689A67-61D3-47C2-BDD3-CC9F728064A8}" sibTransId="{F9BB86BC-8AC3-496A-ACF1-E2D550C92500}"/>
    <dgm:cxn modelId="{F00A2C6F-B0C2-4BD3-AC46-BF9C5368CE5A}" type="presOf" srcId="{1722394F-0886-4A40-BF99-74EDA8894049}" destId="{EB629131-1912-4CCF-8500-1A25B3B35CF1}" srcOrd="0" destOrd="0" presId="urn:microsoft.com/office/officeart/2005/8/layout/list1"/>
    <dgm:cxn modelId="{DEB8FE6F-851C-49F5-9613-BD31063BF5E6}" srcId="{D576D504-6F57-490B-B61F-00D159BD6AEA}" destId="{A7CE753F-1156-42A3-9274-6BB7CF98D76F}" srcOrd="0" destOrd="0" parTransId="{61640D9B-8A63-491C-91AD-B869AE1E9954}" sibTransId="{910C0CCD-EF22-4968-9B1B-F67AC454C3FF}"/>
    <dgm:cxn modelId="{76F56C58-C7B1-42B8-B617-5981C01784B9}" type="presOf" srcId="{EBED469C-DFF1-48C0-93A3-77DDF43599A2}" destId="{842C910F-101B-426D-9470-7EFB2916CD81}" srcOrd="0" destOrd="0" presId="urn:microsoft.com/office/officeart/2005/8/layout/list1"/>
    <dgm:cxn modelId="{26C9D079-7D7E-4CCE-B4C5-569508038621}" srcId="{008FB638-6B9F-4C6E-8826-8D702613EA96}" destId="{5368588D-BD92-4DE5-975B-1C9C0B9F2FB5}" srcOrd="0" destOrd="0" parTransId="{5C615859-54FC-4AFB-AA46-A5A23F63D9D7}" sibTransId="{D9F213CE-3A61-4280-B388-5D3A2A563982}"/>
    <dgm:cxn modelId="{E4DAF77A-7D22-4B40-81A8-A5A43AE79394}" srcId="{EBED469C-DFF1-48C0-93A3-77DDF43599A2}" destId="{118E1C2F-FF3D-4DD0-95F4-28322B76D14A}" srcOrd="0" destOrd="0" parTransId="{2C42ABFC-2768-4F8A-95E6-9B03FCD36F5C}" sibTransId="{3D7B8ECB-241C-4277-BB95-36BED63B7331}"/>
    <dgm:cxn modelId="{88ECDB9D-9CEC-47D5-88CD-E06346F49532}" type="presOf" srcId="{A7CE753F-1156-42A3-9274-6BB7CF98D76F}" destId="{A88B824C-9E7D-424D-B5DA-EB5FDDE4BA8F}" srcOrd="0" destOrd="0" presId="urn:microsoft.com/office/officeart/2005/8/layout/list1"/>
    <dgm:cxn modelId="{6BAC43A2-5A48-4608-BA48-EBF95A6BC7EC}" type="presOf" srcId="{A486E92E-4898-4753-9426-7BB6B19352DE}" destId="{EF8C4703-4AC3-42D1-98D9-780D4557E8CD}" srcOrd="0" destOrd="0" presId="urn:microsoft.com/office/officeart/2005/8/layout/list1"/>
    <dgm:cxn modelId="{2ADEB3A5-C7E5-457F-80A8-B989E6C4F31A}" type="presOf" srcId="{008FB638-6B9F-4C6E-8826-8D702613EA96}" destId="{849B8108-F310-42A1-BF93-B76E581849E9}" srcOrd="0" destOrd="0" presId="urn:microsoft.com/office/officeart/2005/8/layout/list1"/>
    <dgm:cxn modelId="{7C2137BE-5431-4617-9960-359A7550E9BF}" type="presOf" srcId="{B1A9BB17-0A7A-445D-B038-096973FC29A6}" destId="{E7745CAB-A2AB-4640-BE2C-45BBB20B23A8}" srcOrd="1" destOrd="0" presId="urn:microsoft.com/office/officeart/2005/8/layout/list1"/>
    <dgm:cxn modelId="{5990D9C6-68A9-4975-B8E1-A13E3ECBF6D1}" srcId="{1722394F-0886-4A40-BF99-74EDA8894049}" destId="{097CF155-7DE9-4081-B033-A9E1E09978BF}" srcOrd="0" destOrd="0" parTransId="{00D179E6-7566-496E-A5AD-FDCC1B08367F}" sibTransId="{4CFBFEC3-213B-49A1-9800-BA9717DA1B87}"/>
    <dgm:cxn modelId="{19E919CE-3AC4-4A0B-BEB4-8EE713186B48}" type="presOf" srcId="{097CF155-7DE9-4081-B033-A9E1E09978BF}" destId="{2E2B1666-98DC-49C7-B120-C4D61A1A5E99}" srcOrd="0" destOrd="0" presId="urn:microsoft.com/office/officeart/2005/8/layout/list1"/>
    <dgm:cxn modelId="{3050AED3-81C5-46CE-A806-8CBED123810F}" type="presOf" srcId="{D576D504-6F57-490B-B61F-00D159BD6AEA}" destId="{1315D6A3-B919-4F70-A97B-C7BF59D2386D}" srcOrd="0" destOrd="0" presId="urn:microsoft.com/office/officeart/2005/8/layout/list1"/>
    <dgm:cxn modelId="{8756B2D9-F14A-4E41-8B7D-82483691AB42}" type="presOf" srcId="{A7CE753F-1156-42A3-9274-6BB7CF98D76F}" destId="{97D2F5E2-19F2-4624-A28B-67740423EAC0}" srcOrd="1" destOrd="0" presId="urn:microsoft.com/office/officeart/2005/8/layout/list1"/>
    <dgm:cxn modelId="{5057AFDD-6316-4552-BAD5-012FF7F9CC57}" srcId="{B1A9BB17-0A7A-445D-B038-096973FC29A6}" destId="{EBED469C-DFF1-48C0-93A3-77DDF43599A2}" srcOrd="0" destOrd="0" parTransId="{8757800D-F79F-44B5-BF49-011ACE247C0D}" sibTransId="{B8D0CCD1-CCF3-405B-AB24-B56DFCAC6C4B}"/>
    <dgm:cxn modelId="{A509A8E5-E7D3-49D3-850D-632B8013A047}" srcId="{D576D504-6F57-490B-B61F-00D159BD6AEA}" destId="{1722394F-0886-4A40-BF99-74EDA8894049}" srcOrd="2" destOrd="0" parTransId="{D57C906B-DC50-406C-890A-D3B132145C46}" sibTransId="{97B74E74-56BF-448C-8C2C-A682DA52AFBB}"/>
    <dgm:cxn modelId="{2DA01CEC-8261-46C0-9459-BF86D1BEDAD4}" type="presOf" srcId="{008FB638-6B9F-4C6E-8826-8D702613EA96}" destId="{E4593669-88F2-4B6E-BF06-D15DF9223FBF}" srcOrd="1" destOrd="0" presId="urn:microsoft.com/office/officeart/2005/8/layout/list1"/>
    <dgm:cxn modelId="{502C8C12-FBCA-4667-BE1B-8D4EC9D0A54A}" type="presParOf" srcId="{1315D6A3-B919-4F70-A97B-C7BF59D2386D}" destId="{9D8BC8E7-FB9D-482F-BEBB-F22EA0F0213A}" srcOrd="0" destOrd="0" presId="urn:microsoft.com/office/officeart/2005/8/layout/list1"/>
    <dgm:cxn modelId="{66238A5A-9CA6-48AB-AF0C-65FC36A4B744}" type="presParOf" srcId="{9D8BC8E7-FB9D-482F-BEBB-F22EA0F0213A}" destId="{A88B824C-9E7D-424D-B5DA-EB5FDDE4BA8F}" srcOrd="0" destOrd="0" presId="urn:microsoft.com/office/officeart/2005/8/layout/list1"/>
    <dgm:cxn modelId="{5563CA88-C891-48D7-9188-11C65C5FB285}" type="presParOf" srcId="{9D8BC8E7-FB9D-482F-BEBB-F22EA0F0213A}" destId="{97D2F5E2-19F2-4624-A28B-67740423EAC0}" srcOrd="1" destOrd="0" presId="urn:microsoft.com/office/officeart/2005/8/layout/list1"/>
    <dgm:cxn modelId="{2938C194-F240-43D1-9614-1F13B795C09A}" type="presParOf" srcId="{1315D6A3-B919-4F70-A97B-C7BF59D2386D}" destId="{1771EC10-2287-4FEB-AB75-AE4BA3BFD558}" srcOrd="1" destOrd="0" presId="urn:microsoft.com/office/officeart/2005/8/layout/list1"/>
    <dgm:cxn modelId="{1221FA97-9464-4B70-9020-FB836EE0889C}" type="presParOf" srcId="{1315D6A3-B919-4F70-A97B-C7BF59D2386D}" destId="{EF8C4703-4AC3-42D1-98D9-780D4557E8CD}" srcOrd="2" destOrd="0" presId="urn:microsoft.com/office/officeart/2005/8/layout/list1"/>
    <dgm:cxn modelId="{03A6AF8A-260D-4D0A-AA2D-69F7428A1FC1}" type="presParOf" srcId="{1315D6A3-B919-4F70-A97B-C7BF59D2386D}" destId="{2281FEC9-D650-4CB1-A5A1-4256876AADF8}" srcOrd="3" destOrd="0" presId="urn:microsoft.com/office/officeart/2005/8/layout/list1"/>
    <dgm:cxn modelId="{5AF1131E-A9BA-49E5-BFF7-39C032272EF9}" type="presParOf" srcId="{1315D6A3-B919-4F70-A97B-C7BF59D2386D}" destId="{31CCAEF1-6C90-4E59-BB2D-E13C9406E453}" srcOrd="4" destOrd="0" presId="urn:microsoft.com/office/officeart/2005/8/layout/list1"/>
    <dgm:cxn modelId="{26CAFEB4-95E2-4550-86A7-F9F4EC0B067E}" type="presParOf" srcId="{31CCAEF1-6C90-4E59-BB2D-E13C9406E453}" destId="{849B8108-F310-42A1-BF93-B76E581849E9}" srcOrd="0" destOrd="0" presId="urn:microsoft.com/office/officeart/2005/8/layout/list1"/>
    <dgm:cxn modelId="{49B483BF-4D2E-41A9-90A6-DDA867762C66}" type="presParOf" srcId="{31CCAEF1-6C90-4E59-BB2D-E13C9406E453}" destId="{E4593669-88F2-4B6E-BF06-D15DF9223FBF}" srcOrd="1" destOrd="0" presId="urn:microsoft.com/office/officeart/2005/8/layout/list1"/>
    <dgm:cxn modelId="{CB96531C-881A-44B9-9C0C-D296AD8DFA9A}" type="presParOf" srcId="{1315D6A3-B919-4F70-A97B-C7BF59D2386D}" destId="{62D8E304-04BB-4FF4-8C63-B17939490C85}" srcOrd="5" destOrd="0" presId="urn:microsoft.com/office/officeart/2005/8/layout/list1"/>
    <dgm:cxn modelId="{18B96DF0-A433-4F7B-9FFB-9DA0D5C92F02}" type="presParOf" srcId="{1315D6A3-B919-4F70-A97B-C7BF59D2386D}" destId="{CFA20B7E-62B4-4F86-B4D7-67A4427628B2}" srcOrd="6" destOrd="0" presId="urn:microsoft.com/office/officeart/2005/8/layout/list1"/>
    <dgm:cxn modelId="{C9C8195D-6100-4076-9424-573BAAD67FBD}" type="presParOf" srcId="{1315D6A3-B919-4F70-A97B-C7BF59D2386D}" destId="{0F3C3D02-9A29-4F92-B599-C8F5C400615E}" srcOrd="7" destOrd="0" presId="urn:microsoft.com/office/officeart/2005/8/layout/list1"/>
    <dgm:cxn modelId="{BCED9C9A-9C1F-497E-B7A2-255C965E0198}" type="presParOf" srcId="{1315D6A3-B919-4F70-A97B-C7BF59D2386D}" destId="{EADC15A3-F4AF-4766-AFCF-98C262E3A010}" srcOrd="8" destOrd="0" presId="urn:microsoft.com/office/officeart/2005/8/layout/list1"/>
    <dgm:cxn modelId="{6D15F1CA-747E-4127-980D-CA9EB0C4F178}" type="presParOf" srcId="{EADC15A3-F4AF-4766-AFCF-98C262E3A010}" destId="{EB629131-1912-4CCF-8500-1A25B3B35CF1}" srcOrd="0" destOrd="0" presId="urn:microsoft.com/office/officeart/2005/8/layout/list1"/>
    <dgm:cxn modelId="{66908170-6299-44CE-986A-160718C30B57}" type="presParOf" srcId="{EADC15A3-F4AF-4766-AFCF-98C262E3A010}" destId="{61A0A284-C9E5-4088-8E93-F2BEE1CDA936}" srcOrd="1" destOrd="0" presId="urn:microsoft.com/office/officeart/2005/8/layout/list1"/>
    <dgm:cxn modelId="{9887D0A4-1B24-4998-A28F-2BF805CC1042}" type="presParOf" srcId="{1315D6A3-B919-4F70-A97B-C7BF59D2386D}" destId="{09F9F372-7A68-42FF-9D5B-08EC3FE71306}" srcOrd="9" destOrd="0" presId="urn:microsoft.com/office/officeart/2005/8/layout/list1"/>
    <dgm:cxn modelId="{F55509C9-E3E8-43EC-AB59-21A97A162701}" type="presParOf" srcId="{1315D6A3-B919-4F70-A97B-C7BF59D2386D}" destId="{2E2B1666-98DC-49C7-B120-C4D61A1A5E99}" srcOrd="10" destOrd="0" presId="urn:microsoft.com/office/officeart/2005/8/layout/list1"/>
    <dgm:cxn modelId="{D1141558-8D42-4EB6-AD03-F70760CF5FE2}" type="presParOf" srcId="{1315D6A3-B919-4F70-A97B-C7BF59D2386D}" destId="{C31E41F2-535E-4086-A8F4-4A0D000CBA25}" srcOrd="11" destOrd="0" presId="urn:microsoft.com/office/officeart/2005/8/layout/list1"/>
    <dgm:cxn modelId="{F90A2CDC-C031-44DD-9717-09FCD5DDFA1F}" type="presParOf" srcId="{1315D6A3-B919-4F70-A97B-C7BF59D2386D}" destId="{8DB5883B-918F-4176-8380-996B5740DCDC}" srcOrd="12" destOrd="0" presId="urn:microsoft.com/office/officeart/2005/8/layout/list1"/>
    <dgm:cxn modelId="{CE750CA6-F8DE-4394-88D8-7E0B3C8ABA09}" type="presParOf" srcId="{8DB5883B-918F-4176-8380-996B5740DCDC}" destId="{081262A5-21AD-4A30-AB69-9AE0571D5F6C}" srcOrd="0" destOrd="0" presId="urn:microsoft.com/office/officeart/2005/8/layout/list1"/>
    <dgm:cxn modelId="{2372BF7E-6E94-4D5D-889A-E23DB86CF6EF}" type="presParOf" srcId="{8DB5883B-918F-4176-8380-996B5740DCDC}" destId="{E7745CAB-A2AB-4640-BE2C-45BBB20B23A8}" srcOrd="1" destOrd="0" presId="urn:microsoft.com/office/officeart/2005/8/layout/list1"/>
    <dgm:cxn modelId="{1638E70E-7C9B-410F-AD83-F229CEDA1A62}" type="presParOf" srcId="{1315D6A3-B919-4F70-A97B-C7BF59D2386D}" destId="{8AF44E8E-CD3F-4476-B159-035630A38F10}" srcOrd="13" destOrd="0" presId="urn:microsoft.com/office/officeart/2005/8/layout/list1"/>
    <dgm:cxn modelId="{1B6C9CF3-41C8-4A2A-A4F9-776E3D0F8C17}" type="presParOf" srcId="{1315D6A3-B919-4F70-A97B-C7BF59D2386D}" destId="{842C910F-101B-426D-9470-7EFB2916CD81}" srcOrd="14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F8C4703-4AC3-42D1-98D9-780D4557E8CD}">
      <dsp:nvSpPr>
        <dsp:cNvPr id="0" name=""/>
        <dsp:cNvSpPr/>
      </dsp:nvSpPr>
      <dsp:spPr>
        <a:xfrm>
          <a:off x="0" y="342634"/>
          <a:ext cx="8107680" cy="70953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rnd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8100" dist="25400" dir="5400000" rotWithShape="0">
            <a:srgbClr val="000000">
              <a:alpha val="25000"/>
            </a:srgbClr>
          </a:outerShdw>
        </a:effectLst>
        <a:scene3d>
          <a:camera prst="orthographicFront"/>
          <a:lightRig rig="flat" dir="t"/>
        </a:scene3d>
        <a:sp3d z="190500" extrusionH="12700" prstMaterial="plastic">
          <a:bevelT w="50800" h="508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29246" tIns="354076" rIns="629246" bIns="120904" numCol="1" spcCol="1270" anchor="t" anchorCtr="0">
          <a:noAutofit/>
        </a:bodyPr>
        <a:lstStyle/>
        <a:p>
          <a:pPr marL="171450" lvl="1" indent="-171450" algn="l" defTabSz="75565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700" kern="1200">
              <a:latin typeface="Century Gothic" panose="020B0502020202020204"/>
            </a:rPr>
            <a:t>Send out survey to 5 students at UWTSD be completed.</a:t>
          </a:r>
          <a:endParaRPr lang="en-US" sz="1700" kern="1200"/>
        </a:p>
      </dsp:txBody>
      <dsp:txXfrm>
        <a:off x="0" y="342634"/>
        <a:ext cx="8107680" cy="709537"/>
      </dsp:txXfrm>
    </dsp:sp>
    <dsp:sp modelId="{97D2F5E2-19F2-4624-A28B-67740423EAC0}">
      <dsp:nvSpPr>
        <dsp:cNvPr id="0" name=""/>
        <dsp:cNvSpPr/>
      </dsp:nvSpPr>
      <dsp:spPr>
        <a:xfrm>
          <a:off x="405384" y="91714"/>
          <a:ext cx="5675376" cy="501840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96000"/>
                <a:lumMod val="104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shade val="98000"/>
                <a:lumMod val="9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2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14516" tIns="0" rIns="214516" bIns="0" numCol="1" spcCol="1270" anchor="ctr" anchorCtr="0">
          <a:noAutofit/>
        </a:bodyPr>
        <a:lstStyle/>
        <a:p>
          <a:pPr marL="0" lvl="0" indent="0" algn="l" defTabSz="7556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>
              <a:latin typeface="Century Gothic" panose="020B0502020202020204"/>
            </a:rPr>
            <a:t>Week 7</a:t>
          </a:r>
          <a:endParaRPr lang="en-US" sz="1700" kern="1200"/>
        </a:p>
      </dsp:txBody>
      <dsp:txXfrm>
        <a:off x="429882" y="116212"/>
        <a:ext cx="5626380" cy="452844"/>
      </dsp:txXfrm>
    </dsp:sp>
    <dsp:sp modelId="{CFA20B7E-62B4-4F86-B4D7-67A4427628B2}">
      <dsp:nvSpPr>
        <dsp:cNvPr id="0" name=""/>
        <dsp:cNvSpPr/>
      </dsp:nvSpPr>
      <dsp:spPr>
        <a:xfrm>
          <a:off x="0" y="1394892"/>
          <a:ext cx="8107680" cy="70953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rnd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8100" dist="25400" dir="5400000" rotWithShape="0">
            <a:srgbClr val="000000">
              <a:alpha val="25000"/>
            </a:srgbClr>
          </a:outerShdw>
        </a:effectLst>
        <a:scene3d>
          <a:camera prst="orthographicFront"/>
          <a:lightRig rig="flat" dir="t"/>
        </a:scene3d>
        <a:sp3d z="190500" extrusionH="12700" prstMaterial="plastic">
          <a:bevelT w="50800" h="508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29246" tIns="354076" rIns="629246" bIns="120904" numCol="1" spcCol="1270" anchor="t" anchorCtr="0">
          <a:noAutofit/>
        </a:bodyPr>
        <a:lstStyle/>
        <a:p>
          <a:pPr marL="171450" lvl="1" indent="-171450" algn="l" defTabSz="75565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700" kern="1200">
              <a:latin typeface="Century Gothic" panose="020B0502020202020204"/>
            </a:rPr>
            <a:t>Collect data that students have completed.</a:t>
          </a:r>
        </a:p>
      </dsp:txBody>
      <dsp:txXfrm>
        <a:off x="0" y="1394892"/>
        <a:ext cx="8107680" cy="709537"/>
      </dsp:txXfrm>
    </dsp:sp>
    <dsp:sp modelId="{E4593669-88F2-4B6E-BF06-D15DF9223FBF}">
      <dsp:nvSpPr>
        <dsp:cNvPr id="0" name=""/>
        <dsp:cNvSpPr/>
      </dsp:nvSpPr>
      <dsp:spPr>
        <a:xfrm>
          <a:off x="405384" y="1143972"/>
          <a:ext cx="5675376" cy="501840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96000"/>
                <a:lumMod val="104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shade val="98000"/>
                <a:lumMod val="9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2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14516" tIns="0" rIns="214516" bIns="0" numCol="1" spcCol="1270" anchor="ctr" anchorCtr="0">
          <a:noAutofit/>
        </a:bodyPr>
        <a:lstStyle/>
        <a:p>
          <a:pPr marL="0" lvl="0" indent="0" algn="l" defTabSz="7556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>
              <a:latin typeface="Century Gothic" panose="020B0502020202020204"/>
            </a:rPr>
            <a:t>Week 8</a:t>
          </a:r>
          <a:endParaRPr lang="en-US" sz="1700" kern="1200"/>
        </a:p>
      </dsp:txBody>
      <dsp:txXfrm>
        <a:off x="429882" y="1168470"/>
        <a:ext cx="5626380" cy="452844"/>
      </dsp:txXfrm>
    </dsp:sp>
    <dsp:sp modelId="{2E2B1666-98DC-49C7-B120-C4D61A1A5E99}">
      <dsp:nvSpPr>
        <dsp:cNvPr id="0" name=""/>
        <dsp:cNvSpPr/>
      </dsp:nvSpPr>
      <dsp:spPr>
        <a:xfrm>
          <a:off x="0" y="2447150"/>
          <a:ext cx="8107680" cy="9639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rnd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8100" dist="25400" dir="5400000" rotWithShape="0">
            <a:srgbClr val="000000">
              <a:alpha val="25000"/>
            </a:srgbClr>
          </a:outerShdw>
        </a:effectLst>
        <a:scene3d>
          <a:camera prst="orthographicFront"/>
          <a:lightRig rig="flat" dir="t"/>
        </a:scene3d>
        <a:sp3d z="190500" extrusionH="12700" prstMaterial="plastic">
          <a:bevelT w="50800" h="508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29246" tIns="354076" rIns="629246" bIns="120904" numCol="1" spcCol="1270" anchor="t" anchorCtr="0">
          <a:noAutofit/>
        </a:bodyPr>
        <a:lstStyle/>
        <a:p>
          <a:pPr marL="171450" lvl="1" indent="-171450" algn="l" defTabSz="75565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700" kern="1200">
              <a:latin typeface="Century Gothic" panose="020B0502020202020204"/>
            </a:rPr>
            <a:t>Analysis data that has be accumulated from responses given by the condidates.</a:t>
          </a:r>
        </a:p>
      </dsp:txBody>
      <dsp:txXfrm>
        <a:off x="0" y="2447150"/>
        <a:ext cx="8107680" cy="963900"/>
      </dsp:txXfrm>
    </dsp:sp>
    <dsp:sp modelId="{61A0A284-C9E5-4088-8E93-F2BEE1CDA936}">
      <dsp:nvSpPr>
        <dsp:cNvPr id="0" name=""/>
        <dsp:cNvSpPr/>
      </dsp:nvSpPr>
      <dsp:spPr>
        <a:xfrm>
          <a:off x="405384" y="2196230"/>
          <a:ext cx="5675376" cy="501840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96000"/>
                <a:lumMod val="104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shade val="98000"/>
                <a:lumMod val="9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2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14516" tIns="0" rIns="214516" bIns="0" numCol="1" spcCol="1270" anchor="ctr" anchorCtr="0">
          <a:noAutofit/>
        </a:bodyPr>
        <a:lstStyle/>
        <a:p>
          <a:pPr marL="0" lvl="0" indent="0" algn="l" defTabSz="7556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>
              <a:latin typeface="Century Gothic" panose="020B0502020202020204"/>
            </a:rPr>
            <a:t>Week 9</a:t>
          </a:r>
        </a:p>
      </dsp:txBody>
      <dsp:txXfrm>
        <a:off x="429882" y="2220728"/>
        <a:ext cx="5626380" cy="452844"/>
      </dsp:txXfrm>
    </dsp:sp>
    <dsp:sp modelId="{842C910F-101B-426D-9470-7EFB2916CD81}">
      <dsp:nvSpPr>
        <dsp:cNvPr id="0" name=""/>
        <dsp:cNvSpPr/>
      </dsp:nvSpPr>
      <dsp:spPr>
        <a:xfrm>
          <a:off x="0" y="3753770"/>
          <a:ext cx="8107680" cy="99067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rnd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8100" dist="25400" dir="5400000" rotWithShape="0">
            <a:srgbClr val="000000">
              <a:alpha val="25000"/>
            </a:srgbClr>
          </a:outerShdw>
        </a:effectLst>
        <a:scene3d>
          <a:camera prst="orthographicFront"/>
          <a:lightRig rig="flat" dir="t"/>
        </a:scene3d>
        <a:sp3d z="190500" extrusionH="12700" prstMaterial="plastic">
          <a:bevelT w="50800" h="508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29246" tIns="354076" rIns="629246" bIns="120904" numCol="1" spcCol="1270" anchor="t" anchorCtr="0">
          <a:noAutofit/>
        </a:bodyPr>
        <a:lstStyle/>
        <a:p>
          <a:pPr marL="171450" lvl="1" indent="-171450" algn="l" defTabSz="75565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700" kern="1200">
              <a:latin typeface="Century Gothic" panose="020B0502020202020204"/>
            </a:rPr>
            <a:t>Final report write up.</a:t>
          </a:r>
        </a:p>
        <a:p>
          <a:pPr marL="342900" lvl="2" indent="-171450" algn="l" defTabSz="7556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endParaRPr lang="en-US" sz="1700" kern="1200">
            <a:latin typeface="Century Gothic" panose="020B0502020202020204"/>
          </a:endParaRPr>
        </a:p>
      </dsp:txBody>
      <dsp:txXfrm>
        <a:off x="0" y="3753770"/>
        <a:ext cx="8107680" cy="990675"/>
      </dsp:txXfrm>
    </dsp:sp>
    <dsp:sp modelId="{E7745CAB-A2AB-4640-BE2C-45BBB20B23A8}">
      <dsp:nvSpPr>
        <dsp:cNvPr id="0" name=""/>
        <dsp:cNvSpPr/>
      </dsp:nvSpPr>
      <dsp:spPr>
        <a:xfrm>
          <a:off x="405384" y="3502850"/>
          <a:ext cx="5675376" cy="501840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96000"/>
                <a:lumMod val="104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shade val="98000"/>
                <a:lumMod val="9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2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14516" tIns="0" rIns="214516" bIns="0" numCol="1" spcCol="1270" anchor="ctr" anchorCtr="0">
          <a:noAutofit/>
        </a:bodyPr>
        <a:lstStyle/>
        <a:p>
          <a:pPr marL="0" lvl="0" indent="0" algn="l" defTabSz="7556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>
              <a:latin typeface="Century Gothic" panose="020B0502020202020204"/>
            </a:rPr>
            <a:t>Week 10</a:t>
          </a:r>
        </a:p>
      </dsp:txBody>
      <dsp:txXfrm>
        <a:off x="429882" y="3527348"/>
        <a:ext cx="5626380" cy="45284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1">
  <dgm:title val=""/>
  <dgm:desc val=""/>
  <dgm:catLst>
    <dgm:cat type="3D" pri="111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flat" dir="t"/>
    </dgm:scene3d>
    <dgm:sp3d z="1270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flat" dir="t"/>
    </dgm:scene3d>
    <dgm:sp3d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flat" dir="t"/>
    </dgm:scene3d>
    <dgm:sp3d z="-1905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flat" dir="t"/>
    </dgm:scene3d>
    <dgm:sp3d z="-80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flat" dir="t"/>
    </dgm:scene3d>
    <dgm:sp3d z="127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flat" dir="t"/>
    </dgm:scene3d>
    <dgm:sp3d z="-1905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flat" dir="t"/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flat" dir="t"/>
    </dgm:scene3d>
    <dgm:sp3d z="-10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FollowNode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flat" dir="t"/>
    </dgm:scene3d>
    <dgm:sp3d z="-190500" extrusionH="127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z="190500"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589213" y="2514600"/>
            <a:ext cx="8915399" cy="2262781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589213" y="4777379"/>
            <a:ext cx="8915399" cy="1126283"/>
          </a:xfrm>
        </p:spPr>
        <p:txBody>
          <a:bodyPr anchor="t"/>
          <a:lstStyle>
            <a:lvl1pPr marL="0" indent="0" algn="l">
              <a:buNone/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2/19/2023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Freeform 6"/>
          <p:cNvSpPr/>
          <p:nvPr/>
        </p:nvSpPr>
        <p:spPr bwMode="auto">
          <a:xfrm>
            <a:off x="0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4529540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4433698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92925" y="624110"/>
            <a:ext cx="8911687" cy="1280890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89212" y="2133600"/>
            <a:ext cx="8915400" cy="377762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2/19/2023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2749780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2058750"/>
            <a:ext cx="8915399" cy="146880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3530129"/>
            <a:ext cx="8915399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2/19/2023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271404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89212" y="2133600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190747" y="2126222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2/19/2023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1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1561738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939373" y="1972703"/>
            <a:ext cx="399273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589212" y="2548966"/>
            <a:ext cx="4342893" cy="3354060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7506629" y="1969475"/>
            <a:ext cx="399900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166957" y="2545738"/>
            <a:ext cx="4338674" cy="3354060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2/19/2023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2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4143371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2/19/2023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4288497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2/19/2023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4798534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446088"/>
            <a:ext cx="3505199" cy="976312"/>
          </a:xfrm>
        </p:spPr>
        <p:txBody>
          <a:bodyPr anchor="b"/>
          <a:lstStyle>
            <a:lvl1pPr algn="l">
              <a:defRPr sz="20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323012" y="446088"/>
            <a:ext cx="5181600" cy="5414963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2" y="1598613"/>
            <a:ext cx="3505199" cy="426243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2/19/2023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337103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4800600"/>
            <a:ext cx="8915400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589212" y="634965"/>
            <a:ext cx="8915400" cy="3854970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367338"/>
            <a:ext cx="8915400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2/19/2023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2596943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09600"/>
            <a:ext cx="8915399" cy="311704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2/19/2023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5034833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3275012" y="3505200"/>
            <a:ext cx="753655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2/19/2023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  <p:sp>
        <p:nvSpPr>
          <p:cNvPr id="14" name="TextBox 13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403778710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2438400"/>
            <a:ext cx="8915400" cy="2724845"/>
          </a:xfrm>
        </p:spPr>
        <p:txBody>
          <a:bodyPr anchor="b">
            <a:normAutofit/>
          </a:bodyPr>
          <a:lstStyle>
            <a:lvl1pPr algn="l">
              <a:defRPr sz="48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2/19/2023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56316096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2/19/2023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  <p:sp>
        <p:nvSpPr>
          <p:cNvPr id="17" name="TextBox 16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95704154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27407"/>
            <a:ext cx="8915399" cy="2880020"/>
          </a:xfrm>
        </p:spPr>
        <p:txBody>
          <a:bodyPr anchor="ctr">
            <a:normAutofit/>
          </a:bodyPr>
          <a:lstStyle>
            <a:lvl1pPr algn="l">
              <a:defRPr sz="48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2/19/2023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97340250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2/19/2023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49997978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294812" y="627405"/>
            <a:ext cx="2207601" cy="5283817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589212" y="627405"/>
            <a:ext cx="6477000" cy="5283817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2/19/2023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0717710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3" name="Group 22"/>
          <p:cNvGrpSpPr/>
          <p:nvPr/>
        </p:nvGrpSpPr>
        <p:grpSpPr>
          <a:xfrm>
            <a:off x="1" y="228600"/>
            <a:ext cx="2851516" cy="6638628"/>
            <a:chOff x="2487613" y="285750"/>
            <a:chExt cx="2428875" cy="5654676"/>
          </a:xfrm>
        </p:grpSpPr>
        <p:sp>
          <p:nvSpPr>
            <p:cNvPr id="24" name="Freeform 11"/>
            <p:cNvSpPr/>
            <p:nvPr/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5" name="Freeform 12"/>
            <p:cNvSpPr/>
            <p:nvPr/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6" name="Freeform 13"/>
            <p:cNvSpPr/>
            <p:nvPr/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7" name="Freeform 14"/>
            <p:cNvSpPr/>
            <p:nvPr/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8" name="Freeform 15"/>
            <p:cNvSpPr/>
            <p:nvPr/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9" name="Freeform 16"/>
            <p:cNvSpPr/>
            <p:nvPr/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0" name="Freeform 17"/>
            <p:cNvSpPr/>
            <p:nvPr/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1" name="Freeform 18"/>
            <p:cNvSpPr/>
            <p:nvPr/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2" name="Freeform 19"/>
            <p:cNvSpPr/>
            <p:nvPr/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3" name="Freeform 20"/>
            <p:cNvSpPr/>
            <p:nvPr/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4" name="Freeform 21"/>
            <p:cNvSpPr/>
            <p:nvPr/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5" name="Freeform 22"/>
            <p:cNvSpPr/>
            <p:nvPr/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</p:grpSp>
      <p:grpSp>
        <p:nvGrpSpPr>
          <p:cNvPr id="10" name="Group 9"/>
          <p:cNvGrpSpPr/>
          <p:nvPr/>
        </p:nvGrpSpPr>
        <p:grpSpPr>
          <a:xfrm>
            <a:off x="27221" y="-786"/>
            <a:ext cx="2356674" cy="6854039"/>
            <a:chOff x="6627813" y="194833"/>
            <a:chExt cx="1952625" cy="5678918"/>
          </a:xfrm>
        </p:grpSpPr>
        <p:sp>
          <p:nvSpPr>
            <p:cNvPr id="11" name="Freeform 27"/>
            <p:cNvSpPr/>
            <p:nvPr/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2" name="Freeform 28"/>
            <p:cNvSpPr/>
            <p:nvPr/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3" name="Freeform 29"/>
            <p:cNvSpPr/>
            <p:nvPr/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4" name="Freeform 30"/>
            <p:cNvSpPr/>
            <p:nvPr/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5" name="Freeform 31"/>
            <p:cNvSpPr/>
            <p:nvPr/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6" name="Freeform 32"/>
            <p:cNvSpPr/>
            <p:nvPr/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7" name="Freeform 33"/>
            <p:cNvSpPr/>
            <p:nvPr/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8" name="Freeform 34"/>
            <p:cNvSpPr/>
            <p:nvPr/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9" name="Freeform 35"/>
            <p:cNvSpPr/>
            <p:nvPr/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0" name="Freeform 36"/>
            <p:cNvSpPr/>
            <p:nvPr/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1" name="Freeform 37"/>
            <p:cNvSpPr/>
            <p:nvPr/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2" name="Freeform 38"/>
            <p:cNvSpPr/>
            <p:nvPr/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</p:grpSp>
      <p:sp>
        <p:nvSpPr>
          <p:cNvPr id="7" name="Rectangle 6"/>
          <p:cNvSpPr/>
          <p:nvPr/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592924" y="624110"/>
            <a:ext cx="8911687" cy="128089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2133600"/>
            <a:ext cx="8915400" cy="3886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361612" y="6130437"/>
            <a:ext cx="1146283" cy="3703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1BEF0D-F0BB-DE4B-95CE-6DB70DBA9567}" type="datetimeFigureOut">
              <a:rPr lang="en-US" dirty="0"/>
              <a:pPr/>
              <a:t>2/19/2023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89212" y="6135808"/>
            <a:ext cx="76199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531812" y="787782"/>
            <a:ext cx="7797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000">
                <a:solidFill>
                  <a:srgbClr val="FEFFFF"/>
                </a:solidFill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604688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7" r:id="rId1"/>
    <p:sldLayoutId id="2147483728" r:id="rId2"/>
    <p:sldLayoutId id="2147483729" r:id="rId3"/>
    <p:sldLayoutId id="2147483730" r:id="rId4"/>
    <p:sldLayoutId id="2147483731" r:id="rId5"/>
    <p:sldLayoutId id="2147483732" r:id="rId6"/>
    <p:sldLayoutId id="2147483733" r:id="rId7"/>
    <p:sldLayoutId id="2147483734" r:id="rId8"/>
    <p:sldLayoutId id="2147483735" r:id="rId9"/>
    <p:sldLayoutId id="2147483736" r:id="rId10"/>
    <p:sldLayoutId id="2147483737" r:id="rId11"/>
    <p:sldLayoutId id="2147483738" r:id="rId12"/>
    <p:sldLayoutId id="2147483739" r:id="rId13"/>
    <p:sldLayoutId id="2147483740" r:id="rId14"/>
    <p:sldLayoutId id="2147483741" r:id="rId15"/>
    <p:sldLayoutId id="2147483742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tx1">
              <a:lumMod val="85000"/>
              <a:lumOff val="1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sv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hyperlink" Target="https://hwb.uwtsd.ac.uk/dashboard/student&#160;" TargetMode="Externa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08391F09-4EC9-4EC5-47CD-1606DFEABC08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duotone>
              <a:schemeClr val="accent1">
                <a:shade val="45000"/>
                <a:satMod val="135000"/>
              </a:schemeClr>
              <a:prstClr val="white"/>
            </a:duotone>
            <a:alphaModFix amt="35000"/>
          </a:blip>
          <a:srcRect t="24945" r="1" b="1"/>
          <a:stretch/>
        </p:blipFill>
        <p:spPr>
          <a:xfrm>
            <a:off x="-1959428" y="348353"/>
            <a:ext cx="12183122" cy="6857989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7B5D6C54-1FD8-0319-E966-DFCC57DDD17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44175" y="2232053"/>
            <a:ext cx="9013041" cy="1544544"/>
          </a:xfrm>
        </p:spPr>
        <p:txBody>
          <a:bodyPr anchor="b">
            <a:noAutofit/>
          </a:bodyPr>
          <a:lstStyle/>
          <a:p>
            <a:pPr>
              <a:spcBef>
                <a:spcPts val="0"/>
              </a:spcBef>
            </a:pPr>
            <a:endParaRPr lang="en-US">
              <a:latin typeface="Arial"/>
              <a:ea typeface="+mj-lt"/>
              <a:cs typeface="Arial"/>
            </a:endParaRPr>
          </a:p>
          <a:p>
            <a:pPr>
              <a:spcBef>
                <a:spcPts val="0"/>
              </a:spcBef>
            </a:pPr>
            <a:endParaRPr lang="en-US">
              <a:ea typeface="+mj-lt"/>
              <a:cs typeface="+mj-lt"/>
            </a:endParaRPr>
          </a:p>
          <a:p>
            <a:pPr>
              <a:spcBef>
                <a:spcPts val="0"/>
              </a:spcBef>
            </a:pPr>
            <a:r>
              <a:rPr lang="en-US">
                <a:latin typeface="Arial"/>
                <a:cs typeface="Arial"/>
              </a:rPr>
              <a:t>               </a:t>
            </a:r>
            <a:endParaRPr lang="en-US" sz="1600">
              <a:latin typeface="Arial"/>
              <a:ea typeface="+mj-lt"/>
              <a:cs typeface="Arial"/>
            </a:endParaRPr>
          </a:p>
          <a:p>
            <a:pPr algn="ctr"/>
            <a:r>
              <a:rPr lang="en-US" sz="2800">
                <a:latin typeface="Arial"/>
                <a:cs typeface="Arial"/>
              </a:rPr>
              <a:t>Digital skills and research methods.</a:t>
            </a:r>
            <a:br>
              <a:rPr lang="en-US" sz="2800">
                <a:latin typeface="Arial"/>
                <a:cs typeface="Arial"/>
              </a:rPr>
            </a:br>
            <a:br>
              <a:rPr lang="en-US" sz="2800">
                <a:latin typeface="Arial"/>
                <a:cs typeface="Arial"/>
              </a:rPr>
            </a:br>
            <a:r>
              <a:rPr lang="en-US" sz="2800">
                <a:latin typeface="Arial"/>
                <a:ea typeface="+mj-lt"/>
                <a:cs typeface="+mj-lt"/>
              </a:rPr>
              <a:t>LCHS4002_BIRM</a:t>
            </a:r>
            <a:br>
              <a:rPr lang="en-US" sz="2800">
                <a:latin typeface="Arial"/>
                <a:cs typeface="Arial"/>
              </a:rPr>
            </a:br>
            <a:endParaRPr lang="en-US" sz="2800">
              <a:latin typeface="Arial"/>
              <a:cs typeface="Arial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93DCFD7D-1CF5-8303-350F-02DEA198F0EA}"/>
              </a:ext>
            </a:extLst>
          </p:cNvPr>
          <p:cNvSpPr txBox="1"/>
          <p:nvPr/>
        </p:nvSpPr>
        <p:spPr>
          <a:xfrm>
            <a:off x="7983832" y="4595276"/>
            <a:ext cx="4008120" cy="1881990"/>
          </a:xfrm>
          <a:prstGeom prst="rect">
            <a:avLst/>
          </a:prstGeom>
          <a:noFill/>
        </p:spPr>
        <p:txBody>
          <a:bodyPr wrap="square" lIns="91440" tIns="45720" rIns="91440" bIns="45720" anchor="t">
            <a:spAutoFit/>
          </a:bodyPr>
          <a:lstStyle/>
          <a:p>
            <a:pPr lvl="0">
              <a:lnSpc>
                <a:spcPct val="150000"/>
              </a:lnSpc>
            </a:pPr>
            <a:r>
              <a:rPr lang="en-GB" sz="2000">
                <a:effectLst/>
                <a:latin typeface="Arial"/>
                <a:ea typeface="Times New Roman" panose="02020603050405020304" pitchFamily="18" charset="0"/>
                <a:cs typeface="Arial"/>
              </a:rPr>
              <a:t>Gaziova Tamara 2221665</a:t>
            </a:r>
          </a:p>
          <a:p>
            <a:pPr lvl="0">
              <a:lnSpc>
                <a:spcPct val="150000"/>
              </a:lnSpc>
            </a:pPr>
            <a:r>
              <a:rPr lang="en-GB" sz="2000">
                <a:effectLst/>
                <a:latin typeface="Arial"/>
                <a:ea typeface="Times New Roman" panose="02020603050405020304" pitchFamily="18" charset="0"/>
                <a:cs typeface="Arial"/>
              </a:rPr>
              <a:t>Andreea Matusa 22303</a:t>
            </a:r>
            <a:r>
              <a:rPr lang="en-GB" sz="2000">
                <a:latin typeface="Arial"/>
                <a:ea typeface="Times New Roman" panose="02020603050405020304" pitchFamily="18" charset="0"/>
                <a:cs typeface="Arial"/>
              </a:rPr>
              <a:t>58</a:t>
            </a:r>
          </a:p>
          <a:p>
            <a:pPr lvl="0">
              <a:lnSpc>
                <a:spcPct val="150000"/>
              </a:lnSpc>
            </a:pPr>
            <a:r>
              <a:rPr lang="en-GB" sz="2000">
                <a:latin typeface="Arial"/>
                <a:ea typeface="Times New Roman" panose="02020603050405020304" pitchFamily="18" charset="0"/>
                <a:cs typeface="Arial"/>
              </a:rPr>
              <a:t>Shazeeda Hussain 2229663		</a:t>
            </a:r>
            <a:endParaRPr lang="en-GB" sz="1400">
              <a:effectLst/>
              <a:latin typeface="Arial"/>
              <a:ea typeface="Times New Roman" panose="02020603050405020304" pitchFamily="18" charset="0"/>
              <a:cs typeface="Arial"/>
            </a:endParaRPr>
          </a:p>
        </p:txBody>
      </p:sp>
      <p:pic>
        <p:nvPicPr>
          <p:cNvPr id="3" name="Graphic 4" descr="Graduation cap with solid fill">
            <a:extLst>
              <a:ext uri="{FF2B5EF4-FFF2-40B4-BE49-F238E27FC236}">
                <a16:creationId xmlns:a16="http://schemas.microsoft.com/office/drawing/2014/main" id="{7D4F0A6E-4BAC-9C0B-2B7A-E1CA17D404EC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4751226" y="4456672"/>
            <a:ext cx="2251493" cy="2251493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C413306E-878A-6B61-2000-DDCF25437EF2}"/>
              </a:ext>
            </a:extLst>
          </p:cNvPr>
          <p:cNvSpPr txBox="1"/>
          <p:nvPr/>
        </p:nvSpPr>
        <p:spPr>
          <a:xfrm>
            <a:off x="2092960" y="431800"/>
            <a:ext cx="5598160" cy="92333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5400" u="sng">
                <a:latin typeface="Arial"/>
                <a:cs typeface="Arial"/>
              </a:rPr>
              <a:t>Assignment Title</a:t>
            </a:r>
            <a:endParaRPr lang="en-US" sz="5400" u="sng" err="1">
              <a:latin typeface="Arial"/>
              <a:cs typeface="Arial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8CD1D266-BB20-1771-51B2-5D9579AD1ED0}"/>
              </a:ext>
            </a:extLst>
          </p:cNvPr>
          <p:cNvSpPr txBox="1"/>
          <p:nvPr/>
        </p:nvSpPr>
        <p:spPr>
          <a:xfrm>
            <a:off x="4446813" y="3581400"/>
            <a:ext cx="2743200" cy="4001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000">
                <a:latin typeface="Arial"/>
                <a:cs typeface="Arial"/>
              </a:rPr>
              <a:t>20 FEB 2023</a:t>
            </a:r>
          </a:p>
        </p:txBody>
      </p:sp>
    </p:spTree>
    <p:extLst>
      <p:ext uri="{BB962C8B-B14F-4D97-AF65-F5344CB8AC3E}">
        <p14:creationId xmlns:p14="http://schemas.microsoft.com/office/powerpoint/2010/main" val="180729826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9343A0-A346-D105-1A95-EF3A991CBB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0885" y="1715588"/>
            <a:ext cx="10470958" cy="996410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GB" sz="2400">
                <a:latin typeface="Arial"/>
                <a:cs typeface="Arial"/>
              </a:rPr>
              <a:t>Which </a:t>
            </a:r>
            <a:r>
              <a:rPr lang="en-GB" sz="2400">
                <a:solidFill>
                  <a:schemeClr val="tx1"/>
                </a:solidFill>
                <a:latin typeface="Arial"/>
                <a:cs typeface="Arial"/>
              </a:rPr>
              <a:t>digital</a:t>
            </a:r>
            <a:r>
              <a:rPr lang="en-GB" sz="2400">
                <a:latin typeface="Arial"/>
                <a:cs typeface="Arial"/>
              </a:rPr>
              <a:t> tool is most used by students at UWTSD?</a:t>
            </a:r>
            <a:endParaRPr lang="en-US" sz="2400">
              <a:latin typeface="Arial"/>
              <a:cs typeface="Arial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E0FCDB0-989C-1CEC-9D0D-A6A65FD0F6A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9801" y="2345154"/>
            <a:ext cx="10524564" cy="4377021"/>
          </a:xfrm>
        </p:spPr>
        <p:txBody>
          <a:bodyPr vert="horz" lIns="91440" tIns="45720" rIns="91440" bIns="45720" rtlCol="0" anchor="t">
            <a:noAutofit/>
          </a:bodyPr>
          <a:lstStyle/>
          <a:p>
            <a:pPr>
              <a:buFont typeface="Arial" charset="2"/>
              <a:buChar char="•"/>
            </a:pPr>
            <a:r>
              <a:rPr lang="en-GB" sz="1600">
                <a:solidFill>
                  <a:srgbClr val="000000"/>
                </a:solidFill>
                <a:latin typeface="Arial"/>
                <a:cs typeface="Arial"/>
              </a:rPr>
              <a:t>It is essential for all students  to have the </a:t>
            </a:r>
            <a:r>
              <a:rPr lang="en-GB" sz="1600" err="1">
                <a:solidFill>
                  <a:srgbClr val="000000"/>
                </a:solidFill>
                <a:latin typeface="Arial"/>
                <a:cs typeface="Arial"/>
              </a:rPr>
              <a:t>uwtsd</a:t>
            </a:r>
            <a:r>
              <a:rPr lang="en-GB" sz="1600">
                <a:solidFill>
                  <a:srgbClr val="000000"/>
                </a:solidFill>
                <a:latin typeface="Arial"/>
                <a:cs typeface="Arial"/>
              </a:rPr>
              <a:t> application. It is easy to use and available on all devices .</a:t>
            </a:r>
            <a:endParaRPr lang="en-US" sz="1600">
              <a:latin typeface="Arial"/>
              <a:cs typeface="Arial"/>
            </a:endParaRPr>
          </a:p>
          <a:p>
            <a:pPr>
              <a:buFont typeface="Arial" charset="2"/>
              <a:buChar char="•"/>
            </a:pPr>
            <a:r>
              <a:rPr lang="en-US" sz="1600">
                <a:solidFill>
                  <a:srgbClr val="000000"/>
                </a:solidFill>
                <a:latin typeface="Arial"/>
                <a:cs typeface="Arial"/>
              </a:rPr>
              <a:t>Examples</a:t>
            </a:r>
            <a:endParaRPr lang="en-GB" sz="1600">
              <a:solidFill>
                <a:srgbClr val="000000"/>
              </a:solidFill>
              <a:latin typeface="Arial"/>
              <a:cs typeface="Arial"/>
            </a:endParaRPr>
          </a:p>
          <a:p>
            <a:pPr>
              <a:buFont typeface="Courier New" charset="2"/>
              <a:buChar char="o"/>
            </a:pPr>
            <a:r>
              <a:rPr lang="en-GB" sz="1600">
                <a:solidFill>
                  <a:srgbClr val="000000"/>
                </a:solidFill>
                <a:latin typeface="Arial"/>
                <a:cs typeface="Arial"/>
              </a:rPr>
              <a:t>You can go to teams also from the app if you are attending  any online lessons.</a:t>
            </a:r>
          </a:p>
          <a:p>
            <a:pPr>
              <a:buFont typeface="Courier New" charset="2"/>
              <a:buChar char="o"/>
            </a:pPr>
            <a:r>
              <a:rPr lang="en-GB" sz="1600">
                <a:solidFill>
                  <a:srgbClr val="000000"/>
                </a:solidFill>
                <a:latin typeface="Arial"/>
                <a:cs typeface="Arial"/>
              </a:rPr>
              <a:t>On this app you can work as a group and shear the screen between each other,  this app is private  </a:t>
            </a:r>
          </a:p>
          <a:p>
            <a:pPr>
              <a:buFont typeface="Courier New" charset="2"/>
              <a:buChar char="o"/>
            </a:pPr>
            <a:r>
              <a:rPr lang="en-GB" sz="1600">
                <a:solidFill>
                  <a:srgbClr val="000000"/>
                </a:solidFill>
                <a:latin typeface="Arial"/>
                <a:cs typeface="Arial"/>
              </a:rPr>
              <a:t> only people that are working as a group can access the presentation. </a:t>
            </a:r>
          </a:p>
          <a:p>
            <a:pPr>
              <a:buFont typeface="Courier New" charset="2"/>
              <a:buChar char="o"/>
            </a:pPr>
            <a:r>
              <a:rPr lang="en-GB" sz="1600">
                <a:solidFill>
                  <a:srgbClr val="000000"/>
                </a:solidFill>
                <a:latin typeface="Arial"/>
                <a:cs typeface="Arial"/>
              </a:rPr>
              <a:t>This app gives you </a:t>
            </a:r>
            <a:r>
              <a:rPr lang="en-GB" sz="1600">
                <a:solidFill>
                  <a:srgbClr val="000000"/>
                </a:solidFill>
                <a:latin typeface="Arial"/>
                <a:ea typeface="+mn-lt"/>
                <a:cs typeface="+mn-lt"/>
              </a:rPr>
              <a:t>opportunities to gain work experience and practical skills</a:t>
            </a:r>
            <a:endParaRPr lang="en-GB" sz="1600">
              <a:solidFill>
                <a:srgbClr val="000000"/>
              </a:solidFill>
              <a:latin typeface="Arial"/>
              <a:ea typeface="+mn-lt"/>
              <a:cs typeface="Arial"/>
            </a:endParaRPr>
          </a:p>
          <a:p>
            <a:pPr>
              <a:buFont typeface="Courier New" charset="2"/>
              <a:buChar char="o"/>
            </a:pPr>
            <a:r>
              <a:rPr lang="en-GB" sz="1600">
                <a:solidFill>
                  <a:srgbClr val="000000"/>
                </a:solidFill>
                <a:latin typeface="Arial"/>
                <a:ea typeface="+mn-lt"/>
                <a:cs typeface="+mn-lt"/>
              </a:rPr>
              <a:t> while you study.</a:t>
            </a:r>
            <a:endParaRPr lang="en-GB" sz="1600">
              <a:solidFill>
                <a:srgbClr val="000000"/>
              </a:solidFill>
              <a:latin typeface="Arial"/>
              <a:cs typeface="Arial"/>
            </a:endParaRPr>
          </a:p>
          <a:p>
            <a:pPr marL="0" indent="0">
              <a:buNone/>
            </a:pPr>
            <a:r>
              <a:rPr lang="en-GB" sz="1600">
                <a:solidFill>
                  <a:srgbClr val="000000"/>
                </a:solidFill>
                <a:latin typeface="Arial"/>
                <a:cs typeface="Arial"/>
              </a:rPr>
              <a:t>Microsoft and UWTSD share a clear vision and common goals to empower and upskill our students, particularly in Digital Skills, to enhance their employability,  l</a:t>
            </a:r>
            <a:r>
              <a:rPr lang="en-GB" sz="1600" u="sng">
                <a:solidFill>
                  <a:schemeClr val="accent2"/>
                </a:solidFill>
                <a:latin typeface="Arial"/>
                <a:cs typeface="Arial"/>
              </a:rPr>
              <a:t>https://www.uwtsd.ac.uk/news/press-releases/press-2020/microsoft-and-uwtsd-share-vision-for-digital-transformation-in-higher-education.html</a:t>
            </a:r>
          </a:p>
          <a:p>
            <a:pPr marL="0" indent="0">
              <a:buNone/>
            </a:pPr>
            <a:endParaRPr lang="en-GB" sz="2000">
              <a:solidFill>
                <a:srgbClr val="000000"/>
              </a:solidFill>
              <a:latin typeface="Arial"/>
              <a:cs typeface="Arial"/>
            </a:endParaRPr>
          </a:p>
          <a:p>
            <a:pPr marL="0" indent="0">
              <a:buNone/>
            </a:pPr>
            <a:endParaRPr lang="en-GB" sz="2000">
              <a:solidFill>
                <a:srgbClr val="000000"/>
              </a:solidFill>
              <a:latin typeface="Arial"/>
              <a:cs typeface="Arial"/>
            </a:endParaRPr>
          </a:p>
          <a:p>
            <a:pPr marL="0" indent="0">
              <a:buNone/>
            </a:pPr>
            <a:endParaRPr lang="en-GB" sz="2000">
              <a:solidFill>
                <a:srgbClr val="000000"/>
              </a:solidFill>
              <a:latin typeface="Arial"/>
              <a:cs typeface="Arial"/>
            </a:endParaRPr>
          </a:p>
          <a:p>
            <a:pPr marL="0" indent="0">
              <a:buNone/>
            </a:pPr>
            <a:endParaRPr lang="en-GB" sz="3200">
              <a:solidFill>
                <a:srgbClr val="000000"/>
              </a:solidFill>
              <a:latin typeface="Niagara Solid" panose="04020502070702020202" pitchFamily="82" charset="0"/>
              <a:cs typeface="Arial"/>
            </a:endParaRPr>
          </a:p>
          <a:p>
            <a:pPr marL="0" indent="0">
              <a:buNone/>
            </a:pPr>
            <a:endParaRPr lang="en-GB" sz="3200">
              <a:solidFill>
                <a:srgbClr val="000000"/>
              </a:solidFill>
              <a:latin typeface="Niagara Solid" panose="04020502070702020202" pitchFamily="82" charset="0"/>
              <a:cs typeface="Arial"/>
            </a:endParaRPr>
          </a:p>
          <a:p>
            <a:pPr marL="0" indent="0">
              <a:buNone/>
            </a:pPr>
            <a:endParaRPr lang="en-GB" sz="3200">
              <a:solidFill>
                <a:srgbClr val="000000"/>
              </a:solidFill>
              <a:latin typeface="Niagara Solid" panose="04020502070702020202" pitchFamily="82" charset="0"/>
              <a:cs typeface="Arial"/>
            </a:endParaRPr>
          </a:p>
          <a:p>
            <a:pPr>
              <a:buFont typeface="Arial" charset="2"/>
              <a:buChar char="•"/>
            </a:pPr>
            <a:endParaRPr lang="en-GB" sz="3200">
              <a:solidFill>
                <a:srgbClr val="000000"/>
              </a:solidFill>
              <a:latin typeface="Niagara Solid" panose="04020502070702020202" pitchFamily="82" charset="0"/>
              <a:cs typeface="Arial"/>
            </a:endParaRPr>
          </a:p>
          <a:p>
            <a:pPr>
              <a:lnSpc>
                <a:spcPct val="150000"/>
              </a:lnSpc>
            </a:pPr>
            <a:endParaRPr lang="en-GB" sz="3200">
              <a:solidFill>
                <a:srgbClr val="000000"/>
              </a:solidFill>
              <a:latin typeface="Niagara Solid" panose="04020502070702020202" pitchFamily="82" charset="0"/>
              <a:cs typeface="Arial"/>
            </a:endParaRPr>
          </a:p>
          <a:p>
            <a:endParaRPr lang="en-GB" sz="3200">
              <a:solidFill>
                <a:srgbClr val="000000"/>
              </a:solidFill>
              <a:latin typeface="Niagara Solid" panose="04020502070702020202" pitchFamily="82" charset="0"/>
              <a:cs typeface="Arial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52C1F10A-21A5-77CD-53B8-427242E1C17D}"/>
              </a:ext>
            </a:extLst>
          </p:cNvPr>
          <p:cNvSpPr txBox="1"/>
          <p:nvPr/>
        </p:nvSpPr>
        <p:spPr>
          <a:xfrm>
            <a:off x="10058738" y="6177673"/>
            <a:ext cx="2361746" cy="92333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err="1">
                <a:latin typeface="Arial"/>
                <a:cs typeface="Arial"/>
              </a:rPr>
              <a:t>Gaziova</a:t>
            </a:r>
            <a:r>
              <a:rPr lang="en-GB">
                <a:latin typeface="Arial"/>
                <a:cs typeface="Arial"/>
              </a:rPr>
              <a:t> Tamara 2221665</a:t>
            </a:r>
            <a:endParaRPr lang="en-GB">
              <a:ea typeface="+mn-lt"/>
              <a:cs typeface="+mn-lt"/>
            </a:endParaRPr>
          </a:p>
          <a:p>
            <a:endParaRPr lang="en-GB">
              <a:latin typeface="Arial"/>
              <a:cs typeface="Arial"/>
            </a:endParaRPr>
          </a:p>
        </p:txBody>
      </p:sp>
      <p:pic>
        <p:nvPicPr>
          <p:cNvPr id="5" name="Picture 5" descr="Text&#10;&#10;Description automatically generated">
            <a:extLst>
              <a:ext uri="{FF2B5EF4-FFF2-40B4-BE49-F238E27FC236}">
                <a16:creationId xmlns:a16="http://schemas.microsoft.com/office/drawing/2014/main" id="{3A373E37-A821-6FEC-534F-B95671FB2F2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189189" y="5065434"/>
            <a:ext cx="974725" cy="995045"/>
          </a:xfrm>
          <a:prstGeom prst="rect">
            <a:avLst/>
          </a:prstGeom>
        </p:spPr>
      </p:pic>
      <p:sp>
        <p:nvSpPr>
          <p:cNvPr id="6" name="Arrow: Down 5">
            <a:extLst>
              <a:ext uri="{FF2B5EF4-FFF2-40B4-BE49-F238E27FC236}">
                <a16:creationId xmlns:a16="http://schemas.microsoft.com/office/drawing/2014/main" id="{E17AF785-5025-F795-79E8-EBAD75388885}"/>
              </a:ext>
            </a:extLst>
          </p:cNvPr>
          <p:cNvSpPr/>
          <p:nvPr/>
        </p:nvSpPr>
        <p:spPr>
          <a:xfrm>
            <a:off x="11364076" y="3186625"/>
            <a:ext cx="646981" cy="1480867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EC1B3ACB-F5C9-5639-5133-03BB53A0DE09}"/>
              </a:ext>
            </a:extLst>
          </p:cNvPr>
          <p:cNvSpPr txBox="1"/>
          <p:nvPr/>
        </p:nvSpPr>
        <p:spPr>
          <a:xfrm>
            <a:off x="4292600" y="-5080"/>
            <a:ext cx="4439920" cy="92333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US" sz="5400" u="sng">
                <a:latin typeface="Arial"/>
                <a:cs typeface="Arial"/>
              </a:rPr>
              <a:t>Introduction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F2B24A5C-8885-37FD-EF46-60D44C977190}"/>
              </a:ext>
            </a:extLst>
          </p:cNvPr>
          <p:cNvSpPr txBox="1"/>
          <p:nvPr/>
        </p:nvSpPr>
        <p:spPr>
          <a:xfrm>
            <a:off x="359185" y="1127461"/>
            <a:ext cx="4450080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400">
                <a:latin typeface="Arial"/>
                <a:cs typeface="Arial"/>
              </a:rPr>
              <a:t>Research Question:</a:t>
            </a:r>
          </a:p>
        </p:txBody>
      </p:sp>
      <p:pic>
        <p:nvPicPr>
          <p:cNvPr id="7" name="Picture 7" descr="Text&#10;&#10;Description automatically generated">
            <a:extLst>
              <a:ext uri="{FF2B5EF4-FFF2-40B4-BE49-F238E27FC236}">
                <a16:creationId xmlns:a16="http://schemas.microsoft.com/office/drawing/2014/main" id="{86B255C6-6121-CA9A-B8E3-B6A8826C898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068485" y="87125"/>
            <a:ext cx="2095500" cy="6953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4122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8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900" decel="100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6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34851DB2-F6B3-97A5-D06C-3D25CC0ED517}"/>
              </a:ext>
            </a:extLst>
          </p:cNvPr>
          <p:cNvSpPr txBox="1"/>
          <p:nvPr/>
        </p:nvSpPr>
        <p:spPr>
          <a:xfrm>
            <a:off x="1381125" y="1206499"/>
            <a:ext cx="9032575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 algn="l">
              <a:buFont typeface="Arial"/>
              <a:buChar char="•"/>
            </a:pPr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00059947-47A3-228D-9BD9-9266FC8F2E4A}"/>
              </a:ext>
            </a:extLst>
          </p:cNvPr>
          <p:cNvSpPr txBox="1"/>
          <p:nvPr/>
        </p:nvSpPr>
        <p:spPr>
          <a:xfrm>
            <a:off x="2176776" y="1851000"/>
            <a:ext cx="8586826" cy="156966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4800">
                <a:latin typeface="Niagara Solid"/>
              </a:rPr>
              <a:t>Where can I view more information about UWTSD Hwb?</a:t>
            </a:r>
          </a:p>
          <a:p>
            <a:endParaRPr lang="en-GB" sz="4800">
              <a:latin typeface="Niagara Solid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84D9AD5D-433A-B498-F4CA-2660CF3005BA}"/>
              </a:ext>
            </a:extLst>
          </p:cNvPr>
          <p:cNvSpPr txBox="1"/>
          <p:nvPr/>
        </p:nvSpPr>
        <p:spPr>
          <a:xfrm>
            <a:off x="2754723" y="3137953"/>
            <a:ext cx="6289743" cy="147732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>
                <a:hlinkClick r:id="rId2"/>
              </a:rPr>
              <a:t>https://hwb.uwtsd.ac.uk/dashboard/student </a:t>
            </a:r>
          </a:p>
          <a:p>
            <a:endParaRPr lang="en-GB"/>
          </a:p>
          <a:p>
            <a:endParaRPr lang="en-GB"/>
          </a:p>
          <a:p>
            <a:r>
              <a:rPr lang="en-GB" u="sng">
                <a:solidFill>
                  <a:schemeClr val="accent1">
                    <a:lumMod val="60000"/>
                    <a:lumOff val="40000"/>
                  </a:schemeClr>
                </a:solidFill>
                <a:ea typeface="+mn-lt"/>
                <a:cs typeface="+mn-lt"/>
              </a:rPr>
              <a:t>https://www.uwtsd.ac.uk/hwb/welcome-to-the-student-hwb/</a:t>
            </a:r>
            <a:endParaRPr lang="en-GB" u="sng">
              <a:solidFill>
                <a:schemeClr val="accent1">
                  <a:lumMod val="60000"/>
                  <a:lumOff val="40000"/>
                </a:schemeClr>
              </a:solidFill>
            </a:endParaRPr>
          </a:p>
        </p:txBody>
      </p:sp>
      <p:pic>
        <p:nvPicPr>
          <p:cNvPr id="5" name="Picture 5">
            <a:extLst>
              <a:ext uri="{FF2B5EF4-FFF2-40B4-BE49-F238E27FC236}">
                <a16:creationId xmlns:a16="http://schemas.microsoft.com/office/drawing/2014/main" id="{DBDE6C1C-13B6-DED3-508E-EEB17B955F3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3436" y="4838935"/>
            <a:ext cx="2257425" cy="1714500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970F9CB2-9668-1951-44FC-9DEE1EC8E571}"/>
              </a:ext>
            </a:extLst>
          </p:cNvPr>
          <p:cNvSpPr txBox="1"/>
          <p:nvPr/>
        </p:nvSpPr>
        <p:spPr>
          <a:xfrm>
            <a:off x="4297680" y="0"/>
            <a:ext cx="3749040" cy="92333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5400" u="sng">
                <a:latin typeface="Arial"/>
                <a:cs typeface="Arial"/>
              </a:rPr>
              <a:t>Rationale</a:t>
            </a:r>
            <a:r>
              <a:rPr lang="en-US"/>
              <a:t> 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15C41C85-E330-6234-32FE-A75EA4C279A7}"/>
              </a:ext>
            </a:extLst>
          </p:cNvPr>
          <p:cNvSpPr txBox="1"/>
          <p:nvPr/>
        </p:nvSpPr>
        <p:spPr>
          <a:xfrm>
            <a:off x="9846128" y="6319157"/>
            <a:ext cx="2743200" cy="92333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err="1">
                <a:latin typeface="Arial"/>
                <a:cs typeface="Arial"/>
              </a:rPr>
              <a:t>Gaziova</a:t>
            </a:r>
            <a:r>
              <a:rPr lang="en-GB">
                <a:latin typeface="Arial"/>
                <a:cs typeface="Arial"/>
              </a:rPr>
              <a:t> Tamara 2221665</a:t>
            </a:r>
            <a:endParaRPr lang="en-US">
              <a:ea typeface="+mn-lt"/>
              <a:cs typeface="+mn-lt"/>
            </a:endParaRPr>
          </a:p>
          <a:p>
            <a:pPr algn="l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0263982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4FD4EF25-D1FB-CFBE-F5EE-D0B0B14177D3}"/>
              </a:ext>
            </a:extLst>
          </p:cNvPr>
          <p:cNvSpPr txBox="1"/>
          <p:nvPr/>
        </p:nvSpPr>
        <p:spPr>
          <a:xfrm>
            <a:off x="2972960" y="78374"/>
            <a:ext cx="6370365" cy="92333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5400" u="sng">
                <a:latin typeface="Arial"/>
                <a:cs typeface="Arial"/>
              </a:rPr>
              <a:t>Proposed Method</a:t>
            </a:r>
            <a:endParaRPr lang="en-US" sz="5400" u="sng">
              <a:latin typeface="Arial"/>
              <a:cs typeface="Arial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C0079DE1-4B0E-F825-C5EB-CEA95E1DBDE9}"/>
              </a:ext>
            </a:extLst>
          </p:cNvPr>
          <p:cNvSpPr txBox="1"/>
          <p:nvPr/>
        </p:nvSpPr>
        <p:spPr>
          <a:xfrm>
            <a:off x="1026298" y="1718865"/>
            <a:ext cx="10234550" cy="101566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>
                <a:latin typeface="Arial"/>
                <a:cs typeface="Arial"/>
              </a:rPr>
              <a:t>The proposed method in this research is the quantitative method. This method is to identify the key factors which answers questions like: "What", "Who", "How". The research will be using a survey.</a:t>
            </a:r>
            <a:endParaRPr lang="en-GB" sz="3200">
              <a:latin typeface="Niagara Solid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5809CFB6-16BB-893E-5A3D-458A303CA1B4}"/>
              </a:ext>
            </a:extLst>
          </p:cNvPr>
          <p:cNvSpPr txBox="1"/>
          <p:nvPr/>
        </p:nvSpPr>
        <p:spPr>
          <a:xfrm>
            <a:off x="1039586" y="2928258"/>
            <a:ext cx="9753599" cy="255454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000">
                <a:solidFill>
                  <a:srgbClr val="000000"/>
                </a:solidFill>
                <a:latin typeface="Arial"/>
                <a:ea typeface="Calibri"/>
                <a:cs typeface="Calibri"/>
              </a:rPr>
              <a:t>"</a:t>
            </a:r>
            <a:r>
              <a:rPr lang="en-US" sz="2000" b="0" i="0">
                <a:solidFill>
                  <a:srgbClr val="000000"/>
                </a:solidFill>
                <a:latin typeface="Arial"/>
                <a:ea typeface="Calibri"/>
                <a:cs typeface="Calibri"/>
              </a:rPr>
              <a:t>Do you use the OneDrive more than other digital tools</a:t>
            </a:r>
            <a:r>
              <a:rPr lang="en-US" sz="2000">
                <a:solidFill>
                  <a:srgbClr val="000000"/>
                </a:solidFill>
                <a:latin typeface="Arial"/>
                <a:ea typeface="Calibri"/>
                <a:cs typeface="Calibri"/>
              </a:rPr>
              <a:t>?"</a:t>
            </a:r>
          </a:p>
          <a:p>
            <a:endParaRPr lang="en-US" sz="2000">
              <a:solidFill>
                <a:srgbClr val="000000"/>
              </a:solidFill>
              <a:latin typeface="Arial"/>
              <a:ea typeface="Calibri"/>
              <a:cs typeface="Calibri"/>
            </a:endParaRPr>
          </a:p>
          <a:p>
            <a:r>
              <a:rPr lang="en-US" sz="2000">
                <a:solidFill>
                  <a:srgbClr val="000000"/>
                </a:solidFill>
                <a:latin typeface="Arial"/>
                <a:ea typeface="Calibri"/>
                <a:cs typeface="Calibri"/>
              </a:rPr>
              <a:t>    </a:t>
            </a:r>
            <a:r>
              <a:rPr lang="en-US" sz="2000" b="0" i="0">
                <a:solidFill>
                  <a:srgbClr val="000000"/>
                </a:solidFill>
                <a:latin typeface="Arial"/>
                <a:ea typeface="Calibri"/>
                <a:cs typeface="Calibri"/>
              </a:rPr>
              <a:t> </a:t>
            </a:r>
            <a:r>
              <a:rPr lang="en-US" sz="2000">
                <a:latin typeface="Arial"/>
                <a:ea typeface="Calibri"/>
                <a:cs typeface="Calibri"/>
              </a:rPr>
              <a:t>T</a:t>
            </a:r>
            <a:r>
              <a:rPr lang="en" sz="2000">
                <a:latin typeface="Arial"/>
                <a:ea typeface="Calibri"/>
                <a:cs typeface="Calibri"/>
              </a:rPr>
              <a:t>he participants will be the students from UWTSD. They will complete the survey. They will have five question to responses. In this survey there will be three types of questions: </a:t>
            </a:r>
          </a:p>
          <a:p>
            <a:pPr marL="457200" indent="-457200">
              <a:buAutoNum type="arabicPeriod"/>
            </a:pPr>
            <a:r>
              <a:rPr lang="en" sz="2000">
                <a:latin typeface="Arial"/>
                <a:cs typeface="Calibri"/>
              </a:rPr>
              <a:t>Closed questions</a:t>
            </a:r>
          </a:p>
          <a:p>
            <a:pPr marL="457200" indent="-457200">
              <a:buAutoNum type="arabicPeriod"/>
            </a:pPr>
            <a:r>
              <a:rPr lang="en" sz="2000">
                <a:latin typeface="Arial"/>
                <a:cs typeface="Calibri"/>
              </a:rPr>
              <a:t>Ranked order</a:t>
            </a:r>
          </a:p>
          <a:p>
            <a:pPr marL="457200" indent="-457200">
              <a:buAutoNum type="arabicPeriod"/>
            </a:pPr>
            <a:r>
              <a:rPr lang="en" sz="2000">
                <a:latin typeface="Arial"/>
                <a:cs typeface="Calibri"/>
              </a:rPr>
              <a:t>Likert scale questions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C33DD4FC-7081-EAB3-CF91-A195DBD82D96}"/>
              </a:ext>
            </a:extLst>
          </p:cNvPr>
          <p:cNvSpPr txBox="1"/>
          <p:nvPr/>
        </p:nvSpPr>
        <p:spPr>
          <a:xfrm>
            <a:off x="9198429" y="6204857"/>
            <a:ext cx="3243942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b="1">
                <a:latin typeface="Arial"/>
                <a:cs typeface="Arial"/>
              </a:rPr>
              <a:t>Andreea Matusa</a:t>
            </a:r>
            <a:r>
              <a:rPr lang="en-US" b="1">
                <a:latin typeface="Arial"/>
                <a:ea typeface="+mn-lt"/>
                <a:cs typeface="Arial"/>
              </a:rPr>
              <a:t>: 2230358</a:t>
            </a:r>
            <a:r>
              <a:rPr lang="en-US">
                <a:ea typeface="+mn-lt"/>
                <a:cs typeface="+mn-lt"/>
              </a:rPr>
              <a:t> </a:t>
            </a:r>
          </a:p>
          <a:p>
            <a:pPr algn="l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170392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EBAB29AE-3D49-CE6D-4F0E-CD310FFE2E39}"/>
              </a:ext>
            </a:extLst>
          </p:cNvPr>
          <p:cNvSpPr txBox="1"/>
          <p:nvPr/>
        </p:nvSpPr>
        <p:spPr>
          <a:xfrm>
            <a:off x="2890520" y="274319"/>
            <a:ext cx="7020560" cy="92333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5400" u="sng">
                <a:latin typeface="Arial"/>
                <a:ea typeface="+mn-lt"/>
                <a:cs typeface="+mn-lt"/>
              </a:rPr>
              <a:t>Ethical considerations</a:t>
            </a:r>
            <a:endParaRPr lang="en-US" sz="5400" u="sng">
              <a:latin typeface="Arial"/>
              <a:cs typeface="Arial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94406C5-800C-9AEB-1DD6-6676FB26F6E5}"/>
              </a:ext>
            </a:extLst>
          </p:cNvPr>
          <p:cNvSpPr txBox="1"/>
          <p:nvPr/>
        </p:nvSpPr>
        <p:spPr>
          <a:xfrm>
            <a:off x="9895114" y="6400800"/>
            <a:ext cx="27432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1861239-5522-75C2-5E7B-1C0308D9B330}"/>
              </a:ext>
            </a:extLst>
          </p:cNvPr>
          <p:cNvSpPr txBox="1"/>
          <p:nvPr/>
        </p:nvSpPr>
        <p:spPr>
          <a:xfrm>
            <a:off x="8735786" y="6008914"/>
            <a:ext cx="3526971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err="1">
                <a:latin typeface="Arial"/>
                <a:cs typeface="Arial"/>
              </a:rPr>
              <a:t>Shazeeda</a:t>
            </a:r>
            <a:r>
              <a:rPr lang="en-GB">
                <a:latin typeface="Arial"/>
                <a:cs typeface="Arial"/>
              </a:rPr>
              <a:t> Hussain: 2229663 </a:t>
            </a:r>
            <a:endParaRPr lang="en-US">
              <a:ea typeface="+mn-lt"/>
              <a:cs typeface="+mn-lt"/>
            </a:endParaRPr>
          </a:p>
          <a:p>
            <a:pPr algn="l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5741484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atMod val="92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Box 8">
            <a:extLst>
              <a:ext uri="{FF2B5EF4-FFF2-40B4-BE49-F238E27FC236}">
                <a16:creationId xmlns:a16="http://schemas.microsoft.com/office/drawing/2014/main" id="{6BE1C47E-E9F1-99CC-2A37-9CAAE16C609C}"/>
              </a:ext>
            </a:extLst>
          </p:cNvPr>
          <p:cNvSpPr txBox="1"/>
          <p:nvPr/>
        </p:nvSpPr>
        <p:spPr>
          <a:xfrm>
            <a:off x="3053080" y="198120"/>
            <a:ext cx="6228080" cy="92333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>
              <a:spcAft>
                <a:spcPts val="600"/>
              </a:spcAft>
            </a:pPr>
            <a:r>
              <a:rPr lang="en-US" sz="5400" u="sng">
                <a:latin typeface="Arial"/>
                <a:cs typeface="Arial"/>
              </a:rPr>
              <a:t>Research Timeline</a:t>
            </a:r>
          </a:p>
        </p:txBody>
      </p:sp>
      <p:graphicFrame>
        <p:nvGraphicFramePr>
          <p:cNvPr id="541" name="Diagram 541">
            <a:extLst>
              <a:ext uri="{FF2B5EF4-FFF2-40B4-BE49-F238E27FC236}">
                <a16:creationId xmlns:a16="http://schemas.microsoft.com/office/drawing/2014/main" id="{01FA89BF-B360-2B2A-8164-C64BDC187ADC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899147718"/>
              </p:ext>
            </p:extLst>
          </p:nvPr>
        </p:nvGraphicFramePr>
        <p:xfrm>
          <a:off x="1036320" y="1407160"/>
          <a:ext cx="8107680" cy="483616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2606" name="TextBox 2605">
            <a:extLst>
              <a:ext uri="{FF2B5EF4-FFF2-40B4-BE49-F238E27FC236}">
                <a16:creationId xmlns:a16="http://schemas.microsoft.com/office/drawing/2014/main" id="{E5C22F6B-B9DB-637B-B8D7-A00F0D969693}"/>
              </a:ext>
            </a:extLst>
          </p:cNvPr>
          <p:cNvSpPr txBox="1"/>
          <p:nvPr/>
        </p:nvSpPr>
        <p:spPr>
          <a:xfrm>
            <a:off x="10637520" y="6583680"/>
            <a:ext cx="2743200" cy="45720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US"/>
          </a:p>
        </p:txBody>
      </p:sp>
      <p:sp>
        <p:nvSpPr>
          <p:cNvPr id="2607" name="TextBox 2606">
            <a:extLst>
              <a:ext uri="{FF2B5EF4-FFF2-40B4-BE49-F238E27FC236}">
                <a16:creationId xmlns:a16="http://schemas.microsoft.com/office/drawing/2014/main" id="{7EBA6CA0-2780-DB87-BA85-D64078250770}"/>
              </a:ext>
            </a:extLst>
          </p:cNvPr>
          <p:cNvSpPr txBox="1"/>
          <p:nvPr/>
        </p:nvSpPr>
        <p:spPr>
          <a:xfrm>
            <a:off x="8965475" y="6385560"/>
            <a:ext cx="3363685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b="1">
                <a:latin typeface="Arial"/>
                <a:cs typeface="Arial"/>
              </a:rPr>
              <a:t>Andreea Matusa: 2230358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7613170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12955062-E8E6-BA21-F769-E28C56A05036}"/>
              </a:ext>
            </a:extLst>
          </p:cNvPr>
          <p:cNvSpPr txBox="1"/>
          <p:nvPr/>
        </p:nvSpPr>
        <p:spPr>
          <a:xfrm>
            <a:off x="3769360" y="137160"/>
            <a:ext cx="4653280" cy="92333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5400" u="sng">
                <a:latin typeface="Arial"/>
                <a:cs typeface="Arial"/>
              </a:rPr>
              <a:t>Reference List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743E5E56-113E-F8CD-E097-0A91D62F11B8}"/>
              </a:ext>
            </a:extLst>
          </p:cNvPr>
          <p:cNvSpPr txBox="1"/>
          <p:nvPr/>
        </p:nvSpPr>
        <p:spPr>
          <a:xfrm>
            <a:off x="9862457" y="6270171"/>
            <a:ext cx="2743200" cy="45720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8880B09-B2B8-5AC7-A0A5-AB0DB5695728}"/>
              </a:ext>
            </a:extLst>
          </p:cNvPr>
          <p:cNvSpPr txBox="1"/>
          <p:nvPr/>
        </p:nvSpPr>
        <p:spPr>
          <a:xfrm>
            <a:off x="8964386" y="6204857"/>
            <a:ext cx="3331028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err="1">
                <a:ea typeface="+mn-lt"/>
                <a:cs typeface="+mn-lt"/>
              </a:rPr>
              <a:t>Shazeeda</a:t>
            </a:r>
            <a:r>
              <a:rPr lang="en-US">
                <a:ea typeface="+mn-lt"/>
                <a:cs typeface="+mn-lt"/>
              </a:rPr>
              <a:t> Hussain 2229663 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7515207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FE8EC373-D443-D197-E193-097BFEDEA1D2}"/>
              </a:ext>
            </a:extLst>
          </p:cNvPr>
          <p:cNvSpPr txBox="1"/>
          <p:nvPr/>
        </p:nvSpPr>
        <p:spPr>
          <a:xfrm>
            <a:off x="4013200" y="127000"/>
            <a:ext cx="4003040" cy="92333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US" sz="5400" u="sng">
                <a:latin typeface="Arial"/>
                <a:cs typeface="Arial"/>
              </a:rPr>
              <a:t>Hypothesis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C3937A05-9962-4F56-C74D-DC46C2B51166}"/>
              </a:ext>
            </a:extLst>
          </p:cNvPr>
          <p:cNvSpPr txBox="1"/>
          <p:nvPr/>
        </p:nvSpPr>
        <p:spPr>
          <a:xfrm>
            <a:off x="431800" y="1295400"/>
            <a:ext cx="8818880" cy="529375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000" i="1">
                <a:latin typeface="Arial"/>
                <a:cs typeface="Arial"/>
              </a:rPr>
              <a:t>The hypothesis to my question is:</a:t>
            </a:r>
          </a:p>
          <a:p>
            <a:endParaRPr lang="en-US" sz="2000" i="1">
              <a:latin typeface="Arial"/>
              <a:cs typeface="Arial"/>
            </a:endParaRPr>
          </a:p>
          <a:p>
            <a:r>
              <a:rPr lang="en-US" sz="2000" i="1">
                <a:latin typeface="Arial"/>
                <a:cs typeface="Arial"/>
              </a:rPr>
              <a:t>       </a:t>
            </a:r>
            <a:r>
              <a:rPr lang="en-GB" sz="2000" i="1">
                <a:latin typeface="Arial"/>
                <a:cs typeface="Arial"/>
              </a:rPr>
              <a:t>Which digital tool is most used by students at UWTSD?</a:t>
            </a:r>
          </a:p>
          <a:p>
            <a:endParaRPr lang="en-GB" sz="2000" i="1">
              <a:latin typeface="Arial"/>
              <a:cs typeface="Arial"/>
            </a:endParaRPr>
          </a:p>
          <a:p>
            <a:r>
              <a:rPr lang="en-GB" sz="2000" i="1">
                <a:latin typeface="Arial"/>
                <a:cs typeface="Arial"/>
              </a:rPr>
              <a:t>From my point of view, I think that the HWB is used the most by students from UWTSD.</a:t>
            </a:r>
          </a:p>
          <a:p>
            <a:r>
              <a:rPr lang="en-GB" sz="2000" i="1">
                <a:latin typeface="Arial"/>
                <a:cs typeface="Arial"/>
              </a:rPr>
              <a:t>Because the students have access to everything they need, for example: </a:t>
            </a:r>
          </a:p>
          <a:p>
            <a:pPr marL="285750" indent="-285750">
              <a:buFont typeface="Arial"/>
              <a:buChar char="•"/>
            </a:pPr>
            <a:r>
              <a:rPr lang="en-GB" sz="2000" i="1">
                <a:latin typeface="Arial"/>
                <a:cs typeface="Arial"/>
              </a:rPr>
              <a:t>Moodle - Where you can access the lessons</a:t>
            </a:r>
          </a:p>
          <a:p>
            <a:pPr marL="285750" indent="-285750">
              <a:buFont typeface="Arial"/>
              <a:buChar char="•"/>
            </a:pPr>
            <a:r>
              <a:rPr lang="en-GB" sz="2000" i="1">
                <a:latin typeface="Arial"/>
                <a:cs typeface="Arial"/>
              </a:rPr>
              <a:t>Library - Where you can access books, articles, etc.</a:t>
            </a:r>
          </a:p>
          <a:p>
            <a:pPr marL="285750" indent="-285750">
              <a:buFont typeface="Arial"/>
              <a:buChar char="•"/>
            </a:pPr>
            <a:r>
              <a:rPr lang="en-GB" sz="2000" i="1">
                <a:latin typeface="Arial"/>
                <a:cs typeface="Arial"/>
              </a:rPr>
              <a:t>OneDrive -  The place where you find Word, PowerPoint, Forms, etc.</a:t>
            </a:r>
          </a:p>
          <a:p>
            <a:pPr marL="285750" indent="-285750">
              <a:buFont typeface="Arial"/>
              <a:buChar char="•"/>
            </a:pPr>
            <a:r>
              <a:rPr lang="en-GB" sz="2000" i="1">
                <a:latin typeface="Arial"/>
                <a:cs typeface="Arial"/>
              </a:rPr>
              <a:t>Email - Where you can communicate with everyone.</a:t>
            </a:r>
          </a:p>
          <a:p>
            <a:pPr marL="342900" indent="-342900">
              <a:buFont typeface="Arial"/>
              <a:buChar char="•"/>
            </a:pPr>
            <a:r>
              <a:rPr lang="en-GB" sz="2000" i="1">
                <a:latin typeface="Arial"/>
                <a:cs typeface="Arial"/>
              </a:rPr>
              <a:t>Teams - Where you can communicate with everyone in video call or text.</a:t>
            </a:r>
            <a:endParaRPr lang="en-GB" sz="2000">
              <a:ea typeface="+mn-lt"/>
              <a:cs typeface="+mn-lt"/>
            </a:endParaRPr>
          </a:p>
          <a:p>
            <a:pPr marL="285750" indent="-285750">
              <a:buFont typeface="Arial"/>
              <a:buChar char="•"/>
            </a:pPr>
            <a:endParaRPr lang="en-GB" sz="2000" i="1">
              <a:latin typeface="Arial"/>
              <a:cs typeface="Arial"/>
            </a:endParaRPr>
          </a:p>
          <a:p>
            <a:endParaRPr lang="en-GB" sz="2000" i="1">
              <a:latin typeface="Arial"/>
              <a:cs typeface="Arial"/>
            </a:endParaRPr>
          </a:p>
          <a:p>
            <a:endParaRPr lang="en-GB" sz="2000" i="1">
              <a:latin typeface="Arial"/>
              <a:cs typeface="Arial"/>
            </a:endParaRPr>
          </a:p>
          <a:p>
            <a:endParaRPr lang="en-GB" sz="2000" i="1">
              <a:latin typeface="Arial"/>
              <a:cs typeface="Arial"/>
            </a:endParaRPr>
          </a:p>
          <a:p>
            <a:r>
              <a:rPr lang="en-US"/>
              <a:t>       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005CE8D6-95BA-0039-0383-E9C4C98FE0A3}"/>
              </a:ext>
            </a:extLst>
          </p:cNvPr>
          <p:cNvSpPr txBox="1"/>
          <p:nvPr/>
        </p:nvSpPr>
        <p:spPr>
          <a:xfrm>
            <a:off x="8249195" y="6126480"/>
            <a:ext cx="4887686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400" b="1">
                <a:latin typeface="Arial"/>
                <a:cs typeface="Arial"/>
              </a:rPr>
              <a:t>Andreea Matusa: 2230358</a:t>
            </a:r>
            <a:endParaRPr lang="en-US"/>
          </a:p>
        </p:txBody>
      </p:sp>
      <p:pic>
        <p:nvPicPr>
          <p:cNvPr id="5" name="Picture 5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2625251C-F16E-6852-A238-85FEF7756AC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804453" y="1552268"/>
            <a:ext cx="2181838" cy="3802625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42CB2795-E660-2A47-265F-645F3A39711F}"/>
              </a:ext>
            </a:extLst>
          </p:cNvPr>
          <p:cNvSpPr txBox="1"/>
          <p:nvPr/>
        </p:nvSpPr>
        <p:spPr>
          <a:xfrm>
            <a:off x="10287000" y="5462451"/>
            <a:ext cx="2743200" cy="4001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000" b="1">
                <a:latin typeface="Arial"/>
                <a:cs typeface="Arial"/>
              </a:rPr>
              <a:t>Fig. 1</a:t>
            </a:r>
          </a:p>
        </p:txBody>
      </p:sp>
    </p:spTree>
    <p:extLst>
      <p:ext uri="{BB962C8B-B14F-4D97-AF65-F5344CB8AC3E}">
        <p14:creationId xmlns:p14="http://schemas.microsoft.com/office/powerpoint/2010/main" val="83937354"/>
      </p:ext>
    </p:extLst>
  </p:cSld>
  <p:clrMapOvr>
    <a:masterClrMapping/>
  </p:clrMapOvr>
</p:sld>
</file>

<file path=ppt/theme/theme1.xml><?xml version="1.0" encoding="utf-8"?>
<a:theme xmlns:a="http://schemas.openxmlformats.org/drawingml/2006/main" name="Wisp">
  <a:themeElements>
    <a:clrScheme name="Wisp">
      <a:dk1>
        <a:sysClr val="windowText" lastClr="000000"/>
      </a:dk1>
      <a:lt1>
        <a:sysClr val="window" lastClr="FFFFFF"/>
      </a:lt1>
      <a:dk2>
        <a:srgbClr val="766F54"/>
      </a:dk2>
      <a:lt2>
        <a:srgbClr val="E3EACF"/>
      </a:lt2>
      <a:accent1>
        <a:srgbClr val="A53010"/>
      </a:accent1>
      <a:accent2>
        <a:srgbClr val="DE7E18"/>
      </a:accent2>
      <a:accent3>
        <a:srgbClr val="9F8351"/>
      </a:accent3>
      <a:accent4>
        <a:srgbClr val="728653"/>
      </a:accent4>
      <a:accent5>
        <a:srgbClr val="92AA4C"/>
      </a:accent5>
      <a:accent6>
        <a:srgbClr val="6AAC91"/>
      </a:accent6>
      <a:hlink>
        <a:srgbClr val="FB4A18"/>
      </a:hlink>
      <a:folHlink>
        <a:srgbClr val="FB9318"/>
      </a:folHlink>
    </a:clrScheme>
    <a:fontScheme name="Wisp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Wisp">
      <a:fillStyleLst>
        <a:solidFill>
          <a:schemeClr val="phClr"/>
        </a:solidFill>
        <a:solidFill>
          <a:schemeClr val="phClr">
            <a:tint val="70000"/>
            <a:lumMod val="104000"/>
          </a:schemeClr>
        </a:soli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98000"/>
                <a:lumMod val="9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shade val="9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2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satMod val="92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Wisp" id="{7CB32D59-10C0-40DD-B7BD-2E94284A981C}" vid="{24B1A44C-C006-48B2-A4D7-E5549B3D8CD4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509</Words>
  <Application>Microsoft Office PowerPoint</Application>
  <PresentationFormat>Widescreen</PresentationFormat>
  <Paragraphs>77</Paragraphs>
  <Slides>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4" baseType="lpstr">
      <vt:lpstr>Arial</vt:lpstr>
      <vt:lpstr>Century Gothic</vt:lpstr>
      <vt:lpstr>Courier New</vt:lpstr>
      <vt:lpstr>Niagara Solid</vt:lpstr>
      <vt:lpstr>Wingdings 3</vt:lpstr>
      <vt:lpstr>Wisp</vt:lpstr>
      <vt:lpstr>                  Digital skills and research methods.  LCHS4002_BIRM </vt:lpstr>
      <vt:lpstr>Which digital tool is most used by students at UWTSD?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Are digital skills important for                        study and work?</dc:title>
  <dc:creator>Andree-Claudia Matusa (2230358)</dc:creator>
  <cp:lastModifiedBy>Shazeeda Hussain (2229663)</cp:lastModifiedBy>
  <cp:revision>3</cp:revision>
  <dcterms:created xsi:type="dcterms:W3CDTF">2023-02-05T16:48:09Z</dcterms:created>
  <dcterms:modified xsi:type="dcterms:W3CDTF">2023-02-19T22:22:29Z</dcterms:modified>
</cp:coreProperties>
</file>