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76"/>
    <p:restoredTop sz="94674"/>
  </p:normalViewPr>
  <p:slideViewPr>
    <p:cSldViewPr>
      <p:cViewPr varScale="1">
        <p:scale>
          <a:sx n="124" d="100"/>
          <a:sy n="124" d="100"/>
        </p:scale>
        <p:origin x="1648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notesMaster" Target="notesMasters/notesMaster1.xml"/><Relationship Id="rId17" Type="http://schemas.openxmlformats.org/officeDocument/2006/relationships/handoutMaster" Target="handoutMasters/handoutMaster1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Cwrs Undydd Cynllun Gwella Cyfrwng Cymraeg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 smtClean="0"/>
              <a:t>Hydref 21 2017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 smtClean="0"/>
              <a:t>Cwrs Undydd Cynllun Gwella Cyfrwng Cymraeg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8EE423-A56E-794D-BE56-FB086DAD0C45}" type="datetimeFigureOut">
              <a:rPr lang="en-US" smtClean="0"/>
              <a:t>10/30/17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Hydref 21 2017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9D8DA4-431F-6C4B-8520-8EBDDB6353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79662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4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5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sgiliauiaithathrawon.colegcymraeg.ac.uk/" TargetMode="External"/><Relationship Id="rId3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628800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Adnodd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Cefnogol</a:t>
            </a:r>
            <a:r>
              <a:rPr lang="en-GB" dirty="0" smtClean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D</a:t>
            </a:r>
            <a:r>
              <a:rPr lang="en-GB" dirty="0" err="1" smtClean="0">
                <a:solidFill>
                  <a:schemeClr val="bg1"/>
                </a:solidFill>
              </a:rPr>
              <a:t>ystysgrif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Cymhwysedd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Iaith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i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Athrawon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267744" y="3501008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>
                <a:solidFill>
                  <a:schemeClr val="bg1"/>
                </a:solidFill>
              </a:rPr>
              <a:t>Diolch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i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endParaRPr lang="en-US" sz="2400" dirty="0" smtClean="0">
              <a:solidFill>
                <a:schemeClr val="bg1"/>
              </a:solidFill>
            </a:endParaRPr>
          </a:p>
          <a:p>
            <a:pPr algn="ctr"/>
            <a:r>
              <a:rPr lang="en-US" sz="2400" dirty="0" smtClean="0">
                <a:solidFill>
                  <a:schemeClr val="bg1"/>
                </a:solidFill>
              </a:rPr>
              <a:t>Jeni Price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8640"/>
            <a:ext cx="8208912" cy="5526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 err="1" smtClean="0"/>
              <a:t>Cefndir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363" y="1484784"/>
            <a:ext cx="8208912" cy="1756791"/>
          </a:xfrm>
        </p:spPr>
        <p:txBody>
          <a:bodyPr/>
          <a:lstStyle/>
          <a:p>
            <a:r>
              <a:rPr lang="en-GB" dirty="0" smtClean="0"/>
              <a:t>CCC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comisiynu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 smtClean="0"/>
              <a:t>adnodd</a:t>
            </a:r>
            <a:r>
              <a:rPr lang="en-GB" dirty="0" smtClean="0"/>
              <a:t> </a:t>
            </a:r>
            <a:r>
              <a:rPr lang="en-GB" dirty="0" err="1" smtClean="0"/>
              <a:t>rhyngweithiol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gynorthwyo</a:t>
            </a:r>
            <a:r>
              <a:rPr lang="en-GB" dirty="0" smtClean="0"/>
              <a:t> </a:t>
            </a:r>
            <a:r>
              <a:rPr lang="en-GB" dirty="0" err="1" smtClean="0"/>
              <a:t>darpar-athrawon</a:t>
            </a:r>
            <a:r>
              <a:rPr lang="en-GB" dirty="0" smtClean="0"/>
              <a:t> </a:t>
            </a:r>
            <a:r>
              <a:rPr lang="en-GB" dirty="0" err="1" smtClean="0"/>
              <a:t>fydd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ceisio</a:t>
            </a:r>
            <a:r>
              <a:rPr lang="en-GB" dirty="0" smtClean="0"/>
              <a:t> am y DCA.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3573016"/>
            <a:ext cx="3728313" cy="126970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3630" y="3789040"/>
            <a:ext cx="1944216" cy="81408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717032"/>
            <a:ext cx="2520280" cy="1008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81007">
            <a:off x="357076" y="427221"/>
            <a:ext cx="4429664" cy="24783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39122">
            <a:off x="4726689" y="439036"/>
            <a:ext cx="4138199" cy="274495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70815">
            <a:off x="523845" y="3041892"/>
            <a:ext cx="4572000" cy="296553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770827" y="3521856"/>
            <a:ext cx="3593957" cy="2695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458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6572"/>
            <a:ext cx="8229600" cy="1143000"/>
          </a:xfrm>
        </p:spPr>
        <p:txBody>
          <a:bodyPr/>
          <a:lstStyle/>
          <a:p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adnodd</a:t>
            </a:r>
            <a:r>
              <a:rPr lang="en-U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6085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2 ran: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err="1" smtClean="0"/>
              <a:t>Ymarferion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dosbarthu</a:t>
            </a:r>
            <a:r>
              <a:rPr lang="en-US" dirty="0" smtClean="0"/>
              <a:t> </a:t>
            </a:r>
            <a:r>
              <a:rPr lang="en-US" dirty="0" err="1" smtClean="0"/>
              <a:t>fesul</a:t>
            </a:r>
            <a:r>
              <a:rPr lang="en-US" dirty="0" smtClean="0"/>
              <a:t> </a:t>
            </a:r>
            <a:r>
              <a:rPr lang="en-US" dirty="0" err="1" smtClean="0"/>
              <a:t>elfen</a:t>
            </a:r>
            <a:r>
              <a:rPr lang="en-US" dirty="0" smtClean="0"/>
              <a:t> </a:t>
            </a:r>
            <a:r>
              <a:rPr lang="en-US" dirty="0" err="1" smtClean="0"/>
              <a:t>ramadegol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treiglo</a:t>
            </a:r>
            <a:r>
              <a:rPr lang="en-US" dirty="0" smtClean="0"/>
              <a:t> / </a:t>
            </a:r>
            <a:r>
              <a:rPr lang="en-US" dirty="0" err="1" smtClean="0"/>
              <a:t>berfau</a:t>
            </a:r>
            <a:r>
              <a:rPr lang="en-US" dirty="0" smtClean="0"/>
              <a:t> </a:t>
            </a:r>
            <a:r>
              <a:rPr lang="en-US" dirty="0" err="1" smtClean="0"/>
              <a:t>ayyb</a:t>
            </a:r>
            <a:endParaRPr lang="en-US" dirty="0" smtClean="0"/>
          </a:p>
          <a:p>
            <a:pPr marL="971550" lvl="1" indent="-514350">
              <a:buFont typeface="+mj-lt"/>
              <a:buAutoNum type="arabicPeriod"/>
            </a:pPr>
            <a:r>
              <a:rPr lang="en-US" dirty="0" err="1" smtClean="0"/>
              <a:t>Ymarferion</a:t>
            </a:r>
            <a:r>
              <a:rPr lang="en-US" dirty="0" smtClean="0"/>
              <a:t> </a:t>
            </a:r>
            <a:r>
              <a:rPr lang="en-US" dirty="0" err="1" smtClean="0"/>
              <a:t>cyffredinol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dosbarthu</a:t>
            </a:r>
            <a:r>
              <a:rPr lang="en-US" dirty="0" smtClean="0"/>
              <a:t> </a:t>
            </a:r>
            <a:r>
              <a:rPr lang="en-US" dirty="0" err="1" smtClean="0"/>
              <a:t>fesul</a:t>
            </a:r>
            <a:r>
              <a:rPr lang="en-US" dirty="0" smtClean="0"/>
              <a:t> </a:t>
            </a:r>
            <a:r>
              <a:rPr lang="en-US" dirty="0" err="1" smtClean="0"/>
              <a:t>themâu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elfennau</a:t>
            </a:r>
            <a:r>
              <a:rPr lang="en-US" dirty="0" smtClean="0"/>
              <a:t> </a:t>
            </a:r>
            <a:r>
              <a:rPr lang="en-US" dirty="0" err="1" smtClean="0"/>
              <a:t>asesu’r</a:t>
            </a:r>
            <a:r>
              <a:rPr lang="en-US" dirty="0" smtClean="0"/>
              <a:t> </a:t>
            </a:r>
            <a:r>
              <a:rPr lang="en-US" dirty="0" err="1" smtClean="0"/>
              <a:t>Dystysgrif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trawsieithu</a:t>
            </a:r>
            <a:r>
              <a:rPr lang="en-US" dirty="0" smtClean="0"/>
              <a:t>, </a:t>
            </a:r>
            <a:r>
              <a:rPr lang="en-US" dirty="0" err="1" smtClean="0"/>
              <a:t>arfer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r>
              <a:rPr lang="en-US" dirty="0" smtClean="0"/>
              <a:t> </a:t>
            </a:r>
            <a:r>
              <a:rPr lang="en-US" dirty="0" err="1" smtClean="0"/>
              <a:t>ayyb</a:t>
            </a:r>
            <a:r>
              <a:rPr lang="en-US" dirty="0" smtClean="0"/>
              <a:t> -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fuan</a:t>
            </a:r>
            <a:r>
              <a:rPr lang="en-US" dirty="0" smtClean="0"/>
              <a:t>.</a:t>
            </a:r>
          </a:p>
          <a:p>
            <a:pPr marL="971550" lvl="1" indent="-514350">
              <a:buFont typeface="+mj-lt"/>
              <a:buAutoNum type="arabicPeriod"/>
            </a:pPr>
            <a:endParaRPr lang="en-US" dirty="0" smtClean="0"/>
          </a:p>
          <a:p>
            <a:pPr lvl="1">
              <a:buFont typeface="Wingdings" charset="2"/>
              <a:buChar char="Ø"/>
            </a:pPr>
            <a:r>
              <a:rPr lang="en-US" dirty="0" smtClean="0"/>
              <a:t> </a:t>
            </a:r>
            <a:r>
              <a:rPr lang="en-US" dirty="0" err="1" smtClean="0"/>
              <a:t>Bydd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A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ffurf</a:t>
            </a:r>
            <a:r>
              <a:rPr lang="en-US" dirty="0" smtClean="0"/>
              <a:t> ‘</a:t>
            </a:r>
            <a:r>
              <a:rPr lang="en-US" dirty="0" err="1" smtClean="0"/>
              <a:t>Ap</a:t>
            </a:r>
            <a:r>
              <a:rPr lang="en-US" dirty="0" smtClean="0"/>
              <a:t>’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bo</a:t>
            </a:r>
            <a:r>
              <a:rPr lang="en-US" dirty="0" smtClean="0"/>
              <a:t> </a:t>
            </a:r>
            <a:r>
              <a:rPr lang="en-US" dirty="0" err="1" smtClean="0"/>
              <a:t>hir</a:t>
            </a:r>
            <a:r>
              <a:rPr lang="en-US" dirty="0" smtClean="0"/>
              <a:t>.</a:t>
            </a:r>
          </a:p>
          <a:p>
            <a:pPr lvl="1">
              <a:buFont typeface="Wingdings" charset="2"/>
              <a:buChar char="Ø"/>
            </a:pPr>
            <a:r>
              <a:rPr lang="en-US" dirty="0"/>
              <a:t> </a:t>
            </a:r>
            <a:r>
              <a:rPr lang="en-US" dirty="0" smtClean="0"/>
              <a:t>Nod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adnodd</a:t>
            </a:r>
            <a:r>
              <a:rPr lang="en-US" dirty="0" smtClean="0"/>
              <a:t> </a:t>
            </a:r>
            <a:r>
              <a:rPr lang="en-US" dirty="0" err="1" smtClean="0"/>
              <a:t>ydy</a:t>
            </a:r>
            <a:r>
              <a:rPr lang="en-US" dirty="0" smtClean="0"/>
              <a:t> </a:t>
            </a:r>
            <a:r>
              <a:rPr lang="en-US" u="sng" dirty="0" err="1" smtClean="0"/>
              <a:t>ategu’r</a:t>
            </a:r>
            <a:r>
              <a:rPr lang="en-US" u="sng" dirty="0" smtClean="0"/>
              <a:t> </a:t>
            </a:r>
            <a:r>
              <a:rPr lang="en-US" u="sng" dirty="0" err="1" smtClean="0"/>
              <a:t>mewnbwn</a:t>
            </a:r>
            <a:r>
              <a:rPr lang="en-US" u="sng" dirty="0" smtClean="0"/>
              <a:t> </a:t>
            </a:r>
            <a:r>
              <a:rPr lang="en-US" u="sng" dirty="0" err="1" smtClean="0"/>
              <a:t>iaith</a:t>
            </a:r>
            <a:r>
              <a:rPr lang="en-US" u="sng" dirty="0" smtClean="0"/>
              <a:t> </a:t>
            </a:r>
            <a:r>
              <a:rPr lang="en-US" dirty="0" err="1" smtClean="0"/>
              <a:t>fyddwch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o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sefydliadau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068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228"/>
            <a:ext cx="8507288" cy="748679"/>
          </a:xfrm>
        </p:spPr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en-US" dirty="0" smtClean="0">
                <a:hlinkClick r:id="rId2"/>
              </a:rPr>
              <a:t>http://</a:t>
            </a:r>
            <a:r>
              <a:rPr lang="en-US" dirty="0">
                <a:hlinkClick r:id="rId2"/>
              </a:rPr>
              <a:t>sgiliauiaithathrawon.colegcymraeg.ac.uk</a:t>
            </a:r>
            <a:r>
              <a:rPr lang="en-US" dirty="0" smtClean="0">
                <a:hlinkClick r:id="rId2"/>
              </a:rPr>
              <a:t>/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937320"/>
            <a:ext cx="6148040" cy="5562118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5364088" y="910906"/>
            <a:ext cx="845574" cy="501869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Left Arrow Callout 6"/>
          <p:cNvSpPr/>
          <p:nvPr/>
        </p:nvSpPr>
        <p:spPr>
          <a:xfrm>
            <a:off x="6516216" y="918968"/>
            <a:ext cx="2020313" cy="1581990"/>
          </a:xfrm>
          <a:prstGeom prst="leftArrowCallout">
            <a:avLst>
              <a:gd name="adj1" fmla="val 25000"/>
              <a:gd name="adj2" fmla="val 18518"/>
              <a:gd name="adj3" fmla="val 23920"/>
              <a:gd name="adj4" fmla="val 683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7245765" y="1063632"/>
            <a:ext cx="1142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 smtClean="0"/>
              <a:t>Bydd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bawb</a:t>
            </a:r>
            <a:r>
              <a:rPr lang="en-US" dirty="0" smtClean="0"/>
              <a:t> </a:t>
            </a:r>
            <a:r>
              <a:rPr lang="en-US" dirty="0" err="1" smtClean="0"/>
              <a:t>gofrestru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6732240" y="2852936"/>
            <a:ext cx="20985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solidFill>
                  <a:srgbClr val="FF0000"/>
                </a:solidFill>
              </a:rPr>
              <a:t>Cofiwch</a:t>
            </a:r>
            <a:r>
              <a:rPr lang="en-US" b="1" dirty="0" smtClean="0">
                <a:solidFill>
                  <a:srgbClr val="FF0000"/>
                </a:solidFill>
              </a:rPr>
              <a:t>: </a:t>
            </a:r>
          </a:p>
          <a:p>
            <a:pPr algn="ctr"/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cofrestru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y </a:t>
            </a:r>
            <a:r>
              <a:rPr lang="en-US" dirty="0" err="1" smtClean="0"/>
              <a:t>Dystysgrif</a:t>
            </a:r>
            <a:r>
              <a:rPr lang="en-US" dirty="0" smtClean="0"/>
              <a:t> </a:t>
            </a:r>
            <a:r>
              <a:rPr lang="en-US" dirty="0" err="1" smtClean="0"/>
              <a:t>ydych</a:t>
            </a:r>
            <a:r>
              <a:rPr lang="en-US" dirty="0" smtClean="0"/>
              <a:t> chi fan </a:t>
            </a:r>
            <a:r>
              <a:rPr lang="en-US" dirty="0" err="1" smtClean="0"/>
              <a:t>hyn</a:t>
            </a:r>
            <a:r>
              <a:rPr lang="en-US" dirty="0" smtClean="0"/>
              <a:t>,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adnodd</a:t>
            </a:r>
            <a:r>
              <a:rPr lang="en-US" dirty="0" smtClean="0"/>
              <a:t> </a:t>
            </a:r>
            <a:r>
              <a:rPr lang="en-US" dirty="0" err="1" smtClean="0"/>
              <a:t>hwn</a:t>
            </a:r>
            <a:r>
              <a:rPr lang="en-US" dirty="0" smtClean="0"/>
              <a:t>. </a:t>
            </a:r>
            <a:r>
              <a:rPr lang="en-US" dirty="0" err="1" smtClean="0"/>
              <a:t>Byddwch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cofrestru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y </a:t>
            </a:r>
            <a:r>
              <a:rPr lang="en-US" dirty="0" err="1" smtClean="0"/>
              <a:t>Dystysgrif</a:t>
            </a:r>
            <a:r>
              <a:rPr lang="en-US" dirty="0" smtClean="0"/>
              <a:t> </a:t>
            </a:r>
            <a:r>
              <a:rPr lang="en-US" dirty="0" err="1" smtClean="0"/>
              <a:t>hefyd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5764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4624"/>
            <a:ext cx="6300936" cy="6602542"/>
          </a:xfrm>
          <a:prstGeom prst="rect">
            <a:avLst/>
          </a:prstGeom>
        </p:spPr>
      </p:pic>
      <p:grpSp>
        <p:nvGrpSpPr>
          <p:cNvPr id="19" name="Group 18"/>
          <p:cNvGrpSpPr/>
          <p:nvPr/>
        </p:nvGrpSpPr>
        <p:grpSpPr>
          <a:xfrm>
            <a:off x="4499992" y="2350742"/>
            <a:ext cx="4241722" cy="1080120"/>
            <a:chOff x="4499992" y="2350742"/>
            <a:chExt cx="4241722" cy="1080120"/>
          </a:xfrm>
        </p:grpSpPr>
        <p:sp>
          <p:nvSpPr>
            <p:cNvPr id="5" name="Terminator 4"/>
            <p:cNvSpPr/>
            <p:nvPr/>
          </p:nvSpPr>
          <p:spPr>
            <a:xfrm>
              <a:off x="6581474" y="2350742"/>
              <a:ext cx="2160240" cy="1080120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 smtClean="0"/>
                <a:t>Defnyddiwch</a:t>
              </a:r>
              <a:r>
                <a:rPr lang="en-US" dirty="0" smtClean="0"/>
                <a:t> </a:t>
              </a:r>
              <a:r>
                <a:rPr lang="en-US" dirty="0" err="1" smtClean="0"/>
                <a:t>eich</a:t>
              </a:r>
              <a:r>
                <a:rPr lang="en-US" dirty="0" smtClean="0"/>
                <a:t> </a:t>
              </a:r>
              <a:r>
                <a:rPr lang="en-US" dirty="0" err="1" smtClean="0"/>
                <a:t>cyfeiriad</a:t>
              </a:r>
              <a:r>
                <a:rPr lang="en-US" dirty="0" smtClean="0"/>
                <a:t> e-</a:t>
              </a:r>
              <a:r>
                <a:rPr lang="en-US" dirty="0" err="1" smtClean="0"/>
                <a:t>bost</a:t>
              </a:r>
              <a:r>
                <a:rPr lang="en-US" dirty="0" smtClean="0"/>
                <a:t> </a:t>
              </a:r>
              <a:r>
                <a:rPr lang="en-US" dirty="0" err="1" smtClean="0"/>
                <a:t>prifysgol</a:t>
              </a:r>
              <a:r>
                <a:rPr lang="en-US" dirty="0" smtClean="0"/>
                <a:t>. </a:t>
              </a:r>
              <a:endParaRPr lang="en-US" dirty="0"/>
            </a:p>
          </p:txBody>
        </p:sp>
        <p:cxnSp>
          <p:nvCxnSpPr>
            <p:cNvPr id="7" name="Straight Arrow Connector 6"/>
            <p:cNvCxnSpPr/>
            <p:nvPr/>
          </p:nvCxnSpPr>
          <p:spPr>
            <a:xfrm flipH="1" flipV="1">
              <a:off x="4499992" y="2890802"/>
              <a:ext cx="2081482" cy="24083"/>
            </a:xfrm>
            <a:prstGeom prst="straightConnector1">
              <a:avLst/>
            </a:prstGeom>
            <a:ln w="47625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rminator 8"/>
          <p:cNvSpPr/>
          <p:nvPr/>
        </p:nvSpPr>
        <p:spPr>
          <a:xfrm>
            <a:off x="6593581" y="3728506"/>
            <a:ext cx="2160240" cy="108012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 smtClean="0"/>
              <a:t>Dewiswch</a:t>
            </a:r>
            <a:r>
              <a:rPr lang="en-US" dirty="0" smtClean="0"/>
              <a:t> ‘</a:t>
            </a:r>
            <a:r>
              <a:rPr lang="en-US" dirty="0" err="1" smtClean="0"/>
              <a:t>Myfyriwr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ymgeisio</a:t>
            </a:r>
            <a:r>
              <a:rPr lang="en-US" dirty="0" smtClean="0"/>
              <a:t> am y </a:t>
            </a:r>
            <a:r>
              <a:rPr lang="en-US" dirty="0" err="1" smtClean="0"/>
              <a:t>Dystysgrif</a:t>
            </a:r>
            <a:r>
              <a:rPr lang="en-US" dirty="0" smtClean="0"/>
              <a:t>’.</a:t>
            </a:r>
            <a:endParaRPr lang="en-US" dirty="0"/>
          </a:p>
        </p:txBody>
      </p:sp>
      <p:cxnSp>
        <p:nvCxnSpPr>
          <p:cNvPr id="10" name="Straight Arrow Connector 9"/>
          <p:cNvCxnSpPr>
            <a:stCxn id="9" idx="1"/>
          </p:cNvCxnSpPr>
          <p:nvPr/>
        </p:nvCxnSpPr>
        <p:spPr>
          <a:xfrm flipH="1">
            <a:off x="4427984" y="4268566"/>
            <a:ext cx="2165597" cy="564727"/>
          </a:xfrm>
          <a:prstGeom prst="straightConnector1">
            <a:avLst/>
          </a:prstGeom>
          <a:ln w="476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5508104" y="5517232"/>
            <a:ext cx="273630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 smtClean="0"/>
              <a:t>Byddwch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e-</a:t>
            </a:r>
            <a:r>
              <a:rPr lang="en-US" dirty="0" err="1" smtClean="0"/>
              <a:t>bost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cadarnhau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bod chi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cofrestru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13" name="Oval 12"/>
          <p:cNvSpPr/>
          <p:nvPr/>
        </p:nvSpPr>
        <p:spPr>
          <a:xfrm>
            <a:off x="5004048" y="19957"/>
            <a:ext cx="845574" cy="501869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 Diagonal Corner Rectangle 13"/>
          <p:cNvSpPr/>
          <p:nvPr/>
        </p:nvSpPr>
        <p:spPr>
          <a:xfrm>
            <a:off x="6581474" y="116632"/>
            <a:ext cx="2448272" cy="1742131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 smtClean="0"/>
              <a:t>Unwaith</a:t>
            </a:r>
            <a:r>
              <a:rPr lang="en-US" dirty="0" smtClean="0"/>
              <a:t> </a:t>
            </a:r>
            <a:r>
              <a:rPr lang="en-US" dirty="0" err="1" smtClean="0"/>
              <a:t>byddwch</a:t>
            </a:r>
            <a:r>
              <a:rPr lang="en-US" dirty="0" smtClean="0"/>
              <a:t> chi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cofrestru</a:t>
            </a:r>
            <a:r>
              <a:rPr lang="en-US" dirty="0" smtClean="0"/>
              <a:t>, </a:t>
            </a:r>
            <a:r>
              <a:rPr lang="en-US" dirty="0" err="1" smtClean="0"/>
              <a:t>bydd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mewngofnodi</a:t>
            </a:r>
            <a:r>
              <a:rPr lang="en-US" dirty="0" smtClean="0"/>
              <a:t> bob </a:t>
            </a:r>
            <a:r>
              <a:rPr lang="en-US" dirty="0" err="1" smtClean="0"/>
              <a:t>tro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ddefnyddio’r</a:t>
            </a:r>
            <a:r>
              <a:rPr lang="en-US" dirty="0" smtClean="0"/>
              <a:t> </a:t>
            </a:r>
            <a:r>
              <a:rPr lang="en-US" dirty="0" err="1" smtClean="0"/>
              <a:t>adnodd</a:t>
            </a:r>
            <a:r>
              <a:rPr lang="en-US" dirty="0" smtClean="0"/>
              <a:t>.</a:t>
            </a:r>
            <a:endParaRPr lang="en-US" dirty="0"/>
          </a:p>
        </p:txBody>
      </p:sp>
      <p:cxnSp>
        <p:nvCxnSpPr>
          <p:cNvPr id="17" name="Straight Arrow Connector 16"/>
          <p:cNvCxnSpPr/>
          <p:nvPr/>
        </p:nvCxnSpPr>
        <p:spPr>
          <a:xfrm flipH="1" flipV="1">
            <a:off x="5849622" y="404664"/>
            <a:ext cx="743959" cy="459132"/>
          </a:xfrm>
          <a:prstGeom prst="straightConnector1">
            <a:avLst/>
          </a:prstGeom>
          <a:ln w="476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2637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156176" cy="6858000"/>
          </a:xfrm>
          <a:prstGeom prst="rect">
            <a:avLst/>
          </a:prstGeom>
        </p:spPr>
      </p:pic>
      <p:grpSp>
        <p:nvGrpSpPr>
          <p:cNvPr id="9" name="Group 8"/>
          <p:cNvGrpSpPr/>
          <p:nvPr/>
        </p:nvGrpSpPr>
        <p:grpSpPr>
          <a:xfrm>
            <a:off x="5400092" y="116632"/>
            <a:ext cx="3564396" cy="2232248"/>
            <a:chOff x="5256076" y="1990702"/>
            <a:chExt cx="3564396" cy="2952328"/>
          </a:xfrm>
        </p:grpSpPr>
        <p:sp>
          <p:nvSpPr>
            <p:cNvPr id="10" name="Terminator 9"/>
            <p:cNvSpPr/>
            <p:nvPr/>
          </p:nvSpPr>
          <p:spPr>
            <a:xfrm>
              <a:off x="6300192" y="1990702"/>
              <a:ext cx="2520280" cy="2952328"/>
            </a:xfrm>
            <a:prstGeom prst="flowChartTerminator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 smtClean="0">
                  <a:solidFill>
                    <a:schemeClr val="tx1"/>
                  </a:solidFill>
                </a:rPr>
                <a:t>Byddwch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yn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gweld</a:t>
              </a:r>
              <a:r>
                <a:rPr lang="en-US" dirty="0" smtClean="0">
                  <a:solidFill>
                    <a:schemeClr val="tx1"/>
                  </a:solidFill>
                </a:rPr>
                <a:t> faint o </a:t>
              </a:r>
              <a:r>
                <a:rPr lang="en-US" dirty="0" err="1" smtClean="0">
                  <a:solidFill>
                    <a:schemeClr val="tx1"/>
                  </a:solidFill>
                </a:rPr>
                <a:t>unedau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ry’ch</a:t>
              </a:r>
              <a:r>
                <a:rPr lang="en-US" dirty="0" smtClean="0">
                  <a:solidFill>
                    <a:schemeClr val="tx1"/>
                  </a:solidFill>
                </a:rPr>
                <a:t> chi </a:t>
              </a:r>
              <a:r>
                <a:rPr lang="en-US" dirty="0" err="1" smtClean="0">
                  <a:solidFill>
                    <a:schemeClr val="tx1"/>
                  </a:solidFill>
                </a:rPr>
                <a:t>wedi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eu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cwblhau</a:t>
              </a:r>
              <a:r>
                <a:rPr lang="en-US" dirty="0" smtClean="0">
                  <a:solidFill>
                    <a:schemeClr val="tx1"/>
                  </a:solidFill>
                </a:rPr>
                <a:t> fan </a:t>
              </a:r>
              <a:r>
                <a:rPr lang="en-US" dirty="0" err="1" smtClean="0">
                  <a:solidFill>
                    <a:schemeClr val="tx1"/>
                  </a:solidFill>
                </a:rPr>
                <a:t>hyn</a:t>
              </a:r>
              <a:r>
                <a:rPr lang="en-US" dirty="0" smtClean="0">
                  <a:solidFill>
                    <a:schemeClr val="tx1"/>
                  </a:solidFill>
                </a:rPr>
                <a:t>. </a:t>
              </a:r>
            </a:p>
            <a:p>
              <a:pPr algn="ctr"/>
              <a:r>
                <a:rPr lang="en-US" dirty="0" err="1" smtClean="0">
                  <a:solidFill>
                    <a:schemeClr val="tx1"/>
                  </a:solidFill>
                </a:rPr>
                <a:t>Gallwch</a:t>
              </a:r>
              <a:r>
                <a:rPr lang="en-US" dirty="0" smtClean="0">
                  <a:solidFill>
                    <a:schemeClr val="tx1"/>
                  </a:solidFill>
                </a:rPr>
                <a:t> chi </a:t>
              </a:r>
              <a:r>
                <a:rPr lang="en-US" dirty="0" err="1" smtClean="0">
                  <a:solidFill>
                    <a:schemeClr val="tx1"/>
                  </a:solidFill>
                </a:rPr>
                <a:t>rannu’r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wybodaeth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ar</a:t>
              </a:r>
              <a:r>
                <a:rPr lang="en-US" dirty="0" smtClean="0">
                  <a:solidFill>
                    <a:schemeClr val="tx1"/>
                  </a:solidFill>
                </a:rPr>
                <a:t> y </a:t>
              </a:r>
              <a:r>
                <a:rPr lang="en-US" dirty="0" err="1" smtClean="0">
                  <a:solidFill>
                    <a:schemeClr val="tx1"/>
                  </a:solidFill>
                </a:rPr>
                <a:t>cyfryngau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cymdeithasol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hefyd</a:t>
              </a:r>
              <a:r>
                <a:rPr lang="en-US" dirty="0" smtClean="0">
                  <a:solidFill>
                    <a:schemeClr val="tx1"/>
                  </a:solidFill>
                </a:rPr>
                <a:t>.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cxnSp>
          <p:nvCxnSpPr>
            <p:cNvPr id="11" name="Straight Arrow Connector 10"/>
            <p:cNvCxnSpPr/>
            <p:nvPr/>
          </p:nvCxnSpPr>
          <p:spPr>
            <a:xfrm flipH="1" flipV="1">
              <a:off x="5256076" y="3286847"/>
              <a:ext cx="1044116" cy="60330"/>
            </a:xfrm>
            <a:prstGeom prst="straightConnector1">
              <a:avLst/>
            </a:prstGeom>
            <a:ln w="47625">
              <a:solidFill>
                <a:schemeClr val="accent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/>
          <p:cNvGrpSpPr/>
          <p:nvPr/>
        </p:nvGrpSpPr>
        <p:grpSpPr>
          <a:xfrm>
            <a:off x="3923928" y="2564904"/>
            <a:ext cx="5004556" cy="3384376"/>
            <a:chOff x="3815916" y="1990702"/>
            <a:chExt cx="5004556" cy="3153623"/>
          </a:xfrm>
        </p:grpSpPr>
        <p:sp>
          <p:nvSpPr>
            <p:cNvPr id="16" name="Terminator 15"/>
            <p:cNvSpPr/>
            <p:nvPr/>
          </p:nvSpPr>
          <p:spPr>
            <a:xfrm>
              <a:off x="6192180" y="1990702"/>
              <a:ext cx="2628292" cy="3153623"/>
            </a:xfrm>
            <a:prstGeom prst="flowChartTerminator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 smtClean="0">
                  <a:solidFill>
                    <a:schemeClr val="tx1"/>
                  </a:solidFill>
                </a:rPr>
                <a:t>Bydd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tua</a:t>
              </a:r>
              <a:r>
                <a:rPr lang="en-US" dirty="0" smtClean="0">
                  <a:solidFill>
                    <a:schemeClr val="tx1"/>
                  </a:solidFill>
                </a:rPr>
                <a:t> 20-30 </a:t>
              </a:r>
              <a:r>
                <a:rPr lang="en-US" dirty="0" err="1" smtClean="0">
                  <a:solidFill>
                    <a:schemeClr val="tx1"/>
                  </a:solidFill>
                </a:rPr>
                <a:t>cwestiwn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i’w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cwblhau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ym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mhob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uned</a:t>
              </a:r>
              <a:r>
                <a:rPr lang="en-US" dirty="0" smtClean="0">
                  <a:solidFill>
                    <a:schemeClr val="tx1"/>
                  </a:solidFill>
                </a:rPr>
                <a:t>. </a:t>
              </a:r>
            </a:p>
            <a:p>
              <a:pPr algn="ctr"/>
              <a:endParaRPr lang="en-US" dirty="0" smtClean="0">
                <a:solidFill>
                  <a:schemeClr val="tx1"/>
                </a:solidFill>
              </a:endParaRPr>
            </a:p>
            <a:p>
              <a:pPr algn="ctr"/>
              <a:r>
                <a:rPr lang="en-US" dirty="0" err="1" smtClean="0">
                  <a:solidFill>
                    <a:schemeClr val="tx1"/>
                  </a:solidFill>
                </a:rPr>
                <a:t>Ddylai</a:t>
              </a:r>
              <a:r>
                <a:rPr lang="en-US" dirty="0" smtClean="0">
                  <a:solidFill>
                    <a:schemeClr val="tx1"/>
                  </a:solidFill>
                </a:rPr>
                <a:t> hi </a:t>
              </a:r>
              <a:r>
                <a:rPr lang="en-US" dirty="0" err="1" smtClean="0">
                  <a:solidFill>
                    <a:schemeClr val="tx1"/>
                  </a:solidFill>
                </a:rPr>
                <a:t>ddim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cymryd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mwy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na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ryw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u="sng" dirty="0" smtClean="0">
                  <a:solidFill>
                    <a:schemeClr val="tx1"/>
                  </a:solidFill>
                </a:rPr>
                <a:t>30 </a:t>
              </a:r>
              <a:r>
                <a:rPr lang="en-US" u="sng" dirty="0" err="1" smtClean="0">
                  <a:solidFill>
                    <a:schemeClr val="tx1"/>
                  </a:solidFill>
                </a:rPr>
                <a:t>munud</a:t>
              </a:r>
              <a:r>
                <a:rPr lang="en-US" u="sng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i</a:t>
              </a:r>
              <a:r>
                <a:rPr lang="en-US" dirty="0" smtClean="0">
                  <a:solidFill>
                    <a:schemeClr val="tx1"/>
                  </a:solidFill>
                </a:rPr>
                <a:t> chi </a:t>
              </a:r>
              <a:r>
                <a:rPr lang="en-US" dirty="0" err="1" smtClean="0">
                  <a:solidFill>
                    <a:schemeClr val="tx1"/>
                  </a:solidFill>
                </a:rPr>
                <a:t>gwblhau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unrhyw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uned</a:t>
              </a:r>
              <a:r>
                <a:rPr lang="en-US" dirty="0" smtClean="0">
                  <a:solidFill>
                    <a:schemeClr val="tx1"/>
                  </a:solidFill>
                </a:rPr>
                <a:t>.</a:t>
              </a:r>
            </a:p>
            <a:p>
              <a:pPr algn="ctr"/>
              <a:endParaRPr lang="en-US" dirty="0" smtClean="0">
                <a:solidFill>
                  <a:schemeClr val="tx1"/>
                </a:solidFill>
              </a:endParaRPr>
            </a:p>
            <a:p>
              <a:pPr algn="ctr"/>
              <a:r>
                <a:rPr lang="en-US" dirty="0" err="1" smtClean="0">
                  <a:solidFill>
                    <a:schemeClr val="tx1"/>
                  </a:solidFill>
                </a:rPr>
                <a:t>Gallwch</a:t>
              </a:r>
              <a:r>
                <a:rPr lang="en-US" dirty="0" smtClean="0">
                  <a:solidFill>
                    <a:schemeClr val="tx1"/>
                  </a:solidFill>
                </a:rPr>
                <a:t> chi ail-</a:t>
              </a:r>
              <a:r>
                <a:rPr lang="en-US" dirty="0" err="1" smtClean="0">
                  <a:solidFill>
                    <a:schemeClr val="tx1"/>
                  </a:solidFill>
                </a:rPr>
                <a:t>wneud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yr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unedau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er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mwyn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gwella’ch</a:t>
              </a:r>
              <a:r>
                <a:rPr lang="en-US" dirty="0" smtClean="0">
                  <a:solidFill>
                    <a:schemeClr val="tx1"/>
                  </a:solidFill>
                </a:rPr>
                <a:t> </a:t>
              </a:r>
              <a:r>
                <a:rPr lang="en-US" dirty="0" err="1" smtClean="0">
                  <a:solidFill>
                    <a:schemeClr val="tx1"/>
                  </a:solidFill>
                </a:rPr>
                <a:t>sgôr</a:t>
              </a:r>
              <a:r>
                <a:rPr lang="en-US" dirty="0" smtClean="0">
                  <a:solidFill>
                    <a:schemeClr val="tx1"/>
                  </a:solidFill>
                </a:rPr>
                <a:t>.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cxnSp>
          <p:nvCxnSpPr>
            <p:cNvPr id="17" name="Straight Arrow Connector 16"/>
            <p:cNvCxnSpPr>
              <a:stCxn id="16" idx="1"/>
            </p:cNvCxnSpPr>
            <p:nvPr/>
          </p:nvCxnSpPr>
          <p:spPr>
            <a:xfrm flipH="1" flipV="1">
              <a:off x="3815916" y="2389666"/>
              <a:ext cx="2376264" cy="1177847"/>
            </a:xfrm>
            <a:prstGeom prst="straightConnector1">
              <a:avLst/>
            </a:prstGeom>
            <a:ln w="47625">
              <a:solidFill>
                <a:schemeClr val="accent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68338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" t="261" r="-378" b="30839"/>
          <a:stretch/>
        </p:blipFill>
        <p:spPr>
          <a:xfrm>
            <a:off x="179512" y="1268760"/>
            <a:ext cx="7344816" cy="5328592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6266747" y="168890"/>
            <a:ext cx="2769749" cy="1965455"/>
            <a:chOff x="5906707" y="2462772"/>
            <a:chExt cx="2769749" cy="1965455"/>
          </a:xfrm>
        </p:grpSpPr>
        <p:sp>
          <p:nvSpPr>
            <p:cNvPr id="7" name="Terminator 6"/>
            <p:cNvSpPr/>
            <p:nvPr/>
          </p:nvSpPr>
          <p:spPr>
            <a:xfrm>
              <a:off x="6516216" y="2462772"/>
              <a:ext cx="2160240" cy="78352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I weld </a:t>
              </a:r>
              <a:r>
                <a:rPr lang="en-US" dirty="0" err="1" smtClean="0"/>
                <a:t>copi</a:t>
              </a:r>
              <a:r>
                <a:rPr lang="en-US" dirty="0" smtClean="0"/>
                <a:t> </a:t>
              </a:r>
              <a:r>
                <a:rPr lang="en-US" dirty="0" err="1" smtClean="0"/>
                <a:t>o’r</a:t>
              </a:r>
              <a:r>
                <a:rPr lang="en-US" dirty="0" smtClean="0"/>
                <a:t> </a:t>
              </a:r>
              <a:r>
                <a:rPr lang="en-US" dirty="0" err="1" smtClean="0"/>
                <a:t>tabl</a:t>
              </a:r>
              <a:r>
                <a:rPr lang="en-US" dirty="0" smtClean="0"/>
                <a:t> </a:t>
              </a:r>
              <a:r>
                <a:rPr lang="en-US" dirty="0" err="1" smtClean="0"/>
                <a:t>treigladau</a:t>
              </a:r>
              <a:endParaRPr lang="en-US" dirty="0"/>
            </a:p>
          </p:txBody>
        </p:sp>
        <p:cxnSp>
          <p:nvCxnSpPr>
            <p:cNvPr id="8" name="Straight Arrow Connector 7"/>
            <p:cNvCxnSpPr/>
            <p:nvPr/>
          </p:nvCxnSpPr>
          <p:spPr>
            <a:xfrm flipH="1">
              <a:off x="5906707" y="2914886"/>
              <a:ext cx="674767" cy="1513341"/>
            </a:xfrm>
            <a:prstGeom prst="straightConnector1">
              <a:avLst/>
            </a:prstGeom>
            <a:ln w="47625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4106507" y="147965"/>
            <a:ext cx="2160240" cy="2056899"/>
            <a:chOff x="6516216" y="2462772"/>
            <a:chExt cx="2160240" cy="2056899"/>
          </a:xfrm>
        </p:grpSpPr>
        <p:sp>
          <p:nvSpPr>
            <p:cNvPr id="11" name="Terminator 10"/>
            <p:cNvSpPr/>
            <p:nvPr/>
          </p:nvSpPr>
          <p:spPr>
            <a:xfrm>
              <a:off x="6516216" y="2462772"/>
              <a:ext cx="2160240" cy="78352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I </a:t>
              </a:r>
              <a:r>
                <a:rPr lang="en-US" dirty="0" err="1" smtClean="0"/>
                <a:t>gael</a:t>
              </a:r>
              <a:r>
                <a:rPr lang="en-US" dirty="0" smtClean="0"/>
                <a:t> </a:t>
              </a:r>
              <a:r>
                <a:rPr lang="en-US" dirty="0" err="1" smtClean="0"/>
                <a:t>cymorth</a:t>
              </a:r>
              <a:r>
                <a:rPr lang="en-US" dirty="0" smtClean="0"/>
                <a:t> </a:t>
              </a:r>
              <a:r>
                <a:rPr lang="en-US" dirty="0" err="1" smtClean="0"/>
                <a:t>iaith</a:t>
              </a:r>
              <a:r>
                <a:rPr lang="en-US" dirty="0" smtClean="0"/>
                <a:t> </a:t>
              </a:r>
              <a:r>
                <a:rPr lang="en-US" dirty="0" err="1" smtClean="0"/>
                <a:t>cyflym</a:t>
              </a:r>
              <a:endParaRPr lang="en-US" dirty="0"/>
            </a:p>
          </p:txBody>
        </p:sp>
        <p:cxnSp>
          <p:nvCxnSpPr>
            <p:cNvPr id="12" name="Straight Arrow Connector 11"/>
            <p:cNvCxnSpPr/>
            <p:nvPr/>
          </p:nvCxnSpPr>
          <p:spPr>
            <a:xfrm>
              <a:off x="6581475" y="2914886"/>
              <a:ext cx="1264330" cy="1604785"/>
            </a:xfrm>
            <a:prstGeom prst="straightConnector1">
              <a:avLst/>
            </a:prstGeom>
            <a:ln w="47625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/>
          <p:cNvGrpSpPr/>
          <p:nvPr/>
        </p:nvGrpSpPr>
        <p:grpSpPr>
          <a:xfrm>
            <a:off x="717013" y="176895"/>
            <a:ext cx="2160240" cy="1883953"/>
            <a:chOff x="6516216" y="2462772"/>
            <a:chExt cx="2160240" cy="1883953"/>
          </a:xfrm>
        </p:grpSpPr>
        <p:sp>
          <p:nvSpPr>
            <p:cNvPr id="15" name="Terminator 14"/>
            <p:cNvSpPr/>
            <p:nvPr/>
          </p:nvSpPr>
          <p:spPr>
            <a:xfrm>
              <a:off x="6516216" y="2462772"/>
              <a:ext cx="2160240" cy="78352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I </a:t>
              </a:r>
              <a:r>
                <a:rPr lang="en-US" dirty="0" err="1" smtClean="0"/>
                <a:t>fynd</a:t>
              </a:r>
              <a:r>
                <a:rPr lang="en-US" dirty="0" smtClean="0"/>
                <a:t> </a:t>
              </a:r>
              <a:r>
                <a:rPr lang="en-US" dirty="0" err="1" smtClean="0"/>
                <a:t>yn</a:t>
              </a:r>
              <a:r>
                <a:rPr lang="en-US" dirty="0" smtClean="0"/>
                <a:t> </a:t>
              </a:r>
              <a:r>
                <a:rPr lang="en-US" dirty="0" err="1" smtClean="0"/>
                <a:t>ôl</a:t>
              </a:r>
              <a:r>
                <a:rPr lang="en-US" dirty="0" smtClean="0"/>
                <a:t> </a:t>
              </a:r>
              <a:r>
                <a:rPr lang="en-US" dirty="0" err="1" smtClean="0"/>
                <a:t>i’r</a:t>
              </a:r>
              <a:r>
                <a:rPr lang="en-US" dirty="0" smtClean="0"/>
                <a:t> </a:t>
              </a:r>
              <a:r>
                <a:rPr lang="en-US" dirty="0" err="1" smtClean="0"/>
                <a:t>ddewislen</a:t>
              </a:r>
              <a:endParaRPr lang="en-US" dirty="0"/>
            </a:p>
          </p:txBody>
        </p:sp>
        <p:cxnSp>
          <p:nvCxnSpPr>
            <p:cNvPr id="16" name="Straight Arrow Connector 15"/>
            <p:cNvCxnSpPr/>
            <p:nvPr/>
          </p:nvCxnSpPr>
          <p:spPr>
            <a:xfrm>
              <a:off x="6581475" y="2914886"/>
              <a:ext cx="549368" cy="1431839"/>
            </a:xfrm>
            <a:prstGeom prst="straightConnector1">
              <a:avLst/>
            </a:prstGeom>
            <a:ln w="47625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>
            <a:off x="6228184" y="3573015"/>
            <a:ext cx="2769749" cy="792088"/>
            <a:chOff x="5754792" y="2462772"/>
            <a:chExt cx="2921664" cy="940001"/>
          </a:xfrm>
        </p:grpSpPr>
        <p:sp>
          <p:nvSpPr>
            <p:cNvPr id="19" name="Terminator 18"/>
            <p:cNvSpPr/>
            <p:nvPr/>
          </p:nvSpPr>
          <p:spPr>
            <a:xfrm>
              <a:off x="6516216" y="2462772"/>
              <a:ext cx="2160240" cy="940001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I </a:t>
              </a:r>
              <a:r>
                <a:rPr lang="en-US" dirty="0" err="1" smtClean="0"/>
                <a:t>wneud</a:t>
              </a:r>
              <a:r>
                <a:rPr lang="en-US" dirty="0" smtClean="0"/>
                <a:t> </a:t>
              </a:r>
              <a:r>
                <a:rPr lang="en-US" dirty="0" err="1" smtClean="0"/>
                <a:t>yr</a:t>
              </a:r>
              <a:r>
                <a:rPr lang="en-US" dirty="0" smtClean="0"/>
                <a:t> </a:t>
              </a:r>
              <a:r>
                <a:rPr lang="en-US" dirty="0" err="1" smtClean="0"/>
                <a:t>ymarferion</a:t>
              </a:r>
              <a:endParaRPr lang="en-US" dirty="0"/>
            </a:p>
          </p:txBody>
        </p:sp>
        <p:cxnSp>
          <p:nvCxnSpPr>
            <p:cNvPr id="20" name="Straight Arrow Connector 19"/>
            <p:cNvCxnSpPr/>
            <p:nvPr/>
          </p:nvCxnSpPr>
          <p:spPr>
            <a:xfrm flipH="1" flipV="1">
              <a:off x="5754792" y="2462772"/>
              <a:ext cx="826682" cy="452114"/>
            </a:xfrm>
            <a:prstGeom prst="straightConnector1">
              <a:avLst/>
            </a:prstGeom>
            <a:ln w="47625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8582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</a:t>
            </a:r>
            <a:r>
              <a:rPr lang="en-US" dirty="0" err="1" smtClean="0"/>
              <a:t>orffen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uned</a:t>
            </a:r>
            <a:r>
              <a:rPr lang="en-US" dirty="0" smtClean="0"/>
              <a:t>…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6792"/>
            <a:ext cx="5256584" cy="34704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52120" y="2060848"/>
            <a:ext cx="3212739" cy="2308324"/>
          </a:xfrm>
          <a:prstGeom prst="rect">
            <a:avLst/>
          </a:prstGeom>
          <a:noFill/>
          <a:ln w="22225">
            <a:solidFill>
              <a:schemeClr val="accent1">
                <a:shade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err="1" smtClean="0"/>
              <a:t>Byddwch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gweld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sgôr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 err="1" smtClean="0"/>
              <a:t>Gallwch</a:t>
            </a:r>
            <a:r>
              <a:rPr lang="en-US" dirty="0" smtClean="0"/>
              <a:t> chi </a:t>
            </a:r>
            <a:r>
              <a:rPr lang="en-US" dirty="0" err="1" smtClean="0"/>
              <a:t>rannu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sgôr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</a:p>
          <a:p>
            <a:r>
              <a:rPr lang="en-US" dirty="0" err="1"/>
              <a:t>w</a:t>
            </a:r>
            <a:r>
              <a:rPr lang="en-US" dirty="0" err="1" smtClean="0"/>
              <a:t>efannau</a:t>
            </a:r>
            <a:r>
              <a:rPr lang="en-US" dirty="0" smtClean="0"/>
              <a:t> </a:t>
            </a:r>
            <a:r>
              <a:rPr lang="en-US" dirty="0" err="1" smtClean="0"/>
              <a:t>cymdeithasol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ydych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dymuno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 err="1" smtClean="0"/>
              <a:t>Gallwch</a:t>
            </a:r>
            <a:r>
              <a:rPr lang="en-US" dirty="0" smtClean="0"/>
              <a:t> chi ail-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uned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gwella’ch</a:t>
            </a:r>
            <a:r>
              <a:rPr lang="en-US" dirty="0" smtClean="0"/>
              <a:t> </a:t>
            </a:r>
            <a:r>
              <a:rPr lang="en-US" dirty="0" err="1" smtClean="0"/>
              <a:t>sgôr</a:t>
            </a:r>
            <a:r>
              <a:rPr lang="en-US" dirty="0" smtClean="0"/>
              <a:t>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67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43000"/>
          </a:xfrm>
        </p:spPr>
        <p:txBody>
          <a:bodyPr/>
          <a:lstStyle/>
          <a:p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tro</a:t>
            </a:r>
            <a:r>
              <a:rPr lang="en-US" dirty="0" smtClean="0"/>
              <a:t> chi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096" y="134076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 smtClean="0"/>
              <a:t>Nawr</a:t>
            </a:r>
            <a:r>
              <a:rPr lang="en-US" dirty="0" smtClean="0"/>
              <a:t>,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c</a:t>
            </a:r>
            <a:r>
              <a:rPr lang="en-US" dirty="0" err="1" smtClean="0"/>
              <a:t>yfle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</a:t>
            </a:r>
            <a:r>
              <a:rPr lang="en-US" dirty="0" err="1" smtClean="0"/>
              <a:t>ddefnyddio’r</a:t>
            </a:r>
            <a:r>
              <a:rPr lang="en-US" dirty="0" smtClean="0"/>
              <a:t> </a:t>
            </a:r>
            <a:r>
              <a:rPr lang="en-US" dirty="0" err="1" smtClean="0"/>
              <a:t>adnodd</a:t>
            </a:r>
            <a:r>
              <a:rPr lang="en-US" dirty="0" smtClean="0"/>
              <a:t>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ydych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dymuno</a:t>
            </a:r>
            <a:r>
              <a:rPr lang="en-US" dirty="0" smtClean="0"/>
              <a:t>, </a:t>
            </a:r>
            <a:r>
              <a:rPr lang="en-US" dirty="0" err="1" smtClean="0"/>
              <a:t>gallwch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nodyn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unedau</a:t>
            </a:r>
            <a:r>
              <a:rPr lang="en-US" dirty="0" smtClean="0"/>
              <a:t>/</a:t>
            </a:r>
            <a:r>
              <a:rPr lang="en-US" dirty="0" err="1" smtClean="0"/>
              <a:t>cwestiynau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peri</a:t>
            </a:r>
            <a:r>
              <a:rPr lang="en-US" dirty="0" smtClean="0"/>
              <a:t> </a:t>
            </a:r>
            <a:r>
              <a:rPr lang="en-US" dirty="0" err="1" smtClean="0"/>
              <a:t>trafferth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</a:t>
            </a:r>
            <a:r>
              <a:rPr lang="en-US" dirty="0" err="1" smtClean="0"/>
              <a:t>allu</a:t>
            </a:r>
            <a:r>
              <a:rPr lang="en-US" dirty="0" smtClean="0"/>
              <a:t> </a:t>
            </a:r>
            <a:r>
              <a:rPr lang="en-US" dirty="0" err="1" smtClean="0"/>
              <a:t>gweithio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 </a:t>
            </a:r>
            <a:r>
              <a:rPr lang="en-US" dirty="0" err="1" smtClean="0"/>
              <a:t>pethau</a:t>
            </a:r>
            <a:r>
              <a:rPr lang="en-US" dirty="0" smtClean="0"/>
              <a:t> </a:t>
            </a:r>
            <a:r>
              <a:rPr lang="en-US" dirty="0" err="1" smtClean="0"/>
              <a:t>hynny</a:t>
            </a:r>
            <a:r>
              <a:rPr lang="en-US" dirty="0" smtClean="0"/>
              <a:t>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 smtClean="0"/>
              <a:t>Rhowch</a:t>
            </a:r>
            <a:r>
              <a:rPr lang="en-US" dirty="0" smtClean="0"/>
              <a:t> </a:t>
            </a:r>
            <a:r>
              <a:rPr lang="en-US" dirty="0" err="1" smtClean="0"/>
              <a:t>wybod</a:t>
            </a:r>
            <a:r>
              <a:rPr lang="en-US" dirty="0" smtClean="0"/>
              <a:t> </a:t>
            </a: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cewch</a:t>
            </a:r>
            <a:r>
              <a:rPr lang="en-US" dirty="0" smtClean="0"/>
              <a:t> chi </a:t>
            </a:r>
            <a:r>
              <a:rPr lang="en-US" dirty="0" err="1" smtClean="0"/>
              <a:t>unrhyw</a:t>
            </a:r>
            <a:r>
              <a:rPr lang="en-US" dirty="0" smtClean="0"/>
              <a:t> </a:t>
            </a:r>
            <a:r>
              <a:rPr lang="en-US" dirty="0" err="1" smtClean="0"/>
              <a:t>drafferthion</a:t>
            </a:r>
            <a:r>
              <a:rPr lang="en-US" dirty="0" smtClean="0"/>
              <a:t>,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sylwch</a:t>
            </a:r>
            <a:r>
              <a:rPr lang="en-US" dirty="0" smtClean="0"/>
              <a:t> chi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unrhyw</a:t>
            </a:r>
            <a:r>
              <a:rPr lang="en-US" dirty="0" smtClean="0"/>
              <a:t> ‘</a:t>
            </a:r>
            <a:r>
              <a:rPr lang="en-US" dirty="0" err="1" smtClean="0"/>
              <a:t>broblemau</a:t>
            </a:r>
            <a:r>
              <a:rPr lang="en-US" dirty="0" smtClean="0"/>
              <a:t>’ (</a:t>
            </a:r>
            <a:r>
              <a:rPr lang="en-US" dirty="0" err="1" smtClean="0"/>
              <a:t>technegol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ieithyddol</a:t>
            </a:r>
            <a:r>
              <a:rPr lang="en-US" dirty="0" smtClean="0"/>
              <a:t>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adnodd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8902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341</TotalTime>
  <Words>372</Words>
  <Application>Microsoft Macintosh PowerPoint</Application>
  <PresentationFormat>On-screen Show (4:3)</PresentationFormat>
  <Paragraphs>46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Calibri</vt:lpstr>
      <vt:lpstr>Myriad Pro</vt:lpstr>
      <vt:lpstr>Wingdings</vt:lpstr>
      <vt:lpstr>Arial</vt:lpstr>
      <vt:lpstr>20140311PresentationUWTSDTemplate</vt:lpstr>
      <vt:lpstr>Adnodd Cefnogol y Dystysgrif Cymhwysedd Iaith i Athrawon</vt:lpstr>
      <vt:lpstr>PowerPoint Presentation</vt:lpstr>
      <vt:lpstr>Cefndir…</vt:lpstr>
      <vt:lpstr>PowerPoint Presentation</vt:lpstr>
      <vt:lpstr>Yr adnodd…</vt:lpstr>
      <vt:lpstr>PowerPoint Presentation</vt:lpstr>
      <vt:lpstr>PowerPoint Presentation</vt:lpstr>
      <vt:lpstr>PowerPoint Presentation</vt:lpstr>
      <vt:lpstr>PowerPoint Presentation</vt:lpstr>
      <vt:lpstr>Ar ôl i chi orffen yr uned…</vt:lpstr>
      <vt:lpstr>Eich tro chi …</vt:lpstr>
    </vt:vector>
  </TitlesOfParts>
  <LinksUpToDate>false</LinksUpToDate>
  <SharedDoc>false</SharedDoc>
  <HyperlinksChanged>false</HyperlinksChanged>
  <AppVersion>15.0025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Nia Cole Jones</cp:lastModifiedBy>
  <cp:revision>21</cp:revision>
  <cp:lastPrinted>2017-10-20T14:34:48Z</cp:lastPrinted>
  <dcterms:created xsi:type="dcterms:W3CDTF">2015-04-14T15:21:28Z</dcterms:created>
  <dcterms:modified xsi:type="dcterms:W3CDTF">2017-10-30T14:36:57Z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