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98BEC4-E846-4AC0-A20A-3CE18D495337}" v="46" dt="2025-04-05T12:32:48.0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ve Pule" userId="44008e906cebf2a4" providerId="LiveId" clId="{8F98BEC4-E846-4AC0-A20A-3CE18D495337}"/>
    <pc:docChg chg="undo custSel addSld modSld">
      <pc:chgData name="Neve Pule" userId="44008e906cebf2a4" providerId="LiveId" clId="{8F98BEC4-E846-4AC0-A20A-3CE18D495337}" dt="2025-04-06T09:27:34.333" v="12290" actId="20577"/>
      <pc:docMkLst>
        <pc:docMk/>
      </pc:docMkLst>
      <pc:sldChg chg="modSp mod">
        <pc:chgData name="Neve Pule" userId="44008e906cebf2a4" providerId="LiveId" clId="{8F98BEC4-E846-4AC0-A20A-3CE18D495337}" dt="2025-04-06T09:27:10.107" v="12269" actId="27636"/>
        <pc:sldMkLst>
          <pc:docMk/>
          <pc:sldMk cId="3969868121" sldId="256"/>
        </pc:sldMkLst>
        <pc:spChg chg="mod">
          <ac:chgData name="Neve Pule" userId="44008e906cebf2a4" providerId="LiveId" clId="{8F98BEC4-E846-4AC0-A20A-3CE18D495337}" dt="2025-04-06T09:25:15.779" v="12211" actId="313"/>
          <ac:spMkLst>
            <pc:docMk/>
            <pc:sldMk cId="3969868121" sldId="256"/>
            <ac:spMk id="2" creationId="{9AEFA8DB-85C7-C024-907A-E8C17D35604E}"/>
          </ac:spMkLst>
        </pc:spChg>
        <pc:spChg chg="mod">
          <ac:chgData name="Neve Pule" userId="44008e906cebf2a4" providerId="LiveId" clId="{8F98BEC4-E846-4AC0-A20A-3CE18D495337}" dt="2025-04-06T09:27:10.107" v="12269" actId="27636"/>
          <ac:spMkLst>
            <pc:docMk/>
            <pc:sldMk cId="3969868121" sldId="256"/>
            <ac:spMk id="3" creationId="{1420085F-7161-D8DD-E0EC-A54BC7A186F1}"/>
          </ac:spMkLst>
        </pc:spChg>
      </pc:sldChg>
      <pc:sldChg chg="addSp delSp modSp mod setBg">
        <pc:chgData name="Neve Pule" userId="44008e906cebf2a4" providerId="LiveId" clId="{8F98BEC4-E846-4AC0-A20A-3CE18D495337}" dt="2025-03-21T11:22:45.888" v="11313" actId="20577"/>
        <pc:sldMkLst>
          <pc:docMk/>
          <pc:sldMk cId="4221589793" sldId="257"/>
        </pc:sldMkLst>
        <pc:spChg chg="mod">
          <ac:chgData name="Neve Pule" userId="44008e906cebf2a4" providerId="LiveId" clId="{8F98BEC4-E846-4AC0-A20A-3CE18D495337}" dt="2025-03-21T09:54:41.060" v="2572" actId="26606"/>
          <ac:spMkLst>
            <pc:docMk/>
            <pc:sldMk cId="4221589793" sldId="257"/>
            <ac:spMk id="2" creationId="{1568351E-6E40-65D5-F849-4BAE9F5CEC65}"/>
          </ac:spMkLst>
        </pc:spChg>
        <pc:spChg chg="mod">
          <ac:chgData name="Neve Pule" userId="44008e906cebf2a4" providerId="LiveId" clId="{8F98BEC4-E846-4AC0-A20A-3CE18D495337}" dt="2025-03-21T11:22:45.888" v="11313" actId="20577"/>
          <ac:spMkLst>
            <pc:docMk/>
            <pc:sldMk cId="4221589793" sldId="257"/>
            <ac:spMk id="3" creationId="{399BB023-D64F-0C69-740C-05430BFBFC06}"/>
          </ac:spMkLst>
        </pc:spChg>
        <pc:spChg chg="add mod">
          <ac:chgData name="Neve Pule" userId="44008e906cebf2a4" providerId="LiveId" clId="{8F98BEC4-E846-4AC0-A20A-3CE18D495337}" dt="2025-03-21T10:13:53.258" v="3849" actId="20577"/>
          <ac:spMkLst>
            <pc:docMk/>
            <pc:sldMk cId="4221589793" sldId="257"/>
            <ac:spMk id="5" creationId="{D5078A74-56A1-6153-B9BC-60D3A7D1555E}"/>
          </ac:spMkLst>
        </pc:spChg>
        <pc:spChg chg="add">
          <ac:chgData name="Neve Pule" userId="44008e906cebf2a4" providerId="LiveId" clId="{8F98BEC4-E846-4AC0-A20A-3CE18D495337}" dt="2025-03-21T09:54:41.060" v="2572" actId="26606"/>
          <ac:spMkLst>
            <pc:docMk/>
            <pc:sldMk cId="4221589793" sldId="257"/>
            <ac:spMk id="1031" creationId="{11D6A2A3-F101-46F7-8B6F-1C699CAFE9AD}"/>
          </ac:spMkLst>
        </pc:spChg>
        <pc:spChg chg="add">
          <ac:chgData name="Neve Pule" userId="44008e906cebf2a4" providerId="LiveId" clId="{8F98BEC4-E846-4AC0-A20A-3CE18D495337}" dt="2025-03-21T09:54:41.060" v="2572" actId="26606"/>
          <ac:spMkLst>
            <pc:docMk/>
            <pc:sldMk cId="4221589793" sldId="257"/>
            <ac:spMk id="1033" creationId="{529E760E-527D-4053-A309-F2BDE12501CD}"/>
          </ac:spMkLst>
        </pc:spChg>
        <pc:spChg chg="add">
          <ac:chgData name="Neve Pule" userId="44008e906cebf2a4" providerId="LiveId" clId="{8F98BEC4-E846-4AC0-A20A-3CE18D495337}" dt="2025-03-21T09:54:41.060" v="2572" actId="26606"/>
          <ac:spMkLst>
            <pc:docMk/>
            <pc:sldMk cId="4221589793" sldId="257"/>
            <ac:spMk id="1035" creationId="{4153D448-4ED1-429A-A28C-8316DE7CAF7E}"/>
          </ac:spMkLst>
        </pc:spChg>
        <pc:picChg chg="add mod">
          <ac:chgData name="Neve Pule" userId="44008e906cebf2a4" providerId="LiveId" clId="{8F98BEC4-E846-4AC0-A20A-3CE18D495337}" dt="2025-03-21T10:03:59.660" v="2700" actId="1076"/>
          <ac:picMkLst>
            <pc:docMk/>
            <pc:sldMk cId="4221589793" sldId="257"/>
            <ac:picMk id="1028" creationId="{3661DFEF-D157-2030-3808-222FD296C13F}"/>
          </ac:picMkLst>
        </pc:picChg>
      </pc:sldChg>
      <pc:sldChg chg="modSp mod">
        <pc:chgData name="Neve Pule" userId="44008e906cebf2a4" providerId="LiveId" clId="{8F98BEC4-E846-4AC0-A20A-3CE18D495337}" dt="2025-04-05T10:31:33.825" v="11420" actId="20577"/>
        <pc:sldMkLst>
          <pc:docMk/>
          <pc:sldMk cId="3485981037" sldId="258"/>
        </pc:sldMkLst>
        <pc:spChg chg="mod">
          <ac:chgData name="Neve Pule" userId="44008e906cebf2a4" providerId="LiveId" clId="{8F98BEC4-E846-4AC0-A20A-3CE18D495337}" dt="2025-03-21T10:09:19.033" v="3787" actId="1076"/>
          <ac:spMkLst>
            <pc:docMk/>
            <pc:sldMk cId="3485981037" sldId="258"/>
            <ac:spMk id="2" creationId="{3C3A3B3A-C368-76D3-882A-3B73D2BB4615}"/>
          </ac:spMkLst>
        </pc:spChg>
        <pc:spChg chg="mod">
          <ac:chgData name="Neve Pule" userId="44008e906cebf2a4" providerId="LiveId" clId="{8F98BEC4-E846-4AC0-A20A-3CE18D495337}" dt="2025-04-05T10:31:33.825" v="11420" actId="20577"/>
          <ac:spMkLst>
            <pc:docMk/>
            <pc:sldMk cId="3485981037" sldId="258"/>
            <ac:spMk id="3" creationId="{0F4E658B-0E81-EEDE-6104-61858B0DAC81}"/>
          </ac:spMkLst>
        </pc:spChg>
      </pc:sldChg>
      <pc:sldChg chg="modSp mod">
        <pc:chgData name="Neve Pule" userId="44008e906cebf2a4" providerId="LiveId" clId="{8F98BEC4-E846-4AC0-A20A-3CE18D495337}" dt="2025-04-06T09:24:57.806" v="12208" actId="20577"/>
        <pc:sldMkLst>
          <pc:docMk/>
          <pc:sldMk cId="2936312458" sldId="259"/>
        </pc:sldMkLst>
        <pc:spChg chg="mod">
          <ac:chgData name="Neve Pule" userId="44008e906cebf2a4" providerId="LiveId" clId="{8F98BEC4-E846-4AC0-A20A-3CE18D495337}" dt="2025-04-06T09:24:57.806" v="12208" actId="20577"/>
          <ac:spMkLst>
            <pc:docMk/>
            <pc:sldMk cId="2936312458" sldId="259"/>
            <ac:spMk id="3" creationId="{169A8221-F66A-0851-EB6C-8F43DAAA0A10}"/>
          </ac:spMkLst>
        </pc:spChg>
      </pc:sldChg>
      <pc:sldChg chg="addSp delSp modSp mod setBg">
        <pc:chgData name="Neve Pule" userId="44008e906cebf2a4" providerId="LiveId" clId="{8F98BEC4-E846-4AC0-A20A-3CE18D495337}" dt="2025-03-21T10:29:59.850" v="4673" actId="20577"/>
        <pc:sldMkLst>
          <pc:docMk/>
          <pc:sldMk cId="4232547208" sldId="260"/>
        </pc:sldMkLst>
        <pc:spChg chg="mod">
          <ac:chgData name="Neve Pule" userId="44008e906cebf2a4" providerId="LiveId" clId="{8F98BEC4-E846-4AC0-A20A-3CE18D495337}" dt="2025-03-21T10:10:42.820" v="3797" actId="26606"/>
          <ac:spMkLst>
            <pc:docMk/>
            <pc:sldMk cId="4232547208" sldId="260"/>
            <ac:spMk id="2" creationId="{CAC706F0-5B5A-C0DD-FF4C-7E35B3FCCB18}"/>
          </ac:spMkLst>
        </pc:spChg>
        <pc:spChg chg="mod">
          <ac:chgData name="Neve Pule" userId="44008e906cebf2a4" providerId="LiveId" clId="{8F98BEC4-E846-4AC0-A20A-3CE18D495337}" dt="2025-03-21T10:29:59.850" v="4673" actId="20577"/>
          <ac:spMkLst>
            <pc:docMk/>
            <pc:sldMk cId="4232547208" sldId="260"/>
            <ac:spMk id="3" creationId="{7407AB5A-8F13-3DFF-3BA5-9C057CADDA2C}"/>
          </ac:spMkLst>
        </pc:spChg>
        <pc:spChg chg="add mod">
          <ac:chgData name="Neve Pule" userId="44008e906cebf2a4" providerId="LiveId" clId="{8F98BEC4-E846-4AC0-A20A-3CE18D495337}" dt="2025-03-21T10:14:09.579" v="3856" actId="1076"/>
          <ac:spMkLst>
            <pc:docMk/>
            <pc:sldMk cId="4232547208" sldId="260"/>
            <ac:spMk id="5" creationId="{1F14AEB4-22B5-F254-8783-1D88D3456EFC}"/>
          </ac:spMkLst>
        </pc:spChg>
        <pc:spChg chg="add">
          <ac:chgData name="Neve Pule" userId="44008e906cebf2a4" providerId="LiveId" clId="{8F98BEC4-E846-4AC0-A20A-3CE18D495337}" dt="2025-03-21T10:10:42.820" v="3797" actId="26606"/>
          <ac:spMkLst>
            <pc:docMk/>
            <pc:sldMk cId="4232547208" sldId="260"/>
            <ac:spMk id="2072" creationId="{11D6A2A3-F101-46F7-8B6F-1C699CAFE9AD}"/>
          </ac:spMkLst>
        </pc:spChg>
        <pc:spChg chg="add">
          <ac:chgData name="Neve Pule" userId="44008e906cebf2a4" providerId="LiveId" clId="{8F98BEC4-E846-4AC0-A20A-3CE18D495337}" dt="2025-03-21T10:10:42.820" v="3797" actId="26606"/>
          <ac:spMkLst>
            <pc:docMk/>
            <pc:sldMk cId="4232547208" sldId="260"/>
            <ac:spMk id="2073" creationId="{529E760E-527D-4053-A309-F2BDE12501CD}"/>
          </ac:spMkLst>
        </pc:spChg>
        <pc:spChg chg="add">
          <ac:chgData name="Neve Pule" userId="44008e906cebf2a4" providerId="LiveId" clId="{8F98BEC4-E846-4AC0-A20A-3CE18D495337}" dt="2025-03-21T10:10:42.820" v="3797" actId="26606"/>
          <ac:spMkLst>
            <pc:docMk/>
            <pc:sldMk cId="4232547208" sldId="260"/>
            <ac:spMk id="2074" creationId="{4153D448-4ED1-429A-A28C-8316DE7CAF7E}"/>
          </ac:spMkLst>
        </pc:spChg>
        <pc:picChg chg="add mod">
          <ac:chgData name="Neve Pule" userId="44008e906cebf2a4" providerId="LiveId" clId="{8F98BEC4-E846-4AC0-A20A-3CE18D495337}" dt="2025-03-21T10:14:05.620" v="3855" actId="1076"/>
          <ac:picMkLst>
            <pc:docMk/>
            <pc:sldMk cId="4232547208" sldId="260"/>
            <ac:picMk id="2050" creationId="{3729B846-7B9E-4F7C-DBC8-80DBAF06853E}"/>
          </ac:picMkLst>
        </pc:picChg>
      </pc:sldChg>
      <pc:sldChg chg="addSp delSp modSp mod">
        <pc:chgData name="Neve Pule" userId="44008e906cebf2a4" providerId="LiveId" clId="{8F98BEC4-E846-4AC0-A20A-3CE18D495337}" dt="2025-04-05T10:35:15.862" v="11692" actId="20577"/>
        <pc:sldMkLst>
          <pc:docMk/>
          <pc:sldMk cId="2676652157" sldId="261"/>
        </pc:sldMkLst>
        <pc:spChg chg="add del mod">
          <ac:chgData name="Neve Pule" userId="44008e906cebf2a4" providerId="LiveId" clId="{8F98BEC4-E846-4AC0-A20A-3CE18D495337}" dt="2025-04-05T10:35:15.862" v="11692" actId="20577"/>
          <ac:spMkLst>
            <pc:docMk/>
            <pc:sldMk cId="2676652157" sldId="261"/>
            <ac:spMk id="3" creationId="{8E313513-7843-EAF9-DF3A-883B08F91A4A}"/>
          </ac:spMkLst>
        </pc:spChg>
        <pc:spChg chg="add">
          <ac:chgData name="Neve Pule" userId="44008e906cebf2a4" providerId="LiveId" clId="{8F98BEC4-E846-4AC0-A20A-3CE18D495337}" dt="2025-04-05T10:32:35.132" v="11439"/>
          <ac:spMkLst>
            <pc:docMk/>
            <pc:sldMk cId="2676652157" sldId="261"/>
            <ac:spMk id="4" creationId="{0774E5D5-E1FE-1EE5-CF06-0C9E915A7D42}"/>
          </ac:spMkLst>
        </pc:spChg>
        <pc:spChg chg="mod">
          <ac:chgData name="Neve Pule" userId="44008e906cebf2a4" providerId="LiveId" clId="{8F98BEC4-E846-4AC0-A20A-3CE18D495337}" dt="2025-04-05T10:35:10.447" v="11691" actId="1076"/>
          <ac:spMkLst>
            <pc:docMk/>
            <pc:sldMk cId="2676652157" sldId="261"/>
            <ac:spMk id="5" creationId="{341CED81-6768-4659-9D68-E9FF160F84EB}"/>
          </ac:spMkLst>
        </pc:spChg>
        <pc:spChg chg="add">
          <ac:chgData name="Neve Pule" userId="44008e906cebf2a4" providerId="LiveId" clId="{8F98BEC4-E846-4AC0-A20A-3CE18D495337}" dt="2025-04-05T10:34:52.670" v="11685"/>
          <ac:spMkLst>
            <pc:docMk/>
            <pc:sldMk cId="2676652157" sldId="261"/>
            <ac:spMk id="6" creationId="{1601CCF9-3B1A-3060-16ED-F62DF6386689}"/>
          </ac:spMkLst>
        </pc:spChg>
      </pc:sldChg>
      <pc:sldChg chg="modSp mod">
        <pc:chgData name="Neve Pule" userId="44008e906cebf2a4" providerId="LiveId" clId="{8F98BEC4-E846-4AC0-A20A-3CE18D495337}" dt="2025-04-05T12:36:15.027" v="11832" actId="20577"/>
        <pc:sldMkLst>
          <pc:docMk/>
          <pc:sldMk cId="331344211" sldId="262"/>
        </pc:sldMkLst>
        <pc:spChg chg="mod">
          <ac:chgData name="Neve Pule" userId="44008e906cebf2a4" providerId="LiveId" clId="{8F98BEC4-E846-4AC0-A20A-3CE18D495337}" dt="2025-04-05T12:36:15.027" v="11832" actId="20577"/>
          <ac:spMkLst>
            <pc:docMk/>
            <pc:sldMk cId="331344211" sldId="262"/>
            <ac:spMk id="3" creationId="{F88F5546-61BD-4D32-3D5E-A4943728A439}"/>
          </ac:spMkLst>
        </pc:spChg>
      </pc:sldChg>
      <pc:sldChg chg="modSp mod">
        <pc:chgData name="Neve Pule" userId="44008e906cebf2a4" providerId="LiveId" clId="{8F98BEC4-E846-4AC0-A20A-3CE18D495337}" dt="2025-04-05T12:38:49.412" v="12082" actId="20577"/>
        <pc:sldMkLst>
          <pc:docMk/>
          <pc:sldMk cId="3035747586" sldId="263"/>
        </pc:sldMkLst>
        <pc:spChg chg="mod">
          <ac:chgData name="Neve Pule" userId="44008e906cebf2a4" providerId="LiveId" clId="{8F98BEC4-E846-4AC0-A20A-3CE18D495337}" dt="2025-03-21T10:30:28.174" v="4675" actId="20577"/>
          <ac:spMkLst>
            <pc:docMk/>
            <pc:sldMk cId="3035747586" sldId="263"/>
            <ac:spMk id="2" creationId="{5D91F6B3-F74D-B6BA-AA37-DC3E2943148F}"/>
          </ac:spMkLst>
        </pc:spChg>
        <pc:spChg chg="mod">
          <ac:chgData name="Neve Pule" userId="44008e906cebf2a4" providerId="LiveId" clId="{8F98BEC4-E846-4AC0-A20A-3CE18D495337}" dt="2025-04-05T12:38:49.412" v="12082" actId="20577"/>
          <ac:spMkLst>
            <pc:docMk/>
            <pc:sldMk cId="3035747586" sldId="263"/>
            <ac:spMk id="3" creationId="{05942F9C-768E-AE41-F80E-95A332C533F3}"/>
          </ac:spMkLst>
        </pc:spChg>
      </pc:sldChg>
      <pc:sldChg chg="modSp mod">
        <pc:chgData name="Neve Pule" userId="44008e906cebf2a4" providerId="LiveId" clId="{8F98BEC4-E846-4AC0-A20A-3CE18D495337}" dt="2025-04-03T15:40:00.113" v="11393" actId="20577"/>
        <pc:sldMkLst>
          <pc:docMk/>
          <pc:sldMk cId="2163661551" sldId="264"/>
        </pc:sldMkLst>
        <pc:spChg chg="mod">
          <ac:chgData name="Neve Pule" userId="44008e906cebf2a4" providerId="LiveId" clId="{8F98BEC4-E846-4AC0-A20A-3CE18D495337}" dt="2025-04-03T15:40:00.113" v="11393" actId="20577"/>
          <ac:spMkLst>
            <pc:docMk/>
            <pc:sldMk cId="2163661551" sldId="264"/>
            <ac:spMk id="3" creationId="{C5D99C67-B250-AA1C-9D0D-0577818B46B1}"/>
          </ac:spMkLst>
        </pc:spChg>
      </pc:sldChg>
      <pc:sldChg chg="addSp delSp modSp new mod">
        <pc:chgData name="Neve Pule" userId="44008e906cebf2a4" providerId="LiveId" clId="{8F98BEC4-E846-4AC0-A20A-3CE18D495337}" dt="2025-04-06T09:27:34.333" v="12290" actId="20577"/>
        <pc:sldMkLst>
          <pc:docMk/>
          <pc:sldMk cId="1579000129" sldId="265"/>
        </pc:sldMkLst>
        <pc:spChg chg="mod">
          <ac:chgData name="Neve Pule" userId="44008e906cebf2a4" providerId="LiveId" clId="{8F98BEC4-E846-4AC0-A20A-3CE18D495337}" dt="2025-03-21T10:15:18.359" v="3870" actId="20577"/>
          <ac:spMkLst>
            <pc:docMk/>
            <pc:sldMk cId="1579000129" sldId="265"/>
            <ac:spMk id="2" creationId="{BDB1E510-020E-AD80-1CDB-1690580886AE}"/>
          </ac:spMkLst>
        </pc:spChg>
        <pc:spChg chg="add">
          <ac:chgData name="Neve Pule" userId="44008e906cebf2a4" providerId="LiveId" clId="{8F98BEC4-E846-4AC0-A20A-3CE18D495337}" dt="2025-04-05T12:32:26.042" v="11696"/>
          <ac:spMkLst>
            <pc:docMk/>
            <pc:sldMk cId="1579000129" sldId="265"/>
            <ac:spMk id="3" creationId="{9EDB12CC-BADA-C20A-E131-8DF2588756F3}"/>
          </ac:spMkLst>
        </pc:spChg>
        <pc:spChg chg="add mod">
          <ac:chgData name="Neve Pule" userId="44008e906cebf2a4" providerId="LiveId" clId="{8F98BEC4-E846-4AC0-A20A-3CE18D495337}" dt="2025-04-06T09:27:34.333" v="12290" actId="20577"/>
          <ac:spMkLst>
            <pc:docMk/>
            <pc:sldMk cId="1579000129" sldId="265"/>
            <ac:spMk id="6" creationId="{D95097B4-FEB9-BE7B-9F17-FD4D5C7688B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9AEC4D-F76D-4468-B2C4-26D598120BC9}" type="datetimeFigureOut">
              <a:rPr lang="en-GB" smtClean="0"/>
              <a:t>05/04/2025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1E8CC-E1AF-419F-8B0B-225D70EEA613}" type="slidenum">
              <a:rPr lang="en-GB" smtClean="0"/>
              <a:t>‹#›</a:t>
            </a:fld>
            <a:endParaRPr lang="en-GB"/>
          </a:p>
        </p:txBody>
      </p:sp>
    </p:spTree>
    <p:extLst>
      <p:ext uri="{BB962C8B-B14F-4D97-AF65-F5344CB8AC3E}">
        <p14:creationId xmlns:p14="http://schemas.microsoft.com/office/powerpoint/2010/main" val="382072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Saturday, April 5, 2025</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826844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Saturday, April 5, 2025</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050719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Saturday, April 5, 2025</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72266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Saturday, April 5, 2025</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083651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Saturday, April 5, 2025</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067693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Saturday, April 5, 2025</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820216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Saturday, April 5, 2025</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51528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Saturday, April 5, 2025</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098808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Saturday, April 5, 2025</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87536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Saturday, April 5, 2025</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02674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Saturday, April 5, 2025</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551034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Saturday, April 5, 2025</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3845110530"/>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40" r:id="rId4"/>
    <p:sldLayoutId id="2147483741" r:id="rId5"/>
    <p:sldLayoutId id="2147483746" r:id="rId6"/>
    <p:sldLayoutId id="2147483742" r:id="rId7"/>
    <p:sldLayoutId id="2147483743" r:id="rId8"/>
    <p:sldLayoutId id="2147483744" r:id="rId9"/>
    <p:sldLayoutId id="2147483745" r:id="rId10"/>
    <p:sldLayoutId id="2147483747"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ommons.wikimedia.org/wiki/Die_Bibel_in_Bildern"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ommons.wikimedia.org/wiki/Die_Bibel_in_Bildern"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3F794D0-2982-490E-88DA-93D489750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ful liquid art">
            <a:extLst>
              <a:ext uri="{FF2B5EF4-FFF2-40B4-BE49-F238E27FC236}">
                <a16:creationId xmlns:a16="http://schemas.microsoft.com/office/drawing/2014/main" id="{B65706AE-BFA8-B0B7-8631-EC36714CB7D7}"/>
              </a:ext>
            </a:extLst>
          </p:cNvPr>
          <p:cNvPicPr>
            <a:picLocks noChangeAspect="1"/>
          </p:cNvPicPr>
          <p:nvPr/>
        </p:nvPicPr>
        <p:blipFill>
          <a:blip r:embed="rId2"/>
          <a:srcRect t="24196" b="23533"/>
          <a:stretch/>
        </p:blipFill>
        <p:spPr>
          <a:xfrm>
            <a:off x="-2" y="10"/>
            <a:ext cx="12192002" cy="4461036"/>
          </a:xfrm>
          <a:prstGeom prst="rect">
            <a:avLst/>
          </a:prstGeom>
        </p:spPr>
      </p:pic>
      <p:sp>
        <p:nvSpPr>
          <p:cNvPr id="11" name="Rectangle 10">
            <a:extLst>
              <a:ext uri="{FF2B5EF4-FFF2-40B4-BE49-F238E27FC236}">
                <a16:creationId xmlns:a16="http://schemas.microsoft.com/office/drawing/2014/main" id="{AFD24A3D-F07A-44A9-BE55-5576292E1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460827"/>
            <a:ext cx="12192003" cy="2397392"/>
          </a:xfrm>
          <a:prstGeom prst="rect">
            <a:avLst/>
          </a:prstGeom>
          <a:gradFill>
            <a:gsLst>
              <a:gs pos="8000">
                <a:schemeClr val="accent6"/>
              </a:gs>
              <a:gs pos="86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4441C9-FD2D-4031-B5C5-67478196C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038600" y="4463553"/>
            <a:ext cx="8153401" cy="2394447"/>
          </a:xfrm>
          <a:prstGeom prst="rect">
            <a:avLst/>
          </a:prstGeom>
          <a:gradFill>
            <a:gsLst>
              <a:gs pos="0">
                <a:schemeClr val="accent5">
                  <a:lumMod val="60000"/>
                  <a:lumOff val="40000"/>
                  <a:alpha val="0"/>
                </a:schemeClr>
              </a:gs>
              <a:gs pos="99000">
                <a:schemeClr val="accent2">
                  <a:alpha val="81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BF09AEC-6E6E-418F-9974-8730F1B2B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834054">
            <a:off x="2944145" y="2710934"/>
            <a:ext cx="3118759" cy="4639931"/>
          </a:xfrm>
          <a:custGeom>
            <a:avLst/>
            <a:gdLst>
              <a:gd name="connsiteX0" fmla="*/ 3118759 w 3118759"/>
              <a:gd name="connsiteY0" fmla="*/ 79510 h 4639931"/>
              <a:gd name="connsiteX1" fmla="*/ 1204940 w 3118759"/>
              <a:gd name="connsiteY1" fmla="*/ 4639931 h 4639931"/>
              <a:gd name="connsiteX2" fmla="*/ 1103495 w 3118759"/>
              <a:gd name="connsiteY2" fmla="*/ 4578302 h 4639931"/>
              <a:gd name="connsiteX3" fmla="*/ 0 w 3118759"/>
              <a:gd name="connsiteY3" fmla="*/ 2502877 h 4639931"/>
              <a:gd name="connsiteX4" fmla="*/ 2502877 w 3118759"/>
              <a:gd name="connsiteY4" fmla="*/ 0 h 4639931"/>
              <a:gd name="connsiteX5" fmla="*/ 3007294 w 3118759"/>
              <a:gd name="connsiteY5" fmla="*/ 50850 h 463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8759" h="4639931">
                <a:moveTo>
                  <a:pt x="3118759" y="79510"/>
                </a:moveTo>
                <a:lnTo>
                  <a:pt x="1204940" y="4639931"/>
                </a:lnTo>
                <a:lnTo>
                  <a:pt x="1103495" y="4578302"/>
                </a:lnTo>
                <a:cubicBezTo>
                  <a:pt x="437725" y="4128517"/>
                  <a:pt x="0" y="3366815"/>
                  <a:pt x="0" y="2502877"/>
                </a:cubicBezTo>
                <a:cubicBezTo>
                  <a:pt x="0" y="1120576"/>
                  <a:pt x="1120576" y="0"/>
                  <a:pt x="2502877" y="0"/>
                </a:cubicBezTo>
                <a:cubicBezTo>
                  <a:pt x="2675665" y="0"/>
                  <a:pt x="2844363" y="17509"/>
                  <a:pt x="3007294" y="50850"/>
                </a:cubicBezTo>
                <a:close/>
              </a:path>
            </a:pathLst>
          </a:custGeom>
          <a:gradFill>
            <a:gsLst>
              <a:gs pos="0">
                <a:schemeClr val="accent6">
                  <a:alpha val="12000"/>
                </a:schemeClr>
              </a:gs>
              <a:gs pos="100000">
                <a:schemeClr val="accent6">
                  <a:lumMod val="60000"/>
                  <a:lumOff val="40000"/>
                  <a:alpha val="20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3D9D3989-3E00-4727-914E-959DFE8FA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6701" y="4460827"/>
            <a:ext cx="8115300" cy="1945408"/>
          </a:xfrm>
          <a:prstGeom prst="rect">
            <a:avLst/>
          </a:prstGeom>
          <a:gradFill>
            <a:gsLst>
              <a:gs pos="0">
                <a:schemeClr val="accent6">
                  <a:alpha val="16000"/>
                </a:schemeClr>
              </a:gs>
              <a:gs pos="62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EFA8DB-85C7-C024-907A-E8C17D35604E}"/>
              </a:ext>
            </a:extLst>
          </p:cNvPr>
          <p:cNvSpPr>
            <a:spLocks noGrp="1"/>
          </p:cNvSpPr>
          <p:nvPr>
            <p:ph type="ctrTitle"/>
          </p:nvPr>
        </p:nvSpPr>
        <p:spPr>
          <a:xfrm>
            <a:off x="1383807" y="4611271"/>
            <a:ext cx="9436593" cy="1171556"/>
          </a:xfrm>
        </p:spPr>
        <p:txBody>
          <a:bodyPr>
            <a:noAutofit/>
          </a:bodyPr>
          <a:lstStyle/>
          <a:p>
            <a:pPr algn="l"/>
            <a:r>
              <a:rPr lang="en-GB" sz="2400" b="0" dirty="0">
                <a:solidFill>
                  <a:schemeClr val="bg1"/>
                </a:solidFill>
                <a:latin typeface="Bahnschrift" panose="020B0502040204020203" pitchFamily="34" charset="0"/>
                <a:ea typeface="Batang" panose="02030600000101010101" pitchFamily="18" charset="-127"/>
              </a:rPr>
              <a:t>“Prize her highly and she will exalt you”: Lady Wisdom as the ideal wife in proverbs and ben sira </a:t>
            </a:r>
          </a:p>
        </p:txBody>
      </p:sp>
      <p:sp>
        <p:nvSpPr>
          <p:cNvPr id="3" name="Subtitle 2">
            <a:extLst>
              <a:ext uri="{FF2B5EF4-FFF2-40B4-BE49-F238E27FC236}">
                <a16:creationId xmlns:a16="http://schemas.microsoft.com/office/drawing/2014/main" id="{1420085F-7161-D8DD-E0EC-A54BC7A186F1}"/>
              </a:ext>
            </a:extLst>
          </p:cNvPr>
          <p:cNvSpPr>
            <a:spLocks noGrp="1"/>
          </p:cNvSpPr>
          <p:nvPr>
            <p:ph type="subTitle" idx="1"/>
          </p:nvPr>
        </p:nvSpPr>
        <p:spPr>
          <a:xfrm>
            <a:off x="1371600" y="5970897"/>
            <a:ext cx="9837173" cy="695374"/>
          </a:xfrm>
        </p:spPr>
        <p:txBody>
          <a:bodyPr>
            <a:normAutofit fontScale="55000" lnSpcReduction="20000"/>
          </a:bodyPr>
          <a:lstStyle/>
          <a:p>
            <a:pPr algn="l"/>
            <a:r>
              <a:rPr lang="en-GB" sz="2500" dirty="0">
                <a:solidFill>
                  <a:schemeClr val="bg1"/>
                </a:solidFill>
                <a:latin typeface="Bahnschrift" panose="020B0502040204020203" pitchFamily="34" charset="0"/>
              </a:rPr>
              <a:t>Neve pule, 2219959</a:t>
            </a:r>
          </a:p>
          <a:p>
            <a:pPr algn="l"/>
            <a:r>
              <a:rPr lang="en-GB" sz="2500" dirty="0">
                <a:solidFill>
                  <a:schemeClr val="bg1"/>
                </a:solidFill>
                <a:latin typeface="Bahnschrift" panose="020B0502040204020203" pitchFamily="34" charset="0"/>
              </a:rPr>
              <a:t>BA BIBLE AND THEOLOG; dissertation module </a:t>
            </a:r>
            <a:r>
              <a:rPr lang="en-GB" sz="2500" b="1" i="0" dirty="0">
                <a:solidFill>
                  <a:srgbClr val="FFFFFF"/>
                </a:solidFill>
                <a:effectLst/>
                <a:latin typeface="-apple-system"/>
              </a:rPr>
              <a:t>HPHP6902</a:t>
            </a:r>
          </a:p>
          <a:p>
            <a:pPr algn="l"/>
            <a:endParaRPr lang="en-GB" sz="1200" dirty="0">
              <a:solidFill>
                <a:schemeClr val="bg1"/>
              </a:solidFill>
              <a:latin typeface="Bahnschrift" panose="020B0502040204020203" pitchFamily="34" charset="0"/>
            </a:endParaRPr>
          </a:p>
        </p:txBody>
      </p:sp>
    </p:spTree>
    <p:extLst>
      <p:ext uri="{BB962C8B-B14F-4D97-AF65-F5344CB8AC3E}">
        <p14:creationId xmlns:p14="http://schemas.microsoft.com/office/powerpoint/2010/main" val="3969868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68351E-6E40-65D5-F849-4BAE9F5CEC65}"/>
              </a:ext>
            </a:extLst>
          </p:cNvPr>
          <p:cNvSpPr>
            <a:spLocks noGrp="1"/>
          </p:cNvSpPr>
          <p:nvPr>
            <p:ph type="title"/>
          </p:nvPr>
        </p:nvSpPr>
        <p:spPr>
          <a:xfrm>
            <a:off x="1371600" y="457200"/>
            <a:ext cx="4911393" cy="1556724"/>
          </a:xfrm>
        </p:spPr>
        <p:txBody>
          <a:bodyPr anchor="b">
            <a:normAutofit/>
          </a:bodyPr>
          <a:lstStyle/>
          <a:p>
            <a:r>
              <a:rPr lang="en-GB" dirty="0">
                <a:latin typeface="Bahnschrift" panose="020B0502040204020203" pitchFamily="34" charset="0"/>
              </a:rPr>
              <a:t>My thesis </a:t>
            </a:r>
          </a:p>
        </p:txBody>
      </p:sp>
      <p:sp>
        <p:nvSpPr>
          <p:cNvPr id="3" name="Content Placeholder 2">
            <a:extLst>
              <a:ext uri="{FF2B5EF4-FFF2-40B4-BE49-F238E27FC236}">
                <a16:creationId xmlns:a16="http://schemas.microsoft.com/office/drawing/2014/main" id="{399BB023-D64F-0C69-740C-05430BFBFC06}"/>
              </a:ext>
            </a:extLst>
          </p:cNvPr>
          <p:cNvSpPr>
            <a:spLocks noGrp="1"/>
          </p:cNvSpPr>
          <p:nvPr>
            <p:ph idx="1"/>
          </p:nvPr>
        </p:nvSpPr>
        <p:spPr>
          <a:xfrm>
            <a:off x="1371601" y="2345635"/>
            <a:ext cx="4911392" cy="3583940"/>
          </a:xfrm>
        </p:spPr>
        <p:txBody>
          <a:bodyPr anchor="t">
            <a:normAutofit fontScale="92500" lnSpcReduction="10000"/>
          </a:bodyPr>
          <a:lstStyle/>
          <a:p>
            <a:r>
              <a:rPr lang="en-GB" sz="1600" dirty="0">
                <a:latin typeface="Bahnschrift" panose="020B0502040204020203" pitchFamily="34" charset="0"/>
              </a:rPr>
              <a:t>My dissertation will explore the figure of Lady Wisdom in the biblical books of Proverbs and Ben Sira and argue that she serves as a literary construct of the ideal wife for the young male students of wisdom literature, providing them an idealised example of a woman they should aim to marry. </a:t>
            </a:r>
          </a:p>
          <a:p>
            <a:r>
              <a:rPr lang="en-GB" sz="1600" dirty="0">
                <a:latin typeface="Bahnschrift" panose="020B0502040204020203" pitchFamily="34" charset="0"/>
              </a:rPr>
              <a:t>My work examines Lady Wisdom and compares her descriptions with language used to describes wives in ancient Israel, as well as comparing her with the adulterous Strange Woman who emphasises by contrast Lady Wisdom’s status as a virtuous wife figure, and comments on how this hypothesis impacts her potential for feminist application. </a:t>
            </a:r>
          </a:p>
        </p:txBody>
      </p:sp>
      <p:sp>
        <p:nvSpPr>
          <p:cNvPr id="1033" name="Rectangle 1032">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Solomon and Lady Wisdom">
            <a:extLst>
              <a:ext uri="{FF2B5EF4-FFF2-40B4-BE49-F238E27FC236}">
                <a16:creationId xmlns:a16="http://schemas.microsoft.com/office/drawing/2014/main" id="{3661DFEF-D157-2030-3808-222FD296C1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62655" y="745495"/>
            <a:ext cx="5229738" cy="424431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5078A74-56A1-6153-B9BC-60D3A7D1555E}"/>
              </a:ext>
            </a:extLst>
          </p:cNvPr>
          <p:cNvSpPr txBox="1"/>
          <p:nvPr/>
        </p:nvSpPr>
        <p:spPr>
          <a:xfrm>
            <a:off x="6444913" y="5218248"/>
            <a:ext cx="5465221" cy="954107"/>
          </a:xfrm>
          <a:prstGeom prst="rect">
            <a:avLst/>
          </a:prstGeom>
          <a:noFill/>
        </p:spPr>
        <p:txBody>
          <a:bodyPr wrap="square" rtlCol="0">
            <a:spAutoFit/>
          </a:bodyPr>
          <a:lstStyle/>
          <a:p>
            <a:r>
              <a:rPr lang="en-GB" sz="1400" dirty="0">
                <a:latin typeface="Bahnschrift" panose="020B0502040204020203" pitchFamily="34" charset="0"/>
              </a:rPr>
              <a:t>Figure 1: Schnorr von Carolsfeld, Julius, </a:t>
            </a:r>
            <a:r>
              <a:rPr lang="en-GB" sz="1400" i="1" dirty="0">
                <a:latin typeface="Bahnschrift" panose="020B0502040204020203" pitchFamily="34" charset="0"/>
              </a:rPr>
              <a:t>Solomon and Lady Wisdom, </a:t>
            </a:r>
            <a:r>
              <a:rPr lang="en-GB" sz="1400" dirty="0">
                <a:latin typeface="Bahnschrift" panose="020B0502040204020203" pitchFamily="34" charset="0"/>
              </a:rPr>
              <a:t>1860, </a:t>
            </a:r>
            <a:r>
              <a:rPr lang="en-GB" sz="1400" dirty="0">
                <a:latin typeface="Bahnschrift" panose="020B0502040204020203" pitchFamily="34" charset="0"/>
                <a:hlinkClick r:id="rId3"/>
              </a:rPr>
              <a:t>https://commons.wikimedia.org/wiki/Die_Bibel_in_Bildern</a:t>
            </a:r>
            <a:r>
              <a:rPr lang="en-GB" sz="1400" dirty="0">
                <a:latin typeface="Bahnschrift" panose="020B0502040204020203" pitchFamily="34" charset="0"/>
              </a:rPr>
              <a:t> [accessed 21 March 2025]</a:t>
            </a:r>
          </a:p>
        </p:txBody>
      </p:sp>
    </p:spTree>
    <p:extLst>
      <p:ext uri="{BB962C8B-B14F-4D97-AF65-F5344CB8AC3E}">
        <p14:creationId xmlns:p14="http://schemas.microsoft.com/office/powerpoint/2010/main" val="4221589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A3B3A-C368-76D3-882A-3B73D2BB4615}"/>
              </a:ext>
            </a:extLst>
          </p:cNvPr>
          <p:cNvSpPr>
            <a:spLocks noGrp="1"/>
          </p:cNvSpPr>
          <p:nvPr>
            <p:ph type="title"/>
          </p:nvPr>
        </p:nvSpPr>
        <p:spPr>
          <a:xfrm>
            <a:off x="1371600" y="877824"/>
            <a:ext cx="10241280" cy="1234440"/>
          </a:xfrm>
        </p:spPr>
        <p:txBody>
          <a:bodyPr/>
          <a:lstStyle/>
          <a:p>
            <a:r>
              <a:rPr lang="en-GB" dirty="0">
                <a:latin typeface="Bahnschrift" panose="020B0502040204020203" pitchFamily="34" charset="0"/>
              </a:rPr>
              <a:t>Structure of dissertation</a:t>
            </a:r>
          </a:p>
        </p:txBody>
      </p:sp>
      <p:sp>
        <p:nvSpPr>
          <p:cNvPr id="3" name="Content Placeholder 2">
            <a:extLst>
              <a:ext uri="{FF2B5EF4-FFF2-40B4-BE49-F238E27FC236}">
                <a16:creationId xmlns:a16="http://schemas.microsoft.com/office/drawing/2014/main" id="{0F4E658B-0E81-EEDE-6104-61858B0DAC81}"/>
              </a:ext>
            </a:extLst>
          </p:cNvPr>
          <p:cNvSpPr>
            <a:spLocks noGrp="1"/>
          </p:cNvSpPr>
          <p:nvPr>
            <p:ph idx="1"/>
          </p:nvPr>
        </p:nvSpPr>
        <p:spPr/>
        <p:txBody>
          <a:bodyPr>
            <a:normAutofit fontScale="55000" lnSpcReduction="20000"/>
          </a:bodyPr>
          <a:lstStyle/>
          <a:p>
            <a:endParaRPr lang="en-GB" dirty="0">
              <a:latin typeface="Bahnschrift" panose="020B0502040204020203" pitchFamily="34" charset="0"/>
            </a:endParaRPr>
          </a:p>
          <a:p>
            <a:pPr lvl="1"/>
            <a:r>
              <a:rPr lang="en-GB" dirty="0">
                <a:latin typeface="Bahnschrift" panose="020B0502040204020203" pitchFamily="34" charset="0"/>
              </a:rPr>
              <a:t>Introduction</a:t>
            </a:r>
          </a:p>
          <a:p>
            <a:r>
              <a:rPr lang="en-GB" dirty="0">
                <a:latin typeface="Bahnschrift" panose="020B0502040204020203" pitchFamily="34" charset="0"/>
              </a:rPr>
              <a:t>Chapter 1 - Lady Wisdom as the Ideal Wife</a:t>
            </a:r>
          </a:p>
          <a:p>
            <a:pPr lvl="1"/>
            <a:r>
              <a:rPr lang="en-GB" dirty="0">
                <a:latin typeface="Bahnschrift" panose="020B0502040204020203" pitchFamily="34" charset="0"/>
              </a:rPr>
              <a:t>Economic value attributed to Lady Wisdom</a:t>
            </a:r>
          </a:p>
          <a:p>
            <a:pPr lvl="1"/>
            <a:r>
              <a:rPr lang="en-GB" dirty="0">
                <a:latin typeface="Bahnschrift" panose="020B0502040204020203" pitchFamily="34" charset="0"/>
              </a:rPr>
              <a:t>Her role as household manager and food provider </a:t>
            </a:r>
          </a:p>
          <a:p>
            <a:pPr lvl="1"/>
            <a:r>
              <a:rPr lang="en-GB" dirty="0">
                <a:latin typeface="Bahnschrift" panose="020B0502040204020203" pitchFamily="34" charset="0"/>
              </a:rPr>
              <a:t>Lady Wisdom as  object of erotic desire</a:t>
            </a:r>
          </a:p>
          <a:p>
            <a:r>
              <a:rPr lang="en-GB" dirty="0">
                <a:latin typeface="Bahnschrift" panose="020B0502040204020203" pitchFamily="34" charset="0"/>
              </a:rPr>
              <a:t>Chapter 2 - Lady Wisdom and the Strange Woman as alternate choices for young men</a:t>
            </a:r>
          </a:p>
          <a:p>
            <a:pPr lvl="1"/>
            <a:r>
              <a:rPr lang="en-GB" dirty="0">
                <a:latin typeface="Bahnschrift" panose="020B0502040204020203" pitchFamily="34" charset="0"/>
              </a:rPr>
              <a:t>Introduction to the Strange Woman</a:t>
            </a:r>
          </a:p>
          <a:p>
            <a:pPr lvl="1"/>
            <a:r>
              <a:rPr lang="en-GB" dirty="0">
                <a:latin typeface="Bahnschrift" panose="020B0502040204020203" pitchFamily="34" charset="0"/>
              </a:rPr>
              <a:t>Comparison of descriptions of their sexuality, fidelity vs. adultery</a:t>
            </a:r>
          </a:p>
          <a:p>
            <a:pPr lvl="1"/>
            <a:r>
              <a:rPr lang="en-GB" dirty="0">
                <a:latin typeface="Bahnschrift" panose="020B0502040204020203" pitchFamily="34" charset="0"/>
              </a:rPr>
              <a:t>Examination of their respective banquets</a:t>
            </a:r>
          </a:p>
          <a:p>
            <a:pPr lvl="1"/>
            <a:r>
              <a:rPr lang="en-GB" dirty="0">
                <a:latin typeface="Bahnschrift" panose="020B0502040204020203" pitchFamily="34" charset="0"/>
              </a:rPr>
              <a:t>Concluding with a survey of economic and social consequences of interaction with both figures</a:t>
            </a:r>
          </a:p>
          <a:p>
            <a:r>
              <a:rPr lang="en-GB" dirty="0">
                <a:latin typeface="Bahnschrift" panose="020B0502040204020203" pitchFamily="34" charset="0"/>
              </a:rPr>
              <a:t>Chapter 3 - Feminist Analysis of Lady Wisdom </a:t>
            </a:r>
          </a:p>
          <a:p>
            <a:pPr lvl="1"/>
            <a:r>
              <a:rPr lang="en-GB" dirty="0">
                <a:latin typeface="Bahnschrift" panose="020B0502040204020203" pitchFamily="34" charset="0"/>
              </a:rPr>
              <a:t>Existing feminist interpretations of Lady Wisdom</a:t>
            </a:r>
          </a:p>
          <a:p>
            <a:pPr lvl="1"/>
            <a:r>
              <a:rPr lang="en-GB" dirty="0">
                <a:latin typeface="Bahnschrift" panose="020B0502040204020203" pitchFamily="34" charset="0"/>
              </a:rPr>
              <a:t>Re-evaluating Lady Wisdom’s potential for feminist application considering my thesis – arguments for and against </a:t>
            </a:r>
          </a:p>
          <a:p>
            <a:pPr lvl="1"/>
            <a:r>
              <a:rPr lang="en-GB" dirty="0">
                <a:latin typeface="Bahnschrift" panose="020B0502040204020203" pitchFamily="34" charset="0"/>
              </a:rPr>
              <a:t>Madonna/Whore dichotomy</a:t>
            </a:r>
          </a:p>
          <a:p>
            <a:pPr lvl="1"/>
            <a:r>
              <a:rPr lang="en-GB" dirty="0">
                <a:latin typeface="Bahnschrift" panose="020B0502040204020203" pitchFamily="34" charset="0"/>
              </a:rPr>
              <a:t>Conclusion</a:t>
            </a:r>
          </a:p>
        </p:txBody>
      </p:sp>
    </p:spTree>
    <p:extLst>
      <p:ext uri="{BB962C8B-B14F-4D97-AF65-F5344CB8AC3E}">
        <p14:creationId xmlns:p14="http://schemas.microsoft.com/office/powerpoint/2010/main" val="3485981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0E8E5-23DC-BB01-DC0F-32D700A6309E}"/>
              </a:ext>
            </a:extLst>
          </p:cNvPr>
          <p:cNvSpPr>
            <a:spLocks noGrp="1"/>
          </p:cNvSpPr>
          <p:nvPr>
            <p:ph type="title"/>
          </p:nvPr>
        </p:nvSpPr>
        <p:spPr/>
        <p:txBody>
          <a:bodyPr/>
          <a:lstStyle/>
          <a:p>
            <a:r>
              <a:rPr lang="en-GB" dirty="0">
                <a:latin typeface="Bahnschrift" panose="020B0502040204020203" pitchFamily="34" charset="0"/>
              </a:rPr>
              <a:t>My RESEARCH PROCESS</a:t>
            </a:r>
          </a:p>
        </p:txBody>
      </p:sp>
      <p:sp>
        <p:nvSpPr>
          <p:cNvPr id="3" name="Content Placeholder 2">
            <a:extLst>
              <a:ext uri="{FF2B5EF4-FFF2-40B4-BE49-F238E27FC236}">
                <a16:creationId xmlns:a16="http://schemas.microsoft.com/office/drawing/2014/main" id="{169A8221-F66A-0851-EB6C-8F43DAAA0A10}"/>
              </a:ext>
            </a:extLst>
          </p:cNvPr>
          <p:cNvSpPr>
            <a:spLocks noGrp="1"/>
          </p:cNvSpPr>
          <p:nvPr>
            <p:ph idx="1"/>
          </p:nvPr>
        </p:nvSpPr>
        <p:spPr/>
        <p:txBody>
          <a:bodyPr/>
          <a:lstStyle/>
          <a:p>
            <a:r>
              <a:rPr lang="en-GB" dirty="0">
                <a:latin typeface="Bahnschrift" panose="020B0502040204020203" pitchFamily="34" charset="0"/>
              </a:rPr>
              <a:t>Initial interest </a:t>
            </a:r>
            <a:r>
              <a:rPr lang="en-GB" dirty="0">
                <a:latin typeface="Bahnschrift" panose="020B0502040204020203" pitchFamily="34" charset="0"/>
                <a:sym typeface="Wingdings" panose="05000000000000000000" pitchFamily="2" charset="2"/>
              </a:rPr>
              <a:t>was powerful women in the Hebrew Bible</a:t>
            </a:r>
          </a:p>
          <a:p>
            <a:r>
              <a:rPr lang="en-GB" dirty="0">
                <a:latin typeface="Bahnschrift" panose="020B0502040204020203" pitchFamily="34" charset="0"/>
                <a:sym typeface="Wingdings" panose="05000000000000000000" pitchFamily="2" charset="2"/>
              </a:rPr>
              <a:t>Early reading into Lady Wisdom </a:t>
            </a:r>
          </a:p>
          <a:p>
            <a:r>
              <a:rPr lang="en-GB" dirty="0">
                <a:latin typeface="Bahnschrift" panose="020B0502040204020203" pitchFamily="34" charset="0"/>
                <a:sym typeface="Wingdings" panose="05000000000000000000" pitchFamily="2" charset="2"/>
              </a:rPr>
              <a:t>Similarities between LW and female goddesses in other Ancient Near Eastern cultures </a:t>
            </a:r>
          </a:p>
          <a:p>
            <a:r>
              <a:rPr lang="en-GB" dirty="0">
                <a:latin typeface="Bahnschrift" panose="020B0502040204020203" pitchFamily="34" charset="0"/>
                <a:sym typeface="Wingdings" panose="05000000000000000000" pitchFamily="2" charset="2"/>
              </a:rPr>
              <a:t>Discovered pattern during my research of wife imagery </a:t>
            </a:r>
          </a:p>
          <a:p>
            <a:r>
              <a:rPr lang="en-GB" dirty="0">
                <a:latin typeface="Bahnschrift" panose="020B0502040204020203" pitchFamily="34" charset="0"/>
                <a:sym typeface="Wingdings" panose="05000000000000000000" pitchFamily="2" charset="2"/>
              </a:rPr>
              <a:t>Decided to narrow focus to try and prove my hypothesis </a:t>
            </a:r>
          </a:p>
          <a:p>
            <a:r>
              <a:rPr lang="en-GB" dirty="0">
                <a:latin typeface="Bahnschrift" panose="020B0502040204020203" pitchFamily="34" charset="0"/>
                <a:sym typeface="Wingdings" panose="05000000000000000000" pitchFamily="2" charset="2"/>
              </a:rPr>
              <a:t>Choosing chapter focuses; using the Strange Woman in chapter two for feminist analysis in chapter three</a:t>
            </a:r>
          </a:p>
        </p:txBody>
      </p:sp>
    </p:spTree>
    <p:extLst>
      <p:ext uri="{BB962C8B-B14F-4D97-AF65-F5344CB8AC3E}">
        <p14:creationId xmlns:p14="http://schemas.microsoft.com/office/powerpoint/2010/main" val="2936312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2" name="Rectangle 2071">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C706F0-5B5A-C0DD-FF4C-7E35B3FCCB18}"/>
              </a:ext>
            </a:extLst>
          </p:cNvPr>
          <p:cNvSpPr>
            <a:spLocks noGrp="1"/>
          </p:cNvSpPr>
          <p:nvPr>
            <p:ph type="title"/>
          </p:nvPr>
        </p:nvSpPr>
        <p:spPr>
          <a:xfrm>
            <a:off x="1371600" y="457200"/>
            <a:ext cx="4911393" cy="1556724"/>
          </a:xfrm>
        </p:spPr>
        <p:txBody>
          <a:bodyPr anchor="b">
            <a:normAutofit/>
          </a:bodyPr>
          <a:lstStyle/>
          <a:p>
            <a:r>
              <a:rPr lang="en-GB">
                <a:latin typeface="Bahnschrift" panose="020B0502040204020203" pitchFamily="34" charset="0"/>
              </a:rPr>
              <a:t>MY PRIMARY SOURCES</a:t>
            </a:r>
            <a:endParaRPr lang="en-GB" dirty="0">
              <a:latin typeface="Bahnschrift" panose="020B0502040204020203" pitchFamily="34" charset="0"/>
            </a:endParaRPr>
          </a:p>
        </p:txBody>
      </p:sp>
      <p:sp>
        <p:nvSpPr>
          <p:cNvPr id="3" name="Content Placeholder 2">
            <a:extLst>
              <a:ext uri="{FF2B5EF4-FFF2-40B4-BE49-F238E27FC236}">
                <a16:creationId xmlns:a16="http://schemas.microsoft.com/office/drawing/2014/main" id="{7407AB5A-8F13-3DFF-3BA5-9C057CADDA2C}"/>
              </a:ext>
            </a:extLst>
          </p:cNvPr>
          <p:cNvSpPr>
            <a:spLocks noGrp="1"/>
          </p:cNvSpPr>
          <p:nvPr>
            <p:ph idx="1"/>
          </p:nvPr>
        </p:nvSpPr>
        <p:spPr>
          <a:xfrm>
            <a:off x="1371601" y="2345635"/>
            <a:ext cx="4911392" cy="3583940"/>
          </a:xfrm>
        </p:spPr>
        <p:txBody>
          <a:bodyPr anchor="t">
            <a:normAutofit lnSpcReduction="10000"/>
          </a:bodyPr>
          <a:lstStyle/>
          <a:p>
            <a:pPr>
              <a:lnSpc>
                <a:spcPct val="110000"/>
              </a:lnSpc>
            </a:pPr>
            <a:r>
              <a:rPr lang="en-GB" sz="1400" dirty="0">
                <a:latin typeface="Bahnschrift" panose="020B0502040204020203" pitchFamily="34" charset="0"/>
              </a:rPr>
              <a:t>Proverbs </a:t>
            </a:r>
          </a:p>
          <a:p>
            <a:pPr lvl="1">
              <a:lnSpc>
                <a:spcPct val="110000"/>
              </a:lnSpc>
            </a:pPr>
            <a:r>
              <a:rPr lang="en-GB" sz="1400" dirty="0">
                <a:latin typeface="Bahnschrift" panose="020B0502040204020203" pitchFamily="34" charset="0"/>
              </a:rPr>
              <a:t>Didactic literature structured as advice given to a young son by his father and mother</a:t>
            </a:r>
          </a:p>
          <a:p>
            <a:pPr lvl="1">
              <a:lnSpc>
                <a:spcPct val="110000"/>
              </a:lnSpc>
            </a:pPr>
            <a:r>
              <a:rPr lang="en-GB" sz="1400" dirty="0">
                <a:latin typeface="Bahnschrift" panose="020B0502040204020203" pitchFamily="34" charset="0"/>
              </a:rPr>
              <a:t>Focus on practical advice for everyday situations faced by ancient Israelite men</a:t>
            </a:r>
          </a:p>
          <a:p>
            <a:pPr>
              <a:lnSpc>
                <a:spcPct val="110000"/>
              </a:lnSpc>
            </a:pPr>
            <a:endParaRPr lang="en-GB" sz="1400" dirty="0">
              <a:latin typeface="Bahnschrift" panose="020B0502040204020203" pitchFamily="34" charset="0"/>
            </a:endParaRPr>
          </a:p>
          <a:p>
            <a:pPr>
              <a:lnSpc>
                <a:spcPct val="110000"/>
              </a:lnSpc>
            </a:pPr>
            <a:r>
              <a:rPr lang="en-GB" sz="1400" dirty="0">
                <a:latin typeface="Bahnschrift" panose="020B0502040204020203" pitchFamily="34" charset="0"/>
              </a:rPr>
              <a:t>Ben Sira</a:t>
            </a:r>
          </a:p>
          <a:p>
            <a:pPr lvl="1">
              <a:lnSpc>
                <a:spcPct val="110000"/>
              </a:lnSpc>
            </a:pPr>
            <a:r>
              <a:rPr lang="en-GB" sz="1400" dirty="0">
                <a:latin typeface="Bahnschrift" panose="020B0502040204020203" pitchFamily="34" charset="0"/>
              </a:rPr>
              <a:t>Sexist/misogynistic descriptions of women considered bad or disobedient to men, and how this impacts potential feminist interpretation of Lady Wisdom.</a:t>
            </a:r>
          </a:p>
          <a:p>
            <a:pPr lvl="1">
              <a:lnSpc>
                <a:spcPct val="110000"/>
              </a:lnSpc>
            </a:pPr>
            <a:r>
              <a:rPr lang="en-GB" sz="1400" dirty="0">
                <a:latin typeface="Bahnschrift" panose="020B0502040204020203" pitchFamily="34" charset="0"/>
              </a:rPr>
              <a:t>Didactic literature giving advice on various topics, with women and their behaviour a big concern of the author.</a:t>
            </a:r>
          </a:p>
          <a:p>
            <a:pPr>
              <a:lnSpc>
                <a:spcPct val="110000"/>
              </a:lnSpc>
            </a:pPr>
            <a:endParaRPr lang="en-GB" sz="1200" dirty="0">
              <a:latin typeface="Bahnschrift" panose="020B0502040204020203" pitchFamily="34" charset="0"/>
            </a:endParaRPr>
          </a:p>
          <a:p>
            <a:pPr marL="0" indent="0">
              <a:lnSpc>
                <a:spcPct val="110000"/>
              </a:lnSpc>
              <a:buNone/>
            </a:pPr>
            <a:endParaRPr lang="en-GB" sz="1200" dirty="0">
              <a:latin typeface="Bahnschrift" panose="020B0502040204020203" pitchFamily="34" charset="0"/>
            </a:endParaRPr>
          </a:p>
        </p:txBody>
      </p:sp>
      <p:pic>
        <p:nvPicPr>
          <p:cNvPr id="2050" name="Picture 2" descr="Jesus Ben Sirach">
            <a:extLst>
              <a:ext uri="{FF2B5EF4-FFF2-40B4-BE49-F238E27FC236}">
                <a16:creationId xmlns:a16="http://schemas.microsoft.com/office/drawing/2014/main" id="{3729B846-7B9E-4F7C-DBC8-80DBAF06853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10315" y="842103"/>
            <a:ext cx="5090161" cy="4250285"/>
          </a:xfrm>
          <a:prstGeom prst="rect">
            <a:avLst/>
          </a:prstGeom>
          <a:noFill/>
          <a:extLst>
            <a:ext uri="{909E8E84-426E-40DD-AFC4-6F175D3DCCD1}">
              <a14:hiddenFill xmlns:a14="http://schemas.microsoft.com/office/drawing/2010/main">
                <a:solidFill>
                  <a:srgbClr val="FFFFFF"/>
                </a:solidFill>
              </a14:hiddenFill>
            </a:ext>
          </a:extLst>
        </p:spPr>
      </p:pic>
      <p:sp>
        <p:nvSpPr>
          <p:cNvPr id="2073" name="Rectangle 2072">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4" name="Rectangle 2073">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F14AEB4-22B5-F254-8783-1D88D3456EFC}"/>
              </a:ext>
            </a:extLst>
          </p:cNvPr>
          <p:cNvSpPr txBox="1"/>
          <p:nvPr/>
        </p:nvSpPr>
        <p:spPr>
          <a:xfrm>
            <a:off x="6610315" y="5269539"/>
            <a:ext cx="5021514" cy="954107"/>
          </a:xfrm>
          <a:prstGeom prst="rect">
            <a:avLst/>
          </a:prstGeom>
          <a:noFill/>
        </p:spPr>
        <p:txBody>
          <a:bodyPr wrap="square" rtlCol="0">
            <a:spAutoFit/>
          </a:bodyPr>
          <a:lstStyle/>
          <a:p>
            <a:r>
              <a:rPr lang="en-GB" sz="1400" dirty="0">
                <a:latin typeface="Bahnschrift" panose="020B0502040204020203" pitchFamily="34" charset="0"/>
              </a:rPr>
              <a:t>Figure 2: Schnorr von Carolsfeld, Julius, Jesus Ben Sirach, 1860, </a:t>
            </a:r>
            <a:r>
              <a:rPr lang="en-GB" sz="1400" dirty="0">
                <a:latin typeface="Bahnschrift" panose="020B0502040204020203" pitchFamily="34" charset="0"/>
                <a:hlinkClick r:id="rId3"/>
              </a:rPr>
              <a:t>https://commons.wikimedia.org/wiki/Die_Bibel_in_Bildern</a:t>
            </a:r>
            <a:r>
              <a:rPr lang="en-GB" sz="1400" dirty="0">
                <a:latin typeface="Bahnschrift" panose="020B0502040204020203" pitchFamily="34" charset="0"/>
              </a:rPr>
              <a:t> [accessed 21 March 2025] </a:t>
            </a:r>
          </a:p>
        </p:txBody>
      </p:sp>
    </p:spTree>
    <p:extLst>
      <p:ext uri="{BB962C8B-B14F-4D97-AF65-F5344CB8AC3E}">
        <p14:creationId xmlns:p14="http://schemas.microsoft.com/office/powerpoint/2010/main" val="4232547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F5451-CF0C-42FF-6E50-8D3C64E97A99}"/>
              </a:ext>
            </a:extLst>
          </p:cNvPr>
          <p:cNvSpPr>
            <a:spLocks noGrp="1"/>
          </p:cNvSpPr>
          <p:nvPr>
            <p:ph type="title"/>
          </p:nvPr>
        </p:nvSpPr>
        <p:spPr/>
        <p:txBody>
          <a:bodyPr/>
          <a:lstStyle/>
          <a:p>
            <a:r>
              <a:rPr lang="en-GB" dirty="0">
                <a:latin typeface="Bahnschrift" panose="020B0502040204020203" pitchFamily="34" charset="0"/>
              </a:rPr>
              <a:t>SECONDARY SCHOLARSHIP</a:t>
            </a:r>
          </a:p>
        </p:txBody>
      </p:sp>
      <p:sp>
        <p:nvSpPr>
          <p:cNvPr id="3" name="Content Placeholder 2">
            <a:extLst>
              <a:ext uri="{FF2B5EF4-FFF2-40B4-BE49-F238E27FC236}">
                <a16:creationId xmlns:a16="http://schemas.microsoft.com/office/drawing/2014/main" id="{8E313513-7843-EAF9-DF3A-883B08F91A4A}"/>
              </a:ext>
            </a:extLst>
          </p:cNvPr>
          <p:cNvSpPr>
            <a:spLocks noGrp="1"/>
          </p:cNvSpPr>
          <p:nvPr>
            <p:ph idx="1"/>
          </p:nvPr>
        </p:nvSpPr>
        <p:spPr/>
        <p:txBody>
          <a:bodyPr>
            <a:normAutofit fontScale="70000" lnSpcReduction="20000"/>
          </a:bodyPr>
          <a:lstStyle/>
          <a:p>
            <a:r>
              <a:rPr lang="en-GB" dirty="0">
                <a:latin typeface="Bahnschrift" panose="020B0502040204020203" pitchFamily="34" charset="0"/>
              </a:rPr>
              <a:t>Overwhelming focus on the origins of Lady Wisdom in existing scholarship:</a:t>
            </a:r>
          </a:p>
          <a:p>
            <a:pPr lvl="1"/>
            <a:r>
              <a:rPr lang="en-GB" dirty="0">
                <a:latin typeface="Bahnschrift" panose="020B0502040204020203" pitchFamily="34" charset="0"/>
              </a:rPr>
              <a:t>Silvia Schroer links the descriptions of Lady Wisdom to the Egyptian goddesses Isis and Ma’at.</a:t>
            </a:r>
            <a:r>
              <a:rPr lang="en-GB" baseline="30000" dirty="0">
                <a:latin typeface="Bahnschrift" panose="020B0502040204020203" pitchFamily="34" charset="0"/>
              </a:rPr>
              <a:t>1 </a:t>
            </a:r>
          </a:p>
          <a:p>
            <a:pPr lvl="1"/>
            <a:r>
              <a:rPr lang="en-GB" dirty="0">
                <a:latin typeface="Bahnschrift" panose="020B0502040204020203" pitchFamily="34" charset="0"/>
              </a:rPr>
              <a:t>Bernard Lang argues she is sourced from the ancient Semitic goddess Asherah as a goddess who supports scribes as their patrons.</a:t>
            </a:r>
            <a:r>
              <a:rPr lang="en-GB" baseline="30000" dirty="0">
                <a:latin typeface="Bahnschrift" panose="020B0502040204020203" pitchFamily="34" charset="0"/>
              </a:rPr>
              <a:t>2</a:t>
            </a:r>
            <a:endParaRPr lang="en-US" dirty="0">
              <a:latin typeface="Bahnschrift" panose="020B0502040204020203" pitchFamily="34" charset="0"/>
            </a:endParaRPr>
          </a:p>
          <a:p>
            <a:r>
              <a:rPr lang="en-GB" dirty="0">
                <a:latin typeface="Bahnschrift" panose="020B0502040204020203" pitchFamily="34" charset="0"/>
              </a:rPr>
              <a:t>Claudia Camp, </a:t>
            </a:r>
            <a:r>
              <a:rPr lang="en-GB" i="1" dirty="0">
                <a:latin typeface="Bahnschrift" panose="020B0502040204020203" pitchFamily="34" charset="0"/>
              </a:rPr>
              <a:t>Wisdom and the Feminine in the Book of Proverbs </a:t>
            </a:r>
          </a:p>
          <a:p>
            <a:pPr lvl="1"/>
            <a:r>
              <a:rPr lang="en-GB" dirty="0">
                <a:latin typeface="Bahnschrift" panose="020B0502040204020203" pitchFamily="34" charset="0"/>
              </a:rPr>
              <a:t>Argues Lady Wisdom is an image adapted from cultural motifs, e.g. wife and advisor and wise woman/community leader.</a:t>
            </a:r>
            <a:r>
              <a:rPr lang="en-GB" baseline="30000" dirty="0">
                <a:latin typeface="Bahnschrift" panose="020B0502040204020203" pitchFamily="34" charset="0"/>
              </a:rPr>
              <a:t>3</a:t>
            </a:r>
          </a:p>
          <a:p>
            <a:pPr lvl="1"/>
            <a:r>
              <a:rPr lang="en-GB" dirty="0">
                <a:latin typeface="Bahnschrift" panose="020B0502040204020203" pitchFamily="34" charset="0"/>
              </a:rPr>
              <a:t>I’m particularly focusing on her comparisons of Lady Wisdom to the wife motif in Israelite literature and extending the field of examination to also include Ben Sira.</a:t>
            </a:r>
            <a:endParaRPr lang="en-US" dirty="0">
              <a:latin typeface="Bahnschrift" panose="020B0502040204020203" pitchFamily="34" charset="0"/>
            </a:endParaRPr>
          </a:p>
          <a:p>
            <a:r>
              <a:rPr lang="en-US" dirty="0">
                <a:latin typeface="Bahnschrift" panose="020B0502040204020203" pitchFamily="34" charset="0"/>
              </a:rPr>
              <a:t>David A. Schones, ‘Intertextual Femininity in Proverbs and the Dao de Jing’.</a:t>
            </a:r>
            <a:r>
              <a:rPr lang="en-US" baseline="30000" dirty="0">
                <a:latin typeface="Bahnschrift" panose="020B0502040204020203" pitchFamily="34" charset="0"/>
              </a:rPr>
              <a:t>4</a:t>
            </a:r>
          </a:p>
          <a:p>
            <a:pPr lvl="1"/>
            <a:r>
              <a:rPr lang="en-US" dirty="0">
                <a:latin typeface="Bahnschrift" panose="020B0502040204020203" pitchFamily="34" charset="0"/>
              </a:rPr>
              <a:t>Particularly impactful for my third chapter </a:t>
            </a:r>
          </a:p>
          <a:p>
            <a:pPr lvl="1"/>
            <a:r>
              <a:rPr lang="en-US" dirty="0">
                <a:latin typeface="Bahnschrift" panose="020B0502040204020203" pitchFamily="34" charset="0"/>
              </a:rPr>
              <a:t>Talks about deconstructing the harmful binary between good and bad women in Proverbs </a:t>
            </a:r>
          </a:p>
          <a:p>
            <a:pPr lvl="1" algn="r"/>
            <a:endParaRPr lang="en-GB" dirty="0">
              <a:latin typeface="Bahnschrift" panose="020B0502040204020203" pitchFamily="34" charset="0"/>
            </a:endParaRPr>
          </a:p>
          <a:p>
            <a:pPr marL="457200" lvl="1" indent="0">
              <a:buNone/>
            </a:pPr>
            <a:r>
              <a:rPr lang="en-GB" dirty="0">
                <a:latin typeface="Bahnschrift" panose="020B0502040204020203" pitchFamily="34" charset="0"/>
              </a:rPr>
              <a:t> </a:t>
            </a:r>
          </a:p>
          <a:p>
            <a:pPr marL="457200" lvl="1" indent="0">
              <a:buNone/>
            </a:pPr>
            <a:endParaRPr lang="en-GB" dirty="0">
              <a:latin typeface="Bahnschrift" panose="020B0502040204020203" pitchFamily="34" charset="0"/>
            </a:endParaRPr>
          </a:p>
        </p:txBody>
      </p:sp>
      <p:sp>
        <p:nvSpPr>
          <p:cNvPr id="5" name="Footer Placeholder 4">
            <a:extLst>
              <a:ext uri="{FF2B5EF4-FFF2-40B4-BE49-F238E27FC236}">
                <a16:creationId xmlns:a16="http://schemas.microsoft.com/office/drawing/2014/main" id="{341CED81-6768-4659-9D68-E9FF160F84EB}"/>
              </a:ext>
            </a:extLst>
          </p:cNvPr>
          <p:cNvSpPr>
            <a:spLocks noGrp="1"/>
          </p:cNvSpPr>
          <p:nvPr>
            <p:ph type="ftr" sz="quarter" idx="11"/>
          </p:nvPr>
        </p:nvSpPr>
        <p:spPr>
          <a:xfrm>
            <a:off x="972411" y="5437238"/>
            <a:ext cx="8348570" cy="902995"/>
          </a:xfrm>
        </p:spPr>
        <p:txBody>
          <a:bodyPr/>
          <a:lstStyle/>
          <a:p>
            <a:r>
              <a:rPr lang="en-US" sz="1000" b="0" baseline="30000" dirty="0">
                <a:latin typeface="Bahnschrift" panose="020B0502040204020203" pitchFamily="34" charset="0"/>
              </a:rPr>
              <a:t>1</a:t>
            </a:r>
            <a:r>
              <a:rPr lang="en-US" sz="1000" b="0" dirty="0">
                <a:latin typeface="Bahnschrift" panose="020B0502040204020203" pitchFamily="34" charset="0"/>
              </a:rPr>
              <a:t> Silvia Schroer, </a:t>
            </a:r>
            <a:r>
              <a:rPr lang="en-US" sz="1000" b="0" i="1" dirty="0">
                <a:latin typeface="Bahnschrift" panose="020B0502040204020203" pitchFamily="34" charset="0"/>
              </a:rPr>
              <a:t>Wisdom Has Built Her House: Studies on the Figure of Sophia in the Bible, </a:t>
            </a:r>
            <a:r>
              <a:rPr lang="en-US" sz="1000" b="0" dirty="0">
                <a:latin typeface="Bahnschrift" panose="020B0502040204020203" pitchFamily="34" charset="0"/>
              </a:rPr>
              <a:t>(Collegeville, Minn.: Liturgical Press, 2000), pp. 1-3. </a:t>
            </a:r>
          </a:p>
          <a:p>
            <a:r>
              <a:rPr lang="en-US" sz="1000" b="0" baseline="30000" dirty="0">
                <a:latin typeface="Bahnschrift" panose="020B0502040204020203" pitchFamily="34" charset="0"/>
              </a:rPr>
              <a:t>2</a:t>
            </a:r>
            <a:r>
              <a:rPr lang="en-US" sz="1000" b="0" dirty="0">
                <a:latin typeface="Bahnschrift" panose="020B0502040204020203" pitchFamily="34" charset="0"/>
              </a:rPr>
              <a:t> Bernard Lang, ‘Lady Wisdom: A Polytheistic and Psychological Interpretation of a Biblical Goddess’, in </a:t>
            </a:r>
            <a:r>
              <a:rPr lang="en-US" sz="1000" b="0" i="1" dirty="0">
                <a:latin typeface="Bahnschrift" panose="020B0502040204020203" pitchFamily="34" charset="0"/>
              </a:rPr>
              <a:t>A Feminist Companion to Wisdom Literature, </a:t>
            </a:r>
            <a:r>
              <a:rPr lang="en-US" sz="1000" b="0" dirty="0">
                <a:latin typeface="Bahnschrift" panose="020B0502040204020203" pitchFamily="34" charset="0"/>
              </a:rPr>
              <a:t>(Sheffield: Sheffield Academic Press, 1996) pp. 407-410.</a:t>
            </a:r>
          </a:p>
          <a:p>
            <a:r>
              <a:rPr lang="en-US" sz="1000" b="0" baseline="30000" dirty="0">
                <a:latin typeface="Bahnschrift" panose="020B0502040204020203" pitchFamily="34" charset="0"/>
              </a:rPr>
              <a:t>3</a:t>
            </a:r>
            <a:r>
              <a:rPr lang="en-US" sz="1000" b="0" dirty="0">
                <a:latin typeface="Bahnschrift" panose="020B0502040204020203" pitchFamily="34" charset="0"/>
              </a:rPr>
              <a:t> Claudia V Camp, </a:t>
            </a:r>
            <a:r>
              <a:rPr lang="en-US" sz="1000" b="0" i="1" dirty="0">
                <a:latin typeface="Bahnschrift" panose="020B0502040204020203" pitchFamily="34" charset="0"/>
              </a:rPr>
              <a:t>Wisdom and the Feminine in the Book of Proverbs, </a:t>
            </a:r>
            <a:r>
              <a:rPr lang="en-US" sz="1000" b="0" dirty="0">
                <a:latin typeface="Bahnschrift" panose="020B0502040204020203" pitchFamily="34" charset="0"/>
              </a:rPr>
              <a:t>(Decatur, Ga: Almond Press, 1985).</a:t>
            </a:r>
          </a:p>
          <a:p>
            <a:r>
              <a:rPr lang="en-US" sz="1000" b="0" baseline="30000" dirty="0">
                <a:latin typeface="Bahnschrift" panose="020B0502040204020203" pitchFamily="34" charset="0"/>
              </a:rPr>
              <a:t>4</a:t>
            </a:r>
            <a:r>
              <a:rPr lang="en-US" sz="1000" b="0" dirty="0">
                <a:latin typeface="Bahnschrift" panose="020B0502040204020203" pitchFamily="34" charset="0"/>
              </a:rPr>
              <a:t> David A. Schones, ‘Intertextual Femininity in Proverbs and the Dao de Jing’, in The Oxford Handbook of Feminist Approaches to the Hebrew Bible (Oxford University Press, 2020), pp. 604–18.</a:t>
            </a:r>
          </a:p>
        </p:txBody>
      </p:sp>
    </p:spTree>
    <p:extLst>
      <p:ext uri="{BB962C8B-B14F-4D97-AF65-F5344CB8AC3E}">
        <p14:creationId xmlns:p14="http://schemas.microsoft.com/office/powerpoint/2010/main" val="2676652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69C41-ED3A-AE82-E6EE-12EAECA5A46A}"/>
              </a:ext>
            </a:extLst>
          </p:cNvPr>
          <p:cNvSpPr>
            <a:spLocks noGrp="1"/>
          </p:cNvSpPr>
          <p:nvPr>
            <p:ph type="title"/>
          </p:nvPr>
        </p:nvSpPr>
        <p:spPr/>
        <p:txBody>
          <a:bodyPr/>
          <a:lstStyle/>
          <a:p>
            <a:r>
              <a:rPr lang="en-GB" dirty="0">
                <a:latin typeface="Bahnschrift" panose="020B0502040204020203" pitchFamily="34" charset="0"/>
              </a:rPr>
              <a:t>METHODOLOGY</a:t>
            </a:r>
          </a:p>
        </p:txBody>
      </p:sp>
      <p:sp>
        <p:nvSpPr>
          <p:cNvPr id="3" name="Content Placeholder 2">
            <a:extLst>
              <a:ext uri="{FF2B5EF4-FFF2-40B4-BE49-F238E27FC236}">
                <a16:creationId xmlns:a16="http://schemas.microsoft.com/office/drawing/2014/main" id="{F88F5546-61BD-4D32-3D5E-A4943728A439}"/>
              </a:ext>
            </a:extLst>
          </p:cNvPr>
          <p:cNvSpPr>
            <a:spLocks noGrp="1"/>
          </p:cNvSpPr>
          <p:nvPr>
            <p:ph idx="1"/>
          </p:nvPr>
        </p:nvSpPr>
        <p:spPr/>
        <p:txBody>
          <a:bodyPr>
            <a:normAutofit/>
          </a:bodyPr>
          <a:lstStyle/>
          <a:p>
            <a:r>
              <a:rPr lang="en-GB" dirty="0">
                <a:latin typeface="Bahnschrift" panose="020B0502040204020203" pitchFamily="34" charset="0"/>
              </a:rPr>
              <a:t>Primary focus will be textual analysis </a:t>
            </a:r>
          </a:p>
          <a:p>
            <a:pPr lvl="1"/>
            <a:r>
              <a:rPr lang="en-GB" dirty="0">
                <a:latin typeface="Bahnschrift" panose="020B0502040204020203" pitchFamily="34" charset="0"/>
              </a:rPr>
              <a:t>For example, analysis of language of economic value for both Lady Wisdom and descriptions of wives to show similarities in chapter one.</a:t>
            </a:r>
          </a:p>
          <a:p>
            <a:pPr lvl="1"/>
            <a:r>
              <a:rPr lang="en-GB" dirty="0">
                <a:latin typeface="Bahnschrift" panose="020B0502040204020203" pitchFamily="34" charset="0"/>
              </a:rPr>
              <a:t>Another example is analysis of the language used to express sexual desire, varying between the Strange Woman and Lady Wisdom with the former as active and predatory and the latter as passive object of male desire. </a:t>
            </a:r>
          </a:p>
          <a:p>
            <a:r>
              <a:rPr lang="en-GB" dirty="0">
                <a:latin typeface="Bahnschrift" panose="020B0502040204020203" pitchFamily="34" charset="0"/>
              </a:rPr>
              <a:t>Feminist methodology in the third and final chapter </a:t>
            </a:r>
          </a:p>
          <a:p>
            <a:pPr lvl="1"/>
            <a:r>
              <a:rPr lang="en-GB" dirty="0">
                <a:latin typeface="Bahnschrift" panose="020B0502040204020203" pitchFamily="34" charset="0"/>
              </a:rPr>
              <a:t>Use of different feminist hermeneutics of suspicion and liberation.</a:t>
            </a:r>
          </a:p>
          <a:p>
            <a:pPr lvl="1"/>
            <a:r>
              <a:rPr lang="en-GB" dirty="0">
                <a:latin typeface="Bahnschrift" panose="020B0502040204020203" pitchFamily="34" charset="0"/>
              </a:rPr>
              <a:t>Deconstruction of harmful ideologies such as the Madonna/Whore dichotomy</a:t>
            </a:r>
          </a:p>
        </p:txBody>
      </p:sp>
    </p:spTree>
    <p:extLst>
      <p:ext uri="{BB962C8B-B14F-4D97-AF65-F5344CB8AC3E}">
        <p14:creationId xmlns:p14="http://schemas.microsoft.com/office/powerpoint/2010/main" val="331344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1F6B3-F74D-B6BA-AA37-DC3E2943148F}"/>
              </a:ext>
            </a:extLst>
          </p:cNvPr>
          <p:cNvSpPr>
            <a:spLocks noGrp="1"/>
          </p:cNvSpPr>
          <p:nvPr>
            <p:ph type="title"/>
          </p:nvPr>
        </p:nvSpPr>
        <p:spPr/>
        <p:txBody>
          <a:bodyPr/>
          <a:lstStyle/>
          <a:p>
            <a:r>
              <a:rPr lang="en-GB" dirty="0">
                <a:latin typeface="Bahnschrift" panose="020B0502040204020203" pitchFamily="34" charset="0"/>
              </a:rPr>
              <a:t>MY conclusions</a:t>
            </a:r>
          </a:p>
        </p:txBody>
      </p:sp>
      <p:sp>
        <p:nvSpPr>
          <p:cNvPr id="3" name="Content Placeholder 2">
            <a:extLst>
              <a:ext uri="{FF2B5EF4-FFF2-40B4-BE49-F238E27FC236}">
                <a16:creationId xmlns:a16="http://schemas.microsoft.com/office/drawing/2014/main" id="{05942F9C-768E-AE41-F80E-95A332C533F3}"/>
              </a:ext>
            </a:extLst>
          </p:cNvPr>
          <p:cNvSpPr>
            <a:spLocks noGrp="1"/>
          </p:cNvSpPr>
          <p:nvPr>
            <p:ph idx="1"/>
          </p:nvPr>
        </p:nvSpPr>
        <p:spPr/>
        <p:txBody>
          <a:bodyPr>
            <a:normAutofit fontScale="70000" lnSpcReduction="20000"/>
          </a:bodyPr>
          <a:lstStyle/>
          <a:p>
            <a:r>
              <a:rPr lang="en-GB" dirty="0">
                <a:latin typeface="Bahnschrift" panose="020B0502040204020203" pitchFamily="34" charset="0"/>
              </a:rPr>
              <a:t>My dissertation’s chapter structure is structured to allow for three interlinked conclusions to be drawn that apply to my overall thesis. </a:t>
            </a:r>
          </a:p>
          <a:p>
            <a:pPr lvl="1"/>
            <a:r>
              <a:rPr lang="en-GB" dirty="0">
                <a:latin typeface="Bahnschrift" panose="020B0502040204020203" pitchFamily="34" charset="0"/>
              </a:rPr>
              <a:t>1. After drawing comparisons between various aspects of Lady Wisdom’s portrayal in both Ben Sira and Proverbs with the language and imagery used to refer to wives in those same texts, from this evidence it can be convincingly argued that Lady Wisdom was constructed to present an idealised candidate for the young male readers of the wisdom texts to strive for in their marriage choice.</a:t>
            </a:r>
          </a:p>
          <a:p>
            <a:pPr lvl="1"/>
            <a:r>
              <a:rPr lang="en-GB" dirty="0">
                <a:latin typeface="Bahnschrift" panose="020B0502040204020203" pitchFamily="34" charset="0"/>
              </a:rPr>
              <a:t>2. By exploring the characteristics of Proverbs’ Strange Woman in relation to Lady Wisdom and analysing the differences between their portrayals, Lady Wisdom can be seen as contrasting the Strange Woman who violates the boundaries of marriage and acts as a warning highlighting to male readers the dangers of adultery. Following this, the Strange Woman’s portrayal serves to contrast and highlight Lady Wisdom’s role as a literary construct, used to show the characteristics of an ideal wife and the benefits of marriage to a virtuous woman. </a:t>
            </a:r>
          </a:p>
          <a:p>
            <a:pPr lvl="1"/>
            <a:r>
              <a:rPr lang="en-GB" dirty="0">
                <a:latin typeface="Bahnschrift" panose="020B0502040204020203" pitchFamily="34" charset="0"/>
              </a:rPr>
              <a:t>3. As a result of my dissertation’s thesis that Lady Wisdom acts as a construct of an ideal wife, her potential for feminist analysis is limited once re-evaluated. Her positive qualities are constrained to the benefits she can bring to her male partner, such as bringing wealth and protecting her husband, she is praised only for what she can do for others. This limits her feminist application, as she serves only as a means for men to benefit from her as their wife.  However, when examined alongside the Strange Woman, Lady Wisdom can be used to deconstruct the harmful binary placed upon women that limits their freedom. </a:t>
            </a:r>
          </a:p>
        </p:txBody>
      </p:sp>
    </p:spTree>
    <p:extLst>
      <p:ext uri="{BB962C8B-B14F-4D97-AF65-F5344CB8AC3E}">
        <p14:creationId xmlns:p14="http://schemas.microsoft.com/office/powerpoint/2010/main" val="3035747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C74BE-70D1-4BF0-BDF2-F28FA0319393}"/>
              </a:ext>
            </a:extLst>
          </p:cNvPr>
          <p:cNvSpPr>
            <a:spLocks noGrp="1"/>
          </p:cNvSpPr>
          <p:nvPr>
            <p:ph type="title"/>
          </p:nvPr>
        </p:nvSpPr>
        <p:spPr/>
        <p:txBody>
          <a:bodyPr/>
          <a:lstStyle/>
          <a:p>
            <a:r>
              <a:rPr lang="en-GB" dirty="0">
                <a:latin typeface="Bahnschrift" panose="020B0502040204020203" pitchFamily="34" charset="0"/>
              </a:rPr>
              <a:t>THE IMPORTANCE OF MY THESIS</a:t>
            </a:r>
          </a:p>
        </p:txBody>
      </p:sp>
      <p:sp>
        <p:nvSpPr>
          <p:cNvPr id="3" name="Content Placeholder 2">
            <a:extLst>
              <a:ext uri="{FF2B5EF4-FFF2-40B4-BE49-F238E27FC236}">
                <a16:creationId xmlns:a16="http://schemas.microsoft.com/office/drawing/2014/main" id="{C5D99C67-B250-AA1C-9D0D-0577818B46B1}"/>
              </a:ext>
            </a:extLst>
          </p:cNvPr>
          <p:cNvSpPr>
            <a:spLocks noGrp="1"/>
          </p:cNvSpPr>
          <p:nvPr>
            <p:ph idx="1"/>
          </p:nvPr>
        </p:nvSpPr>
        <p:spPr/>
        <p:txBody>
          <a:bodyPr/>
          <a:lstStyle/>
          <a:p>
            <a:r>
              <a:rPr lang="en-GB">
                <a:latin typeface="Bahnschrift" panose="020B0502040204020203" pitchFamily="34" charset="0"/>
              </a:rPr>
              <a:t>Using a new approach instead of most of the existing scholarship on Lady Wisdom that often focuses on her origins rather than her actual presentation. </a:t>
            </a:r>
          </a:p>
          <a:p>
            <a:r>
              <a:rPr lang="en-GB" dirty="0">
                <a:latin typeface="Bahnschrift" panose="020B0502040204020203" pitchFamily="34" charset="0"/>
              </a:rPr>
              <a:t>Bringing focus to female figures in the Bible. </a:t>
            </a:r>
          </a:p>
          <a:p>
            <a:r>
              <a:rPr lang="en-GB" dirty="0">
                <a:latin typeface="Bahnschrift" panose="020B0502040204020203" pitchFamily="34" charset="0"/>
              </a:rPr>
              <a:t>Acknowledging the sexist and limiting aspects of biblical literature. </a:t>
            </a:r>
          </a:p>
          <a:p>
            <a:r>
              <a:rPr lang="en-GB" dirty="0">
                <a:latin typeface="Bahnschrift" panose="020B0502040204020203" pitchFamily="34" charset="0"/>
              </a:rPr>
              <a:t>Criticising the endorsement of the Madonna/whore dichotomy in the contrasting portrayals of the Strange Woman and Lady Wisdom.</a:t>
            </a:r>
          </a:p>
          <a:p>
            <a:r>
              <a:rPr lang="en-GB" dirty="0">
                <a:latin typeface="Bahnschrift" panose="020B0502040204020203" pitchFamily="34" charset="0"/>
              </a:rPr>
              <a:t>Challenging texts that place unrealistic expectations on women in modern day. </a:t>
            </a:r>
          </a:p>
        </p:txBody>
      </p:sp>
    </p:spTree>
    <p:extLst>
      <p:ext uri="{BB962C8B-B14F-4D97-AF65-F5344CB8AC3E}">
        <p14:creationId xmlns:p14="http://schemas.microsoft.com/office/powerpoint/2010/main" val="2163661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1E510-020E-AD80-1CDB-1690580886AE}"/>
              </a:ext>
            </a:extLst>
          </p:cNvPr>
          <p:cNvSpPr>
            <a:spLocks noGrp="1"/>
          </p:cNvSpPr>
          <p:nvPr>
            <p:ph type="title"/>
          </p:nvPr>
        </p:nvSpPr>
        <p:spPr/>
        <p:txBody>
          <a:bodyPr/>
          <a:lstStyle/>
          <a:p>
            <a:r>
              <a:rPr lang="en-GB" dirty="0">
                <a:latin typeface="Bahnschrift" panose="020B0502040204020203" pitchFamily="34" charset="0"/>
              </a:rPr>
              <a:t>Bibliography</a:t>
            </a:r>
          </a:p>
        </p:txBody>
      </p:sp>
      <p:sp>
        <p:nvSpPr>
          <p:cNvPr id="6" name="Rectangle 2">
            <a:extLst>
              <a:ext uri="{FF2B5EF4-FFF2-40B4-BE49-F238E27FC236}">
                <a16:creationId xmlns:a16="http://schemas.microsoft.com/office/drawing/2014/main" id="{D95097B4-FEB9-BE7B-9F17-FD4D5C7688B7}"/>
              </a:ext>
            </a:extLst>
          </p:cNvPr>
          <p:cNvSpPr>
            <a:spLocks noGrp="1" noChangeArrowheads="1"/>
          </p:cNvSpPr>
          <p:nvPr>
            <p:ph idx="1"/>
          </p:nvPr>
        </p:nvSpPr>
        <p:spPr bwMode="auto">
          <a:xfrm>
            <a:off x="985556" y="2262764"/>
            <a:ext cx="9489940" cy="37997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Camp, Claudia V, </a:t>
            </a:r>
            <a:r>
              <a:rPr kumimoji="0" lang="en-US" altLang="en-US" sz="1600" b="0" i="1"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Wisdom and the Feminine in the Book of Proverbs</a:t>
            </a:r>
            <a:r>
              <a:rPr kumimoji="0" lang="en-US" altLang="en-US" sz="1600" b="0" i="0"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 (Decatur, Ga: Almond Press, 1985)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latin typeface="Bahnschrift"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Lang, Bernard, ‘Lady Wisdom: A Polytheistic and Psychological Interpretation of a Biblical Goddess’, in </a:t>
            </a:r>
            <a:r>
              <a:rPr kumimoji="0" lang="en-US" altLang="en-US" sz="1600" b="0" i="1"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A Feminist Companion to Wisdom Literature</a:t>
            </a:r>
            <a:r>
              <a:rPr kumimoji="0" lang="en-US" altLang="en-US" sz="1600" b="0" i="0"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 (Sheffield: Sheffield Academic Press, 1996), pp. 400–423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latin typeface="Bahnschrift"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Schnorr von Carolsfeld, Julius, </a:t>
            </a:r>
            <a:r>
              <a:rPr kumimoji="0" lang="en-US" altLang="en-US" sz="1600" b="0" i="1"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Jesus Ben Sirach</a:t>
            </a:r>
            <a:r>
              <a:rPr kumimoji="0" lang="en-US" altLang="en-US" sz="1600" b="0" i="0"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Wikimedia Commons</a:t>
            </a:r>
            <a:r>
              <a:rPr kumimoji="0" lang="en-US" altLang="en-US" sz="1600" b="0" i="0"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 1860 &lt;https://commons.wikimedia.org/wiki/Die_Bibel_in_Bildern&gt; [accessed 21 March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latin typeface="Bahnschrift"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Schnorr von Carolsfeld, Julius , </a:t>
            </a:r>
            <a:r>
              <a:rPr kumimoji="0" lang="en-US" altLang="en-US" sz="1600" b="0" i="1"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Solomon and Lady Wisdom</a:t>
            </a:r>
            <a:r>
              <a:rPr kumimoji="0" lang="en-US" altLang="en-US" sz="1600" b="0" i="0"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Die Bibel in </a:t>
            </a:r>
            <a:r>
              <a:rPr kumimoji="0" lang="en-US" altLang="en-US" sz="1600" b="0" i="1" u="none" strike="noStrike" cap="none" normalizeH="0" baseline="0" dirty="0" err="1">
                <a:ln>
                  <a:noFill/>
                </a:ln>
                <a:solidFill>
                  <a:schemeClr val="tx1"/>
                </a:solidFill>
                <a:effectLst/>
                <a:latin typeface="Bahnschrift" panose="020B0502040204020203" pitchFamily="34" charset="0"/>
                <a:cs typeface="Times New Roman" panose="02020603050405020304" pitchFamily="18" charset="0"/>
              </a:rPr>
              <a:t>Bildern</a:t>
            </a:r>
            <a:r>
              <a:rPr kumimoji="0" lang="en-US" altLang="en-US" sz="1600" b="0" i="0"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 1860, Bible with engravings &lt;https://commons.wikimedia.org/wiki/Die_Bibel_in_Bildern&gt; [accessed 21 March 2025]</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dirty="0">
              <a:latin typeface="Bahnschrift" panose="020B0502040204020203"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chemeClr val="tx1"/>
                </a:solidFill>
                <a:effectLst/>
                <a:latin typeface="Bahnschrift" panose="020B0502040204020203" pitchFamily="34" charset="0"/>
                <a:cs typeface="Times New Roman" panose="02020603050405020304" pitchFamily="18" charset="0"/>
              </a:rPr>
              <a:t>Schones, David A., </a:t>
            </a:r>
            <a:r>
              <a:rPr kumimoji="0" lang="en-US" altLang="en-US" sz="1600" b="0" i="0"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‘Intertextual Femininity in Proverbs and the Dao de Jing’, in The Oxford Handbook of Feminist Approaches to the Hebrew Bible (Oxford University Press, 2020), pp. 604–18.</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latin typeface="Bahnschrift"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Schroer, Silvia, </a:t>
            </a:r>
            <a:r>
              <a:rPr kumimoji="0" lang="en-US" altLang="en-US" sz="1600" b="0" i="1"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Wisdom Has Built Her House : Studies on the Figure of Sophia in the Bible</a:t>
            </a:r>
            <a:r>
              <a:rPr kumimoji="0" lang="en-US" altLang="en-US" sz="1600" b="0" i="0" u="none" strike="noStrike" cap="none" normalizeH="0" baseline="0" dirty="0">
                <a:ln>
                  <a:noFill/>
                </a:ln>
                <a:solidFill>
                  <a:schemeClr val="tx1"/>
                </a:solidFill>
                <a:effectLst/>
                <a:latin typeface="Bahnschrift" panose="020B0502040204020203" pitchFamily="34" charset="0"/>
                <a:cs typeface="Times New Roman" panose="02020603050405020304" pitchFamily="18" charset="0"/>
              </a:rPr>
              <a:t> (Collegeville, Minn.: Liturgical Press, 2000)</a:t>
            </a:r>
            <a:endParaRPr kumimoji="0" lang="en-US" altLang="en-US" sz="2400" b="0" i="0" u="none" strike="noStrike" cap="none" normalizeH="0" baseline="0" dirty="0">
              <a:ln>
                <a:noFill/>
              </a:ln>
              <a:solidFill>
                <a:schemeClr val="tx1"/>
              </a:solidFill>
              <a:effectLst/>
              <a:latin typeface="Bahnschrift" panose="020B0502040204020203" pitchFamily="34" charset="0"/>
            </a:endParaRPr>
          </a:p>
        </p:txBody>
      </p:sp>
    </p:spTree>
    <p:extLst>
      <p:ext uri="{BB962C8B-B14F-4D97-AF65-F5344CB8AC3E}">
        <p14:creationId xmlns:p14="http://schemas.microsoft.com/office/powerpoint/2010/main" val="1579000129"/>
      </p:ext>
    </p:extLst>
  </p:cSld>
  <p:clrMapOvr>
    <a:masterClrMapping/>
  </p:clrMapOvr>
</p:sld>
</file>

<file path=ppt/theme/theme1.xml><?xml version="1.0" encoding="utf-8"?>
<a:theme xmlns:a="http://schemas.openxmlformats.org/drawingml/2006/main" name="GradientRiseVTI">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1825</TotalTime>
  <Words>1472</Words>
  <Application>Microsoft Office PowerPoint</Application>
  <PresentationFormat>Widescreen</PresentationFormat>
  <Paragraphs>86</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-apple-system</vt:lpstr>
      <vt:lpstr>Aptos</vt:lpstr>
      <vt:lpstr>Arial</vt:lpstr>
      <vt:lpstr>Bahnschrift</vt:lpstr>
      <vt:lpstr>Gill Sans Nova</vt:lpstr>
      <vt:lpstr>GradientRiseVTI</vt:lpstr>
      <vt:lpstr>“Prize her highly and she will exalt you”: Lady Wisdom as the ideal wife in proverbs and ben sira </vt:lpstr>
      <vt:lpstr>My thesis </vt:lpstr>
      <vt:lpstr>Structure of dissertation</vt:lpstr>
      <vt:lpstr>My RESEARCH PROCESS</vt:lpstr>
      <vt:lpstr>MY PRIMARY SOURCES</vt:lpstr>
      <vt:lpstr>SECONDARY SCHOLARSHIP</vt:lpstr>
      <vt:lpstr>METHODOLOGY</vt:lpstr>
      <vt:lpstr>MY conclusions</vt:lpstr>
      <vt:lpstr>THE IMPORTANCE OF MY THESIS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Neve Pule</dc:creator>
  <cp:lastModifiedBy>Neve Pule</cp:lastModifiedBy>
  <cp:revision>1</cp:revision>
  <dcterms:created xsi:type="dcterms:W3CDTF">2025-03-07T08:09:44Z</dcterms:created>
  <dcterms:modified xsi:type="dcterms:W3CDTF">2025-04-06T09:27:35Z</dcterms:modified>
</cp:coreProperties>
</file>