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351"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837" autoAdjust="0"/>
  </p:normalViewPr>
  <p:slideViewPr>
    <p:cSldViewPr snapToGrid="0">
      <p:cViewPr>
        <p:scale>
          <a:sx n="66" d="100"/>
          <a:sy n="66" d="100"/>
        </p:scale>
        <p:origin x="1301"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presentation uses a fictional child to explain how connected environments can influence development.</a:t>
            </a:r>
          </a:p>
          <a:p>
            <a:r>
              <a:t>Source: Sarah case study supplied in this conversation. Sarah is a fictional example. The attached teaching slide identifies Bronfenbrenner’s Ecological Model as topic 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Avoid assuming that one factor explains all of Sarah’s difficulties. Her teacher can ask Sarah and her mother about their experiences.</a:t>
            </a:r>
          </a:p>
          <a:p>
            <a:r>
              <a:t>Source: Sarah case study supplied in this conversation. Sarah is a fictional example. The attached teaching slide identifies Bronfenbrenner’s Ecological Model as topic 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The model helps us consider the child within connected environments. The chronosystem describes change over time across these environments.</a:t>
            </a:r>
          </a:p>
          <a:p>
            <a:r>
              <a:rPr dirty="0"/>
              <a:t>Source: Sarah case study supplied in this conversation. Sarah is a fictional example. The attached teaching slide identifies Bronfenbrenner’s Ecological Model as topic 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Sarah’s immediate environment. Family, friends and teachers shape Sarah’s daily experiences. Her mother’s long hours may limit their time together. A supportive teacher can offer reassurance and help with learning. The support described is a possible action, not an outcome that has already occurred.</a:t>
            </a:r>
          </a:p>
          <a:p>
            <a:r>
              <a:rPr dirty="0"/>
              <a:t>Source: Sarah case study supplied in this conversation. Sarah is a fictional example. The attached teaching slide identifies Bronfenbrenner’s Ecological Model as topic 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Connections between settings. The mesosystem includes links between home and school. Communication between her mother and teacher can help them understand her lateness and concentration difficulties. The support described is a possible action, not an outcome that has already occurred.</a:t>
            </a:r>
          </a:p>
          <a:p>
            <a:r>
              <a:t>Source: Sarah case study supplied in this conversation. Sarah is a fictional example. The attached teaching slide identifies Bronfenbrenner’s Ecological Model as topic 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Indirect influences. Sarah’s mother’s workplace affects Sarah even though Sarah does not take part in it. Working hours can influence childcare arrangements, family routines and the time her mother has available. The support described is a possible action, not an outcome that has already occurred.</a:t>
            </a:r>
          </a:p>
          <a:p>
            <a:r>
              <a:t>Source: Sarah case study supplied in this conversation. Sarah is a fictional example. The attached teaching slide identifies Bronfenbrenner’s Ecological Model as topic 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Wider society and culture. Social values, economic conditions and public policies influence family life. Policies on financial support and school meals can affect the resources available to her family. The support described is a possible action, not an outcome that has already occurred.</a:t>
            </a:r>
          </a:p>
          <a:p>
            <a:r>
              <a:t>Source: Sarah case study supplied in this conversation. Sarah is a fictional example. The attached teaching slide identifies Bronfenbrenner’s Ecological Model as topic 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Changes over time. Life events and changing circumstances can influence development over time. If her mother later gains more flexible working hours, family routines and time together may improve. The support described is a possible action, not an outcome that has already occurred.</a:t>
            </a:r>
          </a:p>
          <a:p>
            <a:r>
              <a:t>Source: Sarah case study supplied in this conversation. Sarah is a fictional example. The attached teaching slide identifies Bronfenbrenner’s Ecological Model as topic 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These are suggested steps for the fictional case. Improvements are possible, but they are not guaranteed. The main conclusion is that connected environments influence development and should inform support.</a:t>
            </a:r>
          </a:p>
          <a:p>
            <a:r>
              <a:t>Source: Sarah case study supplied in this conversation. Sarah is a fictional example. The attached teaching slide identifies Bronfenbrenner’s Ecological Model as topic 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ecological model helps explain how immediate and wider environments interact. The fictional case suggests that coordinated support could improve Sarah’s wellbeing and learning.</a:t>
            </a:r>
          </a:p>
          <a:p>
            <a:r>
              <a:t>Source: Sarah case study supplied in this conversation. Sarah is a fictional example. The attached teaching slide identifies Bronfenbrenner’s Ecological Model as topic 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2C9D4381-4B7E-4E3C-B3EC-69D1F37E7F75}"/>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Subtitle">
            <a:extLst>
              <a:ext uri="{FF2B5EF4-FFF2-40B4-BE49-F238E27FC236}">
                <a16:creationId xmlns:a16="http://schemas.microsoft.com/office/drawing/2014/main" id="{3FDB2B6F-18A5-4CCC-BAB8-30C1BA5095A2}"/>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F7BB21BF-CB38-4DCB-8EAE-DA19A41F797F}"/>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2D5D4EE2-2286-47CB-BE9D-6A4CC2A812F9}"/>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Left column">
            <a:extLst>
              <a:ext uri="{FF2B5EF4-FFF2-40B4-BE49-F238E27FC236}">
                <a16:creationId xmlns:a16="http://schemas.microsoft.com/office/drawing/2014/main" id="{952DD2E2-EE07-421B-AA32-28155597BBB3}"/>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
        <p:nvSpPr>
          <p:cNvPr id="3" name="Right column">
            <a:extLst>
              <a:ext uri="{FF2B5EF4-FFF2-40B4-BE49-F238E27FC236}">
                <a16:creationId xmlns:a16="http://schemas.microsoft.com/office/drawing/2014/main" id="{7EFA1B49-7978-477B-AECA-AF8712D3D352}"/>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70C1D17C-E49F-468D-B353-2AD902E2B048}"/>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Left column">
            <a:extLst>
              <a:ext uri="{FF2B5EF4-FFF2-40B4-BE49-F238E27FC236}">
                <a16:creationId xmlns:a16="http://schemas.microsoft.com/office/drawing/2014/main" id="{D2456641-2703-4285-8019-E14D16CD0187}"/>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1280788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54" r:id="rId5"/>
    <p:sldLayoutId id="2147483655"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7364A"/>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75DEE46-A67A-4A3C-85F6-3364DF19F6BE}"/>
              </a:ext>
            </a:extLst>
          </p:cNvPr>
          <p:cNvSpPr>
            <a:spLocks noGrp="1"/>
          </p:cNvSpPr>
          <p:nvPr/>
        </p:nvSpPr>
        <p:spPr>
          <a:xfrm>
            <a:off x="723900" y="952500"/>
            <a:ext cx="10477500" cy="428625"/>
          </a:xfrm>
          <a:prstGeom prst="rect">
            <a:avLst/>
          </a:prstGeom>
          <a:noFill/>
          <a:ln w="0">
            <a:noFill/>
          </a:ln>
        </p:spPr>
        <p:txBody>
          <a:bodyPr lIns="0" tIns="0" rIns="0" bIns="0" anchor="t"/>
          <a:lstStyle>
            <a:defPPr>
              <a:defRPr sz="1875" b="1">
                <a:solidFill>
                  <a:srgbClr val="B4DFDA"/>
                </a:solidFill>
                <a:latin typeface="DejaVu Sans"/>
                <a:ea typeface="DejaVu Sans"/>
                <a:cs typeface="DejaVu Sans"/>
              </a:defRPr>
            </a:defPPr>
          </a:lstStyle>
          <a:p>
            <a:pPr>
              <a:defRPr sz="1875" b="1">
                <a:solidFill>
                  <a:srgbClr val="B4DFDA"/>
                </a:solidFill>
                <a:latin typeface="DejaVu Sans"/>
                <a:ea typeface="DejaVu Sans"/>
                <a:cs typeface="DejaVu Sans"/>
              </a:defRPr>
            </a:pPr>
            <a:r>
              <a:rPr sz="1875" b="1">
                <a:solidFill>
                  <a:srgbClr val="B4DFDA"/>
                </a:solidFill>
                <a:latin typeface="DejaVu Sans"/>
                <a:ea typeface="DejaVu Sans"/>
                <a:cs typeface="DejaVu Sans"/>
              </a:rPr>
              <a:t>CASE STUDY 1</a:t>
            </a:r>
          </a:p>
        </p:txBody>
      </p:sp>
      <p:sp>
        <p:nvSpPr>
          <p:cNvPr id="2" name="Rectangle 1">
            <a:extLst>
              <a:ext uri="{FF2B5EF4-FFF2-40B4-BE49-F238E27FC236}">
                <a16:creationId xmlns:a16="http://schemas.microsoft.com/office/drawing/2014/main" id="{DC8B2FAA-7773-42D4-9661-847FF0C3EAF5}"/>
              </a:ext>
            </a:extLst>
          </p:cNvPr>
          <p:cNvSpPr>
            <a:spLocks noGrp="1"/>
          </p:cNvSpPr>
          <p:nvPr/>
        </p:nvSpPr>
        <p:spPr>
          <a:xfrm>
            <a:off x="723900" y="1952625"/>
            <a:ext cx="10668000" cy="1714500"/>
          </a:xfrm>
          <a:prstGeom prst="rect">
            <a:avLst/>
          </a:prstGeom>
          <a:noFill/>
          <a:ln w="0">
            <a:noFill/>
          </a:ln>
        </p:spPr>
        <p:txBody>
          <a:bodyPr lIns="0" tIns="0" rIns="0" bIns="0" anchor="t"/>
          <a:lstStyle>
            <a:defPPr>
              <a:defRPr sz="4800" b="1">
                <a:solidFill>
                  <a:srgbClr val="FFFFFF"/>
                </a:solidFill>
                <a:latin typeface="DejaVu Sans"/>
                <a:ea typeface="DejaVu Sans"/>
                <a:cs typeface="DejaVu Sans"/>
              </a:defRPr>
            </a:defPPr>
          </a:lstStyle>
          <a:p>
            <a:pPr>
              <a:defRPr sz="4800" b="1">
                <a:solidFill>
                  <a:srgbClr val="FFFFFF"/>
                </a:solidFill>
                <a:latin typeface="DejaVu Sans"/>
                <a:ea typeface="DejaVu Sans"/>
                <a:cs typeface="DejaVu Sans"/>
              </a:defRPr>
            </a:pPr>
            <a:r>
              <a:rPr sz="4800" b="1">
                <a:solidFill>
                  <a:srgbClr val="FFFFFF"/>
                </a:solidFill>
                <a:latin typeface="DejaVu Sans"/>
                <a:ea typeface="DejaVu Sans"/>
                <a:cs typeface="DejaVu Sans"/>
              </a:rPr>
              <a:t>Bronfenbrenner’s</a:t>
            </a:r>
          </a:p>
          <a:p>
            <a:pPr>
              <a:defRPr sz="4800" b="1">
                <a:solidFill>
                  <a:srgbClr val="FFFFFF"/>
                </a:solidFill>
                <a:latin typeface="DejaVu Sans"/>
                <a:ea typeface="DejaVu Sans"/>
                <a:cs typeface="DejaVu Sans"/>
              </a:defRPr>
            </a:pPr>
            <a:r>
              <a:rPr sz="4800" b="1">
                <a:solidFill>
                  <a:srgbClr val="FFFFFF"/>
                </a:solidFill>
                <a:latin typeface="DejaVu Sans"/>
                <a:ea typeface="DejaVu Sans"/>
                <a:cs typeface="DejaVu Sans"/>
              </a:rPr>
              <a:t>Ecological Model</a:t>
            </a:r>
          </a:p>
        </p:txBody>
      </p:sp>
      <p:sp>
        <p:nvSpPr>
          <p:cNvPr id="3" name="Rectangle 2">
            <a:extLst>
              <a:ext uri="{FF2B5EF4-FFF2-40B4-BE49-F238E27FC236}">
                <a16:creationId xmlns:a16="http://schemas.microsoft.com/office/drawing/2014/main" id="{A6FDA296-6611-4B55-BF6E-8E14FAA7E3C3}"/>
              </a:ext>
            </a:extLst>
          </p:cNvPr>
          <p:cNvSpPr>
            <a:spLocks noGrp="1"/>
          </p:cNvSpPr>
          <p:nvPr/>
        </p:nvSpPr>
        <p:spPr>
          <a:xfrm>
            <a:off x="723900" y="4333875"/>
            <a:ext cx="10477500" cy="666750"/>
          </a:xfrm>
          <a:prstGeom prst="rect">
            <a:avLst/>
          </a:prstGeom>
          <a:noFill/>
          <a:ln w="0">
            <a:noFill/>
          </a:ln>
        </p:spPr>
        <p:txBody>
          <a:bodyPr lIns="0" tIns="0" rIns="0" bIns="0" anchor="t"/>
          <a:lstStyle>
            <a:defPPr>
              <a:defRPr sz="2250" b="0">
                <a:solidFill>
                  <a:srgbClr val="D7E7E8"/>
                </a:solidFill>
                <a:latin typeface="DejaVu Sans"/>
                <a:ea typeface="DejaVu Sans"/>
                <a:cs typeface="DejaVu Sans"/>
              </a:defRPr>
            </a:defPPr>
          </a:lstStyle>
          <a:p>
            <a:pPr>
              <a:defRPr sz="2250" b="0">
                <a:solidFill>
                  <a:srgbClr val="D7E7E8"/>
                </a:solidFill>
                <a:latin typeface="DejaVu Sans"/>
                <a:ea typeface="DejaVu Sans"/>
                <a:cs typeface="DejaVu Sans"/>
              </a:defRPr>
            </a:pPr>
            <a:r>
              <a:rPr sz="2250" b="0">
                <a:solidFill>
                  <a:srgbClr val="D7E7E8"/>
                </a:solidFill>
                <a:latin typeface="DejaVu Sans"/>
                <a:ea typeface="DejaVu Sans"/>
                <a:cs typeface="DejaVu Sans"/>
              </a:rPr>
              <a:t>Human development through Sarah’s story</a:t>
            </a:r>
          </a:p>
        </p:txBody>
      </p:sp>
      <p:sp>
        <p:nvSpPr>
          <p:cNvPr id="4" name="Rectangle 3">
            <a:extLst>
              <a:ext uri="{FF2B5EF4-FFF2-40B4-BE49-F238E27FC236}">
                <a16:creationId xmlns:a16="http://schemas.microsoft.com/office/drawing/2014/main" id="{0568CB7C-FCCC-4DC4-A6AB-B43B1DD4D7F9}"/>
              </a:ext>
            </a:extLst>
          </p:cNvPr>
          <p:cNvSpPr>
            <a:spLocks noGrp="1"/>
          </p:cNvSpPr>
          <p:nvPr/>
        </p:nvSpPr>
        <p:spPr>
          <a:xfrm>
            <a:off x="723900" y="5562600"/>
            <a:ext cx="10477500" cy="381000"/>
          </a:xfrm>
          <a:prstGeom prst="rect">
            <a:avLst/>
          </a:prstGeom>
          <a:noFill/>
          <a:ln w="0">
            <a:noFill/>
          </a:ln>
        </p:spPr>
        <p:txBody>
          <a:bodyPr lIns="0" tIns="0" rIns="0" bIns="0" anchor="t"/>
          <a:lstStyle>
            <a:defPPr>
              <a:defRPr sz="1650" b="0">
                <a:solidFill>
                  <a:srgbClr val="B4DFDA"/>
                </a:solidFill>
                <a:latin typeface="DejaVu Sans"/>
                <a:ea typeface="DejaVu Sans"/>
                <a:cs typeface="DejaVu Sans"/>
              </a:defRPr>
            </a:defPPr>
          </a:lstStyle>
          <a:p>
            <a:pPr>
              <a:defRPr sz="1650" b="0">
                <a:solidFill>
                  <a:srgbClr val="B4DFDA"/>
                </a:solidFill>
                <a:latin typeface="DejaVu Sans"/>
                <a:ea typeface="DejaVu Sans"/>
                <a:cs typeface="DejaVu Sans"/>
              </a:defRPr>
            </a:pPr>
            <a:r>
              <a:rPr sz="1650" b="0">
                <a:solidFill>
                  <a:srgbClr val="B4DFDA"/>
                </a:solidFill>
                <a:latin typeface="DejaVu Sans"/>
                <a:ea typeface="DejaVu Sans"/>
                <a:cs typeface="DejaVu Sans"/>
              </a:rPr>
              <a:t>Sarah, aged 10 • Fictional case study</a:t>
            </a:r>
          </a:p>
        </p:txBody>
      </p:sp>
    </p:spTree>
    <p:extLst>
      <p:ext uri="{BB962C8B-B14F-4D97-AF65-F5344CB8AC3E}">
        <p14:creationId xmlns:p14="http://schemas.microsoft.com/office/powerpoint/2010/main" val="96089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178FD067-5B0B-8836-C90F-7A28F5B55984}"/>
              </a:ext>
            </a:extLst>
          </p:cNvPr>
          <p:cNvSpPr>
            <a:spLocks noGrp="1"/>
          </p:cNvSpPr>
          <p:nvPr>
            <p:ph type="title"/>
          </p:nvPr>
        </p:nvSpPr>
        <p:spPr>
          <a:xfrm>
            <a:off x="1981200" y="136525"/>
            <a:ext cx="8229600" cy="628650"/>
          </a:xfrm>
        </p:spPr>
        <p:txBody>
          <a:bodyPr>
            <a:normAutofit fontScale="90000"/>
          </a:bodyPr>
          <a:lstStyle/>
          <a:p>
            <a:r>
              <a:rPr lang="en-US" altLang="en-US" sz="3200" b="1">
                <a:latin typeface="Arial" panose="020B0604020202020204" pitchFamily="34" charset="0"/>
                <a:cs typeface="Arial" panose="020B0604020202020204" pitchFamily="34" charset="0"/>
              </a:rPr>
              <a:t>Bronfenbrenner Ecological Theory of Human Development</a:t>
            </a:r>
            <a:endParaRPr lang="en-GB" altLang="en-US" sz="3200" b="1">
              <a:latin typeface="Arial" panose="020B0604020202020204" pitchFamily="34" charset="0"/>
              <a:cs typeface="Arial" panose="020B0604020202020204" pitchFamily="34" charset="0"/>
            </a:endParaRPr>
          </a:p>
        </p:txBody>
      </p:sp>
      <p:pic>
        <p:nvPicPr>
          <p:cNvPr id="33795" name="Content Placeholder 5">
            <a:extLst>
              <a:ext uri="{FF2B5EF4-FFF2-40B4-BE49-F238E27FC236}">
                <a16:creationId xmlns:a16="http://schemas.microsoft.com/office/drawing/2014/main" id="{052E0F67-0EB6-3D82-91E7-7143BA04116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087938" y="981076"/>
            <a:ext cx="5338762" cy="4608513"/>
          </a:xfrm>
        </p:spPr>
      </p:pic>
      <p:sp>
        <p:nvSpPr>
          <p:cNvPr id="4" name="Date Placeholder 3">
            <a:extLst>
              <a:ext uri="{FF2B5EF4-FFF2-40B4-BE49-F238E27FC236}">
                <a16:creationId xmlns:a16="http://schemas.microsoft.com/office/drawing/2014/main" id="{4456DFA9-991A-0866-2588-A2103136DA26}"/>
              </a:ext>
            </a:extLst>
          </p:cNvPr>
          <p:cNvSpPr>
            <a:spLocks noGrp="1"/>
          </p:cNvSpPr>
          <p:nvPr>
            <p:ph type="dt" sz="quarter" idx="10"/>
          </p:nvPr>
        </p:nvSpPr>
        <p:spPr/>
        <p:txBody>
          <a:bodyPr/>
          <a:lstStyle/>
          <a:p>
            <a:pPr>
              <a:defRPr/>
            </a:pPr>
            <a:endParaRPr lang="en-GB" altLang="en-US" dirty="0"/>
          </a:p>
        </p:txBody>
      </p:sp>
      <p:sp>
        <p:nvSpPr>
          <p:cNvPr id="33797" name="Slide Number Placeholder 4">
            <a:extLst>
              <a:ext uri="{FF2B5EF4-FFF2-40B4-BE49-F238E27FC236}">
                <a16:creationId xmlns:a16="http://schemas.microsoft.com/office/drawing/2014/main" id="{BFE30EC6-FD81-F6CF-BC59-192798594F2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234103-C142-44A1-BA45-3DA54BEB5817}"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7" name="Rectangle 6">
            <a:extLst>
              <a:ext uri="{FF2B5EF4-FFF2-40B4-BE49-F238E27FC236}">
                <a16:creationId xmlns:a16="http://schemas.microsoft.com/office/drawing/2014/main" id="{F803D62D-052C-2744-6FA1-0B4148203366}"/>
              </a:ext>
            </a:extLst>
          </p:cNvPr>
          <p:cNvSpPr/>
          <p:nvPr/>
        </p:nvSpPr>
        <p:spPr>
          <a:xfrm>
            <a:off x="1524000" y="1166814"/>
            <a:ext cx="3563938" cy="4154487"/>
          </a:xfrm>
          <a:prstGeom prst="rect">
            <a:avLst/>
          </a:prstGeom>
        </p:spPr>
        <p:txBody>
          <a:bodyPr wrap="square">
            <a:spAutoFit/>
          </a:bodyPr>
          <a:lstStyle/>
          <a:p>
            <a:pPr>
              <a:defRPr/>
            </a:pPr>
            <a:r>
              <a:rPr lang="en-US" sz="2400"/>
              <a:t>Key aspects of theory</a:t>
            </a:r>
          </a:p>
          <a:p>
            <a:pPr>
              <a:defRPr/>
            </a:pPr>
            <a:r>
              <a:rPr lang="en-US" sz="2400"/>
              <a:t> </a:t>
            </a:r>
          </a:p>
          <a:p>
            <a:pPr marL="342900" indent="-342900">
              <a:buFont typeface="Arial" panose="020B0604020202020204" pitchFamily="34" charset="0"/>
              <a:buChar char="•"/>
              <a:defRPr/>
            </a:pPr>
            <a:r>
              <a:rPr lang="en-US" sz="2400"/>
              <a:t>The inherent qualities of a child and their environment interact to influence growth and development. </a:t>
            </a:r>
          </a:p>
          <a:p>
            <a:pPr marL="342900" indent="-342900">
              <a:buFont typeface="Arial" panose="020B0604020202020204" pitchFamily="34" charset="0"/>
              <a:buChar char="•"/>
              <a:defRPr/>
            </a:pPr>
            <a:endParaRPr lang="en-US" sz="2400"/>
          </a:p>
          <a:p>
            <a:pPr marL="342900" indent="-342900">
              <a:buFont typeface="Arial" panose="020B0604020202020204" pitchFamily="34" charset="0"/>
              <a:buChar char="•"/>
              <a:defRPr/>
            </a:pPr>
            <a:r>
              <a:rPr lang="en-US" sz="2400"/>
              <a:t>The importance of a child in the context of multiple environments</a:t>
            </a:r>
            <a:endParaRPr lang="en-GB" sz="2400"/>
          </a:p>
        </p:txBody>
      </p:sp>
      <p:pic>
        <p:nvPicPr>
          <p:cNvPr id="2" name="Content Placeholder 5">
            <a:extLst>
              <a:ext uri="{FF2B5EF4-FFF2-40B4-BE49-F238E27FC236}">
                <a16:creationId xmlns:a16="http://schemas.microsoft.com/office/drawing/2014/main" id="{97019E27-D782-B16C-EC30-46ED1D8240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5240338" y="1133476"/>
            <a:ext cx="5338762" cy="4608513"/>
          </a:xfrm>
        </p:spPr>
      </p:pic>
      <p:pic>
        <p:nvPicPr>
          <p:cNvPr id="5" name="Content Placeholder 5">
            <a:extLst>
              <a:ext uri="{FF2B5EF4-FFF2-40B4-BE49-F238E27FC236}">
                <a16:creationId xmlns:a16="http://schemas.microsoft.com/office/drawing/2014/main" id="{A6CC31F5-233A-0612-47EE-A31E4D9E63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5786028" y="706438"/>
            <a:ext cx="5338762" cy="4608513"/>
          </a:xfrm>
        </p:spPr>
      </p:pic>
      <p:pic>
        <p:nvPicPr>
          <p:cNvPr id="6" name="Content Placeholder 5">
            <a:extLst>
              <a:ext uri="{FF2B5EF4-FFF2-40B4-BE49-F238E27FC236}">
                <a16:creationId xmlns:a16="http://schemas.microsoft.com/office/drawing/2014/main" id="{052E0F67-0EB6-3D82-91E7-7143BA0411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5938428" y="858838"/>
            <a:ext cx="5338762" cy="4608513"/>
          </a:xfrm>
        </p:spPr>
      </p:pic>
      <p:pic>
        <p:nvPicPr>
          <p:cNvPr id="8" name="Content Placeholder 5">
            <a:extLst>
              <a:ext uri="{FF2B5EF4-FFF2-40B4-BE49-F238E27FC236}">
                <a16:creationId xmlns:a16="http://schemas.microsoft.com/office/drawing/2014/main" id="{C8C91497-6855-7FF9-D89B-65F6BF1296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6090828" y="1011238"/>
            <a:ext cx="5338762" cy="4608513"/>
          </a:xfrm>
          <a:prstGeom prst="rect">
            <a:avLst/>
          </a:prstGeom>
        </p:spPr>
      </p:pic>
    </p:spTree>
    <p:extLst>
      <p:ext uri="{BB962C8B-B14F-4D97-AF65-F5344CB8AC3E}">
        <p14:creationId xmlns:p14="http://schemas.microsoft.com/office/powerpoint/2010/main" val="18491972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6F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0450EF-4AED-497F-A09E-7E04F48CB4D8}"/>
              </a:ext>
            </a:extLst>
          </p:cNvPr>
          <p:cNvSpPr>
            <a:spLocks noGrp="1"/>
          </p:cNvSpPr>
          <p:nvPr/>
        </p:nvSpPr>
        <p:spPr>
          <a:xfrm>
            <a:off x="685800" y="571500"/>
            <a:ext cx="10820400" cy="952500"/>
          </a:xfrm>
          <a:prstGeom prst="rect">
            <a:avLst/>
          </a:prstGeom>
          <a:noFill/>
          <a:ln w="0">
            <a:noFill/>
          </a:ln>
        </p:spPr>
        <p:txBody>
          <a:bodyPr lIns="0" tIns="0" rIns="0" bIns="0" anchor="t"/>
          <a:lstStyle>
            <a:defPPr>
              <a:defRPr sz="3300" b="1">
                <a:solidFill>
                  <a:srgbClr val="17364A"/>
                </a:solidFill>
                <a:latin typeface="DejaVu Sans"/>
                <a:ea typeface="DejaVu Sans"/>
                <a:cs typeface="DejaVu Sans"/>
              </a:defRPr>
            </a:defPPr>
          </a:lstStyle>
          <a:p>
            <a:pPr>
              <a:defRPr sz="3300" b="1">
                <a:solidFill>
                  <a:srgbClr val="17364A"/>
                </a:solidFill>
                <a:latin typeface="DejaVu Sans"/>
                <a:ea typeface="DejaVu Sans"/>
                <a:cs typeface="DejaVu Sans"/>
              </a:defRPr>
            </a:pPr>
            <a:r>
              <a:rPr sz="3300" b="1">
                <a:solidFill>
                  <a:srgbClr val="17364A"/>
                </a:solidFill>
                <a:latin typeface="DejaVu Sans"/>
                <a:ea typeface="DejaVu Sans"/>
                <a:cs typeface="DejaVu Sans"/>
              </a:rPr>
              <a:t>Sarah’s situation</a:t>
            </a:r>
          </a:p>
        </p:txBody>
      </p:sp>
      <p:sp>
        <p:nvSpPr>
          <p:cNvPr id="2" name="Rectangle 1">
            <a:extLst>
              <a:ext uri="{FF2B5EF4-FFF2-40B4-BE49-F238E27FC236}">
                <a16:creationId xmlns:a16="http://schemas.microsoft.com/office/drawing/2014/main" id="{2CD97F0E-ED9E-40B9-A94F-932DF219EEAE}"/>
              </a:ext>
            </a:extLst>
          </p:cNvPr>
          <p:cNvSpPr>
            <a:spLocks noGrp="1"/>
          </p:cNvSpPr>
          <p:nvPr/>
        </p:nvSpPr>
        <p:spPr>
          <a:xfrm>
            <a:off x="11049000" y="6286500"/>
            <a:ext cx="457200" cy="266700"/>
          </a:xfrm>
          <a:prstGeom prst="rect">
            <a:avLst/>
          </a:prstGeom>
          <a:noFill/>
          <a:ln w="0">
            <a:noFill/>
          </a:ln>
        </p:spPr>
        <p:txBody>
          <a:bodyPr lIns="0" tIns="0" rIns="0" bIns="0" anchor="t"/>
          <a:lstStyle>
            <a:defPPr>
              <a:defRPr sz="1350" b="0">
                <a:solidFill>
                  <a:srgbClr val="536773"/>
                </a:solidFill>
                <a:latin typeface="DejaVu Sans"/>
                <a:ea typeface="DejaVu Sans"/>
                <a:cs typeface="DejaVu Sans"/>
              </a:defRPr>
            </a:defPPr>
          </a:lstStyle>
          <a:p>
            <a:pPr>
              <a:defRPr sz="1350" b="0">
                <a:solidFill>
                  <a:srgbClr val="536773"/>
                </a:solidFill>
                <a:latin typeface="DejaVu Sans"/>
                <a:ea typeface="DejaVu Sans"/>
                <a:cs typeface="DejaVu Sans"/>
              </a:defRPr>
            </a:pPr>
            <a:r>
              <a:rPr sz="1350" b="0">
                <a:solidFill>
                  <a:srgbClr val="536773"/>
                </a:solidFill>
                <a:latin typeface="DejaVu Sans"/>
                <a:ea typeface="DejaVu Sans"/>
                <a:cs typeface="DejaVu Sans"/>
              </a:rPr>
              <a:t>02</a:t>
            </a:r>
          </a:p>
        </p:txBody>
      </p:sp>
      <p:sp>
        <p:nvSpPr>
          <p:cNvPr id="3" name="Rectangle 2">
            <a:extLst>
              <a:ext uri="{FF2B5EF4-FFF2-40B4-BE49-F238E27FC236}">
                <a16:creationId xmlns:a16="http://schemas.microsoft.com/office/drawing/2014/main" id="{34C00109-A146-48AE-BCE3-86ECFF990B92}"/>
              </a:ext>
            </a:extLst>
          </p:cNvPr>
          <p:cNvSpPr>
            <a:spLocks noGrp="1"/>
          </p:cNvSpPr>
          <p:nvPr/>
        </p:nvSpPr>
        <p:spPr>
          <a:xfrm>
            <a:off x="685800" y="1905000"/>
            <a:ext cx="2952750" cy="457200"/>
          </a:xfrm>
          <a:prstGeom prst="rect">
            <a:avLst/>
          </a:prstGeom>
          <a:noFill/>
          <a:ln w="0">
            <a:noFill/>
          </a:ln>
        </p:spPr>
        <p:txBody>
          <a:bodyPr lIns="0" tIns="0" rIns="0" bIns="0" anchor="t"/>
          <a:lstStyle>
            <a:defPPr>
              <a:defRPr sz="2250" b="1">
                <a:solidFill>
                  <a:srgbClr val="167D88"/>
                </a:solidFill>
                <a:latin typeface="DejaVu Sans"/>
                <a:ea typeface="DejaVu Sans"/>
                <a:cs typeface="DejaVu Sans"/>
              </a:defRPr>
            </a:defPPr>
          </a:lstStyle>
          <a:p>
            <a:pPr>
              <a:defRPr sz="2250" b="1">
                <a:solidFill>
                  <a:srgbClr val="167D88"/>
                </a:solidFill>
                <a:latin typeface="DejaVu Sans"/>
                <a:ea typeface="DejaVu Sans"/>
                <a:cs typeface="DejaVu Sans"/>
              </a:defRPr>
            </a:pPr>
            <a:r>
              <a:rPr sz="2250" b="1">
                <a:solidFill>
                  <a:srgbClr val="167D88"/>
                </a:solidFill>
                <a:latin typeface="DejaVu Sans"/>
                <a:ea typeface="DejaVu Sans"/>
                <a:cs typeface="DejaVu Sans"/>
              </a:rPr>
              <a:t>Home</a:t>
            </a:r>
          </a:p>
        </p:txBody>
      </p:sp>
      <p:sp>
        <p:nvSpPr>
          <p:cNvPr id="4" name="Rectangle 3">
            <a:extLst>
              <a:ext uri="{FF2B5EF4-FFF2-40B4-BE49-F238E27FC236}">
                <a16:creationId xmlns:a16="http://schemas.microsoft.com/office/drawing/2014/main" id="{BDEFF21B-74BD-4F50-9B37-6E79A8A36C8A}"/>
              </a:ext>
            </a:extLst>
          </p:cNvPr>
          <p:cNvSpPr>
            <a:spLocks noGrp="1"/>
          </p:cNvSpPr>
          <p:nvPr/>
        </p:nvSpPr>
        <p:spPr>
          <a:xfrm>
            <a:off x="685800" y="2571750"/>
            <a:ext cx="4810125" cy="2000250"/>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Sarah lives with her mother and younger brother. Her mother works long hours and struggles financially.</a:t>
            </a:r>
          </a:p>
        </p:txBody>
      </p:sp>
      <p:sp>
        <p:nvSpPr>
          <p:cNvPr id="5" name="Rectangle 4">
            <a:extLst>
              <a:ext uri="{FF2B5EF4-FFF2-40B4-BE49-F238E27FC236}">
                <a16:creationId xmlns:a16="http://schemas.microsoft.com/office/drawing/2014/main" id="{E64347A5-E56D-4F88-909B-4D6CB6A06502}"/>
              </a:ext>
            </a:extLst>
          </p:cNvPr>
          <p:cNvSpPr>
            <a:spLocks noGrp="1"/>
          </p:cNvSpPr>
          <p:nvPr/>
        </p:nvSpPr>
        <p:spPr>
          <a:xfrm>
            <a:off x="6477000" y="1905000"/>
            <a:ext cx="4286250" cy="457200"/>
          </a:xfrm>
          <a:prstGeom prst="rect">
            <a:avLst/>
          </a:prstGeom>
          <a:noFill/>
          <a:ln w="0">
            <a:noFill/>
          </a:ln>
        </p:spPr>
        <p:txBody>
          <a:bodyPr lIns="0" tIns="0" rIns="0" bIns="0" anchor="t"/>
          <a:lstStyle>
            <a:defPPr>
              <a:defRPr sz="2250" b="1">
                <a:solidFill>
                  <a:srgbClr val="167D88"/>
                </a:solidFill>
                <a:latin typeface="DejaVu Sans"/>
                <a:ea typeface="DejaVu Sans"/>
                <a:cs typeface="DejaVu Sans"/>
              </a:defRPr>
            </a:defPPr>
          </a:lstStyle>
          <a:p>
            <a:pPr>
              <a:defRPr sz="2250" b="1">
                <a:solidFill>
                  <a:srgbClr val="167D88"/>
                </a:solidFill>
                <a:latin typeface="DejaVu Sans"/>
                <a:ea typeface="DejaVu Sans"/>
                <a:cs typeface="DejaVu Sans"/>
              </a:defRPr>
            </a:pPr>
            <a:r>
              <a:rPr sz="2250" b="1">
                <a:solidFill>
                  <a:srgbClr val="167D88"/>
                </a:solidFill>
                <a:latin typeface="DejaVu Sans"/>
                <a:ea typeface="DejaVu Sans"/>
                <a:cs typeface="DejaVu Sans"/>
              </a:rPr>
              <a:t>School</a:t>
            </a:r>
          </a:p>
        </p:txBody>
      </p:sp>
      <p:sp>
        <p:nvSpPr>
          <p:cNvPr id="6" name="Rectangle 5">
            <a:extLst>
              <a:ext uri="{FF2B5EF4-FFF2-40B4-BE49-F238E27FC236}">
                <a16:creationId xmlns:a16="http://schemas.microsoft.com/office/drawing/2014/main" id="{BCB01EE1-2502-466C-B785-C86848A505EA}"/>
              </a:ext>
            </a:extLst>
          </p:cNvPr>
          <p:cNvSpPr>
            <a:spLocks noGrp="1"/>
          </p:cNvSpPr>
          <p:nvPr/>
        </p:nvSpPr>
        <p:spPr>
          <a:xfrm>
            <a:off x="6477000" y="2571750"/>
            <a:ext cx="4953000" cy="2381250"/>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Sarah often arrives late, finds it hard to concentrate and sometimes feels lonely. Her teacher notices these changes.</a:t>
            </a:r>
          </a:p>
        </p:txBody>
      </p:sp>
      <p:sp>
        <p:nvSpPr>
          <p:cNvPr id="7" name="Rectangle 6">
            <a:extLst>
              <a:ext uri="{FF2B5EF4-FFF2-40B4-BE49-F238E27FC236}">
                <a16:creationId xmlns:a16="http://schemas.microsoft.com/office/drawing/2014/main" id="{153F3CB1-4259-46FB-9C65-E36445BC5CC0}"/>
              </a:ext>
            </a:extLst>
          </p:cNvPr>
          <p:cNvSpPr>
            <a:spLocks noGrp="1"/>
          </p:cNvSpPr>
          <p:nvPr/>
        </p:nvSpPr>
        <p:spPr>
          <a:xfrm>
            <a:off x="685800" y="5410200"/>
            <a:ext cx="10477500" cy="714375"/>
          </a:xfrm>
          <a:prstGeom prst="rect">
            <a:avLst/>
          </a:prstGeom>
          <a:noFill/>
          <a:ln w="0">
            <a:noFill/>
          </a:ln>
        </p:spPr>
        <p:txBody>
          <a:bodyPr lIns="0" tIns="0" rIns="0" bIns="0" anchor="t"/>
          <a:lstStyle>
            <a:defPPr>
              <a:defRPr sz="2100" b="1">
                <a:solidFill>
                  <a:srgbClr val="17364A"/>
                </a:solidFill>
                <a:latin typeface="DejaVu Sans"/>
                <a:ea typeface="DejaVu Sans"/>
                <a:cs typeface="DejaVu Sans"/>
              </a:defRPr>
            </a:defPPr>
          </a:lstStyle>
          <a:p>
            <a:pPr>
              <a:defRPr sz="2100" b="1">
                <a:solidFill>
                  <a:srgbClr val="17364A"/>
                </a:solidFill>
                <a:latin typeface="DejaVu Sans"/>
                <a:ea typeface="DejaVu Sans"/>
                <a:cs typeface="DejaVu Sans"/>
              </a:defRPr>
            </a:pPr>
            <a:r>
              <a:rPr sz="2100" b="1">
                <a:solidFill>
                  <a:srgbClr val="17364A"/>
                </a:solidFill>
                <a:latin typeface="DejaVu Sans"/>
                <a:ea typeface="DejaVu Sans"/>
                <a:cs typeface="DejaVu Sans"/>
              </a:rPr>
              <a:t>These observations suggest a need to understand Sarah’s circumstances.</a:t>
            </a:r>
          </a:p>
        </p:txBody>
      </p:sp>
    </p:spTree>
    <p:extLst>
      <p:ext uri="{BB962C8B-B14F-4D97-AF65-F5344CB8AC3E}">
        <p14:creationId xmlns:p14="http://schemas.microsoft.com/office/powerpoint/2010/main" val="314978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6F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C19E562-C3FC-47EA-A742-2F84B4B87633}"/>
              </a:ext>
            </a:extLst>
          </p:cNvPr>
          <p:cNvSpPr>
            <a:spLocks noGrp="1"/>
          </p:cNvSpPr>
          <p:nvPr/>
        </p:nvSpPr>
        <p:spPr>
          <a:xfrm>
            <a:off x="685800" y="571500"/>
            <a:ext cx="10820400" cy="952500"/>
          </a:xfrm>
          <a:prstGeom prst="rect">
            <a:avLst/>
          </a:prstGeom>
          <a:noFill/>
          <a:ln w="0">
            <a:noFill/>
          </a:ln>
        </p:spPr>
        <p:txBody>
          <a:bodyPr lIns="0" tIns="0" rIns="0" bIns="0" anchor="t"/>
          <a:lstStyle>
            <a:defPPr>
              <a:defRPr sz="3300" b="1">
                <a:solidFill>
                  <a:srgbClr val="17364A"/>
                </a:solidFill>
                <a:latin typeface="DejaVu Sans"/>
                <a:ea typeface="DejaVu Sans"/>
                <a:cs typeface="DejaVu Sans"/>
              </a:defRPr>
            </a:defPPr>
          </a:lstStyle>
          <a:p>
            <a:pPr>
              <a:defRPr sz="3300" b="1">
                <a:solidFill>
                  <a:srgbClr val="17364A"/>
                </a:solidFill>
                <a:latin typeface="DejaVu Sans"/>
                <a:ea typeface="DejaVu Sans"/>
                <a:cs typeface="DejaVu Sans"/>
              </a:defRPr>
            </a:pPr>
            <a:r>
              <a:rPr sz="3300" b="1">
                <a:solidFill>
                  <a:srgbClr val="17364A"/>
                </a:solidFill>
                <a:latin typeface="DejaVu Sans"/>
                <a:ea typeface="DejaVu Sans"/>
                <a:cs typeface="DejaVu Sans"/>
              </a:rPr>
              <a:t>The five environmental systems</a:t>
            </a:r>
          </a:p>
        </p:txBody>
      </p:sp>
      <p:sp>
        <p:nvSpPr>
          <p:cNvPr id="2" name="Rectangle 1">
            <a:extLst>
              <a:ext uri="{FF2B5EF4-FFF2-40B4-BE49-F238E27FC236}">
                <a16:creationId xmlns:a16="http://schemas.microsoft.com/office/drawing/2014/main" id="{8D673C72-214B-47B5-B8B3-EF826FD4955E}"/>
              </a:ext>
            </a:extLst>
          </p:cNvPr>
          <p:cNvSpPr>
            <a:spLocks noGrp="1"/>
          </p:cNvSpPr>
          <p:nvPr/>
        </p:nvSpPr>
        <p:spPr>
          <a:xfrm>
            <a:off x="11049000" y="6286500"/>
            <a:ext cx="457200" cy="266700"/>
          </a:xfrm>
          <a:prstGeom prst="rect">
            <a:avLst/>
          </a:prstGeom>
          <a:noFill/>
          <a:ln w="0">
            <a:noFill/>
          </a:ln>
        </p:spPr>
        <p:txBody>
          <a:bodyPr lIns="0" tIns="0" rIns="0" bIns="0" anchor="t"/>
          <a:lstStyle>
            <a:defPPr>
              <a:defRPr sz="1350" b="0">
                <a:solidFill>
                  <a:srgbClr val="536773"/>
                </a:solidFill>
                <a:latin typeface="DejaVu Sans"/>
                <a:ea typeface="DejaVu Sans"/>
                <a:cs typeface="DejaVu Sans"/>
              </a:defRPr>
            </a:defPPr>
          </a:lstStyle>
          <a:p>
            <a:pPr>
              <a:defRPr sz="1350" b="0">
                <a:solidFill>
                  <a:srgbClr val="536773"/>
                </a:solidFill>
                <a:latin typeface="DejaVu Sans"/>
                <a:ea typeface="DejaVu Sans"/>
                <a:cs typeface="DejaVu Sans"/>
              </a:defRPr>
            </a:pPr>
            <a:r>
              <a:rPr sz="1350" b="0">
                <a:solidFill>
                  <a:srgbClr val="536773"/>
                </a:solidFill>
                <a:latin typeface="DejaVu Sans"/>
                <a:ea typeface="DejaVu Sans"/>
                <a:cs typeface="DejaVu Sans"/>
              </a:rPr>
              <a:t>03</a:t>
            </a:r>
          </a:p>
        </p:txBody>
      </p:sp>
      <p:sp>
        <p:nvSpPr>
          <p:cNvPr id="3" name="Rectangle 2">
            <a:extLst>
              <a:ext uri="{FF2B5EF4-FFF2-40B4-BE49-F238E27FC236}">
                <a16:creationId xmlns:a16="http://schemas.microsoft.com/office/drawing/2014/main" id="{DEB6FF74-B148-4CC8-91C2-17B42F7480DC}"/>
              </a:ext>
            </a:extLst>
          </p:cNvPr>
          <p:cNvSpPr>
            <a:spLocks noGrp="1"/>
          </p:cNvSpPr>
          <p:nvPr/>
        </p:nvSpPr>
        <p:spPr>
          <a:xfrm>
            <a:off x="685800" y="1762125"/>
            <a:ext cx="3429000" cy="571500"/>
          </a:xfrm>
          <a:prstGeom prst="rect">
            <a:avLst/>
          </a:prstGeom>
          <a:noFill/>
          <a:ln w="0">
            <a:noFill/>
          </a:ln>
        </p:spPr>
        <p:txBody>
          <a:bodyPr lIns="0" tIns="0" rIns="0" bIns="0" anchor="t"/>
          <a:lstStyle>
            <a:defPPr>
              <a:defRPr sz="2250" b="1">
                <a:solidFill>
                  <a:srgbClr val="167D88"/>
                </a:solidFill>
                <a:latin typeface="DejaVu Sans"/>
                <a:ea typeface="DejaVu Sans"/>
                <a:cs typeface="DejaVu Sans"/>
              </a:defRPr>
            </a:defPPr>
          </a:lstStyle>
          <a:p>
            <a:pPr>
              <a:defRPr sz="2250" b="1">
                <a:solidFill>
                  <a:srgbClr val="167D88"/>
                </a:solidFill>
                <a:latin typeface="DejaVu Sans"/>
                <a:ea typeface="DejaVu Sans"/>
                <a:cs typeface="DejaVu Sans"/>
              </a:defRPr>
            </a:pPr>
            <a:r>
              <a:rPr sz="2250" b="1">
                <a:solidFill>
                  <a:srgbClr val="167D88"/>
                </a:solidFill>
                <a:latin typeface="DejaVu Sans"/>
                <a:ea typeface="DejaVu Sans"/>
                <a:cs typeface="DejaVu Sans"/>
              </a:rPr>
              <a:t>Microsystem</a:t>
            </a:r>
          </a:p>
        </p:txBody>
      </p:sp>
      <p:sp>
        <p:nvSpPr>
          <p:cNvPr id="4" name="Rectangle 3">
            <a:extLst>
              <a:ext uri="{FF2B5EF4-FFF2-40B4-BE49-F238E27FC236}">
                <a16:creationId xmlns:a16="http://schemas.microsoft.com/office/drawing/2014/main" id="{538B5501-BE1A-474F-BBDF-8D2A758362B0}"/>
              </a:ext>
            </a:extLst>
          </p:cNvPr>
          <p:cNvSpPr>
            <a:spLocks noGrp="1"/>
          </p:cNvSpPr>
          <p:nvPr/>
        </p:nvSpPr>
        <p:spPr>
          <a:xfrm>
            <a:off x="4524375" y="1762125"/>
            <a:ext cx="6905625" cy="571500"/>
          </a:xfrm>
          <a:prstGeom prst="rect">
            <a:avLst/>
          </a:prstGeom>
          <a:noFill/>
          <a:ln w="0">
            <a:noFill/>
          </a:ln>
        </p:spPr>
        <p:txBody>
          <a:bodyPr lIns="0" tIns="0" rIns="0" bIns="0" anchor="t"/>
          <a:lstStyle>
            <a:defPPr>
              <a:defRPr sz="2175" b="0">
                <a:solidFill>
                  <a:srgbClr val="223746"/>
                </a:solidFill>
                <a:latin typeface="DejaVu Sans"/>
                <a:ea typeface="DejaVu Sans"/>
                <a:cs typeface="DejaVu Sans"/>
              </a:defRPr>
            </a:defPPr>
          </a:lstStyle>
          <a:p>
            <a:pPr>
              <a:defRPr sz="2175" b="0">
                <a:solidFill>
                  <a:srgbClr val="223746"/>
                </a:solidFill>
                <a:latin typeface="DejaVu Sans"/>
                <a:ea typeface="DejaVu Sans"/>
                <a:cs typeface="DejaVu Sans"/>
              </a:defRPr>
            </a:pPr>
            <a:r>
              <a:rPr sz="2175" b="0">
                <a:solidFill>
                  <a:srgbClr val="223746"/>
                </a:solidFill>
                <a:latin typeface="DejaVu Sans"/>
                <a:ea typeface="DejaVu Sans"/>
                <a:cs typeface="DejaVu Sans"/>
              </a:rPr>
              <a:t>Immediate relationships and settings</a:t>
            </a:r>
          </a:p>
        </p:txBody>
      </p:sp>
      <p:sp>
        <p:nvSpPr>
          <p:cNvPr id="5" name="Rectangle 4">
            <a:extLst>
              <a:ext uri="{FF2B5EF4-FFF2-40B4-BE49-F238E27FC236}">
                <a16:creationId xmlns:a16="http://schemas.microsoft.com/office/drawing/2014/main" id="{E8EC0001-E50B-472A-9D20-3B8E7722608E}"/>
              </a:ext>
            </a:extLst>
          </p:cNvPr>
          <p:cNvSpPr>
            <a:spLocks noGrp="1"/>
          </p:cNvSpPr>
          <p:nvPr/>
        </p:nvSpPr>
        <p:spPr>
          <a:xfrm>
            <a:off x="685800" y="2543175"/>
            <a:ext cx="3429000" cy="571500"/>
          </a:xfrm>
          <a:prstGeom prst="rect">
            <a:avLst/>
          </a:prstGeom>
          <a:noFill/>
          <a:ln w="0">
            <a:noFill/>
          </a:ln>
        </p:spPr>
        <p:txBody>
          <a:bodyPr lIns="0" tIns="0" rIns="0" bIns="0" anchor="t"/>
          <a:lstStyle>
            <a:defPPr>
              <a:defRPr sz="2250" b="1">
                <a:solidFill>
                  <a:srgbClr val="167D88"/>
                </a:solidFill>
                <a:latin typeface="DejaVu Sans"/>
                <a:ea typeface="DejaVu Sans"/>
                <a:cs typeface="DejaVu Sans"/>
              </a:defRPr>
            </a:defPPr>
          </a:lstStyle>
          <a:p>
            <a:pPr>
              <a:defRPr sz="2250" b="1">
                <a:solidFill>
                  <a:srgbClr val="167D88"/>
                </a:solidFill>
                <a:latin typeface="DejaVu Sans"/>
                <a:ea typeface="DejaVu Sans"/>
                <a:cs typeface="DejaVu Sans"/>
              </a:defRPr>
            </a:pPr>
            <a:r>
              <a:rPr sz="2250" b="1">
                <a:solidFill>
                  <a:srgbClr val="167D88"/>
                </a:solidFill>
                <a:latin typeface="DejaVu Sans"/>
                <a:ea typeface="DejaVu Sans"/>
                <a:cs typeface="DejaVu Sans"/>
              </a:rPr>
              <a:t>Mesosystem</a:t>
            </a:r>
          </a:p>
        </p:txBody>
      </p:sp>
      <p:sp>
        <p:nvSpPr>
          <p:cNvPr id="6" name="Rectangle 5">
            <a:extLst>
              <a:ext uri="{FF2B5EF4-FFF2-40B4-BE49-F238E27FC236}">
                <a16:creationId xmlns:a16="http://schemas.microsoft.com/office/drawing/2014/main" id="{9FDAC6FB-40EE-4438-9D24-0ABF7D63C163}"/>
              </a:ext>
            </a:extLst>
          </p:cNvPr>
          <p:cNvSpPr>
            <a:spLocks noGrp="1"/>
          </p:cNvSpPr>
          <p:nvPr/>
        </p:nvSpPr>
        <p:spPr>
          <a:xfrm>
            <a:off x="4524375" y="2543175"/>
            <a:ext cx="6905625" cy="571500"/>
          </a:xfrm>
          <a:prstGeom prst="rect">
            <a:avLst/>
          </a:prstGeom>
          <a:noFill/>
          <a:ln w="0">
            <a:noFill/>
          </a:ln>
        </p:spPr>
        <p:txBody>
          <a:bodyPr lIns="0" tIns="0" rIns="0" bIns="0" anchor="t"/>
          <a:lstStyle>
            <a:defPPr>
              <a:defRPr sz="2175" b="0">
                <a:solidFill>
                  <a:srgbClr val="223746"/>
                </a:solidFill>
                <a:latin typeface="DejaVu Sans"/>
                <a:ea typeface="DejaVu Sans"/>
                <a:cs typeface="DejaVu Sans"/>
              </a:defRPr>
            </a:defPPr>
          </a:lstStyle>
          <a:p>
            <a:pPr>
              <a:defRPr sz="2175" b="0">
                <a:solidFill>
                  <a:srgbClr val="223746"/>
                </a:solidFill>
                <a:latin typeface="DejaVu Sans"/>
                <a:ea typeface="DejaVu Sans"/>
                <a:cs typeface="DejaVu Sans"/>
              </a:defRPr>
            </a:pPr>
            <a:r>
              <a:rPr sz="2175" b="0">
                <a:solidFill>
                  <a:srgbClr val="223746"/>
                </a:solidFill>
                <a:latin typeface="DejaVu Sans"/>
                <a:ea typeface="DejaVu Sans"/>
                <a:cs typeface="DejaVu Sans"/>
              </a:rPr>
              <a:t>Connections between those settings</a:t>
            </a:r>
          </a:p>
        </p:txBody>
      </p:sp>
      <p:sp>
        <p:nvSpPr>
          <p:cNvPr id="7" name="Rectangle 6">
            <a:extLst>
              <a:ext uri="{FF2B5EF4-FFF2-40B4-BE49-F238E27FC236}">
                <a16:creationId xmlns:a16="http://schemas.microsoft.com/office/drawing/2014/main" id="{12EACFE2-5BCB-4323-B030-479A4D8A6757}"/>
              </a:ext>
            </a:extLst>
          </p:cNvPr>
          <p:cNvSpPr>
            <a:spLocks noGrp="1"/>
          </p:cNvSpPr>
          <p:nvPr/>
        </p:nvSpPr>
        <p:spPr>
          <a:xfrm>
            <a:off x="685800" y="3324225"/>
            <a:ext cx="3429000" cy="571500"/>
          </a:xfrm>
          <a:prstGeom prst="rect">
            <a:avLst/>
          </a:prstGeom>
          <a:noFill/>
          <a:ln w="0">
            <a:noFill/>
          </a:ln>
        </p:spPr>
        <p:txBody>
          <a:bodyPr lIns="0" tIns="0" rIns="0" bIns="0" anchor="t"/>
          <a:lstStyle>
            <a:defPPr>
              <a:defRPr sz="2250" b="1">
                <a:solidFill>
                  <a:srgbClr val="167D88"/>
                </a:solidFill>
                <a:latin typeface="DejaVu Sans"/>
                <a:ea typeface="DejaVu Sans"/>
                <a:cs typeface="DejaVu Sans"/>
              </a:defRPr>
            </a:defPPr>
          </a:lstStyle>
          <a:p>
            <a:pPr>
              <a:defRPr sz="2250" b="1">
                <a:solidFill>
                  <a:srgbClr val="167D88"/>
                </a:solidFill>
                <a:latin typeface="DejaVu Sans"/>
                <a:ea typeface="DejaVu Sans"/>
                <a:cs typeface="DejaVu Sans"/>
              </a:defRPr>
            </a:pPr>
            <a:r>
              <a:rPr sz="2250" b="1">
                <a:solidFill>
                  <a:srgbClr val="167D88"/>
                </a:solidFill>
                <a:latin typeface="DejaVu Sans"/>
                <a:ea typeface="DejaVu Sans"/>
                <a:cs typeface="DejaVu Sans"/>
              </a:rPr>
              <a:t>Exosystem</a:t>
            </a:r>
          </a:p>
        </p:txBody>
      </p:sp>
      <p:sp>
        <p:nvSpPr>
          <p:cNvPr id="8" name="Rectangle 7">
            <a:extLst>
              <a:ext uri="{FF2B5EF4-FFF2-40B4-BE49-F238E27FC236}">
                <a16:creationId xmlns:a16="http://schemas.microsoft.com/office/drawing/2014/main" id="{25C9698E-341A-44E7-9C1D-18A676165166}"/>
              </a:ext>
            </a:extLst>
          </p:cNvPr>
          <p:cNvSpPr>
            <a:spLocks noGrp="1"/>
          </p:cNvSpPr>
          <p:nvPr/>
        </p:nvSpPr>
        <p:spPr>
          <a:xfrm>
            <a:off x="4524375" y="3324225"/>
            <a:ext cx="6905625" cy="571500"/>
          </a:xfrm>
          <a:prstGeom prst="rect">
            <a:avLst/>
          </a:prstGeom>
          <a:noFill/>
          <a:ln w="0">
            <a:noFill/>
          </a:ln>
        </p:spPr>
        <p:txBody>
          <a:bodyPr lIns="0" tIns="0" rIns="0" bIns="0" anchor="t"/>
          <a:lstStyle>
            <a:defPPr>
              <a:defRPr sz="2175" b="0">
                <a:solidFill>
                  <a:srgbClr val="223746"/>
                </a:solidFill>
                <a:latin typeface="DejaVu Sans"/>
                <a:ea typeface="DejaVu Sans"/>
                <a:cs typeface="DejaVu Sans"/>
              </a:defRPr>
            </a:defPPr>
          </a:lstStyle>
          <a:p>
            <a:pPr>
              <a:defRPr sz="2175" b="0">
                <a:solidFill>
                  <a:srgbClr val="223746"/>
                </a:solidFill>
                <a:latin typeface="DejaVu Sans"/>
                <a:ea typeface="DejaVu Sans"/>
                <a:cs typeface="DejaVu Sans"/>
              </a:defRPr>
            </a:pPr>
            <a:r>
              <a:rPr sz="2175" b="0">
                <a:solidFill>
                  <a:srgbClr val="223746"/>
                </a:solidFill>
                <a:latin typeface="DejaVu Sans"/>
                <a:ea typeface="DejaVu Sans"/>
                <a:cs typeface="DejaVu Sans"/>
              </a:rPr>
              <a:t>Settings that affect Sarah indirectly</a:t>
            </a:r>
          </a:p>
        </p:txBody>
      </p:sp>
      <p:sp>
        <p:nvSpPr>
          <p:cNvPr id="9" name="Rectangle 8">
            <a:extLst>
              <a:ext uri="{FF2B5EF4-FFF2-40B4-BE49-F238E27FC236}">
                <a16:creationId xmlns:a16="http://schemas.microsoft.com/office/drawing/2014/main" id="{8185D14C-03BC-4168-98F8-019A60437498}"/>
              </a:ext>
            </a:extLst>
          </p:cNvPr>
          <p:cNvSpPr>
            <a:spLocks noGrp="1"/>
          </p:cNvSpPr>
          <p:nvPr/>
        </p:nvSpPr>
        <p:spPr>
          <a:xfrm>
            <a:off x="685800" y="4105275"/>
            <a:ext cx="3429000" cy="571500"/>
          </a:xfrm>
          <a:prstGeom prst="rect">
            <a:avLst/>
          </a:prstGeom>
          <a:noFill/>
          <a:ln w="0">
            <a:noFill/>
          </a:ln>
        </p:spPr>
        <p:txBody>
          <a:bodyPr lIns="0" tIns="0" rIns="0" bIns="0" anchor="t"/>
          <a:lstStyle>
            <a:defPPr>
              <a:defRPr sz="2250" b="1">
                <a:solidFill>
                  <a:srgbClr val="167D88"/>
                </a:solidFill>
                <a:latin typeface="DejaVu Sans"/>
                <a:ea typeface="DejaVu Sans"/>
                <a:cs typeface="DejaVu Sans"/>
              </a:defRPr>
            </a:defPPr>
          </a:lstStyle>
          <a:p>
            <a:pPr>
              <a:defRPr sz="2250" b="1">
                <a:solidFill>
                  <a:srgbClr val="167D88"/>
                </a:solidFill>
                <a:latin typeface="DejaVu Sans"/>
                <a:ea typeface="DejaVu Sans"/>
                <a:cs typeface="DejaVu Sans"/>
              </a:defRPr>
            </a:pPr>
            <a:r>
              <a:rPr sz="2250" b="1">
                <a:solidFill>
                  <a:srgbClr val="167D88"/>
                </a:solidFill>
                <a:latin typeface="DejaVu Sans"/>
                <a:ea typeface="DejaVu Sans"/>
                <a:cs typeface="DejaVu Sans"/>
              </a:rPr>
              <a:t>Macrosystem</a:t>
            </a:r>
          </a:p>
        </p:txBody>
      </p:sp>
      <p:sp>
        <p:nvSpPr>
          <p:cNvPr id="10" name="Rectangle 9">
            <a:extLst>
              <a:ext uri="{FF2B5EF4-FFF2-40B4-BE49-F238E27FC236}">
                <a16:creationId xmlns:a16="http://schemas.microsoft.com/office/drawing/2014/main" id="{40915910-C7D6-4CA8-AC35-65F3CD28A592}"/>
              </a:ext>
            </a:extLst>
          </p:cNvPr>
          <p:cNvSpPr>
            <a:spLocks noGrp="1"/>
          </p:cNvSpPr>
          <p:nvPr/>
        </p:nvSpPr>
        <p:spPr>
          <a:xfrm>
            <a:off x="4524375" y="4105275"/>
            <a:ext cx="6905625" cy="571500"/>
          </a:xfrm>
          <a:prstGeom prst="rect">
            <a:avLst/>
          </a:prstGeom>
          <a:noFill/>
          <a:ln w="0">
            <a:noFill/>
          </a:ln>
        </p:spPr>
        <p:txBody>
          <a:bodyPr lIns="0" tIns="0" rIns="0" bIns="0" anchor="t"/>
          <a:lstStyle>
            <a:defPPr>
              <a:defRPr sz="2175" b="0">
                <a:solidFill>
                  <a:srgbClr val="223746"/>
                </a:solidFill>
                <a:latin typeface="DejaVu Sans"/>
                <a:ea typeface="DejaVu Sans"/>
                <a:cs typeface="DejaVu Sans"/>
              </a:defRPr>
            </a:defPPr>
          </a:lstStyle>
          <a:p>
            <a:pPr>
              <a:defRPr sz="2175" b="0">
                <a:solidFill>
                  <a:srgbClr val="223746"/>
                </a:solidFill>
                <a:latin typeface="DejaVu Sans"/>
                <a:ea typeface="DejaVu Sans"/>
                <a:cs typeface="DejaVu Sans"/>
              </a:defRPr>
            </a:pPr>
            <a:r>
              <a:rPr sz="2175" b="0">
                <a:solidFill>
                  <a:srgbClr val="223746"/>
                </a:solidFill>
                <a:latin typeface="DejaVu Sans"/>
                <a:ea typeface="DejaVu Sans"/>
                <a:cs typeface="DejaVu Sans"/>
              </a:rPr>
              <a:t>Wider cultural and social conditions</a:t>
            </a:r>
          </a:p>
        </p:txBody>
      </p:sp>
      <p:sp>
        <p:nvSpPr>
          <p:cNvPr id="11" name="Rectangle 10">
            <a:extLst>
              <a:ext uri="{FF2B5EF4-FFF2-40B4-BE49-F238E27FC236}">
                <a16:creationId xmlns:a16="http://schemas.microsoft.com/office/drawing/2014/main" id="{C7ACCA0A-8241-49C8-BC38-8F637D9C1485}"/>
              </a:ext>
            </a:extLst>
          </p:cNvPr>
          <p:cNvSpPr>
            <a:spLocks noGrp="1"/>
          </p:cNvSpPr>
          <p:nvPr/>
        </p:nvSpPr>
        <p:spPr>
          <a:xfrm>
            <a:off x="685800" y="4886325"/>
            <a:ext cx="3429000" cy="571500"/>
          </a:xfrm>
          <a:prstGeom prst="rect">
            <a:avLst/>
          </a:prstGeom>
          <a:noFill/>
          <a:ln w="0">
            <a:noFill/>
          </a:ln>
        </p:spPr>
        <p:txBody>
          <a:bodyPr lIns="0" tIns="0" rIns="0" bIns="0" anchor="t"/>
          <a:lstStyle>
            <a:defPPr>
              <a:defRPr sz="2250" b="1">
                <a:solidFill>
                  <a:srgbClr val="167D88"/>
                </a:solidFill>
                <a:latin typeface="DejaVu Sans"/>
                <a:ea typeface="DejaVu Sans"/>
                <a:cs typeface="DejaVu Sans"/>
              </a:defRPr>
            </a:defPPr>
          </a:lstStyle>
          <a:p>
            <a:pPr>
              <a:defRPr sz="2250" b="1">
                <a:solidFill>
                  <a:srgbClr val="167D88"/>
                </a:solidFill>
                <a:latin typeface="DejaVu Sans"/>
                <a:ea typeface="DejaVu Sans"/>
                <a:cs typeface="DejaVu Sans"/>
              </a:defRPr>
            </a:pPr>
            <a:r>
              <a:rPr sz="2250" b="1">
                <a:solidFill>
                  <a:srgbClr val="167D88"/>
                </a:solidFill>
                <a:latin typeface="DejaVu Sans"/>
                <a:ea typeface="DejaVu Sans"/>
                <a:cs typeface="DejaVu Sans"/>
              </a:rPr>
              <a:t>Chronosystem</a:t>
            </a:r>
          </a:p>
        </p:txBody>
      </p:sp>
      <p:sp>
        <p:nvSpPr>
          <p:cNvPr id="12" name="Rectangle 11">
            <a:extLst>
              <a:ext uri="{FF2B5EF4-FFF2-40B4-BE49-F238E27FC236}">
                <a16:creationId xmlns:a16="http://schemas.microsoft.com/office/drawing/2014/main" id="{23B1D685-7357-4935-91DD-FAA620506535}"/>
              </a:ext>
            </a:extLst>
          </p:cNvPr>
          <p:cNvSpPr>
            <a:spLocks noGrp="1"/>
          </p:cNvSpPr>
          <p:nvPr/>
        </p:nvSpPr>
        <p:spPr>
          <a:xfrm>
            <a:off x="4524375" y="4886325"/>
            <a:ext cx="6905625" cy="571500"/>
          </a:xfrm>
          <a:prstGeom prst="rect">
            <a:avLst/>
          </a:prstGeom>
          <a:noFill/>
          <a:ln w="0">
            <a:noFill/>
          </a:ln>
        </p:spPr>
        <p:txBody>
          <a:bodyPr lIns="0" tIns="0" rIns="0" bIns="0" anchor="t"/>
          <a:lstStyle>
            <a:defPPr>
              <a:defRPr sz="2175" b="0">
                <a:solidFill>
                  <a:srgbClr val="223746"/>
                </a:solidFill>
                <a:latin typeface="DejaVu Sans"/>
                <a:ea typeface="DejaVu Sans"/>
                <a:cs typeface="DejaVu Sans"/>
              </a:defRPr>
            </a:defPPr>
          </a:lstStyle>
          <a:p>
            <a:pPr>
              <a:defRPr sz="2175" b="0">
                <a:solidFill>
                  <a:srgbClr val="223746"/>
                </a:solidFill>
                <a:latin typeface="DejaVu Sans"/>
                <a:ea typeface="DejaVu Sans"/>
                <a:cs typeface="DejaVu Sans"/>
              </a:defRPr>
            </a:pPr>
            <a:r>
              <a:rPr sz="2175" b="0">
                <a:solidFill>
                  <a:srgbClr val="223746"/>
                </a:solidFill>
                <a:latin typeface="DejaVu Sans"/>
                <a:ea typeface="DejaVu Sans"/>
                <a:cs typeface="DejaVu Sans"/>
              </a:rPr>
              <a:t>Life changes and experiences over time</a:t>
            </a:r>
          </a:p>
        </p:txBody>
      </p:sp>
    </p:spTree>
    <p:extLst>
      <p:ext uri="{BB962C8B-B14F-4D97-AF65-F5344CB8AC3E}">
        <p14:creationId xmlns:p14="http://schemas.microsoft.com/office/powerpoint/2010/main" val="2010082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7F6F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B0976FA-F480-40D4-BC1F-B784F52ACB00}"/>
              </a:ext>
            </a:extLst>
          </p:cNvPr>
          <p:cNvSpPr>
            <a:spLocks noGrp="1"/>
          </p:cNvSpPr>
          <p:nvPr/>
        </p:nvSpPr>
        <p:spPr>
          <a:xfrm>
            <a:off x="685800" y="571500"/>
            <a:ext cx="10820400" cy="952500"/>
          </a:xfrm>
          <a:prstGeom prst="rect">
            <a:avLst/>
          </a:prstGeom>
          <a:noFill/>
          <a:ln w="0">
            <a:noFill/>
          </a:ln>
        </p:spPr>
        <p:txBody>
          <a:bodyPr lIns="0" tIns="0" rIns="0" bIns="0" anchor="t"/>
          <a:lstStyle>
            <a:defPPr>
              <a:defRPr sz="3300" b="1">
                <a:solidFill>
                  <a:srgbClr val="17364A"/>
                </a:solidFill>
                <a:latin typeface="DejaVu Sans"/>
                <a:ea typeface="DejaVu Sans"/>
                <a:cs typeface="DejaVu Sans"/>
              </a:defRPr>
            </a:defPPr>
          </a:lstStyle>
          <a:p>
            <a:pPr>
              <a:defRPr sz="3300" b="1">
                <a:solidFill>
                  <a:srgbClr val="17364A"/>
                </a:solidFill>
                <a:latin typeface="DejaVu Sans"/>
                <a:ea typeface="DejaVu Sans"/>
                <a:cs typeface="DejaVu Sans"/>
              </a:defRPr>
            </a:pPr>
            <a:r>
              <a:rPr sz="3300" b="1">
                <a:solidFill>
                  <a:srgbClr val="17364A"/>
                </a:solidFill>
                <a:latin typeface="DejaVu Sans"/>
                <a:ea typeface="DejaVu Sans"/>
                <a:cs typeface="DejaVu Sans"/>
              </a:rPr>
              <a:t>Microsystem</a:t>
            </a:r>
          </a:p>
        </p:txBody>
      </p:sp>
      <p:sp>
        <p:nvSpPr>
          <p:cNvPr id="2" name="Rectangle 1">
            <a:extLst>
              <a:ext uri="{FF2B5EF4-FFF2-40B4-BE49-F238E27FC236}">
                <a16:creationId xmlns:a16="http://schemas.microsoft.com/office/drawing/2014/main" id="{16B062FA-B8E4-4AA2-9937-0F9F375E4785}"/>
              </a:ext>
            </a:extLst>
          </p:cNvPr>
          <p:cNvSpPr>
            <a:spLocks noGrp="1"/>
          </p:cNvSpPr>
          <p:nvPr/>
        </p:nvSpPr>
        <p:spPr>
          <a:xfrm>
            <a:off x="11049000" y="6286500"/>
            <a:ext cx="457200" cy="266700"/>
          </a:xfrm>
          <a:prstGeom prst="rect">
            <a:avLst/>
          </a:prstGeom>
          <a:noFill/>
          <a:ln w="0">
            <a:noFill/>
          </a:ln>
        </p:spPr>
        <p:txBody>
          <a:bodyPr lIns="0" tIns="0" rIns="0" bIns="0" anchor="t"/>
          <a:lstStyle>
            <a:defPPr>
              <a:defRPr sz="1350" b="0">
                <a:solidFill>
                  <a:srgbClr val="536773"/>
                </a:solidFill>
                <a:latin typeface="DejaVu Sans"/>
                <a:ea typeface="DejaVu Sans"/>
                <a:cs typeface="DejaVu Sans"/>
              </a:defRPr>
            </a:defPPr>
          </a:lstStyle>
          <a:p>
            <a:pPr>
              <a:defRPr sz="1350" b="0">
                <a:solidFill>
                  <a:srgbClr val="536773"/>
                </a:solidFill>
                <a:latin typeface="DejaVu Sans"/>
                <a:ea typeface="DejaVu Sans"/>
                <a:cs typeface="DejaVu Sans"/>
              </a:defRPr>
            </a:pPr>
            <a:r>
              <a:rPr sz="1350" b="0">
                <a:solidFill>
                  <a:srgbClr val="536773"/>
                </a:solidFill>
                <a:latin typeface="DejaVu Sans"/>
                <a:ea typeface="DejaVu Sans"/>
                <a:cs typeface="DejaVu Sans"/>
              </a:rPr>
              <a:t>04</a:t>
            </a:r>
          </a:p>
        </p:txBody>
      </p:sp>
      <p:sp>
        <p:nvSpPr>
          <p:cNvPr id="3" name="Rectangle 2">
            <a:extLst>
              <a:ext uri="{FF2B5EF4-FFF2-40B4-BE49-F238E27FC236}">
                <a16:creationId xmlns:a16="http://schemas.microsoft.com/office/drawing/2014/main" id="{917B8E5D-D4C6-4BC9-90DF-42BFF4071C96}"/>
              </a:ext>
            </a:extLst>
          </p:cNvPr>
          <p:cNvSpPr>
            <a:spLocks noGrp="1"/>
          </p:cNvSpPr>
          <p:nvPr/>
        </p:nvSpPr>
        <p:spPr>
          <a:xfrm>
            <a:off x="685800" y="1762125"/>
            <a:ext cx="4857750" cy="838200"/>
          </a:xfrm>
          <a:prstGeom prst="rect">
            <a:avLst/>
          </a:prstGeom>
          <a:noFill/>
          <a:ln w="0">
            <a:noFill/>
          </a:ln>
        </p:spPr>
        <p:txBody>
          <a:bodyPr lIns="0" tIns="0" rIns="0" bIns="0" anchor="t"/>
          <a:lstStyle>
            <a:defPPr>
              <a:defRPr sz="2625" b="1">
                <a:solidFill>
                  <a:srgbClr val="167D88"/>
                </a:solidFill>
                <a:latin typeface="DejaVu Sans"/>
                <a:ea typeface="DejaVu Sans"/>
                <a:cs typeface="DejaVu Sans"/>
              </a:defRPr>
            </a:defPPr>
          </a:lstStyle>
          <a:p>
            <a:pPr>
              <a:defRPr sz="2625" b="1">
                <a:solidFill>
                  <a:srgbClr val="167D88"/>
                </a:solidFill>
                <a:latin typeface="DejaVu Sans"/>
                <a:ea typeface="DejaVu Sans"/>
                <a:cs typeface="DejaVu Sans"/>
              </a:defRPr>
            </a:pPr>
            <a:r>
              <a:rPr sz="2625" b="1">
                <a:solidFill>
                  <a:srgbClr val="167D88"/>
                </a:solidFill>
                <a:latin typeface="DejaVu Sans"/>
                <a:ea typeface="DejaVu Sans"/>
                <a:cs typeface="DejaVu Sans"/>
              </a:rPr>
              <a:t>Sarah’s immediate environment</a:t>
            </a:r>
          </a:p>
        </p:txBody>
      </p:sp>
      <p:sp>
        <p:nvSpPr>
          <p:cNvPr id="4" name="Rectangle 3">
            <a:extLst>
              <a:ext uri="{FF2B5EF4-FFF2-40B4-BE49-F238E27FC236}">
                <a16:creationId xmlns:a16="http://schemas.microsoft.com/office/drawing/2014/main" id="{7CB3DF34-F3D2-431E-BFCD-62AA0FB12FAB}"/>
              </a:ext>
            </a:extLst>
          </p:cNvPr>
          <p:cNvSpPr>
            <a:spLocks noGrp="1"/>
          </p:cNvSpPr>
          <p:nvPr/>
        </p:nvSpPr>
        <p:spPr>
          <a:xfrm>
            <a:off x="685800" y="2809875"/>
            <a:ext cx="4810125" cy="2238375"/>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Family, friends and teachers shape Sarah’s daily experiences.</a:t>
            </a:r>
          </a:p>
        </p:txBody>
      </p:sp>
      <p:sp>
        <p:nvSpPr>
          <p:cNvPr id="5" name="Rectangle 4">
            <a:extLst>
              <a:ext uri="{FF2B5EF4-FFF2-40B4-BE49-F238E27FC236}">
                <a16:creationId xmlns:a16="http://schemas.microsoft.com/office/drawing/2014/main" id="{AF9E19F4-41B6-44F3-BB8A-36D97EDC9D28}"/>
              </a:ext>
            </a:extLst>
          </p:cNvPr>
          <p:cNvSpPr>
            <a:spLocks noGrp="1"/>
          </p:cNvSpPr>
          <p:nvPr/>
        </p:nvSpPr>
        <p:spPr>
          <a:xfrm>
            <a:off x="6477000" y="1762125"/>
            <a:ext cx="4762500" cy="476250"/>
          </a:xfrm>
          <a:prstGeom prst="rect">
            <a:avLst/>
          </a:prstGeom>
          <a:noFill/>
          <a:ln w="0">
            <a:noFill/>
          </a:ln>
        </p:spPr>
        <p:txBody>
          <a:bodyPr lIns="0" tIns="0" rIns="0" bIns="0" anchor="t"/>
          <a:lstStyle>
            <a:defPPr>
              <a:defRPr sz="2175" b="1">
                <a:solidFill>
                  <a:srgbClr val="167D88"/>
                </a:solidFill>
                <a:latin typeface="DejaVu Sans"/>
                <a:ea typeface="DejaVu Sans"/>
                <a:cs typeface="DejaVu Sans"/>
              </a:defRPr>
            </a:defPPr>
          </a:lstStyle>
          <a:p>
            <a:pPr>
              <a:defRPr sz="2175" b="1">
                <a:solidFill>
                  <a:srgbClr val="167D88"/>
                </a:solidFill>
                <a:latin typeface="DejaVu Sans"/>
                <a:ea typeface="DejaVu Sans"/>
                <a:cs typeface="DejaVu Sans"/>
              </a:defRPr>
            </a:pPr>
            <a:r>
              <a:rPr sz="2175" b="1">
                <a:solidFill>
                  <a:srgbClr val="167D88"/>
                </a:solidFill>
                <a:latin typeface="DejaVu Sans"/>
                <a:ea typeface="DejaVu Sans"/>
                <a:cs typeface="DejaVu Sans"/>
              </a:rPr>
              <a:t>In Sarah’s case</a:t>
            </a:r>
          </a:p>
        </p:txBody>
      </p:sp>
      <p:sp>
        <p:nvSpPr>
          <p:cNvPr id="6" name="Rectangle 5">
            <a:extLst>
              <a:ext uri="{FF2B5EF4-FFF2-40B4-BE49-F238E27FC236}">
                <a16:creationId xmlns:a16="http://schemas.microsoft.com/office/drawing/2014/main" id="{641294F2-E179-4B6B-AEB7-8AB2E8FD66A1}"/>
              </a:ext>
            </a:extLst>
          </p:cNvPr>
          <p:cNvSpPr>
            <a:spLocks noGrp="1"/>
          </p:cNvSpPr>
          <p:nvPr/>
        </p:nvSpPr>
        <p:spPr>
          <a:xfrm>
            <a:off x="6477000" y="2447925"/>
            <a:ext cx="4953000" cy="2571750"/>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Her mother’s long hours may limit their time together. A supportive teacher can offer reassurance and help with learning.</a:t>
            </a:r>
          </a:p>
        </p:txBody>
      </p:sp>
      <p:sp>
        <p:nvSpPr>
          <p:cNvPr id="7" name="Rectangle 6">
            <a:extLst>
              <a:ext uri="{FF2B5EF4-FFF2-40B4-BE49-F238E27FC236}">
                <a16:creationId xmlns:a16="http://schemas.microsoft.com/office/drawing/2014/main" id="{41EBBD22-49F7-491C-99C2-F8B5C6E57FBD}"/>
              </a:ext>
            </a:extLst>
          </p:cNvPr>
          <p:cNvSpPr>
            <a:spLocks noGrp="1"/>
          </p:cNvSpPr>
          <p:nvPr/>
        </p:nvSpPr>
        <p:spPr>
          <a:xfrm>
            <a:off x="685800" y="5429250"/>
            <a:ext cx="2476500" cy="381000"/>
          </a:xfrm>
          <a:prstGeom prst="rect">
            <a:avLst/>
          </a:prstGeom>
          <a:noFill/>
          <a:ln w="0">
            <a:noFill/>
          </a:ln>
        </p:spPr>
        <p:txBody>
          <a:bodyPr lIns="0" tIns="0" rIns="0" bIns="0" anchor="t"/>
          <a:lstStyle>
            <a:defPPr>
              <a:defRPr sz="1800" b="1">
                <a:solidFill>
                  <a:srgbClr val="167D88"/>
                </a:solidFill>
                <a:latin typeface="DejaVu Sans"/>
                <a:ea typeface="DejaVu Sans"/>
                <a:cs typeface="DejaVu Sans"/>
              </a:defRPr>
            </a:defPPr>
          </a:lstStyle>
          <a:p>
            <a:pPr>
              <a:defRPr sz="1800" b="1">
                <a:solidFill>
                  <a:srgbClr val="167D88"/>
                </a:solidFill>
                <a:latin typeface="DejaVu Sans"/>
                <a:ea typeface="DejaVu Sans"/>
                <a:cs typeface="DejaVu Sans"/>
              </a:defRPr>
            </a:pPr>
            <a:r>
              <a:rPr sz="1800" b="1">
                <a:solidFill>
                  <a:srgbClr val="167D88"/>
                </a:solidFill>
                <a:latin typeface="DejaVu Sans"/>
                <a:ea typeface="DejaVu Sans"/>
                <a:cs typeface="DejaVu Sans"/>
              </a:rPr>
              <a:t>Possible support</a:t>
            </a:r>
          </a:p>
        </p:txBody>
      </p:sp>
      <p:sp>
        <p:nvSpPr>
          <p:cNvPr id="8" name="Rectangle 7">
            <a:extLst>
              <a:ext uri="{FF2B5EF4-FFF2-40B4-BE49-F238E27FC236}">
                <a16:creationId xmlns:a16="http://schemas.microsoft.com/office/drawing/2014/main" id="{5190EA24-F802-4247-AC9E-F670303E84D0}"/>
              </a:ext>
            </a:extLst>
          </p:cNvPr>
          <p:cNvSpPr>
            <a:spLocks noGrp="1"/>
          </p:cNvSpPr>
          <p:nvPr/>
        </p:nvSpPr>
        <p:spPr>
          <a:xfrm>
            <a:off x="3333750" y="5362575"/>
            <a:ext cx="8096250" cy="809625"/>
          </a:xfrm>
          <a:prstGeom prst="rect">
            <a:avLst/>
          </a:prstGeom>
          <a:noFill/>
          <a:ln w="0">
            <a:noFill/>
          </a:ln>
        </p:spPr>
        <p:txBody>
          <a:bodyPr lIns="0" tIns="0" rIns="0" bIns="0" anchor="t"/>
          <a:lstStyle>
            <a:defPPr>
              <a:defRPr sz="2025" b="0">
                <a:solidFill>
                  <a:srgbClr val="17364A"/>
                </a:solidFill>
                <a:latin typeface="DejaVu Sans"/>
                <a:ea typeface="DejaVu Sans"/>
                <a:cs typeface="DejaVu Sans"/>
              </a:defRPr>
            </a:defPPr>
          </a:lstStyle>
          <a:p>
            <a:pPr>
              <a:defRPr sz="2025" b="0">
                <a:solidFill>
                  <a:srgbClr val="17364A"/>
                </a:solidFill>
                <a:latin typeface="DejaVu Sans"/>
                <a:ea typeface="DejaVu Sans"/>
                <a:cs typeface="DejaVu Sans"/>
              </a:defRPr>
            </a:pPr>
            <a:r>
              <a:rPr sz="2025" b="0">
                <a:solidFill>
                  <a:srgbClr val="17364A"/>
                </a:solidFill>
                <a:latin typeface="DejaVu Sans"/>
                <a:ea typeface="DejaVu Sans"/>
                <a:cs typeface="DejaVu Sans"/>
              </a:rPr>
              <a:t>A regular check-in with a trusted adult at school.</a:t>
            </a:r>
          </a:p>
        </p:txBody>
      </p:sp>
    </p:spTree>
    <p:extLst>
      <p:ext uri="{BB962C8B-B14F-4D97-AF65-F5344CB8AC3E}">
        <p14:creationId xmlns:p14="http://schemas.microsoft.com/office/powerpoint/2010/main" val="797359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6F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E1537D6-F74F-4C98-9EE6-DA53497BD6E4}"/>
              </a:ext>
            </a:extLst>
          </p:cNvPr>
          <p:cNvSpPr>
            <a:spLocks noGrp="1"/>
          </p:cNvSpPr>
          <p:nvPr/>
        </p:nvSpPr>
        <p:spPr>
          <a:xfrm>
            <a:off x="685800" y="571500"/>
            <a:ext cx="10820400" cy="952500"/>
          </a:xfrm>
          <a:prstGeom prst="rect">
            <a:avLst/>
          </a:prstGeom>
          <a:noFill/>
          <a:ln w="0">
            <a:noFill/>
          </a:ln>
        </p:spPr>
        <p:txBody>
          <a:bodyPr lIns="0" tIns="0" rIns="0" bIns="0" anchor="t"/>
          <a:lstStyle>
            <a:defPPr>
              <a:defRPr sz="3300" b="1">
                <a:solidFill>
                  <a:srgbClr val="17364A"/>
                </a:solidFill>
                <a:latin typeface="DejaVu Sans"/>
                <a:ea typeface="DejaVu Sans"/>
                <a:cs typeface="DejaVu Sans"/>
              </a:defRPr>
            </a:defPPr>
          </a:lstStyle>
          <a:p>
            <a:pPr>
              <a:defRPr sz="3300" b="1">
                <a:solidFill>
                  <a:srgbClr val="17364A"/>
                </a:solidFill>
                <a:latin typeface="DejaVu Sans"/>
                <a:ea typeface="DejaVu Sans"/>
                <a:cs typeface="DejaVu Sans"/>
              </a:defRPr>
            </a:pPr>
            <a:r>
              <a:rPr sz="3300" b="1">
                <a:solidFill>
                  <a:srgbClr val="17364A"/>
                </a:solidFill>
                <a:latin typeface="DejaVu Sans"/>
                <a:ea typeface="DejaVu Sans"/>
                <a:cs typeface="DejaVu Sans"/>
              </a:rPr>
              <a:t>Mesosystem</a:t>
            </a:r>
          </a:p>
        </p:txBody>
      </p:sp>
      <p:sp>
        <p:nvSpPr>
          <p:cNvPr id="2" name="Rectangle 1">
            <a:extLst>
              <a:ext uri="{FF2B5EF4-FFF2-40B4-BE49-F238E27FC236}">
                <a16:creationId xmlns:a16="http://schemas.microsoft.com/office/drawing/2014/main" id="{9332E766-A74B-4D52-B1B4-01267D801963}"/>
              </a:ext>
            </a:extLst>
          </p:cNvPr>
          <p:cNvSpPr>
            <a:spLocks noGrp="1"/>
          </p:cNvSpPr>
          <p:nvPr/>
        </p:nvSpPr>
        <p:spPr>
          <a:xfrm>
            <a:off x="11049000" y="6286500"/>
            <a:ext cx="457200" cy="266700"/>
          </a:xfrm>
          <a:prstGeom prst="rect">
            <a:avLst/>
          </a:prstGeom>
          <a:noFill/>
          <a:ln w="0">
            <a:noFill/>
          </a:ln>
        </p:spPr>
        <p:txBody>
          <a:bodyPr lIns="0" tIns="0" rIns="0" bIns="0" anchor="t"/>
          <a:lstStyle>
            <a:defPPr>
              <a:defRPr sz="1350" b="0">
                <a:solidFill>
                  <a:srgbClr val="536773"/>
                </a:solidFill>
                <a:latin typeface="DejaVu Sans"/>
                <a:ea typeface="DejaVu Sans"/>
                <a:cs typeface="DejaVu Sans"/>
              </a:defRPr>
            </a:defPPr>
          </a:lstStyle>
          <a:p>
            <a:pPr>
              <a:defRPr sz="1350" b="0">
                <a:solidFill>
                  <a:srgbClr val="536773"/>
                </a:solidFill>
                <a:latin typeface="DejaVu Sans"/>
                <a:ea typeface="DejaVu Sans"/>
                <a:cs typeface="DejaVu Sans"/>
              </a:defRPr>
            </a:pPr>
            <a:r>
              <a:rPr sz="1350" b="0">
                <a:solidFill>
                  <a:srgbClr val="536773"/>
                </a:solidFill>
                <a:latin typeface="DejaVu Sans"/>
                <a:ea typeface="DejaVu Sans"/>
                <a:cs typeface="DejaVu Sans"/>
              </a:rPr>
              <a:t>05</a:t>
            </a:r>
          </a:p>
        </p:txBody>
      </p:sp>
      <p:sp>
        <p:nvSpPr>
          <p:cNvPr id="3" name="Rectangle 2">
            <a:extLst>
              <a:ext uri="{FF2B5EF4-FFF2-40B4-BE49-F238E27FC236}">
                <a16:creationId xmlns:a16="http://schemas.microsoft.com/office/drawing/2014/main" id="{2BB81B20-313D-4059-8884-59FF9AD390F6}"/>
              </a:ext>
            </a:extLst>
          </p:cNvPr>
          <p:cNvSpPr>
            <a:spLocks noGrp="1"/>
          </p:cNvSpPr>
          <p:nvPr/>
        </p:nvSpPr>
        <p:spPr>
          <a:xfrm>
            <a:off x="685800" y="1762125"/>
            <a:ext cx="4857750" cy="838200"/>
          </a:xfrm>
          <a:prstGeom prst="rect">
            <a:avLst/>
          </a:prstGeom>
          <a:noFill/>
          <a:ln w="0">
            <a:noFill/>
          </a:ln>
        </p:spPr>
        <p:txBody>
          <a:bodyPr lIns="0" tIns="0" rIns="0" bIns="0" anchor="t"/>
          <a:lstStyle>
            <a:defPPr>
              <a:defRPr sz="2625" b="1">
                <a:solidFill>
                  <a:srgbClr val="167D88"/>
                </a:solidFill>
                <a:latin typeface="DejaVu Sans"/>
                <a:ea typeface="DejaVu Sans"/>
                <a:cs typeface="DejaVu Sans"/>
              </a:defRPr>
            </a:defPPr>
          </a:lstStyle>
          <a:p>
            <a:pPr>
              <a:defRPr sz="2625" b="1">
                <a:solidFill>
                  <a:srgbClr val="167D88"/>
                </a:solidFill>
                <a:latin typeface="DejaVu Sans"/>
                <a:ea typeface="DejaVu Sans"/>
                <a:cs typeface="DejaVu Sans"/>
              </a:defRPr>
            </a:pPr>
            <a:r>
              <a:rPr sz="2625" b="1">
                <a:solidFill>
                  <a:srgbClr val="167D88"/>
                </a:solidFill>
                <a:latin typeface="DejaVu Sans"/>
                <a:ea typeface="DejaVu Sans"/>
                <a:cs typeface="DejaVu Sans"/>
              </a:rPr>
              <a:t>Connections between settings</a:t>
            </a:r>
          </a:p>
        </p:txBody>
      </p:sp>
      <p:sp>
        <p:nvSpPr>
          <p:cNvPr id="4" name="Rectangle 3">
            <a:extLst>
              <a:ext uri="{FF2B5EF4-FFF2-40B4-BE49-F238E27FC236}">
                <a16:creationId xmlns:a16="http://schemas.microsoft.com/office/drawing/2014/main" id="{D96E0A16-4569-4EA3-A81B-15DD35ED910D}"/>
              </a:ext>
            </a:extLst>
          </p:cNvPr>
          <p:cNvSpPr>
            <a:spLocks noGrp="1"/>
          </p:cNvSpPr>
          <p:nvPr/>
        </p:nvSpPr>
        <p:spPr>
          <a:xfrm>
            <a:off x="685800" y="2809875"/>
            <a:ext cx="4810125" cy="2238375"/>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The mesosystem includes links between home and school.</a:t>
            </a:r>
          </a:p>
        </p:txBody>
      </p:sp>
      <p:sp>
        <p:nvSpPr>
          <p:cNvPr id="5" name="Rectangle 4">
            <a:extLst>
              <a:ext uri="{FF2B5EF4-FFF2-40B4-BE49-F238E27FC236}">
                <a16:creationId xmlns:a16="http://schemas.microsoft.com/office/drawing/2014/main" id="{AE238C65-C8D8-49E1-90A0-AED0B57EA98F}"/>
              </a:ext>
            </a:extLst>
          </p:cNvPr>
          <p:cNvSpPr>
            <a:spLocks noGrp="1"/>
          </p:cNvSpPr>
          <p:nvPr/>
        </p:nvSpPr>
        <p:spPr>
          <a:xfrm>
            <a:off x="6477000" y="1762125"/>
            <a:ext cx="4762500" cy="476250"/>
          </a:xfrm>
          <a:prstGeom prst="rect">
            <a:avLst/>
          </a:prstGeom>
          <a:noFill/>
          <a:ln w="0">
            <a:noFill/>
          </a:ln>
        </p:spPr>
        <p:txBody>
          <a:bodyPr lIns="0" tIns="0" rIns="0" bIns="0" anchor="t"/>
          <a:lstStyle>
            <a:defPPr>
              <a:defRPr sz="2175" b="1">
                <a:solidFill>
                  <a:srgbClr val="167D88"/>
                </a:solidFill>
                <a:latin typeface="DejaVu Sans"/>
                <a:ea typeface="DejaVu Sans"/>
                <a:cs typeface="DejaVu Sans"/>
              </a:defRPr>
            </a:defPPr>
          </a:lstStyle>
          <a:p>
            <a:pPr>
              <a:defRPr sz="2175" b="1">
                <a:solidFill>
                  <a:srgbClr val="167D88"/>
                </a:solidFill>
                <a:latin typeface="DejaVu Sans"/>
                <a:ea typeface="DejaVu Sans"/>
                <a:cs typeface="DejaVu Sans"/>
              </a:defRPr>
            </a:pPr>
            <a:r>
              <a:rPr sz="2175" b="1">
                <a:solidFill>
                  <a:srgbClr val="167D88"/>
                </a:solidFill>
                <a:latin typeface="DejaVu Sans"/>
                <a:ea typeface="DejaVu Sans"/>
                <a:cs typeface="DejaVu Sans"/>
              </a:rPr>
              <a:t>In Sarah’s case</a:t>
            </a:r>
          </a:p>
        </p:txBody>
      </p:sp>
      <p:sp>
        <p:nvSpPr>
          <p:cNvPr id="6" name="Rectangle 5">
            <a:extLst>
              <a:ext uri="{FF2B5EF4-FFF2-40B4-BE49-F238E27FC236}">
                <a16:creationId xmlns:a16="http://schemas.microsoft.com/office/drawing/2014/main" id="{4CB41EF1-CD5F-4909-A856-15051F04F0AF}"/>
              </a:ext>
            </a:extLst>
          </p:cNvPr>
          <p:cNvSpPr>
            <a:spLocks noGrp="1"/>
          </p:cNvSpPr>
          <p:nvPr/>
        </p:nvSpPr>
        <p:spPr>
          <a:xfrm>
            <a:off x="6477000" y="2447925"/>
            <a:ext cx="4953000" cy="2571750"/>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Communication between her mother and teacher can help them understand her lateness and concentration difficulties.</a:t>
            </a:r>
          </a:p>
        </p:txBody>
      </p:sp>
      <p:sp>
        <p:nvSpPr>
          <p:cNvPr id="7" name="Rectangle 6">
            <a:extLst>
              <a:ext uri="{FF2B5EF4-FFF2-40B4-BE49-F238E27FC236}">
                <a16:creationId xmlns:a16="http://schemas.microsoft.com/office/drawing/2014/main" id="{FE442C44-1FD9-41AA-B50A-31EF5704CB92}"/>
              </a:ext>
            </a:extLst>
          </p:cNvPr>
          <p:cNvSpPr>
            <a:spLocks noGrp="1"/>
          </p:cNvSpPr>
          <p:nvPr/>
        </p:nvSpPr>
        <p:spPr>
          <a:xfrm>
            <a:off x="685800" y="5429250"/>
            <a:ext cx="2476500" cy="381000"/>
          </a:xfrm>
          <a:prstGeom prst="rect">
            <a:avLst/>
          </a:prstGeom>
          <a:noFill/>
          <a:ln w="0">
            <a:noFill/>
          </a:ln>
        </p:spPr>
        <p:txBody>
          <a:bodyPr lIns="0" tIns="0" rIns="0" bIns="0" anchor="t"/>
          <a:lstStyle>
            <a:defPPr>
              <a:defRPr sz="1800" b="1">
                <a:solidFill>
                  <a:srgbClr val="167D88"/>
                </a:solidFill>
                <a:latin typeface="DejaVu Sans"/>
                <a:ea typeface="DejaVu Sans"/>
                <a:cs typeface="DejaVu Sans"/>
              </a:defRPr>
            </a:defPPr>
          </a:lstStyle>
          <a:p>
            <a:pPr>
              <a:defRPr sz="1800" b="1">
                <a:solidFill>
                  <a:srgbClr val="167D88"/>
                </a:solidFill>
                <a:latin typeface="DejaVu Sans"/>
                <a:ea typeface="DejaVu Sans"/>
                <a:cs typeface="DejaVu Sans"/>
              </a:defRPr>
            </a:pPr>
            <a:r>
              <a:rPr sz="1800" b="1">
                <a:solidFill>
                  <a:srgbClr val="167D88"/>
                </a:solidFill>
                <a:latin typeface="DejaVu Sans"/>
                <a:ea typeface="DejaVu Sans"/>
                <a:cs typeface="DejaVu Sans"/>
              </a:rPr>
              <a:t>Possible support</a:t>
            </a:r>
          </a:p>
        </p:txBody>
      </p:sp>
      <p:sp>
        <p:nvSpPr>
          <p:cNvPr id="8" name="Rectangle 7">
            <a:extLst>
              <a:ext uri="{FF2B5EF4-FFF2-40B4-BE49-F238E27FC236}">
                <a16:creationId xmlns:a16="http://schemas.microsoft.com/office/drawing/2014/main" id="{6DC968B1-D25C-4F64-B187-713678E5DEE0}"/>
              </a:ext>
            </a:extLst>
          </p:cNvPr>
          <p:cNvSpPr>
            <a:spLocks noGrp="1"/>
          </p:cNvSpPr>
          <p:nvPr/>
        </p:nvSpPr>
        <p:spPr>
          <a:xfrm>
            <a:off x="3333750" y="5362575"/>
            <a:ext cx="8096250" cy="809625"/>
          </a:xfrm>
          <a:prstGeom prst="rect">
            <a:avLst/>
          </a:prstGeom>
          <a:noFill/>
          <a:ln w="0">
            <a:noFill/>
          </a:ln>
        </p:spPr>
        <p:txBody>
          <a:bodyPr lIns="0" tIns="0" rIns="0" bIns="0" anchor="t"/>
          <a:lstStyle>
            <a:defPPr>
              <a:defRPr sz="2025" b="0">
                <a:solidFill>
                  <a:srgbClr val="17364A"/>
                </a:solidFill>
                <a:latin typeface="DejaVu Sans"/>
                <a:ea typeface="DejaVu Sans"/>
                <a:cs typeface="DejaVu Sans"/>
              </a:defRPr>
            </a:defPPr>
          </a:lstStyle>
          <a:p>
            <a:pPr>
              <a:defRPr sz="2025" b="0">
                <a:solidFill>
                  <a:srgbClr val="17364A"/>
                </a:solidFill>
                <a:latin typeface="DejaVu Sans"/>
                <a:ea typeface="DejaVu Sans"/>
                <a:cs typeface="DejaVu Sans"/>
              </a:defRPr>
            </a:pPr>
            <a:r>
              <a:rPr sz="2025" b="0">
                <a:solidFill>
                  <a:srgbClr val="17364A"/>
                </a:solidFill>
                <a:latin typeface="DejaVu Sans"/>
                <a:ea typeface="DejaVu Sans"/>
                <a:cs typeface="DejaVu Sans"/>
              </a:rPr>
              <a:t>Agree on a simple home–school communication plan.</a:t>
            </a:r>
          </a:p>
        </p:txBody>
      </p:sp>
    </p:spTree>
    <p:extLst>
      <p:ext uri="{BB962C8B-B14F-4D97-AF65-F5344CB8AC3E}">
        <p14:creationId xmlns:p14="http://schemas.microsoft.com/office/powerpoint/2010/main" val="390447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6F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412F060-E792-4FB1-A809-BBE43E34924F}"/>
              </a:ext>
            </a:extLst>
          </p:cNvPr>
          <p:cNvSpPr>
            <a:spLocks noGrp="1"/>
          </p:cNvSpPr>
          <p:nvPr/>
        </p:nvSpPr>
        <p:spPr>
          <a:xfrm>
            <a:off x="685800" y="571500"/>
            <a:ext cx="10820400" cy="952500"/>
          </a:xfrm>
          <a:prstGeom prst="rect">
            <a:avLst/>
          </a:prstGeom>
          <a:noFill/>
          <a:ln w="0">
            <a:noFill/>
          </a:ln>
        </p:spPr>
        <p:txBody>
          <a:bodyPr lIns="0" tIns="0" rIns="0" bIns="0" anchor="t"/>
          <a:lstStyle>
            <a:defPPr>
              <a:defRPr sz="3300" b="1">
                <a:solidFill>
                  <a:srgbClr val="17364A"/>
                </a:solidFill>
                <a:latin typeface="DejaVu Sans"/>
                <a:ea typeface="DejaVu Sans"/>
                <a:cs typeface="DejaVu Sans"/>
              </a:defRPr>
            </a:defPPr>
          </a:lstStyle>
          <a:p>
            <a:pPr>
              <a:defRPr sz="3300" b="1">
                <a:solidFill>
                  <a:srgbClr val="17364A"/>
                </a:solidFill>
                <a:latin typeface="DejaVu Sans"/>
                <a:ea typeface="DejaVu Sans"/>
                <a:cs typeface="DejaVu Sans"/>
              </a:defRPr>
            </a:pPr>
            <a:r>
              <a:rPr sz="3300" b="1">
                <a:solidFill>
                  <a:srgbClr val="17364A"/>
                </a:solidFill>
                <a:latin typeface="DejaVu Sans"/>
                <a:ea typeface="DejaVu Sans"/>
                <a:cs typeface="DejaVu Sans"/>
              </a:rPr>
              <a:t>Exosystem</a:t>
            </a:r>
          </a:p>
        </p:txBody>
      </p:sp>
      <p:sp>
        <p:nvSpPr>
          <p:cNvPr id="2" name="Rectangle 1">
            <a:extLst>
              <a:ext uri="{FF2B5EF4-FFF2-40B4-BE49-F238E27FC236}">
                <a16:creationId xmlns:a16="http://schemas.microsoft.com/office/drawing/2014/main" id="{E47988CA-CCC6-4A1C-A7A9-8FDB3962E9A4}"/>
              </a:ext>
            </a:extLst>
          </p:cNvPr>
          <p:cNvSpPr>
            <a:spLocks noGrp="1"/>
          </p:cNvSpPr>
          <p:nvPr/>
        </p:nvSpPr>
        <p:spPr>
          <a:xfrm>
            <a:off x="11049000" y="6286500"/>
            <a:ext cx="457200" cy="266700"/>
          </a:xfrm>
          <a:prstGeom prst="rect">
            <a:avLst/>
          </a:prstGeom>
          <a:noFill/>
          <a:ln w="0">
            <a:noFill/>
          </a:ln>
        </p:spPr>
        <p:txBody>
          <a:bodyPr lIns="0" tIns="0" rIns="0" bIns="0" anchor="t"/>
          <a:lstStyle>
            <a:defPPr>
              <a:defRPr sz="1350" b="0">
                <a:solidFill>
                  <a:srgbClr val="536773"/>
                </a:solidFill>
                <a:latin typeface="DejaVu Sans"/>
                <a:ea typeface="DejaVu Sans"/>
                <a:cs typeface="DejaVu Sans"/>
              </a:defRPr>
            </a:defPPr>
          </a:lstStyle>
          <a:p>
            <a:pPr>
              <a:defRPr sz="1350" b="0">
                <a:solidFill>
                  <a:srgbClr val="536773"/>
                </a:solidFill>
                <a:latin typeface="DejaVu Sans"/>
                <a:ea typeface="DejaVu Sans"/>
                <a:cs typeface="DejaVu Sans"/>
              </a:defRPr>
            </a:pPr>
            <a:r>
              <a:rPr sz="1350" b="0">
                <a:solidFill>
                  <a:srgbClr val="536773"/>
                </a:solidFill>
                <a:latin typeface="DejaVu Sans"/>
                <a:ea typeface="DejaVu Sans"/>
                <a:cs typeface="DejaVu Sans"/>
              </a:rPr>
              <a:t>06</a:t>
            </a:r>
          </a:p>
        </p:txBody>
      </p:sp>
      <p:sp>
        <p:nvSpPr>
          <p:cNvPr id="3" name="Rectangle 2">
            <a:extLst>
              <a:ext uri="{FF2B5EF4-FFF2-40B4-BE49-F238E27FC236}">
                <a16:creationId xmlns:a16="http://schemas.microsoft.com/office/drawing/2014/main" id="{5D31AE9E-1122-48C3-9FDE-CCDEB0B08CE5}"/>
              </a:ext>
            </a:extLst>
          </p:cNvPr>
          <p:cNvSpPr>
            <a:spLocks noGrp="1"/>
          </p:cNvSpPr>
          <p:nvPr/>
        </p:nvSpPr>
        <p:spPr>
          <a:xfrm>
            <a:off x="685800" y="1762125"/>
            <a:ext cx="4857750" cy="838200"/>
          </a:xfrm>
          <a:prstGeom prst="rect">
            <a:avLst/>
          </a:prstGeom>
          <a:noFill/>
          <a:ln w="0">
            <a:noFill/>
          </a:ln>
        </p:spPr>
        <p:txBody>
          <a:bodyPr lIns="0" tIns="0" rIns="0" bIns="0" anchor="t"/>
          <a:lstStyle>
            <a:defPPr>
              <a:defRPr sz="2625" b="1">
                <a:solidFill>
                  <a:srgbClr val="167D88"/>
                </a:solidFill>
                <a:latin typeface="DejaVu Sans"/>
                <a:ea typeface="DejaVu Sans"/>
                <a:cs typeface="DejaVu Sans"/>
              </a:defRPr>
            </a:defPPr>
          </a:lstStyle>
          <a:p>
            <a:pPr>
              <a:defRPr sz="2625" b="1">
                <a:solidFill>
                  <a:srgbClr val="167D88"/>
                </a:solidFill>
                <a:latin typeface="DejaVu Sans"/>
                <a:ea typeface="DejaVu Sans"/>
                <a:cs typeface="DejaVu Sans"/>
              </a:defRPr>
            </a:pPr>
            <a:r>
              <a:rPr sz="2625" b="1">
                <a:solidFill>
                  <a:srgbClr val="167D88"/>
                </a:solidFill>
                <a:latin typeface="DejaVu Sans"/>
                <a:ea typeface="DejaVu Sans"/>
                <a:cs typeface="DejaVu Sans"/>
              </a:rPr>
              <a:t>Indirect influences</a:t>
            </a:r>
          </a:p>
        </p:txBody>
      </p:sp>
      <p:sp>
        <p:nvSpPr>
          <p:cNvPr id="4" name="Rectangle 3">
            <a:extLst>
              <a:ext uri="{FF2B5EF4-FFF2-40B4-BE49-F238E27FC236}">
                <a16:creationId xmlns:a16="http://schemas.microsoft.com/office/drawing/2014/main" id="{C96B9801-6F21-45D3-8C02-3983FBD000EB}"/>
              </a:ext>
            </a:extLst>
          </p:cNvPr>
          <p:cNvSpPr>
            <a:spLocks noGrp="1"/>
          </p:cNvSpPr>
          <p:nvPr/>
        </p:nvSpPr>
        <p:spPr>
          <a:xfrm>
            <a:off x="685800" y="2809875"/>
            <a:ext cx="4810125" cy="2238375"/>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Sarah’s mother’s workplace affects Sarah even though Sarah does not take part in it.</a:t>
            </a:r>
          </a:p>
        </p:txBody>
      </p:sp>
      <p:sp>
        <p:nvSpPr>
          <p:cNvPr id="5" name="Rectangle 4">
            <a:extLst>
              <a:ext uri="{FF2B5EF4-FFF2-40B4-BE49-F238E27FC236}">
                <a16:creationId xmlns:a16="http://schemas.microsoft.com/office/drawing/2014/main" id="{F1B3F5CF-0AC5-4A80-BCBB-801C7C4F1707}"/>
              </a:ext>
            </a:extLst>
          </p:cNvPr>
          <p:cNvSpPr>
            <a:spLocks noGrp="1"/>
          </p:cNvSpPr>
          <p:nvPr/>
        </p:nvSpPr>
        <p:spPr>
          <a:xfrm>
            <a:off x="6477000" y="1762125"/>
            <a:ext cx="4762500" cy="476250"/>
          </a:xfrm>
          <a:prstGeom prst="rect">
            <a:avLst/>
          </a:prstGeom>
          <a:noFill/>
          <a:ln w="0">
            <a:noFill/>
          </a:ln>
        </p:spPr>
        <p:txBody>
          <a:bodyPr lIns="0" tIns="0" rIns="0" bIns="0" anchor="t"/>
          <a:lstStyle>
            <a:defPPr>
              <a:defRPr sz="2175" b="1">
                <a:solidFill>
                  <a:srgbClr val="167D88"/>
                </a:solidFill>
                <a:latin typeface="DejaVu Sans"/>
                <a:ea typeface="DejaVu Sans"/>
                <a:cs typeface="DejaVu Sans"/>
              </a:defRPr>
            </a:defPPr>
          </a:lstStyle>
          <a:p>
            <a:pPr>
              <a:defRPr sz="2175" b="1">
                <a:solidFill>
                  <a:srgbClr val="167D88"/>
                </a:solidFill>
                <a:latin typeface="DejaVu Sans"/>
                <a:ea typeface="DejaVu Sans"/>
                <a:cs typeface="DejaVu Sans"/>
              </a:defRPr>
            </a:pPr>
            <a:r>
              <a:rPr sz="2175" b="1">
                <a:solidFill>
                  <a:srgbClr val="167D88"/>
                </a:solidFill>
                <a:latin typeface="DejaVu Sans"/>
                <a:ea typeface="DejaVu Sans"/>
                <a:cs typeface="DejaVu Sans"/>
              </a:rPr>
              <a:t>In Sarah’s case</a:t>
            </a:r>
          </a:p>
        </p:txBody>
      </p:sp>
      <p:sp>
        <p:nvSpPr>
          <p:cNvPr id="6" name="Rectangle 5">
            <a:extLst>
              <a:ext uri="{FF2B5EF4-FFF2-40B4-BE49-F238E27FC236}">
                <a16:creationId xmlns:a16="http://schemas.microsoft.com/office/drawing/2014/main" id="{24C901D2-D18F-4A87-9E23-119BEB9C75E6}"/>
              </a:ext>
            </a:extLst>
          </p:cNvPr>
          <p:cNvSpPr>
            <a:spLocks noGrp="1"/>
          </p:cNvSpPr>
          <p:nvPr/>
        </p:nvSpPr>
        <p:spPr>
          <a:xfrm>
            <a:off x="6477000" y="2447925"/>
            <a:ext cx="4953000" cy="2571750"/>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Working hours can influence childcare arrangements, family routines and the time her mother has available.</a:t>
            </a:r>
          </a:p>
        </p:txBody>
      </p:sp>
      <p:sp>
        <p:nvSpPr>
          <p:cNvPr id="7" name="Rectangle 6">
            <a:extLst>
              <a:ext uri="{FF2B5EF4-FFF2-40B4-BE49-F238E27FC236}">
                <a16:creationId xmlns:a16="http://schemas.microsoft.com/office/drawing/2014/main" id="{530CBAEA-84B6-4F96-83B8-0A76AC9A6E99}"/>
              </a:ext>
            </a:extLst>
          </p:cNvPr>
          <p:cNvSpPr>
            <a:spLocks noGrp="1"/>
          </p:cNvSpPr>
          <p:nvPr/>
        </p:nvSpPr>
        <p:spPr>
          <a:xfrm>
            <a:off x="685800" y="5429250"/>
            <a:ext cx="2476500" cy="381000"/>
          </a:xfrm>
          <a:prstGeom prst="rect">
            <a:avLst/>
          </a:prstGeom>
          <a:noFill/>
          <a:ln w="0">
            <a:noFill/>
          </a:ln>
        </p:spPr>
        <p:txBody>
          <a:bodyPr lIns="0" tIns="0" rIns="0" bIns="0" anchor="t"/>
          <a:lstStyle>
            <a:defPPr>
              <a:defRPr sz="1800" b="1">
                <a:solidFill>
                  <a:srgbClr val="167D88"/>
                </a:solidFill>
                <a:latin typeface="DejaVu Sans"/>
                <a:ea typeface="DejaVu Sans"/>
                <a:cs typeface="DejaVu Sans"/>
              </a:defRPr>
            </a:defPPr>
          </a:lstStyle>
          <a:p>
            <a:pPr>
              <a:defRPr sz="1800" b="1">
                <a:solidFill>
                  <a:srgbClr val="167D88"/>
                </a:solidFill>
                <a:latin typeface="DejaVu Sans"/>
                <a:ea typeface="DejaVu Sans"/>
                <a:cs typeface="DejaVu Sans"/>
              </a:defRPr>
            </a:pPr>
            <a:r>
              <a:rPr sz="1800" b="1">
                <a:solidFill>
                  <a:srgbClr val="167D88"/>
                </a:solidFill>
                <a:latin typeface="DejaVu Sans"/>
                <a:ea typeface="DejaVu Sans"/>
                <a:cs typeface="DejaVu Sans"/>
              </a:rPr>
              <a:t>Possible support</a:t>
            </a:r>
          </a:p>
        </p:txBody>
      </p:sp>
      <p:sp>
        <p:nvSpPr>
          <p:cNvPr id="8" name="Rectangle 7">
            <a:extLst>
              <a:ext uri="{FF2B5EF4-FFF2-40B4-BE49-F238E27FC236}">
                <a16:creationId xmlns:a16="http://schemas.microsoft.com/office/drawing/2014/main" id="{FBBEF9B1-1213-4BFB-A211-A8720FCBF83C}"/>
              </a:ext>
            </a:extLst>
          </p:cNvPr>
          <p:cNvSpPr>
            <a:spLocks noGrp="1"/>
          </p:cNvSpPr>
          <p:nvPr/>
        </p:nvSpPr>
        <p:spPr>
          <a:xfrm>
            <a:off x="3333750" y="5362575"/>
            <a:ext cx="8096250" cy="809625"/>
          </a:xfrm>
          <a:prstGeom prst="rect">
            <a:avLst/>
          </a:prstGeom>
          <a:noFill/>
          <a:ln w="0">
            <a:noFill/>
          </a:ln>
        </p:spPr>
        <p:txBody>
          <a:bodyPr lIns="0" tIns="0" rIns="0" bIns="0" anchor="t"/>
          <a:lstStyle>
            <a:defPPr>
              <a:defRPr sz="2025" b="0">
                <a:solidFill>
                  <a:srgbClr val="17364A"/>
                </a:solidFill>
                <a:latin typeface="DejaVu Sans"/>
                <a:ea typeface="DejaVu Sans"/>
                <a:cs typeface="DejaVu Sans"/>
              </a:defRPr>
            </a:defPPr>
          </a:lstStyle>
          <a:p>
            <a:pPr>
              <a:defRPr sz="2025" b="0">
                <a:solidFill>
                  <a:srgbClr val="17364A"/>
                </a:solidFill>
                <a:latin typeface="DejaVu Sans"/>
                <a:ea typeface="DejaVu Sans"/>
                <a:cs typeface="DejaVu Sans"/>
              </a:defRPr>
            </a:pPr>
            <a:r>
              <a:rPr sz="2025" b="0">
                <a:solidFill>
                  <a:srgbClr val="17364A"/>
                </a:solidFill>
                <a:latin typeface="DejaVu Sans"/>
                <a:ea typeface="DejaVu Sans"/>
                <a:cs typeface="DejaVu Sans"/>
              </a:rPr>
              <a:t>Explore practical help with childcare and family routines.</a:t>
            </a:r>
          </a:p>
        </p:txBody>
      </p:sp>
    </p:spTree>
    <p:extLst>
      <p:ext uri="{BB962C8B-B14F-4D97-AF65-F5344CB8AC3E}">
        <p14:creationId xmlns:p14="http://schemas.microsoft.com/office/powerpoint/2010/main" val="1888947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6F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98099-33EA-4BE4-AD3F-19C4A01DB2FA}"/>
              </a:ext>
            </a:extLst>
          </p:cNvPr>
          <p:cNvSpPr>
            <a:spLocks noGrp="1"/>
          </p:cNvSpPr>
          <p:nvPr/>
        </p:nvSpPr>
        <p:spPr>
          <a:xfrm>
            <a:off x="685800" y="571500"/>
            <a:ext cx="10820400" cy="952500"/>
          </a:xfrm>
          <a:prstGeom prst="rect">
            <a:avLst/>
          </a:prstGeom>
          <a:noFill/>
          <a:ln w="0">
            <a:noFill/>
          </a:ln>
        </p:spPr>
        <p:txBody>
          <a:bodyPr lIns="0" tIns="0" rIns="0" bIns="0" anchor="t"/>
          <a:lstStyle>
            <a:defPPr>
              <a:defRPr sz="3300" b="1">
                <a:solidFill>
                  <a:srgbClr val="17364A"/>
                </a:solidFill>
                <a:latin typeface="DejaVu Sans"/>
                <a:ea typeface="DejaVu Sans"/>
                <a:cs typeface="DejaVu Sans"/>
              </a:defRPr>
            </a:defPPr>
          </a:lstStyle>
          <a:p>
            <a:pPr>
              <a:defRPr sz="3300" b="1">
                <a:solidFill>
                  <a:srgbClr val="17364A"/>
                </a:solidFill>
                <a:latin typeface="DejaVu Sans"/>
                <a:ea typeface="DejaVu Sans"/>
                <a:cs typeface="DejaVu Sans"/>
              </a:defRPr>
            </a:pPr>
            <a:r>
              <a:rPr sz="3300" b="1">
                <a:solidFill>
                  <a:srgbClr val="17364A"/>
                </a:solidFill>
                <a:latin typeface="DejaVu Sans"/>
                <a:ea typeface="DejaVu Sans"/>
                <a:cs typeface="DejaVu Sans"/>
              </a:rPr>
              <a:t>Macrosystem</a:t>
            </a:r>
          </a:p>
        </p:txBody>
      </p:sp>
      <p:sp>
        <p:nvSpPr>
          <p:cNvPr id="2" name="Rectangle 1">
            <a:extLst>
              <a:ext uri="{FF2B5EF4-FFF2-40B4-BE49-F238E27FC236}">
                <a16:creationId xmlns:a16="http://schemas.microsoft.com/office/drawing/2014/main" id="{EBE00273-0543-4129-9E31-457EB701AD1F}"/>
              </a:ext>
            </a:extLst>
          </p:cNvPr>
          <p:cNvSpPr>
            <a:spLocks noGrp="1"/>
          </p:cNvSpPr>
          <p:nvPr/>
        </p:nvSpPr>
        <p:spPr>
          <a:xfrm>
            <a:off x="11049000" y="6286500"/>
            <a:ext cx="457200" cy="266700"/>
          </a:xfrm>
          <a:prstGeom prst="rect">
            <a:avLst/>
          </a:prstGeom>
          <a:noFill/>
          <a:ln w="0">
            <a:noFill/>
          </a:ln>
        </p:spPr>
        <p:txBody>
          <a:bodyPr lIns="0" tIns="0" rIns="0" bIns="0" anchor="t"/>
          <a:lstStyle>
            <a:defPPr>
              <a:defRPr sz="1350" b="0">
                <a:solidFill>
                  <a:srgbClr val="536773"/>
                </a:solidFill>
                <a:latin typeface="DejaVu Sans"/>
                <a:ea typeface="DejaVu Sans"/>
                <a:cs typeface="DejaVu Sans"/>
              </a:defRPr>
            </a:defPPr>
          </a:lstStyle>
          <a:p>
            <a:pPr>
              <a:defRPr sz="1350" b="0">
                <a:solidFill>
                  <a:srgbClr val="536773"/>
                </a:solidFill>
                <a:latin typeface="DejaVu Sans"/>
                <a:ea typeface="DejaVu Sans"/>
                <a:cs typeface="DejaVu Sans"/>
              </a:defRPr>
            </a:pPr>
            <a:r>
              <a:rPr sz="1350" b="0">
                <a:solidFill>
                  <a:srgbClr val="536773"/>
                </a:solidFill>
                <a:latin typeface="DejaVu Sans"/>
                <a:ea typeface="DejaVu Sans"/>
                <a:cs typeface="DejaVu Sans"/>
              </a:rPr>
              <a:t>07</a:t>
            </a:r>
          </a:p>
        </p:txBody>
      </p:sp>
      <p:sp>
        <p:nvSpPr>
          <p:cNvPr id="3" name="Rectangle 2">
            <a:extLst>
              <a:ext uri="{FF2B5EF4-FFF2-40B4-BE49-F238E27FC236}">
                <a16:creationId xmlns:a16="http://schemas.microsoft.com/office/drawing/2014/main" id="{A171806E-B116-496C-9267-40595DB76271}"/>
              </a:ext>
            </a:extLst>
          </p:cNvPr>
          <p:cNvSpPr>
            <a:spLocks noGrp="1"/>
          </p:cNvSpPr>
          <p:nvPr/>
        </p:nvSpPr>
        <p:spPr>
          <a:xfrm>
            <a:off x="685800" y="1762125"/>
            <a:ext cx="4857750" cy="838200"/>
          </a:xfrm>
          <a:prstGeom prst="rect">
            <a:avLst/>
          </a:prstGeom>
          <a:noFill/>
          <a:ln w="0">
            <a:noFill/>
          </a:ln>
        </p:spPr>
        <p:txBody>
          <a:bodyPr lIns="0" tIns="0" rIns="0" bIns="0" anchor="t"/>
          <a:lstStyle>
            <a:defPPr>
              <a:defRPr sz="2625" b="1">
                <a:solidFill>
                  <a:srgbClr val="167D88"/>
                </a:solidFill>
                <a:latin typeface="DejaVu Sans"/>
                <a:ea typeface="DejaVu Sans"/>
                <a:cs typeface="DejaVu Sans"/>
              </a:defRPr>
            </a:defPPr>
          </a:lstStyle>
          <a:p>
            <a:pPr>
              <a:defRPr sz="2625" b="1">
                <a:solidFill>
                  <a:srgbClr val="167D88"/>
                </a:solidFill>
                <a:latin typeface="DejaVu Sans"/>
                <a:ea typeface="DejaVu Sans"/>
                <a:cs typeface="DejaVu Sans"/>
              </a:defRPr>
            </a:pPr>
            <a:r>
              <a:rPr sz="2625" b="1">
                <a:solidFill>
                  <a:srgbClr val="167D88"/>
                </a:solidFill>
                <a:latin typeface="DejaVu Sans"/>
                <a:ea typeface="DejaVu Sans"/>
                <a:cs typeface="DejaVu Sans"/>
              </a:rPr>
              <a:t>Wider society and culture</a:t>
            </a:r>
          </a:p>
        </p:txBody>
      </p:sp>
      <p:sp>
        <p:nvSpPr>
          <p:cNvPr id="4" name="Rectangle 3">
            <a:extLst>
              <a:ext uri="{FF2B5EF4-FFF2-40B4-BE49-F238E27FC236}">
                <a16:creationId xmlns:a16="http://schemas.microsoft.com/office/drawing/2014/main" id="{DADC2F8C-5819-4E08-877F-880EFEEE4ADA}"/>
              </a:ext>
            </a:extLst>
          </p:cNvPr>
          <p:cNvSpPr>
            <a:spLocks noGrp="1"/>
          </p:cNvSpPr>
          <p:nvPr/>
        </p:nvSpPr>
        <p:spPr>
          <a:xfrm>
            <a:off x="685800" y="2809875"/>
            <a:ext cx="4810125" cy="2238375"/>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Social values, economic conditions and public policies influence family life.</a:t>
            </a:r>
          </a:p>
        </p:txBody>
      </p:sp>
      <p:sp>
        <p:nvSpPr>
          <p:cNvPr id="5" name="Rectangle 4">
            <a:extLst>
              <a:ext uri="{FF2B5EF4-FFF2-40B4-BE49-F238E27FC236}">
                <a16:creationId xmlns:a16="http://schemas.microsoft.com/office/drawing/2014/main" id="{08507927-BC93-4FBD-B2BC-20A77DBF2B63}"/>
              </a:ext>
            </a:extLst>
          </p:cNvPr>
          <p:cNvSpPr>
            <a:spLocks noGrp="1"/>
          </p:cNvSpPr>
          <p:nvPr/>
        </p:nvSpPr>
        <p:spPr>
          <a:xfrm>
            <a:off x="6477000" y="1762125"/>
            <a:ext cx="4762500" cy="476250"/>
          </a:xfrm>
          <a:prstGeom prst="rect">
            <a:avLst/>
          </a:prstGeom>
          <a:noFill/>
          <a:ln w="0">
            <a:noFill/>
          </a:ln>
        </p:spPr>
        <p:txBody>
          <a:bodyPr lIns="0" tIns="0" rIns="0" bIns="0" anchor="t"/>
          <a:lstStyle>
            <a:defPPr>
              <a:defRPr sz="2175" b="1">
                <a:solidFill>
                  <a:srgbClr val="167D88"/>
                </a:solidFill>
                <a:latin typeface="DejaVu Sans"/>
                <a:ea typeface="DejaVu Sans"/>
                <a:cs typeface="DejaVu Sans"/>
              </a:defRPr>
            </a:defPPr>
          </a:lstStyle>
          <a:p>
            <a:pPr>
              <a:defRPr sz="2175" b="1">
                <a:solidFill>
                  <a:srgbClr val="167D88"/>
                </a:solidFill>
                <a:latin typeface="DejaVu Sans"/>
                <a:ea typeface="DejaVu Sans"/>
                <a:cs typeface="DejaVu Sans"/>
              </a:defRPr>
            </a:pPr>
            <a:r>
              <a:rPr sz="2175" b="1">
                <a:solidFill>
                  <a:srgbClr val="167D88"/>
                </a:solidFill>
                <a:latin typeface="DejaVu Sans"/>
                <a:ea typeface="DejaVu Sans"/>
                <a:cs typeface="DejaVu Sans"/>
              </a:rPr>
              <a:t>In Sarah’s case</a:t>
            </a:r>
          </a:p>
        </p:txBody>
      </p:sp>
      <p:sp>
        <p:nvSpPr>
          <p:cNvPr id="6" name="Rectangle 5">
            <a:extLst>
              <a:ext uri="{FF2B5EF4-FFF2-40B4-BE49-F238E27FC236}">
                <a16:creationId xmlns:a16="http://schemas.microsoft.com/office/drawing/2014/main" id="{75D95805-AD3A-4275-9A3D-ECBD89A3693D}"/>
              </a:ext>
            </a:extLst>
          </p:cNvPr>
          <p:cNvSpPr>
            <a:spLocks noGrp="1"/>
          </p:cNvSpPr>
          <p:nvPr/>
        </p:nvSpPr>
        <p:spPr>
          <a:xfrm>
            <a:off x="6477000" y="2447925"/>
            <a:ext cx="4953000" cy="2571750"/>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Policies on financial support and school meals can affect the resources available to her family.</a:t>
            </a:r>
          </a:p>
        </p:txBody>
      </p:sp>
      <p:sp>
        <p:nvSpPr>
          <p:cNvPr id="7" name="Rectangle 6">
            <a:extLst>
              <a:ext uri="{FF2B5EF4-FFF2-40B4-BE49-F238E27FC236}">
                <a16:creationId xmlns:a16="http://schemas.microsoft.com/office/drawing/2014/main" id="{322E16CD-0073-4C4F-9C4E-B37B0E13F2F0}"/>
              </a:ext>
            </a:extLst>
          </p:cNvPr>
          <p:cNvSpPr>
            <a:spLocks noGrp="1"/>
          </p:cNvSpPr>
          <p:nvPr/>
        </p:nvSpPr>
        <p:spPr>
          <a:xfrm>
            <a:off x="685800" y="5429250"/>
            <a:ext cx="2476500" cy="381000"/>
          </a:xfrm>
          <a:prstGeom prst="rect">
            <a:avLst/>
          </a:prstGeom>
          <a:noFill/>
          <a:ln w="0">
            <a:noFill/>
          </a:ln>
        </p:spPr>
        <p:txBody>
          <a:bodyPr lIns="0" tIns="0" rIns="0" bIns="0" anchor="t"/>
          <a:lstStyle>
            <a:defPPr>
              <a:defRPr sz="1800" b="1">
                <a:solidFill>
                  <a:srgbClr val="167D88"/>
                </a:solidFill>
                <a:latin typeface="DejaVu Sans"/>
                <a:ea typeface="DejaVu Sans"/>
                <a:cs typeface="DejaVu Sans"/>
              </a:defRPr>
            </a:defPPr>
          </a:lstStyle>
          <a:p>
            <a:pPr>
              <a:defRPr sz="1800" b="1">
                <a:solidFill>
                  <a:srgbClr val="167D88"/>
                </a:solidFill>
                <a:latin typeface="DejaVu Sans"/>
                <a:ea typeface="DejaVu Sans"/>
                <a:cs typeface="DejaVu Sans"/>
              </a:defRPr>
            </a:pPr>
            <a:r>
              <a:rPr sz="1800" b="1">
                <a:solidFill>
                  <a:srgbClr val="167D88"/>
                </a:solidFill>
                <a:latin typeface="DejaVu Sans"/>
                <a:ea typeface="DejaVu Sans"/>
                <a:cs typeface="DejaVu Sans"/>
              </a:rPr>
              <a:t>Possible support</a:t>
            </a:r>
          </a:p>
        </p:txBody>
      </p:sp>
      <p:sp>
        <p:nvSpPr>
          <p:cNvPr id="8" name="Rectangle 7">
            <a:extLst>
              <a:ext uri="{FF2B5EF4-FFF2-40B4-BE49-F238E27FC236}">
                <a16:creationId xmlns:a16="http://schemas.microsoft.com/office/drawing/2014/main" id="{28D2517D-6728-4421-9119-CDE45A49BDBC}"/>
              </a:ext>
            </a:extLst>
          </p:cNvPr>
          <p:cNvSpPr>
            <a:spLocks noGrp="1"/>
          </p:cNvSpPr>
          <p:nvPr/>
        </p:nvSpPr>
        <p:spPr>
          <a:xfrm>
            <a:off x="3333750" y="5362575"/>
            <a:ext cx="8096250" cy="809625"/>
          </a:xfrm>
          <a:prstGeom prst="rect">
            <a:avLst/>
          </a:prstGeom>
          <a:noFill/>
          <a:ln w="0">
            <a:noFill/>
          </a:ln>
        </p:spPr>
        <p:txBody>
          <a:bodyPr lIns="0" tIns="0" rIns="0" bIns="0" anchor="t"/>
          <a:lstStyle>
            <a:defPPr>
              <a:defRPr sz="2025" b="0">
                <a:solidFill>
                  <a:srgbClr val="17364A"/>
                </a:solidFill>
                <a:latin typeface="DejaVu Sans"/>
                <a:ea typeface="DejaVu Sans"/>
                <a:cs typeface="DejaVu Sans"/>
              </a:defRPr>
            </a:defPPr>
          </a:lstStyle>
          <a:p>
            <a:pPr>
              <a:defRPr sz="2025" b="0">
                <a:solidFill>
                  <a:srgbClr val="17364A"/>
                </a:solidFill>
                <a:latin typeface="DejaVu Sans"/>
                <a:ea typeface="DejaVu Sans"/>
                <a:cs typeface="DejaVu Sans"/>
              </a:defRPr>
            </a:pPr>
            <a:r>
              <a:rPr sz="2025" b="0">
                <a:solidFill>
                  <a:srgbClr val="17364A"/>
                </a:solidFill>
                <a:latin typeface="DejaVu Sans"/>
                <a:ea typeface="DejaVu Sans"/>
                <a:cs typeface="DejaVu Sans"/>
              </a:rPr>
              <a:t>Help the family find out which local support they can access.</a:t>
            </a:r>
          </a:p>
        </p:txBody>
      </p:sp>
    </p:spTree>
    <p:extLst>
      <p:ext uri="{BB962C8B-B14F-4D97-AF65-F5344CB8AC3E}">
        <p14:creationId xmlns:p14="http://schemas.microsoft.com/office/powerpoint/2010/main" val="52860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6F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F6E7EC-261F-44C9-AAD8-D35DBCD49843}"/>
              </a:ext>
            </a:extLst>
          </p:cNvPr>
          <p:cNvSpPr>
            <a:spLocks noGrp="1"/>
          </p:cNvSpPr>
          <p:nvPr/>
        </p:nvSpPr>
        <p:spPr>
          <a:xfrm>
            <a:off x="685800" y="571500"/>
            <a:ext cx="10820400" cy="952500"/>
          </a:xfrm>
          <a:prstGeom prst="rect">
            <a:avLst/>
          </a:prstGeom>
          <a:noFill/>
          <a:ln w="0">
            <a:noFill/>
          </a:ln>
        </p:spPr>
        <p:txBody>
          <a:bodyPr lIns="0" tIns="0" rIns="0" bIns="0" anchor="t"/>
          <a:lstStyle>
            <a:defPPr>
              <a:defRPr sz="3300" b="1">
                <a:solidFill>
                  <a:srgbClr val="17364A"/>
                </a:solidFill>
                <a:latin typeface="DejaVu Sans"/>
                <a:ea typeface="DejaVu Sans"/>
                <a:cs typeface="DejaVu Sans"/>
              </a:defRPr>
            </a:defPPr>
          </a:lstStyle>
          <a:p>
            <a:pPr>
              <a:defRPr sz="3300" b="1">
                <a:solidFill>
                  <a:srgbClr val="17364A"/>
                </a:solidFill>
                <a:latin typeface="DejaVu Sans"/>
                <a:ea typeface="DejaVu Sans"/>
                <a:cs typeface="DejaVu Sans"/>
              </a:defRPr>
            </a:pPr>
            <a:r>
              <a:rPr sz="3300" b="1">
                <a:solidFill>
                  <a:srgbClr val="17364A"/>
                </a:solidFill>
                <a:latin typeface="DejaVu Sans"/>
                <a:ea typeface="DejaVu Sans"/>
                <a:cs typeface="DejaVu Sans"/>
              </a:rPr>
              <a:t>Chronosystem</a:t>
            </a:r>
          </a:p>
        </p:txBody>
      </p:sp>
      <p:sp>
        <p:nvSpPr>
          <p:cNvPr id="2" name="Rectangle 1">
            <a:extLst>
              <a:ext uri="{FF2B5EF4-FFF2-40B4-BE49-F238E27FC236}">
                <a16:creationId xmlns:a16="http://schemas.microsoft.com/office/drawing/2014/main" id="{99AF52AA-A2C8-47C3-B51F-D37540C7DF8E}"/>
              </a:ext>
            </a:extLst>
          </p:cNvPr>
          <p:cNvSpPr>
            <a:spLocks noGrp="1"/>
          </p:cNvSpPr>
          <p:nvPr/>
        </p:nvSpPr>
        <p:spPr>
          <a:xfrm>
            <a:off x="11049000" y="6286500"/>
            <a:ext cx="457200" cy="266700"/>
          </a:xfrm>
          <a:prstGeom prst="rect">
            <a:avLst/>
          </a:prstGeom>
          <a:noFill/>
          <a:ln w="0">
            <a:noFill/>
          </a:ln>
        </p:spPr>
        <p:txBody>
          <a:bodyPr lIns="0" tIns="0" rIns="0" bIns="0" anchor="t"/>
          <a:lstStyle>
            <a:defPPr>
              <a:defRPr sz="1350" b="0">
                <a:solidFill>
                  <a:srgbClr val="536773"/>
                </a:solidFill>
                <a:latin typeface="DejaVu Sans"/>
                <a:ea typeface="DejaVu Sans"/>
                <a:cs typeface="DejaVu Sans"/>
              </a:defRPr>
            </a:defPPr>
          </a:lstStyle>
          <a:p>
            <a:pPr>
              <a:defRPr sz="1350" b="0">
                <a:solidFill>
                  <a:srgbClr val="536773"/>
                </a:solidFill>
                <a:latin typeface="DejaVu Sans"/>
                <a:ea typeface="DejaVu Sans"/>
                <a:cs typeface="DejaVu Sans"/>
              </a:defRPr>
            </a:pPr>
            <a:r>
              <a:rPr sz="1350" b="0">
                <a:solidFill>
                  <a:srgbClr val="536773"/>
                </a:solidFill>
                <a:latin typeface="DejaVu Sans"/>
                <a:ea typeface="DejaVu Sans"/>
                <a:cs typeface="DejaVu Sans"/>
              </a:rPr>
              <a:t>08</a:t>
            </a:r>
          </a:p>
        </p:txBody>
      </p:sp>
      <p:sp>
        <p:nvSpPr>
          <p:cNvPr id="3" name="Rectangle 2">
            <a:extLst>
              <a:ext uri="{FF2B5EF4-FFF2-40B4-BE49-F238E27FC236}">
                <a16:creationId xmlns:a16="http://schemas.microsoft.com/office/drawing/2014/main" id="{767FA092-1E35-4D13-83FD-496C1D802372}"/>
              </a:ext>
            </a:extLst>
          </p:cNvPr>
          <p:cNvSpPr>
            <a:spLocks noGrp="1"/>
          </p:cNvSpPr>
          <p:nvPr/>
        </p:nvSpPr>
        <p:spPr>
          <a:xfrm>
            <a:off x="685800" y="1762125"/>
            <a:ext cx="4857750" cy="838200"/>
          </a:xfrm>
          <a:prstGeom prst="rect">
            <a:avLst/>
          </a:prstGeom>
          <a:noFill/>
          <a:ln w="0">
            <a:noFill/>
          </a:ln>
        </p:spPr>
        <p:txBody>
          <a:bodyPr lIns="0" tIns="0" rIns="0" bIns="0" anchor="t"/>
          <a:lstStyle>
            <a:defPPr>
              <a:defRPr sz="2625" b="1">
                <a:solidFill>
                  <a:srgbClr val="167D88"/>
                </a:solidFill>
                <a:latin typeface="DejaVu Sans"/>
                <a:ea typeface="DejaVu Sans"/>
                <a:cs typeface="DejaVu Sans"/>
              </a:defRPr>
            </a:defPPr>
          </a:lstStyle>
          <a:p>
            <a:pPr>
              <a:defRPr sz="2625" b="1">
                <a:solidFill>
                  <a:srgbClr val="167D88"/>
                </a:solidFill>
                <a:latin typeface="DejaVu Sans"/>
                <a:ea typeface="DejaVu Sans"/>
                <a:cs typeface="DejaVu Sans"/>
              </a:defRPr>
            </a:pPr>
            <a:r>
              <a:rPr sz="2625" b="1">
                <a:solidFill>
                  <a:srgbClr val="167D88"/>
                </a:solidFill>
                <a:latin typeface="DejaVu Sans"/>
                <a:ea typeface="DejaVu Sans"/>
                <a:cs typeface="DejaVu Sans"/>
              </a:rPr>
              <a:t>Changes over time</a:t>
            </a:r>
          </a:p>
        </p:txBody>
      </p:sp>
      <p:sp>
        <p:nvSpPr>
          <p:cNvPr id="4" name="Rectangle 3">
            <a:extLst>
              <a:ext uri="{FF2B5EF4-FFF2-40B4-BE49-F238E27FC236}">
                <a16:creationId xmlns:a16="http://schemas.microsoft.com/office/drawing/2014/main" id="{B451834B-E145-458A-A4C1-C60BA2B7070A}"/>
              </a:ext>
            </a:extLst>
          </p:cNvPr>
          <p:cNvSpPr>
            <a:spLocks noGrp="1"/>
          </p:cNvSpPr>
          <p:nvPr/>
        </p:nvSpPr>
        <p:spPr>
          <a:xfrm>
            <a:off x="685800" y="2809875"/>
            <a:ext cx="4810125" cy="2238375"/>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Life events and changing circumstances can influence development over time.</a:t>
            </a:r>
          </a:p>
        </p:txBody>
      </p:sp>
      <p:sp>
        <p:nvSpPr>
          <p:cNvPr id="5" name="Rectangle 4">
            <a:extLst>
              <a:ext uri="{FF2B5EF4-FFF2-40B4-BE49-F238E27FC236}">
                <a16:creationId xmlns:a16="http://schemas.microsoft.com/office/drawing/2014/main" id="{B344B4A4-FFBE-4431-A9AC-0101515B0EE7}"/>
              </a:ext>
            </a:extLst>
          </p:cNvPr>
          <p:cNvSpPr>
            <a:spLocks noGrp="1"/>
          </p:cNvSpPr>
          <p:nvPr/>
        </p:nvSpPr>
        <p:spPr>
          <a:xfrm>
            <a:off x="6477000" y="1762125"/>
            <a:ext cx="4762500" cy="476250"/>
          </a:xfrm>
          <a:prstGeom prst="rect">
            <a:avLst/>
          </a:prstGeom>
          <a:noFill/>
          <a:ln w="0">
            <a:noFill/>
          </a:ln>
        </p:spPr>
        <p:txBody>
          <a:bodyPr lIns="0" tIns="0" rIns="0" bIns="0" anchor="t"/>
          <a:lstStyle>
            <a:defPPr>
              <a:defRPr sz="2175" b="1">
                <a:solidFill>
                  <a:srgbClr val="167D88"/>
                </a:solidFill>
                <a:latin typeface="DejaVu Sans"/>
                <a:ea typeface="DejaVu Sans"/>
                <a:cs typeface="DejaVu Sans"/>
              </a:defRPr>
            </a:defPPr>
          </a:lstStyle>
          <a:p>
            <a:pPr>
              <a:defRPr sz="2175" b="1">
                <a:solidFill>
                  <a:srgbClr val="167D88"/>
                </a:solidFill>
                <a:latin typeface="DejaVu Sans"/>
                <a:ea typeface="DejaVu Sans"/>
                <a:cs typeface="DejaVu Sans"/>
              </a:defRPr>
            </a:pPr>
            <a:r>
              <a:rPr sz="2175" b="1">
                <a:solidFill>
                  <a:srgbClr val="167D88"/>
                </a:solidFill>
                <a:latin typeface="DejaVu Sans"/>
                <a:ea typeface="DejaVu Sans"/>
                <a:cs typeface="DejaVu Sans"/>
              </a:rPr>
              <a:t>In Sarah’s case</a:t>
            </a:r>
          </a:p>
        </p:txBody>
      </p:sp>
      <p:sp>
        <p:nvSpPr>
          <p:cNvPr id="6" name="Rectangle 5">
            <a:extLst>
              <a:ext uri="{FF2B5EF4-FFF2-40B4-BE49-F238E27FC236}">
                <a16:creationId xmlns:a16="http://schemas.microsoft.com/office/drawing/2014/main" id="{CAEE92D6-2B59-4C09-AA72-F7E6A40D0A2D}"/>
              </a:ext>
            </a:extLst>
          </p:cNvPr>
          <p:cNvSpPr>
            <a:spLocks noGrp="1"/>
          </p:cNvSpPr>
          <p:nvPr/>
        </p:nvSpPr>
        <p:spPr>
          <a:xfrm>
            <a:off x="6477000" y="2447925"/>
            <a:ext cx="4953000" cy="2571750"/>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If her mother later gains more flexible working hours, family routines and time together may improve.</a:t>
            </a:r>
          </a:p>
        </p:txBody>
      </p:sp>
      <p:sp>
        <p:nvSpPr>
          <p:cNvPr id="7" name="Rectangle 6">
            <a:extLst>
              <a:ext uri="{FF2B5EF4-FFF2-40B4-BE49-F238E27FC236}">
                <a16:creationId xmlns:a16="http://schemas.microsoft.com/office/drawing/2014/main" id="{6E51F757-42E9-423E-AD49-A4C25008699F}"/>
              </a:ext>
            </a:extLst>
          </p:cNvPr>
          <p:cNvSpPr>
            <a:spLocks noGrp="1"/>
          </p:cNvSpPr>
          <p:nvPr/>
        </p:nvSpPr>
        <p:spPr>
          <a:xfrm>
            <a:off x="685800" y="5429250"/>
            <a:ext cx="2476500" cy="381000"/>
          </a:xfrm>
          <a:prstGeom prst="rect">
            <a:avLst/>
          </a:prstGeom>
          <a:noFill/>
          <a:ln w="0">
            <a:noFill/>
          </a:ln>
        </p:spPr>
        <p:txBody>
          <a:bodyPr lIns="0" tIns="0" rIns="0" bIns="0" anchor="t"/>
          <a:lstStyle>
            <a:defPPr>
              <a:defRPr sz="1800" b="1">
                <a:solidFill>
                  <a:srgbClr val="167D88"/>
                </a:solidFill>
                <a:latin typeface="DejaVu Sans"/>
                <a:ea typeface="DejaVu Sans"/>
                <a:cs typeface="DejaVu Sans"/>
              </a:defRPr>
            </a:defPPr>
          </a:lstStyle>
          <a:p>
            <a:pPr>
              <a:defRPr sz="1800" b="1">
                <a:solidFill>
                  <a:srgbClr val="167D88"/>
                </a:solidFill>
                <a:latin typeface="DejaVu Sans"/>
                <a:ea typeface="DejaVu Sans"/>
                <a:cs typeface="DejaVu Sans"/>
              </a:defRPr>
            </a:pPr>
            <a:r>
              <a:rPr sz="1800" b="1">
                <a:solidFill>
                  <a:srgbClr val="167D88"/>
                </a:solidFill>
                <a:latin typeface="DejaVu Sans"/>
                <a:ea typeface="DejaVu Sans"/>
                <a:cs typeface="DejaVu Sans"/>
              </a:rPr>
              <a:t>Possible support</a:t>
            </a:r>
          </a:p>
        </p:txBody>
      </p:sp>
      <p:sp>
        <p:nvSpPr>
          <p:cNvPr id="8" name="Rectangle 7">
            <a:extLst>
              <a:ext uri="{FF2B5EF4-FFF2-40B4-BE49-F238E27FC236}">
                <a16:creationId xmlns:a16="http://schemas.microsoft.com/office/drawing/2014/main" id="{1EADEB8A-C5EF-49D1-97E3-1C0F7D58DF3A}"/>
              </a:ext>
            </a:extLst>
          </p:cNvPr>
          <p:cNvSpPr>
            <a:spLocks noGrp="1"/>
          </p:cNvSpPr>
          <p:nvPr/>
        </p:nvSpPr>
        <p:spPr>
          <a:xfrm>
            <a:off x="3333750" y="5362575"/>
            <a:ext cx="8096250" cy="809625"/>
          </a:xfrm>
          <a:prstGeom prst="rect">
            <a:avLst/>
          </a:prstGeom>
          <a:noFill/>
          <a:ln w="0">
            <a:noFill/>
          </a:ln>
        </p:spPr>
        <p:txBody>
          <a:bodyPr lIns="0" tIns="0" rIns="0" bIns="0" anchor="t"/>
          <a:lstStyle>
            <a:defPPr>
              <a:defRPr sz="2025" b="0">
                <a:solidFill>
                  <a:srgbClr val="17364A"/>
                </a:solidFill>
                <a:latin typeface="DejaVu Sans"/>
                <a:ea typeface="DejaVu Sans"/>
                <a:cs typeface="DejaVu Sans"/>
              </a:defRPr>
            </a:defPPr>
          </a:lstStyle>
          <a:p>
            <a:pPr>
              <a:defRPr sz="2025" b="0">
                <a:solidFill>
                  <a:srgbClr val="17364A"/>
                </a:solidFill>
                <a:latin typeface="DejaVu Sans"/>
                <a:ea typeface="DejaVu Sans"/>
                <a:cs typeface="DejaVu Sans"/>
              </a:defRPr>
            </a:pPr>
            <a:r>
              <a:rPr sz="2025" b="0">
                <a:solidFill>
                  <a:srgbClr val="17364A"/>
                </a:solidFill>
                <a:latin typeface="DejaVu Sans"/>
                <a:ea typeface="DejaVu Sans"/>
                <a:cs typeface="DejaVu Sans"/>
              </a:rPr>
              <a:t>Review Sarah’s needs as her family’s circumstances change.</a:t>
            </a:r>
          </a:p>
        </p:txBody>
      </p:sp>
    </p:spTree>
    <p:extLst>
      <p:ext uri="{BB962C8B-B14F-4D97-AF65-F5344CB8AC3E}">
        <p14:creationId xmlns:p14="http://schemas.microsoft.com/office/powerpoint/2010/main" val="578344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6F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4BB020-6D39-47BB-9768-CE8160582A0A}"/>
              </a:ext>
            </a:extLst>
          </p:cNvPr>
          <p:cNvSpPr>
            <a:spLocks noGrp="1"/>
          </p:cNvSpPr>
          <p:nvPr/>
        </p:nvSpPr>
        <p:spPr>
          <a:xfrm>
            <a:off x="685800" y="571500"/>
            <a:ext cx="10820400" cy="952500"/>
          </a:xfrm>
          <a:prstGeom prst="rect">
            <a:avLst/>
          </a:prstGeom>
          <a:noFill/>
          <a:ln w="0">
            <a:noFill/>
          </a:ln>
        </p:spPr>
        <p:txBody>
          <a:bodyPr lIns="0" tIns="0" rIns="0" bIns="0" anchor="t"/>
          <a:lstStyle>
            <a:defPPr>
              <a:defRPr sz="3300" b="1">
                <a:solidFill>
                  <a:srgbClr val="17364A"/>
                </a:solidFill>
                <a:latin typeface="DejaVu Sans"/>
                <a:ea typeface="DejaVu Sans"/>
                <a:cs typeface="DejaVu Sans"/>
              </a:defRPr>
            </a:defPPr>
          </a:lstStyle>
          <a:p>
            <a:pPr>
              <a:defRPr sz="3300" b="1">
                <a:solidFill>
                  <a:srgbClr val="17364A"/>
                </a:solidFill>
                <a:latin typeface="DejaVu Sans"/>
                <a:ea typeface="DejaVu Sans"/>
                <a:cs typeface="DejaVu Sans"/>
              </a:defRPr>
            </a:pPr>
            <a:r>
              <a:rPr sz="3300" b="1">
                <a:solidFill>
                  <a:srgbClr val="17364A"/>
                </a:solidFill>
                <a:latin typeface="DejaVu Sans"/>
                <a:ea typeface="DejaVu Sans"/>
                <a:cs typeface="DejaVu Sans"/>
              </a:rPr>
              <a:t>Support for Sarah</a:t>
            </a:r>
          </a:p>
        </p:txBody>
      </p:sp>
      <p:sp>
        <p:nvSpPr>
          <p:cNvPr id="2" name="Rectangle 1">
            <a:extLst>
              <a:ext uri="{FF2B5EF4-FFF2-40B4-BE49-F238E27FC236}">
                <a16:creationId xmlns:a16="http://schemas.microsoft.com/office/drawing/2014/main" id="{052A9D5E-28C2-4C40-A991-1FB991BB331A}"/>
              </a:ext>
            </a:extLst>
          </p:cNvPr>
          <p:cNvSpPr>
            <a:spLocks noGrp="1"/>
          </p:cNvSpPr>
          <p:nvPr/>
        </p:nvSpPr>
        <p:spPr>
          <a:xfrm>
            <a:off x="11049000" y="6286500"/>
            <a:ext cx="457200" cy="266700"/>
          </a:xfrm>
          <a:prstGeom prst="rect">
            <a:avLst/>
          </a:prstGeom>
          <a:noFill/>
          <a:ln w="0">
            <a:noFill/>
          </a:ln>
        </p:spPr>
        <p:txBody>
          <a:bodyPr lIns="0" tIns="0" rIns="0" bIns="0" anchor="t"/>
          <a:lstStyle>
            <a:defPPr>
              <a:defRPr sz="1350" b="0">
                <a:solidFill>
                  <a:srgbClr val="536773"/>
                </a:solidFill>
                <a:latin typeface="DejaVu Sans"/>
                <a:ea typeface="DejaVu Sans"/>
                <a:cs typeface="DejaVu Sans"/>
              </a:defRPr>
            </a:defPPr>
          </a:lstStyle>
          <a:p>
            <a:pPr>
              <a:defRPr sz="1350" b="0">
                <a:solidFill>
                  <a:srgbClr val="536773"/>
                </a:solidFill>
                <a:latin typeface="DejaVu Sans"/>
                <a:ea typeface="DejaVu Sans"/>
                <a:cs typeface="DejaVu Sans"/>
              </a:defRPr>
            </a:pPr>
            <a:r>
              <a:rPr sz="1350" b="0">
                <a:solidFill>
                  <a:srgbClr val="536773"/>
                </a:solidFill>
                <a:latin typeface="DejaVu Sans"/>
                <a:ea typeface="DejaVu Sans"/>
                <a:cs typeface="DejaVu Sans"/>
              </a:rPr>
              <a:t>09</a:t>
            </a:r>
          </a:p>
        </p:txBody>
      </p:sp>
      <p:sp>
        <p:nvSpPr>
          <p:cNvPr id="3" name="Rectangle 2">
            <a:extLst>
              <a:ext uri="{FF2B5EF4-FFF2-40B4-BE49-F238E27FC236}">
                <a16:creationId xmlns:a16="http://schemas.microsoft.com/office/drawing/2014/main" id="{26310BF1-FE90-4F2F-B91E-345D52798E10}"/>
              </a:ext>
            </a:extLst>
          </p:cNvPr>
          <p:cNvSpPr>
            <a:spLocks noGrp="1"/>
          </p:cNvSpPr>
          <p:nvPr/>
        </p:nvSpPr>
        <p:spPr>
          <a:xfrm>
            <a:off x="685800" y="1762125"/>
            <a:ext cx="3619500" cy="476250"/>
          </a:xfrm>
          <a:prstGeom prst="rect">
            <a:avLst/>
          </a:prstGeom>
          <a:noFill/>
          <a:ln w="0">
            <a:noFill/>
          </a:ln>
        </p:spPr>
        <p:txBody>
          <a:bodyPr lIns="0" tIns="0" rIns="0" bIns="0" anchor="t"/>
          <a:lstStyle>
            <a:defPPr>
              <a:defRPr sz="2250" b="1">
                <a:solidFill>
                  <a:srgbClr val="167D88"/>
                </a:solidFill>
                <a:latin typeface="DejaVu Sans"/>
                <a:ea typeface="DejaVu Sans"/>
                <a:cs typeface="DejaVu Sans"/>
              </a:defRPr>
            </a:defPPr>
          </a:lstStyle>
          <a:p>
            <a:pPr>
              <a:defRPr sz="2250" b="1">
                <a:solidFill>
                  <a:srgbClr val="167D88"/>
                </a:solidFill>
                <a:latin typeface="DejaVu Sans"/>
                <a:ea typeface="DejaVu Sans"/>
                <a:cs typeface="DejaVu Sans"/>
              </a:defRPr>
            </a:pPr>
            <a:r>
              <a:rPr sz="2250" b="1">
                <a:solidFill>
                  <a:srgbClr val="167D88"/>
                </a:solidFill>
                <a:latin typeface="DejaVu Sans"/>
                <a:ea typeface="DejaVu Sans"/>
                <a:cs typeface="DejaVu Sans"/>
              </a:rPr>
              <a:t>Sarah’s voice</a:t>
            </a:r>
          </a:p>
        </p:txBody>
      </p:sp>
      <p:sp>
        <p:nvSpPr>
          <p:cNvPr id="4" name="Rectangle 3">
            <a:extLst>
              <a:ext uri="{FF2B5EF4-FFF2-40B4-BE49-F238E27FC236}">
                <a16:creationId xmlns:a16="http://schemas.microsoft.com/office/drawing/2014/main" id="{8FD53F4D-063B-4386-9E20-C1D7F042BB78}"/>
              </a:ext>
            </a:extLst>
          </p:cNvPr>
          <p:cNvSpPr>
            <a:spLocks noGrp="1"/>
          </p:cNvSpPr>
          <p:nvPr/>
        </p:nvSpPr>
        <p:spPr>
          <a:xfrm>
            <a:off x="4524375" y="1762125"/>
            <a:ext cx="6905625" cy="857250"/>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Ask how she feels and what would help her at home and school.</a:t>
            </a:r>
          </a:p>
        </p:txBody>
      </p:sp>
      <p:sp>
        <p:nvSpPr>
          <p:cNvPr id="5" name="Rectangle 4">
            <a:extLst>
              <a:ext uri="{FF2B5EF4-FFF2-40B4-BE49-F238E27FC236}">
                <a16:creationId xmlns:a16="http://schemas.microsoft.com/office/drawing/2014/main" id="{64C09C7C-027A-410E-A458-34C1C7DECD72}"/>
              </a:ext>
            </a:extLst>
          </p:cNvPr>
          <p:cNvSpPr>
            <a:spLocks noGrp="1"/>
          </p:cNvSpPr>
          <p:nvPr/>
        </p:nvSpPr>
        <p:spPr>
          <a:xfrm>
            <a:off x="685800" y="2952750"/>
            <a:ext cx="3619500" cy="476250"/>
          </a:xfrm>
          <a:prstGeom prst="rect">
            <a:avLst/>
          </a:prstGeom>
          <a:noFill/>
          <a:ln w="0">
            <a:noFill/>
          </a:ln>
        </p:spPr>
        <p:txBody>
          <a:bodyPr lIns="0" tIns="0" rIns="0" bIns="0" anchor="t"/>
          <a:lstStyle>
            <a:defPPr>
              <a:defRPr sz="2250" b="1">
                <a:solidFill>
                  <a:srgbClr val="167D88"/>
                </a:solidFill>
                <a:latin typeface="DejaVu Sans"/>
                <a:ea typeface="DejaVu Sans"/>
                <a:cs typeface="DejaVu Sans"/>
              </a:defRPr>
            </a:defPPr>
          </a:lstStyle>
          <a:p>
            <a:pPr>
              <a:defRPr sz="2250" b="1">
                <a:solidFill>
                  <a:srgbClr val="167D88"/>
                </a:solidFill>
                <a:latin typeface="DejaVu Sans"/>
                <a:ea typeface="DejaVu Sans"/>
                <a:cs typeface="DejaVu Sans"/>
              </a:defRPr>
            </a:pPr>
            <a:r>
              <a:rPr sz="2250" b="1">
                <a:solidFill>
                  <a:srgbClr val="167D88"/>
                </a:solidFill>
                <a:latin typeface="DejaVu Sans"/>
                <a:ea typeface="DejaVu Sans"/>
                <a:cs typeface="DejaVu Sans"/>
              </a:rPr>
              <a:t>Shared support</a:t>
            </a:r>
          </a:p>
        </p:txBody>
      </p:sp>
      <p:sp>
        <p:nvSpPr>
          <p:cNvPr id="6" name="Rectangle 5">
            <a:extLst>
              <a:ext uri="{FF2B5EF4-FFF2-40B4-BE49-F238E27FC236}">
                <a16:creationId xmlns:a16="http://schemas.microsoft.com/office/drawing/2014/main" id="{CEDD7946-1065-468F-B863-6264F84BEEB0}"/>
              </a:ext>
            </a:extLst>
          </p:cNvPr>
          <p:cNvSpPr>
            <a:spLocks noGrp="1"/>
          </p:cNvSpPr>
          <p:nvPr/>
        </p:nvSpPr>
        <p:spPr>
          <a:xfrm>
            <a:off x="4524375" y="2952750"/>
            <a:ext cx="6905625" cy="1000125"/>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Her mother and teacher can agree on routines and regular communication.</a:t>
            </a:r>
          </a:p>
        </p:txBody>
      </p:sp>
      <p:sp>
        <p:nvSpPr>
          <p:cNvPr id="7" name="Rectangle 6">
            <a:extLst>
              <a:ext uri="{FF2B5EF4-FFF2-40B4-BE49-F238E27FC236}">
                <a16:creationId xmlns:a16="http://schemas.microsoft.com/office/drawing/2014/main" id="{508E2C02-CA0C-40EE-96EF-94FCCA964707}"/>
              </a:ext>
            </a:extLst>
          </p:cNvPr>
          <p:cNvSpPr>
            <a:spLocks noGrp="1"/>
          </p:cNvSpPr>
          <p:nvPr/>
        </p:nvSpPr>
        <p:spPr>
          <a:xfrm>
            <a:off x="685800" y="4286250"/>
            <a:ext cx="3619500" cy="571500"/>
          </a:xfrm>
          <a:prstGeom prst="rect">
            <a:avLst/>
          </a:prstGeom>
          <a:noFill/>
          <a:ln w="0">
            <a:noFill/>
          </a:ln>
        </p:spPr>
        <p:txBody>
          <a:bodyPr lIns="0" tIns="0" rIns="0" bIns="0" anchor="t"/>
          <a:lstStyle>
            <a:defPPr>
              <a:defRPr sz="2250" b="1">
                <a:solidFill>
                  <a:srgbClr val="167D88"/>
                </a:solidFill>
                <a:latin typeface="DejaVu Sans"/>
                <a:ea typeface="DejaVu Sans"/>
                <a:cs typeface="DejaVu Sans"/>
              </a:defRPr>
            </a:defPPr>
          </a:lstStyle>
          <a:p>
            <a:pPr>
              <a:defRPr sz="2250" b="1">
                <a:solidFill>
                  <a:srgbClr val="167D88"/>
                </a:solidFill>
                <a:latin typeface="DejaVu Sans"/>
                <a:ea typeface="DejaVu Sans"/>
                <a:cs typeface="DejaVu Sans"/>
              </a:defRPr>
            </a:pPr>
            <a:r>
              <a:rPr sz="2250" b="1">
                <a:solidFill>
                  <a:srgbClr val="167D88"/>
                </a:solidFill>
                <a:latin typeface="DejaVu Sans"/>
                <a:ea typeface="DejaVu Sans"/>
                <a:cs typeface="DejaVu Sans"/>
              </a:rPr>
              <a:t>Review over time</a:t>
            </a:r>
          </a:p>
        </p:txBody>
      </p:sp>
      <p:sp>
        <p:nvSpPr>
          <p:cNvPr id="8" name="Rectangle 7">
            <a:extLst>
              <a:ext uri="{FF2B5EF4-FFF2-40B4-BE49-F238E27FC236}">
                <a16:creationId xmlns:a16="http://schemas.microsoft.com/office/drawing/2014/main" id="{43C177C0-B629-4DC3-A7DF-108068D59336}"/>
              </a:ext>
            </a:extLst>
          </p:cNvPr>
          <p:cNvSpPr>
            <a:spLocks noGrp="1"/>
          </p:cNvSpPr>
          <p:nvPr/>
        </p:nvSpPr>
        <p:spPr>
          <a:xfrm>
            <a:off x="4524375" y="4286250"/>
            <a:ext cx="6905625" cy="1000125"/>
          </a:xfrm>
          <a:prstGeom prst="rect">
            <a:avLst/>
          </a:prstGeom>
          <a:noFill/>
          <a:ln w="0">
            <a:noFill/>
          </a:ln>
        </p:spPr>
        <p:txBody>
          <a:bodyPr lIns="0" tIns="0" rIns="0" bIns="0" anchor="t"/>
          <a:lstStyle>
            <a:defPPr>
              <a:defRPr sz="2250" b="0">
                <a:solidFill>
                  <a:srgbClr val="223746"/>
                </a:solidFill>
                <a:latin typeface="DejaVu Sans"/>
                <a:ea typeface="DejaVu Sans"/>
                <a:cs typeface="DejaVu Sans"/>
              </a:defRPr>
            </a:defPPr>
          </a:lstStyle>
          <a:p>
            <a:pPr>
              <a:defRPr sz="2250" b="0">
                <a:solidFill>
                  <a:srgbClr val="223746"/>
                </a:solidFill>
                <a:latin typeface="DejaVu Sans"/>
                <a:ea typeface="DejaVu Sans"/>
                <a:cs typeface="DejaVu Sans"/>
              </a:defRPr>
            </a:pPr>
            <a:r>
              <a:rPr sz="2250" b="0">
                <a:solidFill>
                  <a:srgbClr val="223746"/>
                </a:solidFill>
                <a:latin typeface="DejaVu Sans"/>
                <a:ea typeface="DejaVu Sans"/>
                <a:cs typeface="DejaVu Sans"/>
              </a:rPr>
              <a:t>Review attendance, concentration and how Sarah feels after support begins.</a:t>
            </a:r>
          </a:p>
        </p:txBody>
      </p:sp>
      <p:sp>
        <p:nvSpPr>
          <p:cNvPr id="9" name="Rectangle 8">
            <a:extLst>
              <a:ext uri="{FF2B5EF4-FFF2-40B4-BE49-F238E27FC236}">
                <a16:creationId xmlns:a16="http://schemas.microsoft.com/office/drawing/2014/main" id="{91AABFE3-D8D4-4F29-8860-E59354FC9E4A}"/>
              </a:ext>
            </a:extLst>
          </p:cNvPr>
          <p:cNvSpPr>
            <a:spLocks noGrp="1"/>
          </p:cNvSpPr>
          <p:nvPr/>
        </p:nvSpPr>
        <p:spPr>
          <a:xfrm>
            <a:off x="685800" y="5629275"/>
            <a:ext cx="10763250" cy="590550"/>
          </a:xfrm>
          <a:prstGeom prst="rect">
            <a:avLst/>
          </a:prstGeom>
          <a:noFill/>
          <a:ln w="0">
            <a:noFill/>
          </a:ln>
        </p:spPr>
        <p:txBody>
          <a:bodyPr lIns="0" tIns="0" rIns="0" bIns="0" anchor="t"/>
          <a:lstStyle>
            <a:defPPr>
              <a:defRPr sz="2250" b="1">
                <a:solidFill>
                  <a:srgbClr val="17364A"/>
                </a:solidFill>
                <a:latin typeface="DejaVu Sans"/>
                <a:ea typeface="DejaVu Sans"/>
                <a:cs typeface="DejaVu Sans"/>
              </a:defRPr>
            </a:defPPr>
          </a:lstStyle>
          <a:p>
            <a:pPr>
              <a:defRPr sz="2250" b="1">
                <a:solidFill>
                  <a:srgbClr val="17364A"/>
                </a:solidFill>
                <a:latin typeface="DejaVu Sans"/>
                <a:ea typeface="DejaVu Sans"/>
                <a:cs typeface="DejaVu Sans"/>
              </a:defRPr>
            </a:pPr>
            <a:r>
              <a:rPr sz="2250" b="1">
                <a:solidFill>
                  <a:srgbClr val="17364A"/>
                </a:solidFill>
                <a:latin typeface="DejaVu Sans"/>
                <a:ea typeface="DejaVu Sans"/>
                <a:cs typeface="DejaVu Sans"/>
              </a:rPr>
              <a:t>The model connects Sarah’s daily experiences with wider influences.</a:t>
            </a:r>
          </a:p>
        </p:txBody>
      </p:sp>
    </p:spTree>
    <p:extLst>
      <p:ext uri="{BB962C8B-B14F-4D97-AF65-F5344CB8AC3E}">
        <p14:creationId xmlns:p14="http://schemas.microsoft.com/office/powerpoint/2010/main" val="206062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6F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2EA875F-1481-4561-81C9-74AB48F3C8C3}"/>
              </a:ext>
            </a:extLst>
          </p:cNvPr>
          <p:cNvSpPr>
            <a:spLocks noGrp="1"/>
          </p:cNvSpPr>
          <p:nvPr/>
        </p:nvSpPr>
        <p:spPr>
          <a:xfrm>
            <a:off x="685800" y="571500"/>
            <a:ext cx="10820400" cy="952500"/>
          </a:xfrm>
          <a:prstGeom prst="rect">
            <a:avLst/>
          </a:prstGeom>
          <a:noFill/>
          <a:ln w="0">
            <a:noFill/>
          </a:ln>
        </p:spPr>
        <p:txBody>
          <a:bodyPr lIns="0" tIns="0" rIns="0" bIns="0" anchor="t"/>
          <a:lstStyle>
            <a:defPPr>
              <a:defRPr sz="3300" b="1">
                <a:solidFill>
                  <a:srgbClr val="17364A"/>
                </a:solidFill>
                <a:latin typeface="DejaVu Sans"/>
                <a:ea typeface="DejaVu Sans"/>
                <a:cs typeface="DejaVu Sans"/>
              </a:defRPr>
            </a:defPPr>
          </a:lstStyle>
          <a:p>
            <a:pPr>
              <a:defRPr sz="3300" b="1">
                <a:solidFill>
                  <a:srgbClr val="17364A"/>
                </a:solidFill>
                <a:latin typeface="DejaVu Sans"/>
                <a:ea typeface="DejaVu Sans"/>
                <a:cs typeface="DejaVu Sans"/>
              </a:defRPr>
            </a:pPr>
            <a:r>
              <a:rPr sz="3300" b="1">
                <a:solidFill>
                  <a:srgbClr val="17364A"/>
                </a:solidFill>
                <a:latin typeface="DejaVu Sans"/>
                <a:ea typeface="DejaVu Sans"/>
                <a:cs typeface="DejaVu Sans"/>
              </a:rPr>
              <a:t>Conclusion</a:t>
            </a:r>
          </a:p>
        </p:txBody>
      </p:sp>
      <p:sp>
        <p:nvSpPr>
          <p:cNvPr id="2" name="Rectangle 1">
            <a:extLst>
              <a:ext uri="{FF2B5EF4-FFF2-40B4-BE49-F238E27FC236}">
                <a16:creationId xmlns:a16="http://schemas.microsoft.com/office/drawing/2014/main" id="{4AEDCAAF-6EA5-4401-8F1C-1917FF087F0A}"/>
              </a:ext>
            </a:extLst>
          </p:cNvPr>
          <p:cNvSpPr>
            <a:spLocks noGrp="1"/>
          </p:cNvSpPr>
          <p:nvPr/>
        </p:nvSpPr>
        <p:spPr>
          <a:xfrm>
            <a:off x="11049000" y="6286500"/>
            <a:ext cx="457200" cy="266700"/>
          </a:xfrm>
          <a:prstGeom prst="rect">
            <a:avLst/>
          </a:prstGeom>
          <a:noFill/>
          <a:ln w="0">
            <a:noFill/>
          </a:ln>
        </p:spPr>
        <p:txBody>
          <a:bodyPr lIns="0" tIns="0" rIns="0" bIns="0" anchor="t"/>
          <a:lstStyle>
            <a:defPPr>
              <a:defRPr sz="1350" b="0">
                <a:solidFill>
                  <a:srgbClr val="536773"/>
                </a:solidFill>
                <a:latin typeface="DejaVu Sans"/>
                <a:ea typeface="DejaVu Sans"/>
                <a:cs typeface="DejaVu Sans"/>
              </a:defRPr>
            </a:defPPr>
          </a:lstStyle>
          <a:p>
            <a:pPr>
              <a:defRPr sz="1350" b="0">
                <a:solidFill>
                  <a:srgbClr val="536773"/>
                </a:solidFill>
                <a:latin typeface="DejaVu Sans"/>
                <a:ea typeface="DejaVu Sans"/>
                <a:cs typeface="DejaVu Sans"/>
              </a:defRPr>
            </a:pPr>
            <a:r>
              <a:rPr sz="1350" b="0">
                <a:solidFill>
                  <a:srgbClr val="536773"/>
                </a:solidFill>
                <a:latin typeface="DejaVu Sans"/>
                <a:ea typeface="DejaVu Sans"/>
                <a:cs typeface="DejaVu Sans"/>
              </a:rPr>
              <a:t>10</a:t>
            </a:r>
          </a:p>
        </p:txBody>
      </p:sp>
      <p:sp>
        <p:nvSpPr>
          <p:cNvPr id="3" name="Rectangle 2">
            <a:extLst>
              <a:ext uri="{FF2B5EF4-FFF2-40B4-BE49-F238E27FC236}">
                <a16:creationId xmlns:a16="http://schemas.microsoft.com/office/drawing/2014/main" id="{DA51C2EE-E6A3-46C0-81FE-45F7C8BA9242}"/>
              </a:ext>
            </a:extLst>
          </p:cNvPr>
          <p:cNvSpPr>
            <a:spLocks noGrp="1"/>
          </p:cNvSpPr>
          <p:nvPr/>
        </p:nvSpPr>
        <p:spPr>
          <a:xfrm>
            <a:off x="685800" y="1952625"/>
            <a:ext cx="10477500" cy="1238250"/>
          </a:xfrm>
          <a:prstGeom prst="rect">
            <a:avLst/>
          </a:prstGeom>
          <a:noFill/>
          <a:ln w="0">
            <a:noFill/>
          </a:ln>
        </p:spPr>
        <p:txBody>
          <a:bodyPr lIns="0" tIns="0" rIns="0" bIns="0" anchor="t"/>
          <a:lstStyle>
            <a:defPPr>
              <a:defRPr sz="3450" b="1">
                <a:solidFill>
                  <a:srgbClr val="17364A"/>
                </a:solidFill>
                <a:latin typeface="DejaVu Sans"/>
                <a:ea typeface="DejaVu Sans"/>
                <a:cs typeface="DejaVu Sans"/>
              </a:defRPr>
            </a:defPPr>
          </a:lstStyle>
          <a:p>
            <a:pPr>
              <a:defRPr sz="3450" b="1">
                <a:solidFill>
                  <a:srgbClr val="17364A"/>
                </a:solidFill>
                <a:latin typeface="DejaVu Sans"/>
                <a:ea typeface="DejaVu Sans"/>
                <a:cs typeface="DejaVu Sans"/>
              </a:defRPr>
            </a:pPr>
            <a:r>
              <a:rPr sz="3450" b="1">
                <a:solidFill>
                  <a:srgbClr val="17364A"/>
                </a:solidFill>
                <a:latin typeface="DejaVu Sans"/>
                <a:ea typeface="DejaVu Sans"/>
                <a:cs typeface="DejaVu Sans"/>
              </a:rPr>
              <a:t>Sarah’s development reflects the environments around her.</a:t>
            </a:r>
          </a:p>
        </p:txBody>
      </p:sp>
      <p:sp>
        <p:nvSpPr>
          <p:cNvPr id="4" name="Rectangle 3">
            <a:extLst>
              <a:ext uri="{FF2B5EF4-FFF2-40B4-BE49-F238E27FC236}">
                <a16:creationId xmlns:a16="http://schemas.microsoft.com/office/drawing/2014/main" id="{76B6A583-6C9C-4E44-90C5-DDF8B3E882A7}"/>
              </a:ext>
            </a:extLst>
          </p:cNvPr>
          <p:cNvSpPr>
            <a:spLocks noGrp="1"/>
          </p:cNvSpPr>
          <p:nvPr/>
        </p:nvSpPr>
        <p:spPr>
          <a:xfrm>
            <a:off x="685800" y="3714750"/>
            <a:ext cx="10191750" cy="1047750"/>
          </a:xfrm>
          <a:prstGeom prst="rect">
            <a:avLst/>
          </a:prstGeom>
          <a:noFill/>
          <a:ln w="0">
            <a:noFill/>
          </a:ln>
        </p:spPr>
        <p:txBody>
          <a:bodyPr lIns="0" tIns="0" rIns="0" bIns="0" anchor="t"/>
          <a:lstStyle>
            <a:defPPr>
              <a:defRPr sz="2400" b="0">
                <a:solidFill>
                  <a:srgbClr val="223746"/>
                </a:solidFill>
                <a:latin typeface="DejaVu Sans"/>
                <a:ea typeface="DejaVu Sans"/>
                <a:cs typeface="DejaVu Sans"/>
              </a:defRPr>
            </a:defPPr>
          </a:lstStyle>
          <a:p>
            <a:pPr>
              <a:defRPr sz="2400" b="0">
                <a:solidFill>
                  <a:srgbClr val="223746"/>
                </a:solidFill>
                <a:latin typeface="DejaVu Sans"/>
                <a:ea typeface="DejaVu Sans"/>
                <a:cs typeface="DejaVu Sans"/>
              </a:defRPr>
            </a:pPr>
            <a:r>
              <a:rPr sz="2400" b="0">
                <a:solidFill>
                  <a:srgbClr val="223746"/>
                </a:solidFill>
                <a:latin typeface="DejaVu Sans"/>
                <a:ea typeface="DejaVu Sans"/>
                <a:cs typeface="DejaVu Sans"/>
              </a:rPr>
              <a:t>Family relationships and school experiences connect with wider working conditions and social policies.</a:t>
            </a:r>
          </a:p>
        </p:txBody>
      </p:sp>
      <p:sp>
        <p:nvSpPr>
          <p:cNvPr id="5" name="Rectangle 4">
            <a:extLst>
              <a:ext uri="{FF2B5EF4-FFF2-40B4-BE49-F238E27FC236}">
                <a16:creationId xmlns:a16="http://schemas.microsoft.com/office/drawing/2014/main" id="{FA8858CB-3B43-49BC-B949-59E6DC4878D3}"/>
              </a:ext>
            </a:extLst>
          </p:cNvPr>
          <p:cNvSpPr>
            <a:spLocks noGrp="1"/>
          </p:cNvSpPr>
          <p:nvPr/>
        </p:nvSpPr>
        <p:spPr>
          <a:xfrm>
            <a:off x="685800" y="5143500"/>
            <a:ext cx="10191750" cy="952500"/>
          </a:xfrm>
          <a:prstGeom prst="rect">
            <a:avLst/>
          </a:prstGeom>
          <a:noFill/>
          <a:ln w="0">
            <a:noFill/>
          </a:ln>
        </p:spPr>
        <p:txBody>
          <a:bodyPr lIns="0" tIns="0" rIns="0" bIns="0" anchor="t"/>
          <a:lstStyle>
            <a:defPPr>
              <a:defRPr sz="2400" b="0">
                <a:solidFill>
                  <a:srgbClr val="167D88"/>
                </a:solidFill>
                <a:latin typeface="DejaVu Sans"/>
                <a:ea typeface="DejaVu Sans"/>
                <a:cs typeface="DejaVu Sans"/>
              </a:defRPr>
            </a:defPPr>
          </a:lstStyle>
          <a:p>
            <a:pPr>
              <a:defRPr sz="2400" b="0">
                <a:solidFill>
                  <a:srgbClr val="167D88"/>
                </a:solidFill>
                <a:latin typeface="DejaVu Sans"/>
                <a:ea typeface="DejaVu Sans"/>
                <a:cs typeface="DejaVu Sans"/>
              </a:defRPr>
            </a:pPr>
            <a:r>
              <a:rPr sz="2400" b="0">
                <a:solidFill>
                  <a:srgbClr val="167D88"/>
                </a:solidFill>
                <a:latin typeface="DejaVu Sans"/>
                <a:ea typeface="DejaVu Sans"/>
                <a:cs typeface="DejaVu Sans"/>
              </a:rPr>
              <a:t>Support can respond to these influences and adapt as her circumstances change.</a:t>
            </a:r>
          </a:p>
        </p:txBody>
      </p:sp>
    </p:spTree>
    <p:extLst>
      <p:ext uri="{BB962C8B-B14F-4D97-AF65-F5344CB8AC3E}">
        <p14:creationId xmlns:p14="http://schemas.microsoft.com/office/powerpoint/2010/main" val="497309542"/>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TotalTime>
  <Words>1130</Words>
  <Application>Microsoft Office PowerPoint</Application>
  <DocSecurity>0</DocSecurity>
  <PresentationFormat>Widescreen</PresentationFormat>
  <Paragraphs>105</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DejaVu Sans</vt:lpstr>
      <vt:lpstr>ChatGPT</vt:lpstr>
      <vt:lpstr>PowerPoint Presentation</vt:lpstr>
      <vt:lpstr>Bronfenbrenner Ecological Theory of Human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Barbara Singh (2507806)</cp:lastModifiedBy>
  <cp:revision>2</cp:revision>
  <dcterms:created xsi:type="dcterms:W3CDTF">2026-10-09T08:43:03Z</dcterms:created>
  <dcterms:modified xsi:type="dcterms:W3CDTF">2026-10-09T09:23:59Z</dcterms:modified>
</cp:coreProperties>
</file>