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0"/>
  </p:notesMasterIdLst>
  <p:sldIdLst>
    <p:sldId id="267" r:id="rId2"/>
    <p:sldId id="310" r:id="rId3"/>
    <p:sldId id="262" r:id="rId4"/>
    <p:sldId id="263" r:id="rId5"/>
    <p:sldId id="264" r:id="rId6"/>
    <p:sldId id="265" r:id="rId7"/>
    <p:sldId id="294" r:id="rId8"/>
    <p:sldId id="295" r:id="rId9"/>
    <p:sldId id="296" r:id="rId10"/>
    <p:sldId id="268" r:id="rId11"/>
    <p:sldId id="298" r:id="rId12"/>
    <p:sldId id="300" r:id="rId13"/>
    <p:sldId id="269" r:id="rId14"/>
    <p:sldId id="301" r:id="rId15"/>
    <p:sldId id="303" r:id="rId16"/>
    <p:sldId id="308" r:id="rId17"/>
    <p:sldId id="309" r:id="rId18"/>
    <p:sldId id="297" r:id="rId19"/>
    <p:sldId id="311" r:id="rId20"/>
    <p:sldId id="299" r:id="rId21"/>
    <p:sldId id="275" r:id="rId22"/>
    <p:sldId id="304" r:id="rId23"/>
    <p:sldId id="307" r:id="rId24"/>
    <p:sldId id="291" r:id="rId25"/>
    <p:sldId id="293" r:id="rId26"/>
    <p:sldId id="280" r:id="rId27"/>
    <p:sldId id="282" r:id="rId28"/>
    <p:sldId id="27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95123-702C-EF62-9635-4CDE6B4AB2CD}" v="2" dt="2022-01-17T10:18:15.695"/>
    <p1510:client id="{8A4ED537-392C-10B2-2F22-C2B349F7C627}" v="146" dt="2022-01-24T14:41:01.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6299" autoAdjust="0"/>
  </p:normalViewPr>
  <p:slideViewPr>
    <p:cSldViewPr snapToGrid="0">
      <p:cViewPr varScale="1">
        <p:scale>
          <a:sx n="73" d="100"/>
          <a:sy n="73" d="100"/>
        </p:scale>
        <p:origin x="64" y="10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15/01/2026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dirty="0"/>
              <a:t>Contextual nature </a:t>
            </a:r>
            <a:r>
              <a:rPr lang="en-GB" dirty="0" err="1"/>
              <a:t>eg</a:t>
            </a:r>
            <a:r>
              <a:rPr lang="en-GB" dirty="0"/>
              <a:t> </a:t>
            </a:r>
            <a:r>
              <a:rPr lang="en-GB" b="0" i="0" dirty="0">
                <a:solidFill>
                  <a:srgbClr val="2B3743"/>
                </a:solidFill>
                <a:effectLst/>
                <a:latin typeface="HK Nova R"/>
              </a:rPr>
              <a:t>£10 makes a much bigger difference to someone on minimum wage compared to someone already earning £35k a year. </a:t>
            </a:r>
          </a:p>
          <a:p>
            <a:pPr algn="l">
              <a:buFont typeface="Arial" panose="020B0604020202020204" pitchFamily="34" charset="0"/>
              <a:buChar char="•"/>
            </a:pPr>
            <a:r>
              <a:rPr lang="en-GB" b="0" i="0" dirty="0">
                <a:solidFill>
                  <a:srgbClr val="2B3743"/>
                </a:solidFill>
                <a:effectLst/>
                <a:latin typeface="HK Nova R"/>
              </a:rPr>
              <a:t>And having one more friend to rely on makes a bigger difference to those with no one than someone with many friends in their close network.</a:t>
            </a:r>
          </a:p>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14</a:t>
            </a:fld>
            <a:endParaRPr lang="en-GB"/>
          </a:p>
        </p:txBody>
      </p:sp>
    </p:spTree>
    <p:extLst>
      <p:ext uri="{BB962C8B-B14F-4D97-AF65-F5344CB8AC3E}">
        <p14:creationId xmlns:p14="http://schemas.microsoft.com/office/powerpoint/2010/main" val="1233139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dirty="0"/>
              <a:t>Contextual nature </a:t>
            </a:r>
            <a:r>
              <a:rPr lang="en-GB" dirty="0" err="1"/>
              <a:t>eg</a:t>
            </a:r>
            <a:r>
              <a:rPr lang="en-GB" dirty="0"/>
              <a:t> </a:t>
            </a:r>
            <a:r>
              <a:rPr lang="en-GB" b="0" i="0" dirty="0">
                <a:solidFill>
                  <a:srgbClr val="2B3743"/>
                </a:solidFill>
                <a:effectLst/>
                <a:latin typeface="HK Nova R"/>
              </a:rPr>
              <a:t>£10 makes a much bigger difference to someone on minimum wage compared to someone already earning £35k a year. </a:t>
            </a:r>
          </a:p>
          <a:p>
            <a:pPr algn="l">
              <a:buFont typeface="Arial" panose="020B0604020202020204" pitchFamily="34" charset="0"/>
              <a:buChar char="•"/>
            </a:pPr>
            <a:r>
              <a:rPr lang="en-GB" b="0" i="0" dirty="0">
                <a:solidFill>
                  <a:srgbClr val="2B3743"/>
                </a:solidFill>
                <a:effectLst/>
                <a:latin typeface="HK Nova R"/>
              </a:rPr>
              <a:t>And having one more friend to rely on makes a bigger difference to those with no one than someone with many friends in their close network.</a:t>
            </a:r>
          </a:p>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15</a:t>
            </a:fld>
            <a:endParaRPr lang="en-GB"/>
          </a:p>
        </p:txBody>
      </p:sp>
    </p:spTree>
    <p:extLst>
      <p:ext uri="{BB962C8B-B14F-4D97-AF65-F5344CB8AC3E}">
        <p14:creationId xmlns:p14="http://schemas.microsoft.com/office/powerpoint/2010/main" val="3210025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Measuring subjective well-being  Four questions asking respondents to assess their own well-being (subjective well-being questions) were included on ONS’s largest household survey, the Integrated Household Survey (IHS) from April this year. This initiative was taken quickly because subjective well-being is not currently measured in large-scale UK-wide datasets, and there was recognition that the life satisfaction and happiness of individuals is an important component of national well-being. The four questions are: • overall, how satisfied are you with your life nowadays?  • overall, how happy did you feel yesterday? • overall, how anxious did you feel yesterday?  • overall, to what extent do you feel the things you do in your life are worthwhile?  </a:t>
            </a:r>
          </a:p>
          <a:p>
            <a:r>
              <a:rPr lang="en-GB" dirty="0"/>
              <a:t>Each is measured on a scale from 0 to 10. These questions will be asked of around 200,000 adults (aged 16 and over) each year. The first annual datasets for these questions will be published in July 2012; some information will be published on an interim basis before that. Statistics from these questions will be classed as ‘experimental’ to allow for further refinement and development. </a:t>
            </a:r>
          </a:p>
          <a:p>
            <a:r>
              <a:rPr lang="en-GB" dirty="0"/>
              <a:t>ONS is also undertaking further testing and development of subjective well-being questions, including further questions on the ONS monthly Opinions Survey and will publish the first set of results in November 2011. This work will investigate aspects of well-being that were identified as strong themes in the national debate, such as a sense of purpose and fulfilment, relationships with family and friends, leisure time, job satisfaction, and a sense of community. </a:t>
            </a:r>
          </a:p>
        </p:txBody>
      </p:sp>
      <p:sp>
        <p:nvSpPr>
          <p:cNvPr id="4" name="Slide Number Placeholder 3"/>
          <p:cNvSpPr>
            <a:spLocks noGrp="1"/>
          </p:cNvSpPr>
          <p:nvPr>
            <p:ph type="sldNum" sz="quarter" idx="10"/>
          </p:nvPr>
        </p:nvSpPr>
        <p:spPr/>
        <p:txBody>
          <a:bodyPr/>
          <a:lstStyle/>
          <a:p>
            <a:fld id="{C8F6DBFF-99F8-4404-A66C-0BFF7F447419}" type="slidenum">
              <a:rPr lang="en-GB" smtClean="0"/>
              <a:t>21</a:t>
            </a:fld>
            <a:endParaRPr lang="en-GB"/>
          </a:p>
        </p:txBody>
      </p:sp>
    </p:spTree>
    <p:extLst>
      <p:ext uri="{BB962C8B-B14F-4D97-AF65-F5344CB8AC3E}">
        <p14:creationId xmlns:p14="http://schemas.microsoft.com/office/powerpoint/2010/main" val="1853232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3565A"/>
                </a:solidFill>
                <a:effectLst/>
                <a:latin typeface="HK Nova"/>
              </a:rPr>
              <a:t>Wellbeing, put simply, is about ‘how we are doing’ as individuals, communities and as a nation and how sustainable this is for the future.</a:t>
            </a:r>
          </a:p>
          <a:p>
            <a:pPr algn="l"/>
            <a:r>
              <a:rPr lang="en-GB" b="0" i="0" dirty="0">
                <a:solidFill>
                  <a:srgbClr val="53565A"/>
                </a:solidFill>
                <a:effectLst/>
                <a:latin typeface="HK Nova"/>
              </a:rPr>
              <a:t>We define wellbeing as having 10 broad dimensions which have been shown to matter most to people in the UK as identified through a national debate. The dimensions are: the natural environment, personal well-being, our relationships, health, what we do, where we live, personal finance, the economy, education and skills and governance.</a:t>
            </a:r>
          </a:p>
          <a:p>
            <a:pPr algn="l"/>
            <a:r>
              <a:rPr lang="en-GB" b="0" i="0" dirty="0">
                <a:solidFill>
                  <a:srgbClr val="53565A"/>
                </a:solidFill>
                <a:effectLst/>
                <a:latin typeface="HK Nova"/>
              </a:rPr>
              <a:t>Personal wellbeing is a particularly important dimension which we define as how satisfied we are with our lives, our sense that what we do in life is worthwhile, our day to day emotional experiences (happiness and anxiety) and our wider mental wellbeing.</a:t>
            </a:r>
          </a:p>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22</a:t>
            </a:fld>
            <a:endParaRPr lang="en-GB"/>
          </a:p>
        </p:txBody>
      </p:sp>
    </p:spTree>
    <p:extLst>
      <p:ext uri="{BB962C8B-B14F-4D97-AF65-F5344CB8AC3E}">
        <p14:creationId xmlns:p14="http://schemas.microsoft.com/office/powerpoint/2010/main" val="429044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report looks at what has happened to poverty in Wales before and during the coronavirus outbreak. </a:t>
            </a:r>
          </a:p>
          <a:p>
            <a:r>
              <a:rPr lang="en-GB" b="0" i="0" u="none" strike="noStrike" dirty="0">
                <a:effectLst/>
                <a:latin typeface="HouschkaAltPro-Light"/>
              </a:rPr>
              <a:t>Poverty in Wales 2020</a:t>
            </a:r>
            <a:endParaRPr lang="en-GB" dirty="0">
              <a:effectLst/>
            </a:endParaRPr>
          </a:p>
          <a:p>
            <a:pPr algn="l"/>
            <a:r>
              <a:rPr lang="en-GB" b="1" i="0" dirty="0">
                <a:solidFill>
                  <a:srgbClr val="494848"/>
                </a:solidFill>
                <a:effectLst/>
                <a:latin typeface="chaparral-pro"/>
              </a:rPr>
              <a:t>What you need to know</a:t>
            </a:r>
          </a:p>
          <a:p>
            <a:pPr algn="l">
              <a:buFont typeface="Arial" panose="020B0604020202020204" pitchFamily="34" charset="0"/>
              <a:buChar char="•"/>
            </a:pPr>
            <a:r>
              <a:rPr lang="en-GB" b="0" i="0" dirty="0">
                <a:solidFill>
                  <a:srgbClr val="494848"/>
                </a:solidFill>
                <a:effectLst/>
                <a:latin typeface="chaparral-pro"/>
              </a:rPr>
              <a:t>Even before coronavirus, almost a quarter of people in Wales were in poverty (700,000) living precarious and insecure lives. The risk for children alone was higher with 3 in 10 children living in poverty.</a:t>
            </a:r>
          </a:p>
          <a:p>
            <a:pPr algn="l">
              <a:buFont typeface="Arial" panose="020B0604020202020204" pitchFamily="34" charset="0"/>
              <a:buChar char="•"/>
            </a:pPr>
            <a:r>
              <a:rPr lang="en-GB" b="0" i="0" dirty="0">
                <a:solidFill>
                  <a:srgbClr val="494848"/>
                </a:solidFill>
                <a:effectLst/>
                <a:latin typeface="chaparral-pro"/>
              </a:rPr>
              <a:t>Wales has lower pay for people in every sector than in the rest of the UK. At the start of the coronavirus outbreak, more than a third of jobs were furloughed and some local areas face a much higher risk of losing their furloughed jobs altogether, due to the types of work in the area. There is a need for a targeted job stimulus in local authority areas which are at highest risk of seeing high job losses, which are often areas that are already struggling economically.</a:t>
            </a:r>
          </a:p>
          <a:p>
            <a:pPr algn="l">
              <a:buFont typeface="Arial" panose="020B0604020202020204" pitchFamily="34" charset="0"/>
              <a:buChar char="•"/>
            </a:pPr>
            <a:r>
              <a:rPr lang="en-GB" b="0" i="0" dirty="0">
                <a:solidFill>
                  <a:srgbClr val="494848"/>
                </a:solidFill>
                <a:effectLst/>
                <a:latin typeface="chaparral-pro"/>
              </a:rPr>
              <a:t>For low-income families, one factor in being unable to escape in-work poverty is the need to balance paid work with caring for children. Two in five local authorities in Wales report that there is not enough childcare for those working atypical hours. The supply and affordability of childcare, for children of all ages (not just nursery) is important if women are to be able to fully enter the labour force and move out of poverty.</a:t>
            </a:r>
          </a:p>
          <a:p>
            <a:pPr algn="l">
              <a:buFont typeface="Arial" panose="020B0604020202020204" pitchFamily="34" charset="0"/>
              <a:buChar char="•"/>
            </a:pPr>
            <a:r>
              <a:rPr lang="en-GB" b="0" i="0" dirty="0">
                <a:solidFill>
                  <a:srgbClr val="494848"/>
                </a:solidFill>
                <a:effectLst/>
                <a:latin typeface="chaparral-pro"/>
              </a:rPr>
              <a:t>The importance of Wales-specific social security measures should not be under-estimated. Although the UK social security system plays an important role in solving poverty, Welsh support schemes also play a vital role. With the number of Universal Credit claimants doubling from the start of the year it is likely that more people will be looking to rely on additional Welsh support. It is therefore even more important that the Welsh Government establishes a clear, effective and fair benefits system, which complements the social security system that already exists in the UK.</a:t>
            </a:r>
          </a:p>
          <a:p>
            <a:pPr algn="l">
              <a:buFont typeface="Arial" panose="020B0604020202020204" pitchFamily="34" charset="0"/>
              <a:buChar char="•"/>
            </a:pPr>
            <a:r>
              <a:rPr lang="en-GB" b="0" i="0" dirty="0">
                <a:solidFill>
                  <a:srgbClr val="494848"/>
                </a:solidFill>
                <a:effectLst/>
                <a:latin typeface="chaparral-pro"/>
              </a:rPr>
              <a:t>Retaining the temporary uplift of Universal Credit and Working Tax Credit allowances, as well as extending this to legacy benefits is key. For instance, of the 180,000 children in poverty, 140,000 live in families that receive income-related benefits.</a:t>
            </a:r>
          </a:p>
          <a:p>
            <a:pPr algn="l">
              <a:buFont typeface="Arial" panose="020B0604020202020204" pitchFamily="34" charset="0"/>
              <a:buChar char="•"/>
            </a:pPr>
            <a:r>
              <a:rPr lang="en-GB" b="0" i="0" dirty="0">
                <a:solidFill>
                  <a:srgbClr val="494848"/>
                </a:solidFill>
                <a:effectLst/>
                <a:latin typeface="chaparral-pro"/>
              </a:rPr>
              <a:t>Rent increases in the social rented sector have led to a concerning dramatic increase in poverty in that sector, particularly in working households, undermining its role in protecting people in poverty. As things stand, this issue will continue to be a problem in Wales as the Welsh Government has permitted rents to increase above inflation for a further five years. Increasing the supply of social housing is also necessary.</a:t>
            </a:r>
          </a:p>
          <a:p>
            <a:pPr algn="l">
              <a:buFont typeface="Arial" panose="020B0604020202020204" pitchFamily="34" charset="0"/>
              <a:buChar char="•"/>
            </a:pPr>
            <a:r>
              <a:rPr lang="en-GB" b="0" i="0" dirty="0">
                <a:solidFill>
                  <a:srgbClr val="494848"/>
                </a:solidFill>
                <a:effectLst/>
                <a:latin typeface="chaparral-pro"/>
              </a:rPr>
              <a:t>The private rented sector remains smaller than in other UK nations, however, increasing reliance on expensive private rents puts many poorer households at additional risk of poverty. Poverty rates among private renters are higher in Wales than elsewhere in the UK.</a:t>
            </a:r>
          </a:p>
          <a:p>
            <a:pPr algn="l">
              <a:buFont typeface="Arial" panose="020B0604020202020204" pitchFamily="34" charset="0"/>
              <a:buChar char="•"/>
            </a:pPr>
            <a:r>
              <a:rPr lang="en-GB" b="0" i="0" dirty="0">
                <a:solidFill>
                  <a:srgbClr val="494848"/>
                </a:solidFill>
                <a:effectLst/>
                <a:latin typeface="chaparral-pro"/>
              </a:rPr>
              <a:t>As the furlough scheme ends and unemployment rises, the strain on households is likely to increase. The gaps in the benefit system will become increasingly apparent for those struggling financially and arrears in housing payments and other necessary bills may begin to build. Work needs to be done to mitigate the potential long-term consequences.</a:t>
            </a:r>
          </a:p>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23</a:t>
            </a:fld>
            <a:endParaRPr lang="en-GB"/>
          </a:p>
        </p:txBody>
      </p:sp>
    </p:spTree>
    <p:extLst>
      <p:ext uri="{BB962C8B-B14F-4D97-AF65-F5344CB8AC3E}">
        <p14:creationId xmlns:p14="http://schemas.microsoft.com/office/powerpoint/2010/main" val="1174716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24</a:t>
            </a:fld>
            <a:endParaRPr lang="en-GB"/>
          </a:p>
        </p:txBody>
      </p:sp>
    </p:spTree>
    <p:extLst>
      <p:ext uri="{BB962C8B-B14F-4D97-AF65-F5344CB8AC3E}">
        <p14:creationId xmlns:p14="http://schemas.microsoft.com/office/powerpoint/2010/main" val="147674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26</a:t>
            </a:fld>
            <a:endParaRPr lang="en-GB"/>
          </a:p>
        </p:txBody>
      </p:sp>
    </p:spTree>
    <p:extLst>
      <p:ext uri="{BB962C8B-B14F-4D97-AF65-F5344CB8AC3E}">
        <p14:creationId xmlns:p14="http://schemas.microsoft.com/office/powerpoint/2010/main" val="4036475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27</a:t>
            </a:fld>
            <a:endParaRPr lang="en-GB"/>
          </a:p>
        </p:txBody>
      </p:sp>
    </p:spTree>
    <p:extLst>
      <p:ext uri="{BB962C8B-B14F-4D97-AF65-F5344CB8AC3E}">
        <p14:creationId xmlns:p14="http://schemas.microsoft.com/office/powerpoint/2010/main" val="3296675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28</a:t>
            </a:fld>
            <a:endParaRPr lang="en-GB"/>
          </a:p>
        </p:txBody>
      </p:sp>
    </p:spTree>
    <p:extLst>
      <p:ext uri="{BB962C8B-B14F-4D97-AF65-F5344CB8AC3E}">
        <p14:creationId xmlns:p14="http://schemas.microsoft.com/office/powerpoint/2010/main" val="3769630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FF6F-16B0-4100-B71D-C2319F605E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00F3CD-1082-445D-9EE3-C87792CE5A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71712-01AD-41D6-8B9F-EDAA58EF0EB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1FC46D0-A01D-4B69-88CE-3EE884C0526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7BDAB04-2217-4C32-B0DB-990F661E416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773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0FAB-BC82-4DF3-A647-531F7326C3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A9F55-501F-4C44-9B0F-984FE7863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5B3CE-6AE7-407B-B398-92FA07B0E2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55C8A2DF-94EF-45F8-8A01-85899C0C003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45E503-E75C-404F-B6E3-7DBDF51596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2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366F-ED06-4A63-B434-1C01FDC1BF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E853E-7B6C-4A43-AB50-220AED56F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2B080-A1E6-4BF3-B56F-1431A6DADF8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0A8399E-7CF1-40FA-8586-8CC156416880}"/>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A6886D19-1289-4AC7-A6EF-BFE350D8E9B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599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6B46-2F9E-48D4-A405-7218580AD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41BF4D-1F16-4457-873C-4F8BE5FB11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6F6468-4D50-40EB-8452-34487AE813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9D9B32-0FB9-4BF8-A619-AD2626030D5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338B142-3B7E-4DFF-9342-30267977B960}"/>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E346517-1B11-4E58-B5F9-28B86FB1ED8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675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0D0B-B8DF-4D0C-85CD-2A3E86D7A2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4F2BB-3936-4DDD-890D-DE4D20D7A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E40519-8F65-4000-B244-CAB288080A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AA0EF0-E188-456B-A634-1376E4394B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20BD05-AF2F-47EB-BB3C-A5CEAB958C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348461-4019-4FC8-B602-17663C1B7E9D}"/>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7D8F7DAC-96DE-427C-8AC0-83479DB1E302}"/>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93B1A7F6-D83F-4EE4-8384-018519232EF8}"/>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2517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F15F-F2F8-404E-B4DE-152BA4B850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A76189-8B3A-4692-8A9E-E91BCF5A6E0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5450BDAC-98F6-4132-BF97-53FA3DC9BFD8}"/>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787DA976-1200-48CF-93A2-762C8ED643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8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BE5264-39F3-4A21-8082-556C2F2C401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F84EAA38-60F4-40C3-9682-6EE4FD9A90D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683A3FC-A574-4D63-82FC-84A7AEC61604}"/>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51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28C1-9C3C-4370-B9EF-C2C910F6BB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4D8D0-E7BD-43A4-A023-7024B487F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96D9ED-6440-4E4E-A59F-BC4ED2DF5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86F08-13F8-4721-B581-BE2156AE26A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8D8423B-474F-4C7E-83B6-8873B61BA235}"/>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84E3DDE-DA51-4806-A1E7-542924DF41F2}"/>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952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0F2A-0F5C-476C-990C-B95B43B3E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471BD-7BAC-4410-B60D-AD504AC422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17B149-FE72-404E-BD5E-C0478A381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D78BF6-B97A-44E9-8AA8-463E710089F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0B267404-9C2D-43A2-B5AF-C2021EC8F23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FED0537F-9F12-469D-AACA-7760CEA7CCD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495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B23-1D94-4BB6-8539-7ED70E7C3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9954-FEE3-4BA1-8A3E-EE35DD20EB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E4474-F1C9-4E6E-BCF0-70438BB473E6}"/>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66751F-6046-40EA-B2A1-B9238E32B37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3734C257-8858-49E3-BFE7-06BF2BBA108A}"/>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08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E9614-F7D8-4840-9072-AD2651F79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B12100-D901-4D7A-83BB-3C8D6FEFA0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A1060-55DA-4264-9370-3802186E7E1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A11BE88-B5B0-48FF-9922-AE5A12A0992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1B231BD-5B6D-4456-871E-24A79287363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98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alpha val="32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ACD96-E2D3-4A57-94AF-AF1E04E00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C6108-CBB5-455A-8A73-7B5B54704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34DE-0BD9-4B7D-ABC2-4BDBD9674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CA97ED4-1CD6-4C6E-A861-987194895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5D8C4-1803-4B5C-AA0E-354455F9C6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4447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cl.ac.uk/news/2017/feb/provosts-view-wellbeing-ucl-and-removing-stigma-around-mental-ill-health"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lFcSrYw-ARY?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amh.org.uk/services/menssana/healthy-me-2/"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clipart-library.com/student-reflection-cliparts.html"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ebstockreview.net/explore/evaluation-clipart-evaluator/"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asking-defining-questions/"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commons.wikimedia.org/wiki/File:Nuvola_apps_important_old.sv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4.xml"/><Relationship Id="rId1" Type="http://schemas.openxmlformats.org/officeDocument/2006/relationships/video" Target="https://www.youtube.com/embed/2NR4_5dt7JA?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80000hours.org/articles/job-satisfaction-research/"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lilstarrz09.blogspot.com/"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gif"/><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www.asapgerman.com/why-should-you-learn-foreign-language/" TargetMode="External"/><Relationship Id="rId5" Type="http://schemas.openxmlformats.org/officeDocument/2006/relationships/image" Target="../media/image17.jpeg"/><Relationship Id="rId4" Type="http://schemas.openxmlformats.org/officeDocument/2006/relationships/hyperlink" Target="http://etc.usf.edu/clipart/41600/41656/0-10xhalf_41656.ht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ohchr.org/en/professionalinterest/pages/crc.aspx"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www.pinterest.com/pham1954/gt-update/" TargetMode="Externa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hyperlink" Target="https://www.estyn.llyw.cymru/arfer-effeithiol/cefnogi-llesiant-emosiynol-disgyblion?_ga=2.155833339.1351444319.1640086190-1593579614.1640086190"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s://www.estyn.gov.wales/effective-practice/supporting-pupil-wellbeing" TargetMode="External"/><Relationship Id="rId5" Type="http://schemas.openxmlformats.org/officeDocument/2006/relationships/hyperlink" Target="https://www.estyn.gov.wales/effective-practice/supporting-pupils-emotional-wellbeing" TargetMode="External"/><Relationship Id="rId4" Type="http://schemas.openxmlformats.org/officeDocument/2006/relationships/hyperlink" Target="https://www.estyn.llyw.cymru/arfer-effeithiol/cefnogi-lles-disgyblion?_ga=2.235608001.1351444319.1640086190-1593579614.164008619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hatworkswellbeing.org/about-wellbeing/what-is-wellbe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oxford.universitypressscholarship.com/view/10.1093/acprof:oso/9780199934218.001.0001/acprof-9780199934218" TargetMode="External"/><Relationship Id="rId4" Type="http://schemas.openxmlformats.org/officeDocument/2006/relationships/hyperlink" Target="file:///C:\Users\helen.a.griffiths\AppData\Local\Packages\Microsoft.MicrosoftEdge_8wekyb3d8bbwe\TempState\Downloads\nsreporten_tcm77-230272%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13">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1" name="Freeform: Shape 15">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3" name="Freeform: Shape 17">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00297" y="723406"/>
            <a:ext cx="3490922" cy="3826728"/>
          </a:xfrm>
          <a:solidFill>
            <a:schemeClr val="accent4">
              <a:lumMod val="20000"/>
              <a:lumOff val="80000"/>
            </a:schemeClr>
          </a:solidFill>
        </p:spPr>
        <p:txBody>
          <a:bodyPr anchor="b">
            <a:normAutofit/>
          </a:bodyPr>
          <a:lstStyle/>
          <a:p>
            <a:r>
              <a:rPr lang="en-GB" sz="3000" dirty="0"/>
              <a:t>ECES6021/C</a:t>
            </a:r>
            <a:br>
              <a:rPr lang="en-US" sz="3000" dirty="0">
                <a:latin typeface="+mj-ea"/>
                <a:cs typeface="+mj-ea"/>
              </a:rPr>
            </a:br>
            <a:br>
              <a:rPr lang="en-US" sz="3000" dirty="0">
                <a:latin typeface="+mj-ea"/>
                <a:cs typeface="+mj-ea"/>
              </a:rPr>
            </a:br>
            <a:r>
              <a:rPr lang="en-US" sz="3000" dirty="0" err="1">
                <a:latin typeface="+mj-ea"/>
                <a:cs typeface="+mj-ea"/>
              </a:rPr>
              <a:t>Lles</a:t>
            </a:r>
            <a:r>
              <a:rPr lang="en-US" sz="3000" dirty="0">
                <a:latin typeface="+mj-ea"/>
                <a:cs typeface="+mj-ea"/>
              </a:rPr>
              <a:t> </a:t>
            </a:r>
            <a:r>
              <a:rPr lang="en-US" sz="3000" dirty="0" err="1">
                <a:latin typeface="+mj-ea"/>
                <a:cs typeface="+mj-ea"/>
              </a:rPr>
              <a:t>mewn</a:t>
            </a:r>
            <a:r>
              <a:rPr lang="en-US" sz="3000" dirty="0">
                <a:latin typeface="+mj-ea"/>
                <a:cs typeface="+mj-ea"/>
              </a:rPr>
              <a:t> </a:t>
            </a:r>
            <a:r>
              <a:rPr lang="en-US" sz="3000" dirty="0" err="1">
                <a:latin typeface="+mj-ea"/>
                <a:cs typeface="+mj-ea"/>
              </a:rPr>
              <a:t>Addysg</a:t>
            </a:r>
            <a:br>
              <a:rPr lang="en-US" sz="3000" dirty="0">
                <a:latin typeface="+mj-ea"/>
                <a:cs typeface="+mj-ea"/>
              </a:rPr>
            </a:br>
            <a:r>
              <a:rPr lang="en-GB" sz="3000" dirty="0">
                <a:latin typeface="+mj-ea"/>
                <a:cs typeface="+mj-ea"/>
              </a:rPr>
              <a:t>Well-being in Education</a:t>
            </a:r>
            <a:br>
              <a:rPr lang="en-US" sz="3000" dirty="0">
                <a:latin typeface="+mj-ea"/>
                <a:cs typeface="+mj-ea"/>
              </a:rPr>
            </a:br>
            <a:br>
              <a:rPr lang="en-GB" sz="3000" dirty="0"/>
            </a:br>
            <a:r>
              <a:rPr lang="en-GB" sz="3000" dirty="0" err="1"/>
              <a:t>Sesiwn</a:t>
            </a:r>
            <a:r>
              <a:rPr lang="en-GB" sz="3000" dirty="0"/>
              <a:t> 1 / Session 1</a:t>
            </a:r>
          </a:p>
        </p:txBody>
      </p:sp>
      <p:sp>
        <p:nvSpPr>
          <p:cNvPr id="3" name="Subtitle 2"/>
          <p:cNvSpPr>
            <a:spLocks noGrp="1"/>
          </p:cNvSpPr>
          <p:nvPr>
            <p:ph type="subTitle" idx="1"/>
          </p:nvPr>
        </p:nvSpPr>
        <p:spPr>
          <a:xfrm>
            <a:off x="458454" y="4778734"/>
            <a:ext cx="3220917" cy="1452160"/>
          </a:xfrm>
        </p:spPr>
        <p:txBody>
          <a:bodyPr anchor="t">
            <a:normAutofit/>
          </a:bodyPr>
          <a:lstStyle/>
          <a:p>
            <a:endParaRPr lang="en-GB" sz="2000" dirty="0">
              <a:solidFill>
                <a:schemeClr val="tx1">
                  <a:alpha val="60000"/>
                </a:schemeClr>
              </a:solidFill>
            </a:endParaRPr>
          </a:p>
          <a:p>
            <a:r>
              <a:rPr lang="en-GB" sz="2000" dirty="0" err="1">
                <a:solidFill>
                  <a:schemeClr val="tx1">
                    <a:alpha val="60000"/>
                  </a:schemeClr>
                </a:solidFill>
              </a:rPr>
              <a:t>Cyflwyniad</a:t>
            </a:r>
            <a:endParaRPr lang="en-GB" sz="2000" dirty="0">
              <a:solidFill>
                <a:schemeClr val="tx1">
                  <a:alpha val="60000"/>
                </a:schemeClr>
              </a:solidFill>
            </a:endParaRPr>
          </a:p>
          <a:p>
            <a:r>
              <a:rPr lang="en-GB" sz="2000" dirty="0">
                <a:solidFill>
                  <a:schemeClr val="tx1">
                    <a:alpha val="60000"/>
                  </a:schemeClr>
                </a:solidFill>
              </a:rPr>
              <a:t>Introduction</a:t>
            </a:r>
          </a:p>
          <a:p>
            <a:endParaRPr lang="en-GB" sz="2000" dirty="0">
              <a:solidFill>
                <a:schemeClr val="tx1">
                  <a:alpha val="60000"/>
                </a:schemeClr>
              </a:solidFill>
            </a:endParaRPr>
          </a:p>
        </p:txBody>
      </p:sp>
      <p:pic>
        <p:nvPicPr>
          <p:cNvPr id="5" name="Picture 4" descr="Logo&#10;&#10;Description automatically generated">
            <a:extLst>
              <a:ext uri="{FF2B5EF4-FFF2-40B4-BE49-F238E27FC236}">
                <a16:creationId xmlns:a16="http://schemas.microsoft.com/office/drawing/2014/main" id="{22C1ABDF-6697-4D58-8E2F-EA4E153420FB}"/>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2419"/>
          <a:stretch/>
        </p:blipFill>
        <p:spPr>
          <a:xfrm>
            <a:off x="6286634" y="836808"/>
            <a:ext cx="4233320" cy="5038916"/>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5E01-7408-4EA2-BD2D-17F394CF8106}"/>
              </a:ext>
            </a:extLst>
          </p:cNvPr>
          <p:cNvSpPr>
            <a:spLocks noGrp="1"/>
          </p:cNvSpPr>
          <p:nvPr>
            <p:ph type="title"/>
          </p:nvPr>
        </p:nvSpPr>
        <p:spPr>
          <a:xfrm>
            <a:off x="230909" y="0"/>
            <a:ext cx="11961091" cy="1325563"/>
          </a:xfrm>
        </p:spPr>
        <p:txBody>
          <a:bodyPr>
            <a:normAutofit/>
          </a:bodyPr>
          <a:lstStyle/>
          <a:p>
            <a:r>
              <a:rPr lang="en-GB" sz="4000" dirty="0" err="1"/>
              <a:t>Eisteddwch</a:t>
            </a:r>
            <a:r>
              <a:rPr lang="en-GB" sz="4000" dirty="0"/>
              <a:t> </a:t>
            </a:r>
            <a:r>
              <a:rPr lang="en-GB" sz="4000" dirty="0" err="1"/>
              <a:t>nol</a:t>
            </a:r>
            <a:r>
              <a:rPr lang="en-GB" sz="4000" dirty="0"/>
              <a:t> a </a:t>
            </a:r>
            <a:r>
              <a:rPr lang="en-GB" sz="4000" dirty="0" err="1"/>
              <a:t>gorffwyswch</a:t>
            </a:r>
            <a:r>
              <a:rPr lang="en-GB" sz="4000" dirty="0"/>
              <a:t> / Sit back and relax</a:t>
            </a:r>
          </a:p>
        </p:txBody>
      </p:sp>
      <p:pic>
        <p:nvPicPr>
          <p:cNvPr id="6" name="Online Media 5" title="Beautiful Relaxing Music for Stress Relief ~ Calming Music ~ Meditation, Relaxation, Sleep, Spa">
            <a:hlinkClick r:id="" action="ppaction://media"/>
            <a:extLst>
              <a:ext uri="{FF2B5EF4-FFF2-40B4-BE49-F238E27FC236}">
                <a16:creationId xmlns:a16="http://schemas.microsoft.com/office/drawing/2014/main" id="{F35E7C98-8604-9C97-B642-F4B298E82F1E}"/>
              </a:ext>
            </a:extLst>
          </p:cNvPr>
          <p:cNvPicPr>
            <a:picLocks noGrp="1" noRot="1" noChangeAspect="1"/>
          </p:cNvPicPr>
          <p:nvPr>
            <p:ph idx="1"/>
            <a:videoFile r:link="rId1"/>
          </p:nvPr>
        </p:nvPicPr>
        <p:blipFill>
          <a:blip r:embed="rId3"/>
          <a:stretch>
            <a:fillRect/>
          </a:stretch>
        </p:blipFill>
        <p:spPr>
          <a:xfrm>
            <a:off x="830436" y="907511"/>
            <a:ext cx="10531128" cy="5950489"/>
          </a:xfrm>
          <a:prstGeom prst="rect">
            <a:avLst/>
          </a:prstGeom>
        </p:spPr>
      </p:pic>
    </p:spTree>
    <p:extLst>
      <p:ext uri="{BB962C8B-B14F-4D97-AF65-F5344CB8AC3E}">
        <p14:creationId xmlns:p14="http://schemas.microsoft.com/office/powerpoint/2010/main" val="142151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268" y="375244"/>
            <a:ext cx="10515600" cy="1325563"/>
          </a:xfrm>
        </p:spPr>
        <p:txBody>
          <a:bodyPr>
            <a:normAutofit/>
          </a:bodyPr>
          <a:lstStyle/>
          <a:p>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Module Aim</a:t>
            </a:r>
          </a:p>
        </p:txBody>
      </p:sp>
      <p:sp>
        <p:nvSpPr>
          <p:cNvPr id="3" name="Content Placeholder 2"/>
          <p:cNvSpPr>
            <a:spLocks noGrp="1"/>
          </p:cNvSpPr>
          <p:nvPr>
            <p:ph sz="half" idx="1"/>
          </p:nvPr>
        </p:nvSpPr>
        <p:spPr>
          <a:xfrm>
            <a:off x="1422400" y="3423402"/>
            <a:ext cx="4597191" cy="3057203"/>
          </a:xfrm>
          <a:prstGeom prst="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a:normAutofit/>
          </a:bodyPr>
          <a:lstStyle/>
          <a:p>
            <a:r>
              <a:rPr lang="cy-GB" sz="2400" b="0" i="0" u="none" strike="noStrike" dirty="0">
                <a:solidFill>
                  <a:srgbClr val="000000"/>
                </a:solidFill>
                <a:effectLst/>
                <a:latin typeface="Arial" panose="020B0604020202020204" pitchFamily="34" charset="0"/>
              </a:rPr>
              <a:t>Datblygu dealltwriaeth feirniadol o rôl ac effaith llesiant mewn addysg a dadansoddi’n feirniadol yr arferion a’r dulliau sy’n cefnogi hyn. </a:t>
            </a:r>
            <a:r>
              <a:rPr lang="cy-GB" sz="2400" b="1" i="0" u="none" strike="noStrike" dirty="0">
                <a:solidFill>
                  <a:srgbClr val="000000"/>
                </a:solidFill>
                <a:effectLst/>
                <a:latin typeface="Arial" panose="020B0604020202020204" pitchFamily="34" charset="0"/>
              </a:rPr>
              <a:t> </a:t>
            </a:r>
            <a:r>
              <a:rPr lang="cy-GB" sz="2400" b="0" i="0" u="none" strike="noStrike" dirty="0">
                <a:solidFill>
                  <a:srgbClr val="000000"/>
                </a:solidFill>
                <a:effectLst/>
                <a:latin typeface="Arial" panose="020B0604020202020204" pitchFamily="34" charset="0"/>
              </a:rPr>
              <a:t> </a:t>
            </a:r>
          </a:p>
          <a:p>
            <a:endParaRPr lang="en-GB" sz="3600" dirty="0"/>
          </a:p>
        </p:txBody>
      </p:sp>
      <p:sp>
        <p:nvSpPr>
          <p:cNvPr id="4" name="Content Placeholder 3"/>
          <p:cNvSpPr>
            <a:spLocks noGrp="1"/>
          </p:cNvSpPr>
          <p:nvPr>
            <p:ph sz="half" idx="2"/>
          </p:nvPr>
        </p:nvSpPr>
        <p:spPr>
          <a:xfrm>
            <a:off x="6095999" y="3429001"/>
            <a:ext cx="5029201" cy="3029301"/>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a:normAutofit/>
          </a:bodyPr>
          <a:lstStyle/>
          <a:p>
            <a:r>
              <a:rPr lang="en-GB" sz="2400" b="0" i="0" u="none" strike="noStrike" dirty="0">
                <a:solidFill>
                  <a:srgbClr val="000000"/>
                </a:solidFill>
                <a:effectLst/>
                <a:latin typeface="Arial" panose="020B0604020202020204" pitchFamily="34" charset="0"/>
              </a:rPr>
              <a:t>To develop a critical understanding of the role and impact of well-being in education and critically analyse the practices and approaches which support this.</a:t>
            </a:r>
            <a:r>
              <a:rPr lang="en-GB" sz="2400" b="1" i="0" u="none" strike="noStrike" dirty="0">
                <a:solidFill>
                  <a:srgbClr val="000000"/>
                </a:solidFill>
                <a:effectLst/>
                <a:latin typeface="Arial" panose="020B0604020202020204" pitchFamily="34" charset="0"/>
              </a:rPr>
              <a:t> </a:t>
            </a:r>
            <a:r>
              <a:rPr lang="en-GB" sz="2400" b="0" i="0" u="none" strike="noStrike" dirty="0">
                <a:solidFill>
                  <a:srgbClr val="000000"/>
                </a:solidFill>
                <a:effectLst/>
                <a:latin typeface="Arial" panose="020B0604020202020204" pitchFamily="34" charset="0"/>
              </a:rPr>
              <a:t> </a:t>
            </a:r>
            <a:endParaRPr lang="en-GB" sz="2400" b="0" i="0" u="none" strike="noStrike" dirty="0">
              <a:solidFill>
                <a:srgbClr val="000000"/>
              </a:solidFill>
              <a:effectLst/>
              <a:latin typeface="verdana" panose="020B0604030504040204" pitchFamily="34" charset="0"/>
            </a:endParaRPr>
          </a:p>
          <a:p>
            <a:endParaRPr lang="en-GB" sz="2400" dirty="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459455" y="1844824"/>
            <a:ext cx="3273090"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103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6217" y="188640"/>
            <a:ext cx="8341596" cy="1143000"/>
          </a:xfrm>
        </p:spPr>
        <p:txBody>
          <a:bodyPr>
            <a:normAutofit/>
          </a:bodyPr>
          <a:lstStyle/>
          <a:p>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Dysgu</a:t>
            </a:r>
            <a:r>
              <a:rPr lang="en-GB" sz="3600" dirty="0">
                <a:latin typeface="Arial" panose="020B0604020202020204" pitchFamily="34" charset="0"/>
                <a:cs typeface="Arial" panose="020B0604020202020204" pitchFamily="34" charset="0"/>
              </a:rPr>
              <a:t> / </a:t>
            </a:r>
            <a:r>
              <a:rPr lang="en-GB" sz="3600"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981200" y="4509121"/>
            <a:ext cx="4038600" cy="1617043"/>
          </a:xfrm>
          <a:prstGeom prst="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Archwilio’n feirniadol effaith deddfwriaeth a pholisi ar yr agenda llesiant yn y Deyrnas Unedig o ran addysg. </a:t>
            </a:r>
            <a:endParaRPr lang="cy-GB" b="0" i="0" u="none" strike="noStrike" dirty="0">
              <a:solidFill>
                <a:srgbClr val="000000"/>
              </a:solidFill>
              <a:effectLst/>
              <a:latin typeface="verdana" panose="020B0604030504040204" pitchFamily="34" charset="0"/>
            </a:endParaRP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6172200" y="4509121"/>
            <a:ext cx="4038600" cy="1617043"/>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examine the impact of legislation and policy on the well-being agenda in the UK in relation to education. </a:t>
            </a:r>
            <a:endParaRPr lang="en-GB" b="0" i="0" u="none" strike="noStrike" dirty="0">
              <a:solidFill>
                <a:srgbClr val="000000"/>
              </a:solidFill>
              <a:effectLst/>
              <a:latin typeface="verdana" panose="020B0604030504040204" pitchFamily="34" charset="0"/>
            </a:endParaRPr>
          </a:p>
          <a:p>
            <a:pPr marL="68580" indent="0">
              <a:buNone/>
            </a:pPr>
            <a:endParaRPr lang="en-GB" dirty="0"/>
          </a:p>
          <a:p>
            <a:endParaRPr lang="en-GB" i="1" dirty="0">
              <a:solidFill>
                <a:srgbClr val="FF0000"/>
              </a:solidFill>
            </a:endParaRPr>
          </a:p>
          <a:p>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076540" y="1556792"/>
            <a:ext cx="4038920"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Learning Outcomes</a:t>
            </a:r>
            <a:endParaRPr lang="en-GB" dirty="0"/>
          </a:p>
        </p:txBody>
      </p:sp>
      <p:sp>
        <p:nvSpPr>
          <p:cNvPr id="3" name="Content Placeholder 2"/>
          <p:cNvSpPr>
            <a:spLocks noGrp="1"/>
          </p:cNvSpPr>
          <p:nvPr>
            <p:ph sz="half" idx="1"/>
          </p:nvPr>
        </p:nvSpPr>
        <p:spPr>
          <a:xfrm>
            <a:off x="303321" y="3018027"/>
            <a:ext cx="4038600" cy="2764904"/>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Adfyfyrio’n feirniadol ar rôl ac effaith hunanofal i staff, plant a phobl ifanc wrth gyflawni nodau llesiant ehangach. </a:t>
            </a:r>
            <a:endParaRPr lang="cy-GB" b="0" i="0" u="none" strike="noStrike" dirty="0">
              <a:solidFill>
                <a:srgbClr val="000000"/>
              </a:solidFill>
              <a:effectLst/>
              <a:latin typeface="verdana" panose="020B0604030504040204" pitchFamily="34" charset="0"/>
            </a:endParaRPr>
          </a:p>
          <a:p>
            <a:endParaRPr lang="en-GB" dirty="0"/>
          </a:p>
        </p:txBody>
      </p:sp>
      <p:sp>
        <p:nvSpPr>
          <p:cNvPr id="4" name="Content Placeholder 3"/>
          <p:cNvSpPr>
            <a:spLocks noGrp="1"/>
          </p:cNvSpPr>
          <p:nvPr>
            <p:ph sz="half" idx="2"/>
          </p:nvPr>
        </p:nvSpPr>
        <p:spPr>
          <a:xfrm>
            <a:off x="7713955" y="3098424"/>
            <a:ext cx="4038600" cy="2764904"/>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reflect on the role and impact of self-care for staff, children and young people in achieving wider well-being goals. </a:t>
            </a:r>
            <a:endParaRPr lang="en-GB" b="0" i="0" u="none" strike="noStrike" dirty="0">
              <a:solidFill>
                <a:srgbClr val="000000"/>
              </a:solidFill>
              <a:effectLst/>
              <a:latin typeface="verdana" panose="020B0604030504040204" pitchFamily="34" charset="0"/>
            </a:endParaRPr>
          </a:p>
          <a:p>
            <a:endParaRPr lang="en-GB" dirty="0"/>
          </a:p>
        </p:txBody>
      </p:sp>
      <p:pic>
        <p:nvPicPr>
          <p:cNvPr id="6" name="Picture 5" descr="A picture containing logo&#10;&#10;Description automatically generated">
            <a:extLst>
              <a:ext uri="{FF2B5EF4-FFF2-40B4-BE49-F238E27FC236}">
                <a16:creationId xmlns:a16="http://schemas.microsoft.com/office/drawing/2014/main" id="{754B28BF-E8DE-4860-A863-00CBBB03EA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33839" y="1603641"/>
            <a:ext cx="2388197" cy="2410486"/>
          </a:xfrm>
          <a:prstGeom prst="rect">
            <a:avLst/>
          </a:prstGeom>
        </p:spPr>
      </p:pic>
    </p:spTree>
    <p:extLst>
      <p:ext uri="{BB962C8B-B14F-4D97-AF65-F5344CB8AC3E}">
        <p14:creationId xmlns:p14="http://schemas.microsoft.com/office/powerpoint/2010/main" val="3449578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Learning Outcomes</a:t>
            </a:r>
            <a:endParaRPr lang="en-GB" dirty="0"/>
          </a:p>
        </p:txBody>
      </p:sp>
      <p:sp>
        <p:nvSpPr>
          <p:cNvPr id="3" name="Content Placeholder 2"/>
          <p:cNvSpPr>
            <a:spLocks noGrp="1"/>
          </p:cNvSpPr>
          <p:nvPr>
            <p:ph sz="half" idx="1"/>
          </p:nvPr>
        </p:nvSpPr>
        <p:spPr>
          <a:xfrm>
            <a:off x="605161" y="3758455"/>
            <a:ext cx="4038600" cy="2193107"/>
          </a:xfrm>
          <a:prstGeom prst="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Dadansoddi’n feirniadol ffyrdd o hyrwyddo llesiant cynaliadwy a gwerthuso deilliannau mewn amgylchedd sy’n seiliedig ar addysg. </a:t>
            </a:r>
            <a:endParaRPr lang="cy-GB" b="0" i="0" u="none" strike="noStrike" dirty="0">
              <a:solidFill>
                <a:srgbClr val="000000"/>
              </a:solidFill>
              <a:effectLst/>
              <a:latin typeface="verdana" panose="020B0604030504040204" pitchFamily="34" charset="0"/>
            </a:endParaRPr>
          </a:p>
          <a:p>
            <a:pPr marL="68580" indent="0">
              <a:buNone/>
            </a:pPr>
            <a:endParaRPr lang="en-GB" dirty="0"/>
          </a:p>
        </p:txBody>
      </p:sp>
      <p:sp>
        <p:nvSpPr>
          <p:cNvPr id="4" name="Content Placeholder 3"/>
          <p:cNvSpPr>
            <a:spLocks noGrp="1"/>
          </p:cNvSpPr>
          <p:nvPr>
            <p:ph sz="half" idx="2"/>
          </p:nvPr>
        </p:nvSpPr>
        <p:spPr>
          <a:xfrm>
            <a:off x="7248370" y="3758455"/>
            <a:ext cx="4038600" cy="2193107"/>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analyse ways of promoting sustainable well-being and evaluating outcomes in an education-based environment. </a:t>
            </a:r>
            <a:endParaRPr lang="en-GB" b="0" i="0" u="none" strike="noStrike" dirty="0">
              <a:solidFill>
                <a:srgbClr val="000000"/>
              </a:solidFill>
              <a:effectLst/>
              <a:latin typeface="verdana" panose="020B0604030504040204" pitchFamily="34" charset="0"/>
            </a:endParaRPr>
          </a:p>
          <a:p>
            <a:endParaRPr lang="en-GB" i="1"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793566" y="1690688"/>
            <a:ext cx="3058861" cy="2158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err="1"/>
              <a:t>Cydran</a:t>
            </a:r>
            <a:r>
              <a:rPr lang="en-GB" b="1" dirty="0"/>
              <a:t> </a:t>
            </a:r>
            <a:r>
              <a:rPr lang="en-GB" b="1" dirty="0" err="1"/>
              <a:t>Asesu</a:t>
            </a:r>
            <a:r>
              <a:rPr lang="en-GB" b="1" dirty="0"/>
              <a:t> 1 – 100% </a:t>
            </a:r>
          </a:p>
          <a:p>
            <a:pPr marL="0" indent="0">
              <a:buNone/>
            </a:pPr>
            <a:endParaRPr lang="en-GB" dirty="0"/>
          </a:p>
          <a:p>
            <a:pPr marL="0" indent="0">
              <a:buNone/>
            </a:pPr>
            <a:r>
              <a:rPr lang="en-GB" dirty="0" err="1"/>
              <a:t>Portffolio</a:t>
            </a:r>
            <a:r>
              <a:rPr lang="en-GB" dirty="0"/>
              <a:t> – (4000 gair </a:t>
            </a:r>
            <a:r>
              <a:rPr lang="en-GB" dirty="0" err="1"/>
              <a:t>cyfwerth</a:t>
            </a:r>
            <a:r>
              <a:rPr lang="en-GB" dirty="0"/>
              <a:t>) </a:t>
            </a:r>
          </a:p>
          <a:p>
            <a:pPr marL="0" indent="0">
              <a:buNone/>
            </a:pPr>
            <a:endParaRPr lang="en-GB" dirty="0"/>
          </a:p>
          <a:p>
            <a:pPr marL="0" indent="0">
              <a:buNone/>
            </a:pPr>
            <a:r>
              <a:rPr lang="en-GB" dirty="0" err="1"/>
              <a:t>Gwerthuso'n</a:t>
            </a:r>
            <a:r>
              <a:rPr lang="en-GB" dirty="0"/>
              <a:t> </a:t>
            </a:r>
            <a:r>
              <a:rPr lang="en-GB" dirty="0" err="1"/>
              <a:t>feirniadol</a:t>
            </a:r>
            <a:r>
              <a:rPr lang="en-GB" dirty="0"/>
              <a:t> </a:t>
            </a:r>
            <a:r>
              <a:rPr lang="en-GB" dirty="0" err="1"/>
              <a:t>rôl</a:t>
            </a:r>
            <a:r>
              <a:rPr lang="en-GB" dirty="0"/>
              <a:t> ac </a:t>
            </a:r>
            <a:r>
              <a:rPr lang="en-GB" dirty="0" err="1"/>
              <a:t>effaith</a:t>
            </a:r>
            <a:r>
              <a:rPr lang="en-GB" dirty="0"/>
              <a:t> </a:t>
            </a:r>
            <a:r>
              <a:rPr lang="en-GB" dirty="0" err="1"/>
              <a:t>hyd</a:t>
            </a:r>
            <a:r>
              <a:rPr lang="en-GB" dirty="0"/>
              <a:t> at 4 </a:t>
            </a:r>
            <a:r>
              <a:rPr lang="en-GB" dirty="0" err="1"/>
              <a:t>ymarfer</a:t>
            </a:r>
            <a:r>
              <a:rPr lang="en-GB" dirty="0"/>
              <a:t> </a:t>
            </a:r>
            <a:r>
              <a:rPr lang="en-GB" dirty="0" err="1"/>
              <a:t>gwahanol</a:t>
            </a:r>
            <a:r>
              <a:rPr lang="en-GB" dirty="0"/>
              <a:t> </a:t>
            </a:r>
            <a:r>
              <a:rPr lang="en-GB" dirty="0" err="1"/>
              <a:t>sy'n</a:t>
            </a:r>
            <a:r>
              <a:rPr lang="en-GB" dirty="0"/>
              <a:t> </a:t>
            </a:r>
            <a:r>
              <a:rPr lang="en-GB" dirty="0" err="1"/>
              <a:t>hyrwyddo</a:t>
            </a:r>
            <a:r>
              <a:rPr lang="en-GB" dirty="0"/>
              <a:t> </a:t>
            </a:r>
            <a:r>
              <a:rPr lang="en-GB" dirty="0" err="1"/>
              <a:t>lles</a:t>
            </a:r>
            <a:r>
              <a:rPr lang="en-GB" dirty="0"/>
              <a:t> </a:t>
            </a:r>
            <a:r>
              <a:rPr lang="en-GB" dirty="0" err="1"/>
              <a:t>disgyblion</a:t>
            </a:r>
            <a:r>
              <a:rPr lang="en-GB" dirty="0"/>
              <a:t> a/neu staff </a:t>
            </a:r>
            <a:r>
              <a:rPr lang="en-GB" dirty="0" err="1"/>
              <a:t>mewn</a:t>
            </a:r>
            <a:r>
              <a:rPr lang="en-GB" dirty="0"/>
              <a:t> </a:t>
            </a:r>
            <a:r>
              <a:rPr lang="en-GB" dirty="0" err="1"/>
              <a:t>ysgolion</a:t>
            </a:r>
            <a:r>
              <a:rPr lang="en-GB" dirty="0"/>
              <a:t> </a:t>
            </a:r>
            <a:r>
              <a:rPr lang="en-GB" dirty="0" err="1"/>
              <a:t>cynradd</a:t>
            </a:r>
            <a:r>
              <a:rPr lang="en-GB" dirty="0"/>
              <a:t>. </a:t>
            </a:r>
          </a:p>
          <a:p>
            <a:pPr marL="0" indent="0">
              <a:buNone/>
            </a:pPr>
            <a:r>
              <a:rPr lang="en-GB" dirty="0" err="1"/>
              <a:t>Cefnogwch</a:t>
            </a:r>
            <a:r>
              <a:rPr lang="en-GB" dirty="0"/>
              <a:t> </a:t>
            </a:r>
            <a:r>
              <a:rPr lang="en-GB" dirty="0" err="1"/>
              <a:t>eich</a:t>
            </a:r>
            <a:r>
              <a:rPr lang="en-GB" dirty="0"/>
              <a:t> </a:t>
            </a:r>
            <a:r>
              <a:rPr lang="en-GB" dirty="0" err="1"/>
              <a:t>dadleuon</a:t>
            </a:r>
            <a:r>
              <a:rPr lang="en-GB" dirty="0"/>
              <a:t> </a:t>
            </a:r>
            <a:r>
              <a:rPr lang="en-GB" dirty="0" err="1"/>
              <a:t>gydag</a:t>
            </a:r>
            <a:r>
              <a:rPr lang="en-GB" dirty="0"/>
              <a:t> </a:t>
            </a:r>
            <a:r>
              <a:rPr lang="en-GB" dirty="0" err="1"/>
              <a:t>ystod</a:t>
            </a:r>
            <a:r>
              <a:rPr lang="en-GB" dirty="0"/>
              <a:t> </a:t>
            </a:r>
            <a:r>
              <a:rPr lang="en-GB" dirty="0" err="1"/>
              <a:t>amrywiol</a:t>
            </a:r>
            <a:r>
              <a:rPr lang="en-GB" dirty="0"/>
              <a:t> o </a:t>
            </a:r>
            <a:r>
              <a:rPr lang="en-GB" dirty="0" err="1"/>
              <a:t>ddeddfwriaeth</a:t>
            </a:r>
            <a:r>
              <a:rPr lang="en-GB" dirty="0"/>
              <a:t>, </a:t>
            </a:r>
            <a:r>
              <a:rPr lang="en-GB" dirty="0" err="1"/>
              <a:t>damcaniaeth</a:t>
            </a:r>
            <a:r>
              <a:rPr lang="en-GB" dirty="0"/>
              <a:t>, </a:t>
            </a:r>
            <a:r>
              <a:rPr lang="en-GB" dirty="0" err="1"/>
              <a:t>polisi</a:t>
            </a:r>
            <a:r>
              <a:rPr lang="en-GB" dirty="0"/>
              <a:t> ac </a:t>
            </a:r>
            <a:r>
              <a:rPr lang="en-GB" dirty="0" err="1"/>
              <a:t>ymarfer</a:t>
            </a:r>
            <a:r>
              <a:rPr lang="en-GB" dirty="0"/>
              <a:t> </a:t>
            </a:r>
            <a:r>
              <a:rPr lang="en-GB" dirty="0" err="1"/>
              <a:t>perthnasol</a:t>
            </a:r>
            <a:r>
              <a:rPr lang="en-GB" dirty="0"/>
              <a:t>. </a:t>
            </a:r>
          </a:p>
          <a:p>
            <a:pPr marL="0" indent="0" algn="r">
              <a:buNone/>
            </a:pPr>
            <a:endParaRPr lang="en-GB" dirty="0"/>
          </a:p>
          <a:p>
            <a:pPr marL="0" indent="0" algn="r">
              <a:buNone/>
            </a:pPr>
            <a:r>
              <a:rPr lang="en-GB" dirty="0" err="1">
                <a:solidFill>
                  <a:srgbClr val="FF0000"/>
                </a:solidFill>
              </a:rPr>
              <a:t>Cyflwynwch</a:t>
            </a:r>
            <a:r>
              <a:rPr lang="en-GB" dirty="0">
                <a:solidFill>
                  <a:srgbClr val="FF0000"/>
                </a:solidFill>
              </a:rPr>
              <a:t> </a:t>
            </a:r>
            <a:r>
              <a:rPr lang="en-GB" dirty="0" err="1">
                <a:solidFill>
                  <a:srgbClr val="FF0000"/>
                </a:solidFill>
              </a:rPr>
              <a:t>erbyn</a:t>
            </a:r>
            <a:r>
              <a:rPr lang="en-GB" dirty="0">
                <a:solidFill>
                  <a:srgbClr val="FF0000"/>
                </a:solidFill>
              </a:rPr>
              <a:t> 23:59 </a:t>
            </a:r>
            <a:r>
              <a:rPr lang="en-GB" dirty="0" err="1">
                <a:solidFill>
                  <a:srgbClr val="FF0000"/>
                </a:solidFill>
              </a:rPr>
              <a:t>ar</a:t>
            </a:r>
            <a:r>
              <a:rPr lang="en-GB" dirty="0">
                <a:solidFill>
                  <a:srgbClr val="FF0000"/>
                </a:solidFill>
              </a:rPr>
              <a:t> 02/03 </a:t>
            </a:r>
          </a:p>
          <a:p>
            <a:pPr marL="0" indent="0" algn="r">
              <a:buNone/>
            </a:pPr>
            <a:r>
              <a:rPr lang="en-GB" dirty="0" err="1">
                <a:solidFill>
                  <a:srgbClr val="FF0000"/>
                </a:solidFill>
              </a:rPr>
              <a:t>Dyddiad</a:t>
            </a:r>
            <a:r>
              <a:rPr lang="en-GB" dirty="0">
                <a:solidFill>
                  <a:srgbClr val="FF0000"/>
                </a:solidFill>
              </a:rPr>
              <a:t> </a:t>
            </a:r>
            <a:r>
              <a:rPr lang="en-GB" dirty="0" err="1">
                <a:solidFill>
                  <a:srgbClr val="FF0000"/>
                </a:solidFill>
              </a:rPr>
              <a:t>postio</a:t>
            </a:r>
            <a:r>
              <a:rPr lang="en-GB" dirty="0">
                <a:solidFill>
                  <a:srgbClr val="FF0000"/>
                </a:solidFill>
              </a:rPr>
              <a:t> </a:t>
            </a:r>
            <a:r>
              <a:rPr lang="en-GB" dirty="0" err="1">
                <a:solidFill>
                  <a:srgbClr val="FF0000"/>
                </a:solidFill>
              </a:rPr>
              <a:t>adborth</a:t>
            </a:r>
            <a:r>
              <a:rPr lang="en-GB" dirty="0">
                <a:solidFill>
                  <a:srgbClr val="FF0000"/>
                </a:solidFill>
              </a:rPr>
              <a:t>: 30/03 @ 15:00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algn="just" rtl="0" fontAlgn="base"/>
            <a:r>
              <a:rPr lang="en-GB" b="1" i="0" u="none" strike="noStrike" dirty="0">
                <a:solidFill>
                  <a:srgbClr val="000000"/>
                </a:solidFill>
                <a:effectLst/>
                <a:latin typeface="Arial" panose="020B0604020202020204" pitchFamily="34" charset="0"/>
              </a:rPr>
              <a:t>Assessment Component 1  – 100%</a:t>
            </a:r>
            <a:r>
              <a:rPr lang="en-GB" b="0" i="0" u="none" strike="noStrike" dirty="0">
                <a:solidFill>
                  <a:srgbClr val="000000"/>
                </a:solidFill>
                <a:effectLst/>
                <a:latin typeface="Arial" panose="020B0604020202020204" pitchFamily="34" charset="0"/>
              </a:rPr>
              <a: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just" rtl="0" fontAlgn="base"/>
            <a:r>
              <a:rPr lang="en-GB" b="0" i="0" u="none" strike="noStrike" dirty="0">
                <a:solidFill>
                  <a:srgbClr val="000000"/>
                </a:solidFill>
                <a:effectLst/>
                <a:latin typeface="Arial" panose="020B0604020202020204" pitchFamily="34" charset="0"/>
              </a:rPr>
              <a:t>Portfolio – (4000 words equivalent)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l" rtl="0" fontAlgn="base"/>
            <a:r>
              <a:rPr lang="en-GB" b="0" i="0" u="none" strike="noStrike" dirty="0">
                <a:solidFill>
                  <a:srgbClr val="000000"/>
                </a:solidFill>
                <a:effectLst/>
                <a:latin typeface="Arial" panose="020B0604020202020204" pitchFamily="34" charset="0"/>
              </a:rPr>
              <a:t>Critically evaluate the role and impact of up to 4 different practices which promote the well-being of pupils and/or staff within primary schools. </a:t>
            </a:r>
          </a:p>
          <a:p>
            <a:pPr algn="l" rtl="0" fontAlgn="base"/>
            <a:r>
              <a:rPr lang="en-GB" b="0" i="0" u="none" strike="noStrike" dirty="0">
                <a:solidFill>
                  <a:srgbClr val="000000"/>
                </a:solidFill>
                <a:effectLst/>
                <a:latin typeface="Arial" panose="020B0604020202020204" pitchFamily="34" charset="0"/>
              </a:rPr>
              <a:t>Support your arguments with a diverse range of relevant legislation, theory, policy and practice. </a:t>
            </a:r>
            <a:endParaRPr lang="en-GB" b="0" i="0" u="none" strike="noStrike" dirty="0">
              <a:solidFill>
                <a:srgbClr val="000000"/>
              </a:solidFill>
              <a:effectLst/>
              <a:latin typeface="&amp;quot"/>
            </a:endParaRPr>
          </a:p>
          <a:p>
            <a:pPr marL="0" indent="0" algn="r">
              <a:buNone/>
            </a:pPr>
            <a:r>
              <a:rPr lang="en-GB" dirty="0">
                <a:solidFill>
                  <a:srgbClr val="FF0000"/>
                </a:solidFill>
              </a:rPr>
              <a:t>Submit by 23:59 on 02/03 </a:t>
            </a:r>
          </a:p>
          <a:p>
            <a:pPr marL="0" indent="0" algn="r">
              <a:buNone/>
            </a:pPr>
            <a:r>
              <a:rPr lang="en-GB" dirty="0">
                <a:solidFill>
                  <a:srgbClr val="FF0000"/>
                </a:solidFill>
              </a:rPr>
              <a:t>Post date: 30/03 @ 15:00 </a:t>
            </a:r>
          </a:p>
        </p:txBody>
      </p:sp>
      <p:pic>
        <p:nvPicPr>
          <p:cNvPr id="4" name="Picture 3" descr="A picture containing text, vector graphics&#10;&#10;Description automatically generated">
            <a:extLst>
              <a:ext uri="{FF2B5EF4-FFF2-40B4-BE49-F238E27FC236}">
                <a16:creationId xmlns:a16="http://schemas.microsoft.com/office/drawing/2014/main" id="{FA0786D2-5275-408B-B711-7E3CBBAE143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30123" y="91046"/>
            <a:ext cx="1227591" cy="1778401"/>
          </a:xfrm>
          <a:prstGeom prst="rect">
            <a:avLst/>
          </a:prstGeom>
        </p:spPr>
      </p:pic>
    </p:spTree>
    <p:extLst>
      <p:ext uri="{BB962C8B-B14F-4D97-AF65-F5344CB8AC3E}">
        <p14:creationId xmlns:p14="http://schemas.microsoft.com/office/powerpoint/2010/main" val="1962734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dirty="0" err="1"/>
              <a:t>Ystyriwch</a:t>
            </a:r>
            <a:r>
              <a:rPr lang="en-GB" dirty="0"/>
              <a:t> </a:t>
            </a:r>
            <a:r>
              <a:rPr lang="en-GB" dirty="0" err="1"/>
              <a:t>gyflwyniad</a:t>
            </a:r>
            <a:r>
              <a:rPr lang="en-GB" dirty="0"/>
              <a:t> </a:t>
            </a:r>
            <a:r>
              <a:rPr lang="en-GB" dirty="0" err="1"/>
              <a:t>perthnasol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portffolio</a:t>
            </a:r>
            <a:r>
              <a:rPr lang="en-GB" dirty="0"/>
              <a:t>. </a:t>
            </a:r>
            <a:r>
              <a:rPr lang="en-GB" dirty="0" err="1"/>
              <a:t>Gallwch</a:t>
            </a:r>
            <a:r>
              <a:rPr lang="en-GB" dirty="0"/>
              <a:t> </a:t>
            </a:r>
            <a:r>
              <a:rPr lang="en-GB" dirty="0" err="1"/>
              <a:t>ddefnyddio</a:t>
            </a:r>
            <a:r>
              <a:rPr lang="en-GB" dirty="0"/>
              <a:t> </a:t>
            </a:r>
            <a:r>
              <a:rPr lang="en-GB" dirty="0" err="1"/>
              <a:t>adrannau</a:t>
            </a:r>
            <a:r>
              <a:rPr lang="en-GB" dirty="0"/>
              <a:t>, is-</a:t>
            </a:r>
            <a:r>
              <a:rPr lang="en-GB" dirty="0" err="1"/>
              <a:t>benawdau</a:t>
            </a:r>
            <a:r>
              <a:rPr lang="en-GB" dirty="0"/>
              <a:t>, </a:t>
            </a:r>
            <a:r>
              <a:rPr lang="en-GB" dirty="0" err="1"/>
              <a:t>tablau</a:t>
            </a:r>
            <a:r>
              <a:rPr lang="en-GB" dirty="0"/>
              <a:t>, </a:t>
            </a:r>
            <a:r>
              <a:rPr lang="en-GB" dirty="0" err="1"/>
              <a:t>diagramau</a:t>
            </a:r>
            <a:r>
              <a:rPr lang="en-GB" dirty="0"/>
              <a:t>, </a:t>
            </a:r>
            <a:r>
              <a:rPr lang="en-GB" dirty="0" err="1"/>
              <a:t>pwyntiau</a:t>
            </a:r>
            <a:r>
              <a:rPr lang="en-GB" dirty="0"/>
              <a:t> </a:t>
            </a:r>
            <a:r>
              <a:rPr lang="en-GB" dirty="0" err="1"/>
              <a:t>bwled</a:t>
            </a:r>
            <a:r>
              <a:rPr lang="en-GB" dirty="0"/>
              <a:t> ac </a:t>
            </a:r>
            <a:r>
              <a:rPr lang="en-GB" dirty="0" err="1"/>
              <a:t>ati</a:t>
            </a:r>
            <a:r>
              <a:rPr lang="en-GB" dirty="0"/>
              <a:t> </a:t>
            </a:r>
            <a:r>
              <a:rPr lang="en-GB" dirty="0" err="1"/>
              <a:t>lle</a:t>
            </a:r>
            <a:r>
              <a:rPr lang="en-GB" dirty="0"/>
              <a:t> </a:t>
            </a:r>
            <a:r>
              <a:rPr lang="en-GB" dirty="0" err="1"/>
              <a:t>bo</a:t>
            </a:r>
            <a:r>
              <a:rPr lang="en-GB" dirty="0"/>
              <a:t> </a:t>
            </a:r>
            <a:r>
              <a:rPr lang="en-GB" dirty="0" err="1"/>
              <a:t>hynny'n</a:t>
            </a:r>
            <a:r>
              <a:rPr lang="en-GB" dirty="0"/>
              <a:t> addas </a:t>
            </a:r>
            <a:r>
              <a:rPr lang="en-GB" dirty="0" err="1"/>
              <a:t>ond</a:t>
            </a:r>
            <a:r>
              <a:rPr lang="en-GB" dirty="0"/>
              <a:t> </a:t>
            </a:r>
            <a:r>
              <a:rPr lang="en-GB" dirty="0" err="1"/>
              <a:t>nid</a:t>
            </a:r>
            <a:r>
              <a:rPr lang="en-GB" dirty="0"/>
              <a:t> </a:t>
            </a:r>
            <a:r>
              <a:rPr lang="en-GB" dirty="0" err="1"/>
              <a:t>yn</a:t>
            </a:r>
            <a:r>
              <a:rPr lang="en-GB" dirty="0"/>
              <a:t> </a:t>
            </a:r>
            <a:r>
              <a:rPr lang="en-GB" dirty="0" err="1"/>
              <a:t>rhy</a:t>
            </a:r>
            <a:r>
              <a:rPr lang="en-GB" dirty="0"/>
              <a:t> </a:t>
            </a:r>
            <a:r>
              <a:rPr lang="en-GB" dirty="0" err="1"/>
              <a:t>aml</a:t>
            </a:r>
            <a:r>
              <a:rPr lang="en-GB" dirty="0"/>
              <a:t>. </a:t>
            </a:r>
          </a:p>
          <a:p>
            <a:pPr marL="0" indent="0">
              <a:buNone/>
            </a:pPr>
            <a:r>
              <a:rPr lang="en-GB" b="1" u="sng" dirty="0" err="1"/>
              <a:t>Strwythur</a:t>
            </a:r>
            <a:r>
              <a:rPr lang="en-GB" b="1" u="sng" dirty="0"/>
              <a:t> a </a:t>
            </a:r>
            <a:r>
              <a:rPr lang="en-GB" b="1" u="sng" dirty="0" err="1"/>
              <a:t>awgrymir</a:t>
            </a:r>
            <a:r>
              <a:rPr lang="en-GB" b="1" u="sng" dirty="0"/>
              <a:t> </a:t>
            </a:r>
          </a:p>
          <a:p>
            <a:pPr marL="0" indent="0">
              <a:buNone/>
            </a:pPr>
            <a:r>
              <a:rPr lang="en-GB" b="1" dirty="0"/>
              <a:t>1. </a:t>
            </a:r>
            <a:r>
              <a:rPr lang="en-GB" b="1" dirty="0" err="1"/>
              <a:t>Tudalen</a:t>
            </a:r>
            <a:r>
              <a:rPr lang="en-GB" b="1" dirty="0"/>
              <a:t> </a:t>
            </a:r>
            <a:r>
              <a:rPr lang="en-GB" b="1" dirty="0" err="1"/>
              <a:t>glawr</a:t>
            </a:r>
            <a:r>
              <a:rPr lang="en-GB" b="1" dirty="0"/>
              <a:t> </a:t>
            </a:r>
          </a:p>
          <a:p>
            <a:pPr marL="0" indent="0">
              <a:buNone/>
            </a:pPr>
            <a:r>
              <a:rPr lang="en-GB" b="1" dirty="0"/>
              <a:t>1. </a:t>
            </a:r>
            <a:r>
              <a:rPr lang="en-GB" b="1" dirty="0" err="1"/>
              <a:t>Tabl</a:t>
            </a:r>
            <a:r>
              <a:rPr lang="en-GB" b="1" dirty="0"/>
              <a:t> </a:t>
            </a:r>
            <a:r>
              <a:rPr lang="en-GB" b="1" dirty="0" err="1"/>
              <a:t>gynnwys</a:t>
            </a:r>
            <a:r>
              <a:rPr lang="en-GB" b="1" dirty="0"/>
              <a:t> </a:t>
            </a:r>
          </a:p>
          <a:p>
            <a:pPr marL="0" indent="0">
              <a:buNone/>
            </a:pPr>
            <a:r>
              <a:rPr lang="en-GB" b="1" dirty="0"/>
              <a:t>3. </a:t>
            </a:r>
            <a:r>
              <a:rPr lang="en-GB" b="1" dirty="0" err="1"/>
              <a:t>Cyflwyniad</a:t>
            </a:r>
            <a:r>
              <a:rPr lang="en-GB" b="1" dirty="0"/>
              <a:t> a </a:t>
            </a:r>
            <a:r>
              <a:rPr lang="en-GB" b="1" dirty="0" err="1"/>
              <a:t>throsolwg</a:t>
            </a:r>
            <a:r>
              <a:rPr lang="en-GB" b="1" dirty="0"/>
              <a:t> </a:t>
            </a:r>
          </a:p>
          <a:p>
            <a:pPr marL="0" indent="0">
              <a:buNone/>
            </a:pPr>
            <a:r>
              <a:rPr lang="en-GB" dirty="0" err="1"/>
              <a:t>Cyflwynwch</a:t>
            </a:r>
            <a:r>
              <a:rPr lang="en-GB" dirty="0"/>
              <a:t> y </a:t>
            </a:r>
            <a:r>
              <a:rPr lang="en-GB" dirty="0" err="1"/>
              <a:t>pwnc</a:t>
            </a:r>
            <a:r>
              <a:rPr lang="en-GB" dirty="0"/>
              <a:t> (</a:t>
            </a:r>
            <a:r>
              <a:rPr lang="en-GB" dirty="0" err="1"/>
              <a:t>gosodwch</a:t>
            </a:r>
            <a:r>
              <a:rPr lang="en-GB" dirty="0"/>
              <a:t> </a:t>
            </a:r>
            <a:r>
              <a:rPr lang="en-GB" dirty="0" err="1"/>
              <a:t>yr</a:t>
            </a:r>
            <a:r>
              <a:rPr lang="en-GB" dirty="0"/>
              <a:t> </a:t>
            </a:r>
            <a:r>
              <a:rPr lang="en-GB" dirty="0" err="1"/>
              <a:t>olygfa</a:t>
            </a:r>
            <a:r>
              <a:rPr lang="en-GB" dirty="0"/>
              <a:t>). </a:t>
            </a:r>
            <a:r>
              <a:rPr lang="en-GB" dirty="0" err="1"/>
              <a:t>Trafodwch</a:t>
            </a:r>
            <a:r>
              <a:rPr lang="en-GB" dirty="0"/>
              <a:t> </a:t>
            </a:r>
            <a:r>
              <a:rPr lang="en-GB" dirty="0" err="1"/>
              <a:t>beth</a:t>
            </a:r>
            <a:r>
              <a:rPr lang="en-GB" dirty="0"/>
              <a:t> </a:t>
            </a:r>
            <a:r>
              <a:rPr lang="en-GB" dirty="0" err="1"/>
              <a:t>fydd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gynnwys</a:t>
            </a:r>
            <a:r>
              <a:rPr lang="en-GB" dirty="0"/>
              <a:t> </a:t>
            </a:r>
            <a:r>
              <a:rPr lang="en-GB" dirty="0" err="1"/>
              <a:t>yn</a:t>
            </a:r>
            <a:r>
              <a:rPr lang="en-GB" dirty="0"/>
              <a:t> </a:t>
            </a:r>
            <a:r>
              <a:rPr lang="en-GB" dirty="0" err="1"/>
              <a:t>eich</a:t>
            </a:r>
            <a:r>
              <a:rPr lang="en-GB" dirty="0"/>
              <a:t> </a:t>
            </a:r>
            <a:r>
              <a:rPr lang="en-GB" dirty="0" err="1"/>
              <a:t>portffolio</a:t>
            </a:r>
            <a:r>
              <a:rPr lang="en-GB" dirty="0"/>
              <a:t>. Beth </a:t>
            </a:r>
            <a:r>
              <a:rPr lang="en-GB" dirty="0" err="1"/>
              <a:t>yw</a:t>
            </a:r>
            <a:r>
              <a:rPr lang="en-GB" dirty="0"/>
              <a:t> </a:t>
            </a:r>
            <a:r>
              <a:rPr lang="en-GB" dirty="0" err="1"/>
              <a:t>prif</a:t>
            </a:r>
            <a:r>
              <a:rPr lang="en-GB" dirty="0"/>
              <a:t> nod </a:t>
            </a:r>
            <a:r>
              <a:rPr lang="en-GB" dirty="0" err="1"/>
              <a:t>eich</a:t>
            </a:r>
            <a:r>
              <a:rPr lang="en-GB" dirty="0"/>
              <a:t> </a:t>
            </a:r>
            <a:r>
              <a:rPr lang="en-GB" dirty="0" err="1"/>
              <a:t>portffolio</a:t>
            </a:r>
            <a:r>
              <a:rPr lang="en-GB" dirty="0"/>
              <a:t>? </a:t>
            </a:r>
            <a:r>
              <a:rPr lang="en-GB" dirty="0" err="1"/>
              <a:t>Dylech</a:t>
            </a:r>
            <a:r>
              <a:rPr lang="en-GB" dirty="0"/>
              <a:t> </a:t>
            </a:r>
            <a:r>
              <a:rPr lang="en-GB" dirty="0" err="1"/>
              <a:t>gynnwys</a:t>
            </a:r>
            <a:r>
              <a:rPr lang="en-GB" dirty="0"/>
              <a:t> </a:t>
            </a:r>
            <a:r>
              <a:rPr lang="en-GB" dirty="0" err="1"/>
              <a:t>unrhyw</a:t>
            </a:r>
            <a:r>
              <a:rPr lang="en-GB" dirty="0"/>
              <a:t> </a:t>
            </a:r>
            <a:r>
              <a:rPr lang="en-GB" dirty="0" err="1"/>
              <a:t>wybodaeth</a:t>
            </a:r>
            <a:r>
              <a:rPr lang="en-GB" dirty="0"/>
              <a:t> </a:t>
            </a:r>
            <a:r>
              <a:rPr lang="en-GB" dirty="0" err="1"/>
              <a:t>gefndirol</a:t>
            </a:r>
            <a:r>
              <a:rPr lang="en-GB" dirty="0"/>
              <a:t> </a:t>
            </a:r>
            <a:r>
              <a:rPr lang="en-GB" dirty="0" err="1"/>
              <a:t>berthnasol</a:t>
            </a:r>
            <a:r>
              <a:rPr lang="en-GB" dirty="0"/>
              <a:t> sy'n </a:t>
            </a:r>
            <a:r>
              <a:rPr lang="en-GB" dirty="0" err="1"/>
              <a:t>ymwneud</a:t>
            </a:r>
            <a:r>
              <a:rPr lang="en-GB" dirty="0"/>
              <a:t> </a:t>
            </a:r>
            <a:r>
              <a:rPr lang="en-GB" dirty="0" err="1"/>
              <a:t>â'r</a:t>
            </a:r>
            <a:r>
              <a:rPr lang="en-GB" dirty="0"/>
              <a:t> </a:t>
            </a:r>
            <a:r>
              <a:rPr lang="en-GB" dirty="0" err="1"/>
              <a:t>gweithgareddau</a:t>
            </a:r>
            <a:r>
              <a:rPr lang="en-GB" dirty="0"/>
              <a:t> y </a:t>
            </a:r>
            <a:r>
              <a:rPr lang="en-GB" dirty="0" err="1"/>
              <a:t>byddwch</a:t>
            </a:r>
            <a:r>
              <a:rPr lang="en-GB" dirty="0"/>
              <a:t> </a:t>
            </a:r>
            <a:r>
              <a:rPr lang="en-GB" dirty="0" err="1"/>
              <a:t>yn</a:t>
            </a:r>
            <a:r>
              <a:rPr lang="en-GB" dirty="0"/>
              <a:t> </a:t>
            </a:r>
            <a:r>
              <a:rPr lang="en-GB" dirty="0" err="1"/>
              <a:t>eu</a:t>
            </a:r>
            <a:r>
              <a:rPr lang="en-GB" dirty="0"/>
              <a:t> cynnwys</a:t>
            </a:r>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0" i="0" u="none" strike="noStrike" dirty="0">
                <a:solidFill>
                  <a:srgbClr val="000000"/>
                </a:solidFill>
                <a:effectLst/>
                <a:latin typeface="Arial" panose="020B0604020202020204" pitchFamily="34" charset="0"/>
              </a:rPr>
              <a:t>Consider a relevant presentation for your portfolio. You can use sections, sub-headings, tables, diagrams, bullet points etc where suitable but not too often. </a:t>
            </a:r>
            <a:endParaRPr lang="en-GB" b="0" i="0" u="none" strike="noStrike" dirty="0">
              <a:solidFill>
                <a:srgbClr val="000000"/>
              </a:solidFill>
              <a:effectLst/>
              <a:latin typeface="&amp;quot"/>
            </a:endParaRPr>
          </a:p>
          <a:p>
            <a:pPr marL="0" indent="0" algn="l" rtl="0" fontAlgn="base">
              <a:buNone/>
            </a:pPr>
            <a:r>
              <a:rPr lang="en-GB" b="1" i="0" u="sng" strike="noStrike" dirty="0">
                <a:solidFill>
                  <a:srgbClr val="000000"/>
                </a:solidFill>
                <a:effectLst/>
                <a:latin typeface="Arial" panose="020B0604020202020204" pitchFamily="34" charset="0"/>
              </a:rPr>
              <a:t>Suggested structure </a:t>
            </a:r>
            <a:endParaRPr lang="en-GB" b="1" i="0" u="sng" strike="noStrike" dirty="0">
              <a:solidFill>
                <a:srgbClr val="000000"/>
              </a:solidFill>
              <a:effectLst/>
              <a:latin typeface="&amp;quot"/>
            </a:endParaRPr>
          </a:p>
          <a:p>
            <a:pPr algn="l" rtl="0" fontAlgn="base">
              <a:buFont typeface="+mj-lt"/>
              <a:buAutoNum type="arabicPeriod"/>
            </a:pPr>
            <a:r>
              <a:rPr lang="en-GB" b="1" i="0" u="none" strike="noStrike" dirty="0">
                <a:solidFill>
                  <a:srgbClr val="000000"/>
                </a:solidFill>
                <a:effectLst/>
                <a:latin typeface="Arial" panose="020B0604020202020204" pitchFamily="34" charset="0"/>
              </a:rPr>
              <a:t>Front cover page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2"/>
            </a:pPr>
            <a:r>
              <a:rPr lang="en-GB" b="1" i="0" u="none" strike="noStrike" dirty="0">
                <a:solidFill>
                  <a:srgbClr val="000000"/>
                </a:solidFill>
                <a:effectLst/>
                <a:latin typeface="Arial" panose="020B0604020202020204" pitchFamily="34" charset="0"/>
              </a:rPr>
              <a:t>Table of contents</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3"/>
            </a:pPr>
            <a:r>
              <a:rPr lang="en-GB" b="1" i="0" u="none" strike="noStrike" dirty="0">
                <a:solidFill>
                  <a:srgbClr val="000000"/>
                </a:solidFill>
                <a:effectLst/>
                <a:latin typeface="Arial" panose="020B0604020202020204" pitchFamily="34" charset="0"/>
              </a:rPr>
              <a:t>Introduction and overview</a:t>
            </a:r>
            <a:r>
              <a:rPr lang="en-GB" b="0" i="0" u="none" strike="noStrike" dirty="0">
                <a:solidFill>
                  <a:srgbClr val="000000"/>
                </a:solidFill>
                <a:effectLst/>
                <a:latin typeface="Arial" panose="020B0604020202020204" pitchFamily="34" charset="0"/>
              </a:rPr>
              <a:t> </a:t>
            </a:r>
          </a:p>
          <a:p>
            <a:pPr marL="0" indent="0" algn="l" rtl="0" fontAlgn="base">
              <a:buNone/>
            </a:pPr>
            <a:r>
              <a:rPr lang="en-GB" b="0" i="0" u="none" strike="noStrike" dirty="0">
                <a:solidFill>
                  <a:srgbClr val="000000"/>
                </a:solidFill>
                <a:effectLst/>
                <a:latin typeface="Arial" panose="020B0604020202020204" pitchFamily="34" charset="0"/>
              </a:rPr>
              <a:t>Introduce the topic (set the scene). Discuss what will be included in your portfolio. What is the main aim of your portfolio? Include any relevant background information relating to the activities that you will include. </a:t>
            </a:r>
            <a:endParaRPr lang="en-GB" b="0" i="0" u="none" strike="noStrike" dirty="0">
              <a:solidFill>
                <a:srgbClr val="000000"/>
              </a:solidFill>
              <a:effectLst/>
              <a:latin typeface="&amp;quot"/>
            </a:endParaRPr>
          </a:p>
          <a:p>
            <a:pPr marL="0" indent="0" algn="r">
              <a:buNone/>
            </a:pPr>
            <a:endParaRPr lang="en-GB" dirty="0"/>
          </a:p>
        </p:txBody>
      </p:sp>
      <p:pic>
        <p:nvPicPr>
          <p:cNvPr id="7" name="Picture 6" descr="A picture containing text, vector graphics&#10;&#10;Description automatically generated">
            <a:extLst>
              <a:ext uri="{FF2B5EF4-FFF2-40B4-BE49-F238E27FC236}">
                <a16:creationId xmlns:a16="http://schemas.microsoft.com/office/drawing/2014/main" id="{FB235DD2-9361-4FB5-8958-4356414C25B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30123" y="91046"/>
            <a:ext cx="1227591" cy="1778401"/>
          </a:xfrm>
          <a:prstGeom prst="rect">
            <a:avLst/>
          </a:prstGeom>
        </p:spPr>
      </p:pic>
    </p:spTree>
    <p:extLst>
      <p:ext uri="{BB962C8B-B14F-4D97-AF65-F5344CB8AC3E}">
        <p14:creationId xmlns:p14="http://schemas.microsoft.com/office/powerpoint/2010/main" val="123806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a:t>4. </a:t>
            </a:r>
            <a:r>
              <a:rPr lang="en-GB" b="1" dirty="0" err="1"/>
              <a:t>Dadansoddiad</a:t>
            </a:r>
            <a:r>
              <a:rPr lang="en-GB" b="1" dirty="0"/>
              <a:t> o </a:t>
            </a:r>
            <a:r>
              <a:rPr lang="en-GB" b="1" dirty="0" err="1"/>
              <a:t>derminoleg</a:t>
            </a:r>
            <a:r>
              <a:rPr lang="en-GB" b="1" dirty="0"/>
              <a:t> </a:t>
            </a:r>
            <a:r>
              <a:rPr lang="en-GB" dirty="0" err="1"/>
              <a:t>e.e.</a:t>
            </a:r>
            <a:r>
              <a:rPr lang="en-GB" dirty="0"/>
              <a:t> </a:t>
            </a:r>
            <a:r>
              <a:rPr lang="en-GB" dirty="0" err="1"/>
              <a:t>lles</a:t>
            </a:r>
            <a:r>
              <a:rPr lang="en-GB" dirty="0"/>
              <a:t>, iechyd </a:t>
            </a:r>
            <a:r>
              <a:rPr lang="en-GB" dirty="0" err="1"/>
              <a:t>meddwl</a:t>
            </a:r>
            <a:r>
              <a:rPr lang="en-GB" dirty="0"/>
              <a:t>, </a:t>
            </a:r>
            <a:r>
              <a:rPr lang="en-GB" dirty="0" err="1"/>
              <a:t>hunanofal</a:t>
            </a:r>
            <a:r>
              <a:rPr lang="en-GB" dirty="0"/>
              <a:t> .... </a:t>
            </a:r>
          </a:p>
          <a:p>
            <a:pPr marL="0" indent="0">
              <a:buNone/>
            </a:pPr>
            <a:r>
              <a:rPr lang="en-GB" dirty="0" err="1"/>
              <a:t>Ystyriwch</a:t>
            </a:r>
            <a:r>
              <a:rPr lang="en-GB" dirty="0"/>
              <a:t> </a:t>
            </a:r>
            <a:r>
              <a:rPr lang="en-GB" dirty="0" err="1"/>
              <a:t>ddiffiniadau</a:t>
            </a:r>
            <a:r>
              <a:rPr lang="en-GB" dirty="0"/>
              <a:t> </a:t>
            </a:r>
            <a:r>
              <a:rPr lang="en-GB" dirty="0" err="1"/>
              <a:t>gwahanol</a:t>
            </a:r>
            <a:r>
              <a:rPr lang="en-GB" dirty="0"/>
              <a:t> </a:t>
            </a:r>
            <a:r>
              <a:rPr lang="en-GB" dirty="0" err="1"/>
              <a:t>gan</a:t>
            </a:r>
            <a:r>
              <a:rPr lang="en-GB" dirty="0"/>
              <a:t> </a:t>
            </a:r>
            <a:r>
              <a:rPr lang="en-GB" dirty="0" err="1"/>
              <a:t>ddefnyddio</a:t>
            </a:r>
            <a:r>
              <a:rPr lang="en-GB" dirty="0"/>
              <a:t> </a:t>
            </a:r>
            <a:r>
              <a:rPr lang="en-GB" dirty="0" err="1"/>
              <a:t>ystod</a:t>
            </a:r>
            <a:r>
              <a:rPr lang="en-GB" dirty="0"/>
              <a:t> o </a:t>
            </a:r>
            <a:r>
              <a:rPr lang="en-GB" dirty="0" err="1"/>
              <a:t>destunau</a:t>
            </a:r>
            <a:r>
              <a:rPr lang="en-GB" dirty="0"/>
              <a:t> </a:t>
            </a:r>
            <a:r>
              <a:rPr lang="en-GB" dirty="0" err="1"/>
              <a:t>ysgolheigaidd</a:t>
            </a:r>
            <a:r>
              <a:rPr lang="en-GB" dirty="0"/>
              <a:t> </a:t>
            </a:r>
            <a:r>
              <a:rPr lang="en-GB" dirty="0" err="1"/>
              <a:t>perthnasol</a:t>
            </a:r>
            <a:r>
              <a:rPr lang="en-GB" dirty="0"/>
              <a:t> a </a:t>
            </a:r>
            <a:r>
              <a:rPr lang="en-GB" dirty="0" err="1"/>
              <a:t>dogfennau</a:t>
            </a:r>
            <a:r>
              <a:rPr lang="en-GB" dirty="0"/>
              <a:t> </a:t>
            </a:r>
            <a:r>
              <a:rPr lang="en-GB" dirty="0" err="1"/>
              <a:t>polisi</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dadl</a:t>
            </a:r>
            <a:r>
              <a:rPr lang="en-GB" dirty="0"/>
              <a:t>. </a:t>
            </a:r>
          </a:p>
          <a:p>
            <a:pPr marL="0" indent="0">
              <a:buNone/>
            </a:pPr>
            <a:r>
              <a:rPr lang="en-GB" b="1" dirty="0"/>
              <a:t>5. </a:t>
            </a:r>
            <a:r>
              <a:rPr lang="en-GB" b="1" dirty="0" err="1"/>
              <a:t>Dadansoddiad</a:t>
            </a:r>
            <a:r>
              <a:rPr lang="en-GB" b="1" dirty="0"/>
              <a:t> </a:t>
            </a:r>
            <a:r>
              <a:rPr lang="en-GB" b="1" dirty="0" err="1"/>
              <a:t>beirniadol</a:t>
            </a:r>
            <a:r>
              <a:rPr lang="en-GB" b="1" dirty="0"/>
              <a:t> o </a:t>
            </a:r>
            <a:r>
              <a:rPr lang="en-GB" b="1" dirty="0" err="1"/>
              <a:t>hyd</a:t>
            </a:r>
            <a:r>
              <a:rPr lang="en-GB" b="1" dirty="0"/>
              <a:t> at 4 </a:t>
            </a:r>
            <a:r>
              <a:rPr lang="en-GB" b="1" dirty="0" err="1"/>
              <a:t>ymarfer</a:t>
            </a:r>
            <a:r>
              <a:rPr lang="en-GB" b="1" dirty="0"/>
              <a:t> </a:t>
            </a:r>
            <a:r>
              <a:rPr lang="en-GB" b="1" dirty="0" err="1"/>
              <a:t>gwahanol</a:t>
            </a:r>
            <a:r>
              <a:rPr lang="en-GB" b="1" dirty="0"/>
              <a:t> sy'n </a:t>
            </a:r>
            <a:r>
              <a:rPr lang="en-GB" b="1" dirty="0" err="1"/>
              <a:t>hyrwyddo</a:t>
            </a:r>
            <a:r>
              <a:rPr lang="en-GB" b="1" dirty="0"/>
              <a:t> </a:t>
            </a:r>
            <a:r>
              <a:rPr lang="en-GB" b="1" dirty="0" err="1"/>
              <a:t>lles</a:t>
            </a:r>
            <a:r>
              <a:rPr lang="en-GB" b="1" dirty="0"/>
              <a:t> </a:t>
            </a:r>
            <a:r>
              <a:rPr lang="en-GB" b="1" dirty="0" err="1"/>
              <a:t>disgyblion</a:t>
            </a:r>
            <a:r>
              <a:rPr lang="en-GB" b="1" dirty="0"/>
              <a:t> a staff </a:t>
            </a:r>
            <a:r>
              <a:rPr lang="en-GB" b="1" dirty="0" err="1"/>
              <a:t>mewn</a:t>
            </a:r>
            <a:r>
              <a:rPr lang="en-GB" b="1" dirty="0"/>
              <a:t> </a:t>
            </a:r>
            <a:r>
              <a:rPr lang="en-GB" b="1" dirty="0" err="1"/>
              <a:t>amrywiaeth</a:t>
            </a:r>
            <a:r>
              <a:rPr lang="en-GB" b="1" dirty="0"/>
              <a:t> o </a:t>
            </a:r>
            <a:r>
              <a:rPr lang="en-GB" b="1" dirty="0" err="1"/>
              <a:t>ysgolion</a:t>
            </a:r>
            <a:r>
              <a:rPr lang="en-GB" b="1" dirty="0"/>
              <a:t> </a:t>
            </a:r>
            <a:r>
              <a:rPr lang="en-GB" b="1" dirty="0" err="1"/>
              <a:t>sydd</a:t>
            </a:r>
            <a:r>
              <a:rPr lang="en-GB" b="1" dirty="0"/>
              <a:t> â </a:t>
            </a:r>
            <a:r>
              <a:rPr lang="en-GB" b="1" dirty="0" err="1"/>
              <a:t>chysylltiadau</a:t>
            </a:r>
            <a:r>
              <a:rPr lang="en-GB" b="1" dirty="0"/>
              <a:t> </a:t>
            </a:r>
            <a:r>
              <a:rPr lang="en-GB" b="1" dirty="0" err="1"/>
              <a:t>clir</a:t>
            </a:r>
            <a:r>
              <a:rPr lang="en-GB" b="1" dirty="0"/>
              <a:t> â </a:t>
            </a:r>
            <a:r>
              <a:rPr lang="en-GB" b="1" dirty="0" err="1"/>
              <a:t>deddfwriaeth</a:t>
            </a:r>
            <a:r>
              <a:rPr lang="en-GB" b="1" dirty="0"/>
              <a:t>, </a:t>
            </a:r>
            <a:r>
              <a:rPr lang="en-GB" b="1" dirty="0" err="1"/>
              <a:t>damcaniaeth</a:t>
            </a:r>
            <a:r>
              <a:rPr lang="en-GB" b="1" dirty="0"/>
              <a:t>, </a:t>
            </a:r>
            <a:r>
              <a:rPr lang="en-GB" b="1" dirty="0" err="1"/>
              <a:t>polisi</a:t>
            </a:r>
            <a:r>
              <a:rPr lang="en-GB" b="1" dirty="0"/>
              <a:t> ac </a:t>
            </a:r>
            <a:r>
              <a:rPr lang="en-GB" b="1" dirty="0" err="1"/>
              <a:t>arfer</a:t>
            </a:r>
            <a:r>
              <a:rPr lang="en-GB" b="1" dirty="0"/>
              <a:t> </a:t>
            </a:r>
            <a:r>
              <a:rPr lang="en-GB" b="1" dirty="0" err="1"/>
              <a:t>perthnasol</a:t>
            </a:r>
            <a:r>
              <a:rPr lang="en-GB" b="1" dirty="0"/>
              <a:t>. </a:t>
            </a:r>
          </a:p>
          <a:p>
            <a:pPr marL="0" indent="0">
              <a:buNone/>
            </a:pPr>
            <a:r>
              <a:rPr lang="en-GB" b="1" dirty="0"/>
              <a:t>6. </a:t>
            </a:r>
            <a:r>
              <a:rPr lang="en-GB" b="1" dirty="0" err="1"/>
              <a:t>Casgliad</a:t>
            </a:r>
            <a:r>
              <a:rPr lang="en-GB" b="1" dirty="0"/>
              <a:t> </a:t>
            </a:r>
          </a:p>
          <a:p>
            <a:pPr marL="0" indent="0">
              <a:buNone/>
            </a:pPr>
            <a:r>
              <a:rPr lang="en-GB" b="1" dirty="0"/>
              <a:t>7. </a:t>
            </a:r>
            <a:r>
              <a:rPr lang="en-GB" b="1" dirty="0" err="1"/>
              <a:t>Rhestr</a:t>
            </a:r>
            <a:r>
              <a:rPr lang="en-GB" b="1" dirty="0"/>
              <a:t> </a:t>
            </a:r>
            <a:r>
              <a:rPr lang="en-GB" b="1" dirty="0" err="1"/>
              <a:t>Gyfeirio</a:t>
            </a:r>
            <a:r>
              <a:rPr lang="en-GB" b="1" dirty="0"/>
              <a:t> </a:t>
            </a:r>
          </a:p>
          <a:p>
            <a:pPr marL="0" indent="0">
              <a:buNone/>
            </a:pPr>
            <a:r>
              <a:rPr lang="en-GB" b="1" dirty="0"/>
              <a:t>8. </a:t>
            </a:r>
            <a:r>
              <a:rPr lang="en-GB" b="1" dirty="0" err="1"/>
              <a:t>Atodiadau</a:t>
            </a:r>
            <a:r>
              <a:rPr lang="en-GB" b="1" dirty="0"/>
              <a:t> </a:t>
            </a:r>
            <a:r>
              <a:rPr lang="en-GB" dirty="0"/>
              <a:t>- </a:t>
            </a:r>
            <a:r>
              <a:rPr lang="en-GB" dirty="0" err="1"/>
              <a:t>gellir</a:t>
            </a:r>
            <a:r>
              <a:rPr lang="en-GB" dirty="0"/>
              <a:t> </a:t>
            </a:r>
            <a:r>
              <a:rPr lang="en-GB" dirty="0" err="1"/>
              <a:t>ychwanegu</a:t>
            </a:r>
            <a:r>
              <a:rPr lang="en-GB" dirty="0"/>
              <a:t> </a:t>
            </a:r>
            <a:r>
              <a:rPr lang="en-GB" dirty="0" err="1"/>
              <a:t>ar</a:t>
            </a:r>
            <a:r>
              <a:rPr lang="en-GB" dirty="0"/>
              <a:t> </a:t>
            </a:r>
            <a:r>
              <a:rPr lang="en-GB" dirty="0" err="1"/>
              <a:t>ddiwedd</a:t>
            </a:r>
            <a:r>
              <a:rPr lang="en-GB" dirty="0"/>
              <a:t> y </a:t>
            </a:r>
            <a:r>
              <a:rPr lang="en-GB" dirty="0" err="1"/>
              <a:t>portffolio</a:t>
            </a:r>
            <a:r>
              <a:rPr lang="en-GB" dirty="0"/>
              <a:t> </a:t>
            </a:r>
            <a:r>
              <a:rPr lang="en-GB" dirty="0" err="1"/>
              <a:t>os</a:t>
            </a:r>
            <a:r>
              <a:rPr lang="en-GB" dirty="0"/>
              <a:t> </a:t>
            </a:r>
            <a:r>
              <a:rPr lang="en-GB" dirty="0" err="1"/>
              <a:t>dymunir</a:t>
            </a:r>
            <a:r>
              <a:rPr lang="en-GB" dirty="0"/>
              <a:t>.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pPr algn="l" rtl="0" fontAlgn="base">
              <a:buFont typeface="+mj-lt"/>
              <a:buAutoNum type="arabicPeriod" startAt="4"/>
            </a:pPr>
            <a:r>
              <a:rPr lang="en-GB" b="1" i="0" u="none" strike="noStrike" dirty="0">
                <a:solidFill>
                  <a:srgbClr val="000000"/>
                </a:solidFill>
                <a:effectLst/>
                <a:latin typeface="Arial" panose="020B0604020202020204" pitchFamily="34" charset="0"/>
              </a:rPr>
              <a:t>An analysis of terminology</a:t>
            </a:r>
            <a:r>
              <a:rPr lang="en-GB" b="0" i="0" u="none" strike="noStrike" dirty="0">
                <a:solidFill>
                  <a:srgbClr val="000000"/>
                </a:solidFill>
                <a:effectLst/>
                <a:latin typeface="Arial" panose="020B0604020202020204" pitchFamily="34" charset="0"/>
              </a:rPr>
              <a:t> e.g. well-being, mental health, self-care …. </a:t>
            </a:r>
          </a:p>
          <a:p>
            <a:pPr algn="l" rtl="0" fontAlgn="base"/>
            <a:r>
              <a:rPr lang="en-GB" b="0" i="0" u="none" strike="noStrike" dirty="0">
                <a:solidFill>
                  <a:srgbClr val="000000"/>
                </a:solidFill>
                <a:effectLst/>
                <a:latin typeface="Arial" panose="020B0604020202020204" pitchFamily="34" charset="0"/>
              </a:rPr>
              <a:t>Consider different definitions using a range of relevant scholarly texts and policy documents to support your argument. </a:t>
            </a:r>
          </a:p>
          <a:p>
            <a:pPr algn="l" rtl="0" fontAlgn="base">
              <a:buFont typeface="+mj-lt"/>
              <a:buAutoNum type="arabicPeriod" startAt="5"/>
            </a:pPr>
            <a:r>
              <a:rPr lang="en-GB" b="1" i="0" u="none" strike="noStrike" dirty="0">
                <a:solidFill>
                  <a:srgbClr val="000000"/>
                </a:solidFill>
                <a:effectLst/>
                <a:latin typeface="Arial" panose="020B0604020202020204" pitchFamily="34" charset="0"/>
              </a:rPr>
              <a:t>A critical analysis of up to 4 different practices that promote the well-being of pupils and staff in a variety of primary schools with clear links to relevant legislation, theory, policy and practice.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6"/>
            </a:pPr>
            <a:r>
              <a:rPr lang="en-GB" b="1" i="0" u="none" strike="noStrike" dirty="0">
                <a:solidFill>
                  <a:srgbClr val="000000"/>
                </a:solidFill>
                <a:effectLst/>
                <a:latin typeface="Arial" panose="020B0604020202020204" pitchFamily="34" charset="0"/>
              </a:rPr>
              <a:t>Conclusion</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7"/>
            </a:pPr>
            <a:r>
              <a:rPr lang="en-GB" b="1" i="0" u="none" strike="noStrike" dirty="0">
                <a:solidFill>
                  <a:srgbClr val="000000"/>
                </a:solidFill>
                <a:effectLst/>
                <a:latin typeface="Arial" panose="020B0604020202020204" pitchFamily="34" charset="0"/>
              </a:rPr>
              <a:t>Reference List</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8"/>
            </a:pPr>
            <a:r>
              <a:rPr lang="en-GB" b="1" i="0" u="none" strike="noStrike" dirty="0">
                <a:solidFill>
                  <a:srgbClr val="000000"/>
                </a:solidFill>
                <a:effectLst/>
                <a:latin typeface="Arial" panose="020B0604020202020204" pitchFamily="34" charset="0"/>
              </a:rPr>
              <a:t>Appendices </a:t>
            </a:r>
            <a:r>
              <a:rPr lang="en-GB" b="0" i="0" u="none" strike="noStrike" dirty="0">
                <a:solidFill>
                  <a:srgbClr val="000000"/>
                </a:solidFill>
                <a:effectLst/>
                <a:latin typeface="Arial" panose="020B0604020202020204" pitchFamily="34" charset="0"/>
              </a:rPr>
              <a:t>can be added at the end of the portfolio if </a:t>
            </a:r>
            <a:r>
              <a:rPr lang="en-GB" dirty="0">
                <a:solidFill>
                  <a:srgbClr val="000000"/>
                </a:solidFill>
                <a:latin typeface="Arial" panose="020B0604020202020204" pitchFamily="34" charset="0"/>
              </a:rPr>
              <a:t>needed</a:t>
            </a:r>
            <a:r>
              <a:rPr lang="en-GB" b="0" i="0" u="none" strike="noStrike" dirty="0">
                <a:solidFill>
                  <a:srgbClr val="000000"/>
                </a:solidFill>
                <a:effectLst/>
                <a:latin typeface="Arial" panose="020B0604020202020204" pitchFamily="34" charset="0"/>
              </a:rPr>
              <a:t>. </a:t>
            </a:r>
          </a:p>
        </p:txBody>
      </p:sp>
      <p:pic>
        <p:nvPicPr>
          <p:cNvPr id="7" name="Picture 6" descr="A picture containing text, vector graphics&#10;&#10;Description automatically generated">
            <a:extLst>
              <a:ext uri="{FF2B5EF4-FFF2-40B4-BE49-F238E27FC236}">
                <a16:creationId xmlns:a16="http://schemas.microsoft.com/office/drawing/2014/main" id="{758A1C0E-2F02-45AE-B36C-49E3297017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17209" y="47224"/>
            <a:ext cx="1227591" cy="1778401"/>
          </a:xfrm>
          <a:prstGeom prst="rect">
            <a:avLst/>
          </a:prstGeom>
        </p:spPr>
      </p:pic>
    </p:spTree>
    <p:extLst>
      <p:ext uri="{BB962C8B-B14F-4D97-AF65-F5344CB8AC3E}">
        <p14:creationId xmlns:p14="http://schemas.microsoft.com/office/powerpoint/2010/main" val="714610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02100" y="203616"/>
            <a:ext cx="10972800" cy="2006225"/>
          </a:xfrm>
        </p:spPr>
        <p:txBody>
          <a:bodyPr>
            <a:normAutofit/>
          </a:bodyPr>
          <a:lstStyle/>
          <a:p>
            <a:r>
              <a:rPr lang="en-GB" sz="3200" b="1" i="1" dirty="0"/>
              <a:t>LLES? / WELL-BEING?</a:t>
            </a:r>
          </a:p>
        </p:txBody>
      </p:sp>
      <p:sp>
        <p:nvSpPr>
          <p:cNvPr id="3" name="Content Placeholder 2"/>
          <p:cNvSpPr>
            <a:spLocks noGrp="1"/>
          </p:cNvSpPr>
          <p:nvPr>
            <p:ph sz="half" idx="1"/>
          </p:nvPr>
        </p:nvSpPr>
        <p:spPr>
          <a:xfrm>
            <a:off x="609600" y="4305300"/>
            <a:ext cx="5384800" cy="2125664"/>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err="1"/>
              <a:t>Mewn</a:t>
            </a:r>
            <a:r>
              <a:rPr lang="en-GB" dirty="0"/>
              <a:t> </a:t>
            </a:r>
            <a:r>
              <a:rPr lang="en-GB" dirty="0" err="1"/>
              <a:t>pâr</a:t>
            </a:r>
            <a:r>
              <a:rPr lang="en-GB" dirty="0"/>
              <a:t>, neu </a:t>
            </a:r>
            <a:r>
              <a:rPr lang="en-GB" dirty="0" err="1"/>
              <a:t>grwpiau</a:t>
            </a:r>
            <a:r>
              <a:rPr lang="en-GB" dirty="0"/>
              <a:t> </a:t>
            </a:r>
            <a:r>
              <a:rPr lang="en-GB" dirty="0" err="1"/>
              <a:t>bach</a:t>
            </a:r>
            <a:r>
              <a:rPr lang="en-GB" dirty="0"/>
              <a:t>, </a:t>
            </a:r>
            <a:r>
              <a:rPr lang="en-GB" dirty="0" err="1"/>
              <a:t>ystyriwch</a:t>
            </a:r>
            <a:r>
              <a:rPr lang="en-GB" dirty="0"/>
              <a:t> </a:t>
            </a:r>
            <a:r>
              <a:rPr lang="en-GB" dirty="0" err="1"/>
              <a:t>beth</a:t>
            </a:r>
            <a:r>
              <a:rPr lang="en-GB" dirty="0"/>
              <a:t> </a:t>
            </a:r>
            <a:r>
              <a:rPr lang="en-GB" dirty="0" err="1"/>
              <a:t>mae</a:t>
            </a:r>
            <a:r>
              <a:rPr lang="en-GB" dirty="0"/>
              <a:t> </a:t>
            </a:r>
            <a:r>
              <a:rPr lang="en-GB" dirty="0" err="1"/>
              <a:t>lles</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i</a:t>
            </a:r>
            <a:r>
              <a:rPr lang="en-GB" dirty="0"/>
              <a:t> chi?</a:t>
            </a:r>
          </a:p>
          <a:p>
            <a:r>
              <a:rPr lang="en-GB" dirty="0"/>
              <a:t>Sut </a:t>
            </a:r>
            <a:r>
              <a:rPr lang="en-GB" dirty="0" err="1"/>
              <a:t>fydde</a:t>
            </a:r>
            <a:r>
              <a:rPr lang="en-GB" dirty="0"/>
              <a:t> chi </a:t>
            </a:r>
            <a:r>
              <a:rPr lang="en-GB" dirty="0" err="1"/>
              <a:t>yn</a:t>
            </a:r>
            <a:r>
              <a:rPr lang="en-GB" dirty="0"/>
              <a:t> </a:t>
            </a:r>
            <a:r>
              <a:rPr lang="en-GB" dirty="0" err="1"/>
              <a:t>diffinio</a:t>
            </a:r>
            <a:r>
              <a:rPr lang="en-GB" dirty="0"/>
              <a:t> ‘</a:t>
            </a:r>
            <a:r>
              <a:rPr lang="en-GB" dirty="0" err="1"/>
              <a:t>lles</a:t>
            </a:r>
            <a:r>
              <a:rPr lang="en-GB" dirty="0"/>
              <a:t>’?  </a:t>
            </a:r>
          </a:p>
        </p:txBody>
      </p:sp>
      <p:sp>
        <p:nvSpPr>
          <p:cNvPr id="4" name="Content Placeholder 3"/>
          <p:cNvSpPr>
            <a:spLocks noGrp="1"/>
          </p:cNvSpPr>
          <p:nvPr>
            <p:ph sz="half" idx="2"/>
          </p:nvPr>
        </p:nvSpPr>
        <p:spPr>
          <a:xfrm>
            <a:off x="6197600" y="4305300"/>
            <a:ext cx="5588000" cy="2125664"/>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a:normAutofit/>
          </a:bodyPr>
          <a:lstStyle/>
          <a:p>
            <a:r>
              <a:rPr lang="en-GB" i="1" dirty="0"/>
              <a:t>In pairs or small groups, consider what well-being means to you?</a:t>
            </a:r>
          </a:p>
          <a:p>
            <a:r>
              <a:rPr lang="en-GB" i="1" dirty="0"/>
              <a:t>How would you define ‘well-being’?</a:t>
            </a:r>
          </a:p>
          <a:p>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4149122" y="1703016"/>
            <a:ext cx="3039280" cy="2026187"/>
          </a:xfrm>
          <a:prstGeom prst="rect">
            <a:avLst/>
          </a:prstGeom>
        </p:spPr>
      </p:pic>
    </p:spTree>
    <p:extLst>
      <p:ext uri="{BB962C8B-B14F-4D97-AF65-F5344CB8AC3E}">
        <p14:creationId xmlns:p14="http://schemas.microsoft.com/office/powerpoint/2010/main" val="638013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Diffiniadau</a:t>
            </a:r>
            <a:r>
              <a:rPr lang="en-GB" dirty="0"/>
              <a:t>/Definitions</a:t>
            </a:r>
          </a:p>
        </p:txBody>
      </p:sp>
      <p:sp>
        <p:nvSpPr>
          <p:cNvPr id="4" name="Content Placeholder 3"/>
          <p:cNvSpPr>
            <a:spLocks noGrp="1"/>
          </p:cNvSpPr>
          <p:nvPr>
            <p:ph sz="half" idx="2"/>
          </p:nvPr>
        </p:nvSpPr>
        <p:spPr>
          <a:xfrm>
            <a:off x="1839951" y="1600201"/>
            <a:ext cx="9742449" cy="4460357"/>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marL="0" indent="0" algn="r">
              <a:buNone/>
            </a:pPr>
            <a:endParaRPr lang="en-GB" dirty="0"/>
          </a:p>
          <a:p>
            <a:pPr marL="0" indent="0">
              <a:buNone/>
            </a:pPr>
            <a:r>
              <a:rPr lang="en-GB" b="0" i="0" u="none" strike="noStrike" dirty="0">
                <a:solidFill>
                  <a:srgbClr val="000000"/>
                </a:solidFill>
                <a:effectLst/>
                <a:latin typeface="Georgia"/>
              </a:rPr>
              <a:t>There is a diversity of measures and definitions of </a:t>
            </a:r>
            <a:r>
              <a:rPr lang="en-GB" dirty="0">
                <a:solidFill>
                  <a:srgbClr val="000000"/>
                </a:solidFill>
                <a:latin typeface="Georgia"/>
              </a:rPr>
              <a:t>well-being</a:t>
            </a:r>
            <a:r>
              <a:rPr lang="en-GB" b="0" i="0" u="none" strike="noStrike" dirty="0">
                <a:solidFill>
                  <a:srgbClr val="000000"/>
                </a:solidFill>
                <a:effectLst/>
                <a:latin typeface="Georgia"/>
              </a:rPr>
              <a:t>, a diversity of steps the law has taken to protect children’s wellbeing, and a diversity of ways the law can affect children’s wellbeing for better or worse. The term “</a:t>
            </a:r>
            <a:r>
              <a:rPr lang="en-GB" dirty="0">
                <a:solidFill>
                  <a:srgbClr val="000000"/>
                </a:solidFill>
                <a:latin typeface="Georgia"/>
              </a:rPr>
              <a:t>well-being</a:t>
            </a:r>
            <a:r>
              <a:rPr lang="en-GB" b="0" i="0" u="none" strike="noStrike" dirty="0">
                <a:solidFill>
                  <a:srgbClr val="000000"/>
                </a:solidFill>
                <a:effectLst/>
                <a:latin typeface="Georgia"/>
              </a:rPr>
              <a:t>” is rather elusive; it is also quite inclusive. It generally refers to the state of one’s mental or physical health. </a:t>
            </a:r>
            <a:r>
              <a:rPr lang="en-GB" dirty="0">
                <a:solidFill>
                  <a:srgbClr val="000000"/>
                </a:solidFill>
                <a:latin typeface="Georgia"/>
              </a:rPr>
              <a:t>Well-being</a:t>
            </a:r>
            <a:r>
              <a:rPr lang="en-GB" b="0" i="0" u="none" strike="noStrike" dirty="0">
                <a:solidFill>
                  <a:srgbClr val="000000"/>
                </a:solidFill>
                <a:effectLst/>
                <a:latin typeface="Georgia"/>
              </a:rPr>
              <a:t> threats can range from minor inconveniences to devastating losses or injuries.</a:t>
            </a:r>
          </a:p>
          <a:p>
            <a:pPr marL="0" indent="0" algn="r">
              <a:buNone/>
            </a:pPr>
            <a:r>
              <a:rPr lang="en-GB" dirty="0">
                <a:solidFill>
                  <a:srgbClr val="000000"/>
                </a:solidFill>
                <a:latin typeface="Georgia" panose="02040502050405020303" pitchFamily="18" charset="0"/>
              </a:rPr>
              <a:t>(Miller, 2014)</a:t>
            </a:r>
            <a:endParaRPr lang="en-GB" dirty="0"/>
          </a:p>
        </p:txBody>
      </p:sp>
    </p:spTree>
    <p:extLst>
      <p:ext uri="{BB962C8B-B14F-4D97-AF65-F5344CB8AC3E}">
        <p14:creationId xmlns:p14="http://schemas.microsoft.com/office/powerpoint/2010/main" val="4000798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Diffiniadau</a:t>
            </a:r>
            <a:r>
              <a:rPr lang="en-GB" dirty="0"/>
              <a:t>/Definitions</a:t>
            </a:r>
          </a:p>
        </p:txBody>
      </p:sp>
      <p:sp>
        <p:nvSpPr>
          <p:cNvPr id="4" name="Content Placeholder 3"/>
          <p:cNvSpPr>
            <a:spLocks noGrp="1"/>
          </p:cNvSpPr>
          <p:nvPr>
            <p:ph sz="half" idx="2"/>
          </p:nvPr>
        </p:nvSpPr>
        <p:spPr>
          <a:xfrm>
            <a:off x="1066800" y="1600202"/>
            <a:ext cx="10515600" cy="4162646"/>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marL="0" indent="0" algn="r">
              <a:buNone/>
            </a:pPr>
            <a:endParaRPr lang="en-GB" dirty="0"/>
          </a:p>
          <a:p>
            <a:pPr marL="0" indent="0">
              <a:buNone/>
            </a:pPr>
            <a:r>
              <a:rPr lang="en-GB" dirty="0">
                <a:solidFill>
                  <a:srgbClr val="53565A"/>
                </a:solidFill>
                <a:latin typeface="HK Nova"/>
              </a:rPr>
              <a:t>Well-being </a:t>
            </a:r>
            <a:r>
              <a:rPr lang="en-GB" b="0" i="0" u="none" strike="noStrike" dirty="0">
                <a:solidFill>
                  <a:srgbClr val="53565A"/>
                </a:solidFill>
                <a:effectLst/>
                <a:latin typeface="HK Nova"/>
              </a:rPr>
              <a:t>encompasses the environmental factors that affect us, and the experiences we have throughout our lives. These can fall into traditional policy areas of economy, health, education and so on. But </a:t>
            </a:r>
            <a:r>
              <a:rPr lang="en-GB" dirty="0">
                <a:solidFill>
                  <a:srgbClr val="53565A"/>
                </a:solidFill>
                <a:latin typeface="HK Nova"/>
              </a:rPr>
              <a:t>well-being</a:t>
            </a:r>
            <a:r>
              <a:rPr lang="en-GB" b="0" i="0" u="none" strike="noStrike" dirty="0">
                <a:solidFill>
                  <a:srgbClr val="53565A"/>
                </a:solidFill>
                <a:effectLst/>
                <a:latin typeface="HK Nova"/>
              </a:rPr>
              <a:t> also crucially recognises the aspects of our lives that we determine ourselves: through our own capabilities as individuals; how we feel about ourselves; the quality of the relationships that we have with other people; and</a:t>
            </a:r>
            <a:r>
              <a:rPr lang="en-GB" dirty="0">
                <a:solidFill>
                  <a:srgbClr val="53565A"/>
                </a:solidFill>
                <a:latin typeface="HK Nova"/>
              </a:rPr>
              <a:t> </a:t>
            </a:r>
            <a:r>
              <a:rPr lang="en-GB" b="0" i="0" u="none" strike="noStrike" dirty="0">
                <a:solidFill>
                  <a:srgbClr val="53565A"/>
                </a:solidFill>
                <a:effectLst/>
                <a:latin typeface="HK Nova"/>
              </a:rPr>
              <a:t> our sense of purpose.</a:t>
            </a:r>
            <a:r>
              <a:rPr lang="en-GB" dirty="0">
                <a:solidFill>
                  <a:srgbClr val="53565A"/>
                </a:solidFill>
                <a:latin typeface="HK Nova"/>
              </a:rPr>
              <a:t> </a:t>
            </a:r>
            <a:endParaRPr lang="en-GB" b="0" i="0" u="none" strike="noStrike" dirty="0">
              <a:solidFill>
                <a:srgbClr val="53565A"/>
              </a:solidFill>
              <a:effectLst/>
              <a:latin typeface="HK Nova"/>
            </a:endParaRPr>
          </a:p>
          <a:p>
            <a:pPr marL="0" indent="0" algn="r">
              <a:buNone/>
            </a:pPr>
            <a:r>
              <a:rPr lang="en-GB" dirty="0">
                <a:solidFill>
                  <a:srgbClr val="53565A"/>
                </a:solidFill>
                <a:latin typeface="HK Nova"/>
              </a:rPr>
              <a:t>(What Works Centre for Wellbeing, 2021)</a:t>
            </a:r>
            <a:endParaRPr lang="en-GB" dirty="0"/>
          </a:p>
        </p:txBody>
      </p:sp>
    </p:spTree>
    <p:extLst>
      <p:ext uri="{BB962C8B-B14F-4D97-AF65-F5344CB8AC3E}">
        <p14:creationId xmlns:p14="http://schemas.microsoft.com/office/powerpoint/2010/main" val="3515036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Diffiniadau</a:t>
            </a:r>
            <a:r>
              <a:rPr lang="en-GB" dirty="0"/>
              <a:t>/Definitions</a:t>
            </a:r>
          </a:p>
        </p:txBody>
      </p:sp>
      <p:sp>
        <p:nvSpPr>
          <p:cNvPr id="4" name="Content Placeholder 3"/>
          <p:cNvSpPr>
            <a:spLocks noGrp="1"/>
          </p:cNvSpPr>
          <p:nvPr>
            <p:ph sz="half" idx="2"/>
          </p:nvPr>
        </p:nvSpPr>
        <p:spPr>
          <a:xfrm>
            <a:off x="1494263" y="1600201"/>
            <a:ext cx="10088137" cy="3397101"/>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marL="0" indent="0" algn="r">
              <a:buNone/>
            </a:pPr>
            <a:endParaRPr lang="en-GB" dirty="0"/>
          </a:p>
          <a:p>
            <a:pPr marL="0" indent="0">
              <a:buNone/>
            </a:pPr>
            <a:r>
              <a:rPr lang="en-GB" dirty="0"/>
              <a:t>Psychology has traditionally focussed on illness and dysfunctional behaviour…Positive psychology focuses more on what is going well in a person’s life and what makes life worth living in contrast to directing attention to illness and deficits.</a:t>
            </a:r>
          </a:p>
          <a:p>
            <a:pPr marL="0" indent="0" algn="r">
              <a:buNone/>
            </a:pPr>
            <a:r>
              <a:rPr lang="en-GB" dirty="0"/>
              <a:t>(Lovett &amp; Lovett, 2016)</a:t>
            </a:r>
          </a:p>
        </p:txBody>
      </p:sp>
    </p:spTree>
    <p:extLst>
      <p:ext uri="{BB962C8B-B14F-4D97-AF65-F5344CB8AC3E}">
        <p14:creationId xmlns:p14="http://schemas.microsoft.com/office/powerpoint/2010/main" val="2896578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err="1"/>
              <a:t>Yr</a:t>
            </a:r>
            <a:r>
              <a:rPr lang="en-GB" dirty="0"/>
              <a:t> </a:t>
            </a:r>
            <a:r>
              <a:rPr lang="en-GB" dirty="0" err="1"/>
              <a:t>heriau</a:t>
            </a:r>
            <a:r>
              <a:rPr lang="en-GB" dirty="0"/>
              <a:t>/The challenges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err="1"/>
              <a:t>Natur</a:t>
            </a:r>
            <a:r>
              <a:rPr lang="en-GB" dirty="0"/>
              <a:t> </a:t>
            </a:r>
            <a:r>
              <a:rPr lang="en-GB" dirty="0" err="1"/>
              <a:t>oddrychol</a:t>
            </a:r>
            <a:r>
              <a:rPr lang="en-GB" dirty="0"/>
              <a:t> y </a:t>
            </a:r>
            <a:r>
              <a:rPr lang="en-GB" dirty="0" err="1"/>
              <a:t>pwnc</a:t>
            </a:r>
            <a:endParaRPr lang="en-GB" dirty="0"/>
          </a:p>
          <a:p>
            <a:r>
              <a:rPr lang="en-GB" dirty="0" err="1"/>
              <a:t>Natur</a:t>
            </a:r>
            <a:r>
              <a:rPr lang="en-GB" dirty="0"/>
              <a:t> </a:t>
            </a:r>
            <a:r>
              <a:rPr lang="en-GB" dirty="0" err="1"/>
              <a:t>gyd-destunol</a:t>
            </a:r>
            <a:r>
              <a:rPr lang="en-GB" dirty="0"/>
              <a:t> </a:t>
            </a:r>
            <a:r>
              <a:rPr lang="en-GB" dirty="0" err="1"/>
              <a:t>dehongli</a:t>
            </a:r>
            <a:endParaRPr lang="en-GB" dirty="0"/>
          </a:p>
          <a:p>
            <a:r>
              <a:rPr lang="en-GB" dirty="0"/>
              <a:t>Dim </a:t>
            </a:r>
            <a:r>
              <a:rPr lang="en-GB" dirty="0" err="1"/>
              <a:t>diffiniad</a:t>
            </a:r>
            <a:r>
              <a:rPr lang="en-GB" dirty="0"/>
              <a:t> y </a:t>
            </a:r>
            <a:r>
              <a:rPr lang="en-GB" dirty="0" err="1"/>
              <a:t>cytunwyd</a:t>
            </a:r>
            <a:r>
              <a:rPr lang="en-GB" dirty="0"/>
              <a:t> </a:t>
            </a:r>
            <a:r>
              <a:rPr lang="en-GB" dirty="0" err="1"/>
              <a:t>arno'n</a:t>
            </a:r>
            <a:r>
              <a:rPr lang="en-GB" dirty="0"/>
              <a:t> </a:t>
            </a:r>
            <a:r>
              <a:rPr lang="en-GB" dirty="0" err="1"/>
              <a:t>unfrydol</a:t>
            </a:r>
            <a:endParaRPr lang="en-GB" dirty="0"/>
          </a:p>
          <a:p>
            <a:r>
              <a:rPr lang="en-GB" dirty="0"/>
              <a:t>Dim dull </a:t>
            </a:r>
            <a:r>
              <a:rPr lang="en-GB" dirty="0" err="1"/>
              <a:t>gweithredu</a:t>
            </a:r>
            <a:r>
              <a:rPr lang="en-GB" dirty="0"/>
              <a:t> y </a:t>
            </a:r>
            <a:r>
              <a:rPr lang="en-GB" dirty="0" err="1"/>
              <a:t>cytunwyd</a:t>
            </a:r>
            <a:r>
              <a:rPr lang="en-GB" dirty="0"/>
              <a:t> </a:t>
            </a:r>
            <a:r>
              <a:rPr lang="en-GB" dirty="0" err="1"/>
              <a:t>arno'n</a:t>
            </a:r>
            <a:r>
              <a:rPr lang="en-GB" dirty="0"/>
              <a:t> </a:t>
            </a:r>
            <a:r>
              <a:rPr lang="en-GB" dirty="0" err="1"/>
              <a:t>unfrydol</a:t>
            </a:r>
            <a:r>
              <a:rPr lang="en-GB" dirty="0"/>
              <a:t> o ran </a:t>
            </a:r>
            <a:r>
              <a:rPr lang="en-GB" dirty="0" err="1"/>
              <a:t>ymchwil</a:t>
            </a:r>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a:t>Subjective nature of topic</a:t>
            </a:r>
          </a:p>
          <a:p>
            <a:r>
              <a:rPr lang="en-GB" dirty="0"/>
              <a:t>Contextual nature of interpretation</a:t>
            </a:r>
          </a:p>
          <a:p>
            <a:r>
              <a:rPr lang="en-GB" dirty="0"/>
              <a:t>No unanimously agreed definition</a:t>
            </a:r>
          </a:p>
          <a:p>
            <a:r>
              <a:rPr lang="en-GB" dirty="0"/>
              <a:t>No unanimously agreed approach to research</a:t>
            </a:r>
          </a:p>
          <a:p>
            <a:endParaRPr lang="en-GB" dirty="0"/>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6282" y="538827"/>
            <a:ext cx="2671330" cy="1502623"/>
          </a:xfrm>
          <a:prstGeom prst="rect">
            <a:avLst/>
          </a:prstGeom>
        </p:spPr>
      </p:pic>
    </p:spTree>
    <p:extLst>
      <p:ext uri="{BB962C8B-B14F-4D97-AF65-F5344CB8AC3E}">
        <p14:creationId xmlns:p14="http://schemas.microsoft.com/office/powerpoint/2010/main" val="586064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t>PWYSIG / IMPORTANT</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a:t>A GALL EIN LLES NEWID DROS AMSER E.E. COLLI INCWM, PROFEDIGAETH....NEU GALLWN ADDASU I BETHAU E.E. DIWEDD PERTHYNAS OND NID ERAILL E.E. DIWEITHDRA HIRDYMOR</a:t>
            </a:r>
          </a:p>
          <a:p>
            <a:r>
              <a:rPr lang="en-GB" dirty="0"/>
              <a:t>A HEFYD Y STWFF BACH!</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a:t>AND OUR WELL-BEING CAN CHANGE OVER TIME EG LOSS OF INCOME, BEREAVEMENT….OR WE CAN ADAPT TO THINGS EG RELATIONSHIP BREAKDOWN BUT NOT OTHERS EG LONG TERM UNEMPLOYMENT</a:t>
            </a:r>
          </a:p>
          <a:p>
            <a:r>
              <a:rPr lang="en-GB" dirty="0"/>
              <a:t>AND ALSO THE SMALL STUFF!</a:t>
            </a:r>
          </a:p>
          <a:p>
            <a:endParaRPr lang="en-GB" dirty="0"/>
          </a:p>
        </p:txBody>
      </p:sp>
      <p:pic>
        <p:nvPicPr>
          <p:cNvPr id="4" name="Picture 3" descr="Icon&#10;&#10;Description automatically generated">
            <a:extLst>
              <a:ext uri="{FF2B5EF4-FFF2-40B4-BE49-F238E27FC236}">
                <a16:creationId xmlns:a16="http://schemas.microsoft.com/office/drawing/2014/main" id="{A39AA9CF-1634-43D4-9A49-CCD17E63201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55805" y="4213963"/>
            <a:ext cx="2734694" cy="2278912"/>
          </a:xfrm>
          <a:prstGeom prst="rect">
            <a:avLst/>
          </a:prstGeom>
        </p:spPr>
      </p:pic>
    </p:spTree>
    <p:extLst>
      <p:ext uri="{BB962C8B-B14F-4D97-AF65-F5344CB8AC3E}">
        <p14:creationId xmlns:p14="http://schemas.microsoft.com/office/powerpoint/2010/main" val="339208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BC72A-0E6B-4360-8532-66580F2240B6}"/>
              </a:ext>
            </a:extLst>
          </p:cNvPr>
          <p:cNvSpPr>
            <a:spLocks noGrp="1"/>
          </p:cNvSpPr>
          <p:nvPr>
            <p:ph type="title"/>
          </p:nvPr>
        </p:nvSpPr>
        <p:spPr/>
        <p:txBody>
          <a:bodyPr/>
          <a:lstStyle/>
          <a:p>
            <a:r>
              <a:rPr lang="en-GB" dirty="0"/>
              <a:t>Models / </a:t>
            </a:r>
            <a:r>
              <a:rPr lang="en-GB" dirty="0" err="1"/>
              <a:t>Modelau</a:t>
            </a:r>
            <a:endParaRPr lang="en-GB" dirty="0"/>
          </a:p>
        </p:txBody>
      </p:sp>
      <p:pic>
        <p:nvPicPr>
          <p:cNvPr id="7" name="Online Media 6" title="The Eight Dimensions of Wellness">
            <a:hlinkClick r:id="" action="ppaction://media"/>
            <a:extLst>
              <a:ext uri="{FF2B5EF4-FFF2-40B4-BE49-F238E27FC236}">
                <a16:creationId xmlns:a16="http://schemas.microsoft.com/office/drawing/2014/main" id="{DDFB2383-C08F-4E5D-9524-7B41F84B9E93}"/>
              </a:ext>
            </a:extLst>
          </p:cNvPr>
          <p:cNvPicPr>
            <a:picLocks noGrp="1" noRot="1" noChangeAspect="1"/>
          </p:cNvPicPr>
          <p:nvPr>
            <p:ph sz="half" idx="2"/>
            <a:videoFile r:link="rId1"/>
          </p:nvPr>
        </p:nvPicPr>
        <p:blipFill>
          <a:blip r:embed="rId3"/>
          <a:stretch>
            <a:fillRect/>
          </a:stretch>
        </p:blipFill>
        <p:spPr>
          <a:xfrm>
            <a:off x="2540000" y="1825625"/>
            <a:ext cx="7700963" cy="4351338"/>
          </a:xfrm>
          <a:prstGeom prst="rect">
            <a:avLst/>
          </a:prstGeom>
        </p:spPr>
      </p:pic>
      <p:sp>
        <p:nvSpPr>
          <p:cNvPr id="3" name="TextBox 2">
            <a:extLst>
              <a:ext uri="{FF2B5EF4-FFF2-40B4-BE49-F238E27FC236}">
                <a16:creationId xmlns:a16="http://schemas.microsoft.com/office/drawing/2014/main" id="{D44F8B92-F5C5-4DDF-B981-12DBBE1B2BBD}"/>
              </a:ext>
            </a:extLst>
          </p:cNvPr>
          <p:cNvSpPr txBox="1"/>
          <p:nvPr/>
        </p:nvSpPr>
        <p:spPr>
          <a:xfrm>
            <a:off x="9123872" y="63059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cs typeface="Calibri"/>
            </a:endParaRPr>
          </a:p>
        </p:txBody>
      </p:sp>
    </p:spTree>
    <p:extLst>
      <p:ext uri="{BB962C8B-B14F-4D97-AF65-F5344CB8AC3E}">
        <p14:creationId xmlns:p14="http://schemas.microsoft.com/office/powerpoint/2010/main" val="2657876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8213-3028-4C11-A790-CF30515A7510}"/>
              </a:ext>
            </a:extLst>
          </p:cNvPr>
          <p:cNvSpPr>
            <a:spLocks noGrp="1"/>
          </p:cNvSpPr>
          <p:nvPr>
            <p:ph type="title"/>
          </p:nvPr>
        </p:nvSpPr>
        <p:spPr/>
        <p:txBody>
          <a:bodyPr/>
          <a:lstStyle/>
          <a:p>
            <a:r>
              <a:rPr lang="en-GB" dirty="0"/>
              <a:t>8 </a:t>
            </a:r>
            <a:r>
              <a:rPr lang="en-GB" dirty="0" err="1"/>
              <a:t>dimensiwn</a:t>
            </a:r>
            <a:r>
              <a:rPr lang="en-GB" dirty="0"/>
              <a:t> </a:t>
            </a:r>
            <a:r>
              <a:rPr lang="en-GB" dirty="0" err="1"/>
              <a:t>lles</a:t>
            </a:r>
            <a:r>
              <a:rPr lang="en-GB" dirty="0"/>
              <a:t> / 8 dimensions of wellbeing</a:t>
            </a:r>
          </a:p>
        </p:txBody>
      </p:sp>
      <p:pic>
        <p:nvPicPr>
          <p:cNvPr id="6" name="Content Placeholder 5">
            <a:extLst>
              <a:ext uri="{FF2B5EF4-FFF2-40B4-BE49-F238E27FC236}">
                <a16:creationId xmlns:a16="http://schemas.microsoft.com/office/drawing/2014/main" id="{142C7FC6-7069-4922-9CA4-5302381FC030}"/>
              </a:ext>
            </a:extLst>
          </p:cNvPr>
          <p:cNvPicPr>
            <a:picLocks noGrp="1" noChangeAspect="1"/>
          </p:cNvPicPr>
          <p:nvPr>
            <p:ph sz="half" idx="1"/>
          </p:nvPr>
        </p:nvPicPr>
        <p:blipFill rotWithShape="1">
          <a:blip r:embed="rId2"/>
          <a:srcRect l="24495" t="15092" r="22732" b="37009"/>
          <a:stretch/>
        </p:blipFill>
        <p:spPr>
          <a:xfrm>
            <a:off x="696684" y="2364570"/>
            <a:ext cx="4698689" cy="2843156"/>
          </a:xfrm>
        </p:spPr>
      </p:pic>
      <p:sp>
        <p:nvSpPr>
          <p:cNvPr id="4" name="Content Placeholder 3">
            <a:extLst>
              <a:ext uri="{FF2B5EF4-FFF2-40B4-BE49-F238E27FC236}">
                <a16:creationId xmlns:a16="http://schemas.microsoft.com/office/drawing/2014/main" id="{7B5E7467-DDF4-4198-8702-223BCE178CD8}"/>
              </a:ext>
            </a:extLst>
          </p:cNvPr>
          <p:cNvSpPr>
            <a:spLocks noGrp="1"/>
          </p:cNvSpPr>
          <p:nvPr>
            <p:ph sz="half" idx="2"/>
          </p:nvPr>
        </p:nvSpPr>
        <p:spPr/>
        <p:txBody>
          <a:bodyPr vert="horz" lIns="91440" tIns="45720" rIns="91440" bIns="45720" rtlCol="0" anchor="t">
            <a:normAutofit lnSpcReduction="10000"/>
          </a:bodyPr>
          <a:lstStyle/>
          <a:p>
            <a:r>
              <a:rPr lang="en-GB" b="1" dirty="0" err="1"/>
              <a:t>Emosiynol</a:t>
            </a:r>
            <a:r>
              <a:rPr lang="en-GB" b="1" dirty="0"/>
              <a:t> / Emotional</a:t>
            </a:r>
          </a:p>
          <a:p>
            <a:r>
              <a:rPr lang="en-GB" dirty="0" err="1"/>
              <a:t>Amgylcheddol</a:t>
            </a:r>
            <a:r>
              <a:rPr lang="en-GB" dirty="0"/>
              <a:t> / Environmental</a:t>
            </a:r>
          </a:p>
          <a:p>
            <a:r>
              <a:rPr lang="en-GB" b="1" dirty="0" err="1"/>
              <a:t>Ariannol</a:t>
            </a:r>
            <a:r>
              <a:rPr lang="en-GB" b="1" dirty="0"/>
              <a:t> / Financial</a:t>
            </a:r>
          </a:p>
          <a:p>
            <a:r>
              <a:rPr lang="en-GB" dirty="0" err="1"/>
              <a:t>Gwybyddol</a:t>
            </a:r>
            <a:r>
              <a:rPr lang="en-GB" dirty="0"/>
              <a:t> / Intellectual</a:t>
            </a:r>
          </a:p>
          <a:p>
            <a:r>
              <a:rPr lang="en-GB" b="1" dirty="0" err="1"/>
              <a:t>Galwedigaethol</a:t>
            </a:r>
            <a:r>
              <a:rPr lang="en-GB" b="1" dirty="0"/>
              <a:t> / Occupational </a:t>
            </a:r>
          </a:p>
          <a:p>
            <a:r>
              <a:rPr lang="en-GB" dirty="0" err="1"/>
              <a:t>Ffisegol</a:t>
            </a:r>
            <a:r>
              <a:rPr lang="en-GB" dirty="0"/>
              <a:t> / Physical</a:t>
            </a:r>
          </a:p>
          <a:p>
            <a:r>
              <a:rPr lang="en-GB" b="1" dirty="0" err="1"/>
              <a:t>Cymdeithasol</a:t>
            </a:r>
            <a:r>
              <a:rPr lang="en-GB" b="1" dirty="0"/>
              <a:t> / Social</a:t>
            </a:r>
          </a:p>
          <a:p>
            <a:r>
              <a:rPr lang="en-GB" dirty="0" err="1"/>
              <a:t>Ysbrydol</a:t>
            </a:r>
            <a:r>
              <a:rPr lang="en-GB" dirty="0"/>
              <a:t> / Spiritual</a:t>
            </a:r>
          </a:p>
          <a:p>
            <a:pPr marL="0" indent="0">
              <a:buNone/>
            </a:pPr>
            <a:r>
              <a:rPr lang="en-GB" dirty="0">
                <a:cs typeface="Calibri" panose="020F0502020204030204"/>
              </a:rPr>
              <a:t>                               (</a:t>
            </a:r>
            <a:r>
              <a:rPr lang="en-GB" dirty="0" err="1">
                <a:cs typeface="Calibri" panose="020F0502020204030204"/>
              </a:rPr>
              <a:t>Stoewen</a:t>
            </a:r>
            <a:r>
              <a:rPr lang="en-GB" dirty="0">
                <a:cs typeface="Calibri" panose="020F0502020204030204"/>
              </a:rPr>
              <a:t>, 2017)</a:t>
            </a:r>
          </a:p>
        </p:txBody>
      </p:sp>
    </p:spTree>
    <p:extLst>
      <p:ext uri="{BB962C8B-B14F-4D97-AF65-F5344CB8AC3E}">
        <p14:creationId xmlns:p14="http://schemas.microsoft.com/office/powerpoint/2010/main" val="4205541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0973" y="85486"/>
            <a:ext cx="10515600" cy="1325563"/>
          </a:xfrm>
        </p:spPr>
        <p:txBody>
          <a:bodyPr>
            <a:normAutofit/>
          </a:bodyPr>
          <a:lstStyle/>
          <a:p>
            <a:r>
              <a:rPr lang="en-GB" dirty="0"/>
              <a:t>Seligman’s Theory of Wellbeing (2011)</a:t>
            </a:r>
          </a:p>
        </p:txBody>
      </p:sp>
      <p:sp>
        <p:nvSpPr>
          <p:cNvPr id="3" name="Content Placeholder 2"/>
          <p:cNvSpPr>
            <a:spLocks noGrp="1"/>
          </p:cNvSpPr>
          <p:nvPr>
            <p:ph sz="half" idx="1"/>
          </p:nvPr>
        </p:nvSpPr>
        <p:spPr>
          <a:xfrm>
            <a:off x="1128952" y="3721247"/>
            <a:ext cx="2970028" cy="2794755"/>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buNone/>
            </a:pPr>
            <a:r>
              <a:rPr lang="en-GB" dirty="0" err="1"/>
              <a:t>Emosiwn</a:t>
            </a:r>
            <a:r>
              <a:rPr lang="en-GB" dirty="0"/>
              <a:t> </a:t>
            </a:r>
            <a:r>
              <a:rPr lang="en-GB" dirty="0" err="1"/>
              <a:t>positif</a:t>
            </a:r>
            <a:endParaRPr lang="en-GB" dirty="0"/>
          </a:p>
          <a:p>
            <a:pPr marL="0" indent="0">
              <a:buNone/>
            </a:pPr>
            <a:r>
              <a:rPr lang="en-GB" dirty="0" err="1"/>
              <a:t>Ymgysylltiad</a:t>
            </a:r>
            <a:endParaRPr lang="en-GB" dirty="0"/>
          </a:p>
          <a:p>
            <a:pPr marL="0" indent="0">
              <a:buNone/>
            </a:pPr>
            <a:r>
              <a:rPr lang="en-GB" dirty="0" err="1"/>
              <a:t>Perthynas</a:t>
            </a:r>
            <a:endParaRPr lang="en-GB" dirty="0"/>
          </a:p>
          <a:p>
            <a:pPr marL="0" indent="0">
              <a:buNone/>
            </a:pPr>
            <a:r>
              <a:rPr lang="en-GB" dirty="0" err="1"/>
              <a:t>Ystyr</a:t>
            </a:r>
            <a:endParaRPr lang="en-GB" dirty="0"/>
          </a:p>
          <a:p>
            <a:pPr marL="0" indent="0">
              <a:buNone/>
            </a:pPr>
            <a:r>
              <a:rPr lang="en-GB" dirty="0" err="1"/>
              <a:t>Cyflawniad</a:t>
            </a:r>
            <a:endParaRPr lang="en-GB" dirty="0"/>
          </a:p>
        </p:txBody>
      </p:sp>
      <p:sp>
        <p:nvSpPr>
          <p:cNvPr id="4" name="Content Placeholder 3"/>
          <p:cNvSpPr>
            <a:spLocks noGrp="1"/>
          </p:cNvSpPr>
          <p:nvPr>
            <p:ph sz="half" idx="2"/>
          </p:nvPr>
        </p:nvSpPr>
        <p:spPr>
          <a:xfrm>
            <a:off x="7562960" y="3441293"/>
            <a:ext cx="3161414" cy="3239386"/>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a:normAutofit/>
          </a:bodyPr>
          <a:lstStyle/>
          <a:p>
            <a:pPr marL="0" indent="0" algn="r">
              <a:buNone/>
            </a:pPr>
            <a:r>
              <a:rPr lang="en-GB" b="1" i="1" dirty="0"/>
              <a:t>PERMA</a:t>
            </a:r>
            <a:r>
              <a:rPr lang="en-GB" dirty="0"/>
              <a:t>  </a:t>
            </a:r>
          </a:p>
          <a:p>
            <a:pPr marL="0" indent="0" algn="r">
              <a:buNone/>
            </a:pPr>
            <a:r>
              <a:rPr lang="en-GB" dirty="0"/>
              <a:t>Positive emotion</a:t>
            </a:r>
          </a:p>
          <a:p>
            <a:pPr marL="0" indent="0" algn="r">
              <a:buNone/>
            </a:pPr>
            <a:r>
              <a:rPr lang="en-GB" dirty="0"/>
              <a:t>Engagement</a:t>
            </a:r>
          </a:p>
          <a:p>
            <a:pPr marL="0" indent="0" algn="r">
              <a:buNone/>
            </a:pPr>
            <a:r>
              <a:rPr lang="en-GB" dirty="0"/>
              <a:t>Relationships</a:t>
            </a:r>
          </a:p>
          <a:p>
            <a:pPr marL="0" indent="0" algn="r">
              <a:buNone/>
            </a:pPr>
            <a:r>
              <a:rPr lang="en-GB" dirty="0"/>
              <a:t>Meaning</a:t>
            </a:r>
          </a:p>
          <a:p>
            <a:pPr marL="0" indent="0" algn="r">
              <a:buNone/>
            </a:pPr>
            <a:r>
              <a:rPr lang="en-GB" dirty="0"/>
              <a:t>Accomplishment</a:t>
            </a:r>
          </a:p>
        </p:txBody>
      </p:sp>
      <p:pic>
        <p:nvPicPr>
          <p:cNvPr id="6" name="Picture 5" descr="Diagram&#10;&#10;Description automatically generated">
            <a:extLst>
              <a:ext uri="{FF2B5EF4-FFF2-40B4-BE49-F238E27FC236}">
                <a16:creationId xmlns:a16="http://schemas.microsoft.com/office/drawing/2014/main" id="{1A535713-ACE5-4BC2-8A32-71CE3EC36AD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71628" y="1411049"/>
            <a:ext cx="5384800" cy="2324374"/>
          </a:xfrm>
          <a:prstGeom prst="rect">
            <a:avLst/>
          </a:prstGeom>
        </p:spPr>
      </p:pic>
    </p:spTree>
    <p:extLst>
      <p:ext uri="{BB962C8B-B14F-4D97-AF65-F5344CB8AC3E}">
        <p14:creationId xmlns:p14="http://schemas.microsoft.com/office/powerpoint/2010/main" val="614616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D925B-0E05-4BFD-9DD2-37770BE989DC}"/>
              </a:ext>
            </a:extLst>
          </p:cNvPr>
          <p:cNvSpPr>
            <a:spLocks noGrp="1"/>
          </p:cNvSpPr>
          <p:nvPr>
            <p:ph type="title"/>
          </p:nvPr>
        </p:nvSpPr>
        <p:spPr/>
        <p:txBody>
          <a:bodyPr/>
          <a:lstStyle/>
          <a:p>
            <a:r>
              <a:rPr lang="en-GB" dirty="0" err="1">
                <a:cs typeface="Calibri Light"/>
              </a:rPr>
              <a:t>Arall</a:t>
            </a:r>
            <a:r>
              <a:rPr lang="en-GB" dirty="0">
                <a:cs typeface="Calibri Light"/>
              </a:rPr>
              <a:t>?                                                          Other?</a:t>
            </a:r>
            <a:endParaRPr lang="en-GB" dirty="0"/>
          </a:p>
        </p:txBody>
      </p:sp>
      <p:pic>
        <p:nvPicPr>
          <p:cNvPr id="5" name="Picture 5" descr="Diagram&#10;&#10;Description automatically generated">
            <a:extLst>
              <a:ext uri="{FF2B5EF4-FFF2-40B4-BE49-F238E27FC236}">
                <a16:creationId xmlns:a16="http://schemas.microsoft.com/office/drawing/2014/main" id="{CF11A28E-F277-4189-959A-051756C5DFB1}"/>
              </a:ext>
            </a:extLst>
          </p:cNvPr>
          <p:cNvPicPr>
            <a:picLocks noGrp="1" noChangeAspect="1"/>
          </p:cNvPicPr>
          <p:nvPr>
            <p:ph sz="half" idx="1"/>
          </p:nvPr>
        </p:nvPicPr>
        <p:blipFill>
          <a:blip r:embed="rId2"/>
          <a:stretch>
            <a:fillRect/>
          </a:stretch>
        </p:blipFill>
        <p:spPr>
          <a:xfrm>
            <a:off x="2577353" y="1437121"/>
            <a:ext cx="6642847" cy="4949051"/>
          </a:xfrm>
        </p:spPr>
      </p:pic>
    </p:spTree>
    <p:extLst>
      <p:ext uri="{BB962C8B-B14F-4D97-AF65-F5344CB8AC3E}">
        <p14:creationId xmlns:p14="http://schemas.microsoft.com/office/powerpoint/2010/main" val="1860991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E0C06-BA4F-4DEE-802F-A105AA6AC8E3}"/>
              </a:ext>
            </a:extLst>
          </p:cNvPr>
          <p:cNvSpPr>
            <a:spLocks noGrp="1"/>
          </p:cNvSpPr>
          <p:nvPr>
            <p:ph type="title"/>
          </p:nvPr>
        </p:nvSpPr>
        <p:spPr>
          <a:xfrm>
            <a:off x="838200" y="818781"/>
            <a:ext cx="10515600" cy="1325563"/>
          </a:xfrm>
        </p:spPr>
        <p:txBody>
          <a:bodyPr/>
          <a:lstStyle/>
          <a:p>
            <a:r>
              <a:rPr lang="en-GB" dirty="0"/>
              <a:t>A </a:t>
            </a:r>
            <a:r>
              <a:rPr lang="en-GB" dirty="0" err="1"/>
              <a:t>ellir</a:t>
            </a:r>
            <a:r>
              <a:rPr lang="en-GB" dirty="0"/>
              <a:t> </a:t>
            </a:r>
            <a:r>
              <a:rPr lang="en-GB" dirty="0" err="1"/>
              <a:t>mesur</a:t>
            </a:r>
            <a:r>
              <a:rPr lang="en-GB" dirty="0"/>
              <a:t> </a:t>
            </a:r>
            <a:r>
              <a:rPr lang="en-GB" dirty="0" err="1"/>
              <a:t>lles</a:t>
            </a:r>
            <a:r>
              <a:rPr lang="en-GB" dirty="0"/>
              <a:t>?</a:t>
            </a:r>
            <a:br>
              <a:rPr lang="en-GB" dirty="0"/>
            </a:br>
            <a:r>
              <a:rPr lang="en-GB" dirty="0"/>
              <a:t>Can well-being be measured?</a:t>
            </a:r>
          </a:p>
        </p:txBody>
      </p:sp>
      <p:sp>
        <p:nvSpPr>
          <p:cNvPr id="5" name="Content Placeholder 2">
            <a:extLst>
              <a:ext uri="{FF2B5EF4-FFF2-40B4-BE49-F238E27FC236}">
                <a16:creationId xmlns:a16="http://schemas.microsoft.com/office/drawing/2014/main" id="{B10BCB88-52C4-4AE9-9FC5-3DFD73ED7331}"/>
              </a:ext>
            </a:extLst>
          </p:cNvPr>
          <p:cNvSpPr txBox="1">
            <a:spLocks/>
          </p:cNvSpPr>
          <p:nvPr/>
        </p:nvSpPr>
        <p:spPr>
          <a:xfrm>
            <a:off x="838200" y="3154324"/>
            <a:ext cx="5181600" cy="2628187"/>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endParaRPr lang="en-GB" dirty="0"/>
          </a:p>
          <a:p>
            <a:pPr marL="0" indent="0">
              <a:buFont typeface="Arial" panose="020B0604020202020204" pitchFamily="34" charset="0"/>
              <a:buNone/>
            </a:pPr>
            <a:r>
              <a:rPr lang="en-GB" dirty="0" err="1"/>
              <a:t>Ystyriwch</a:t>
            </a:r>
            <a:r>
              <a:rPr lang="en-GB" dirty="0"/>
              <a:t> </a:t>
            </a:r>
            <a:r>
              <a:rPr lang="en-GB" dirty="0" err="1"/>
              <a:t>os</a:t>
            </a:r>
            <a:r>
              <a:rPr lang="en-GB" dirty="0"/>
              <a:t> </a:t>
            </a:r>
            <a:r>
              <a:rPr lang="en-GB" dirty="0" err="1"/>
              <a:t>yw</a:t>
            </a:r>
            <a:r>
              <a:rPr lang="en-GB" dirty="0"/>
              <a:t> </a:t>
            </a:r>
            <a:r>
              <a:rPr lang="en-GB" dirty="0" err="1"/>
              <a:t>lles</a:t>
            </a:r>
            <a:r>
              <a:rPr lang="en-GB" dirty="0"/>
              <a:t> </a:t>
            </a:r>
            <a:r>
              <a:rPr lang="en-GB" dirty="0" err="1"/>
              <a:t>yn</a:t>
            </a:r>
            <a:r>
              <a:rPr lang="en-GB" dirty="0"/>
              <a:t> </a:t>
            </a:r>
            <a:r>
              <a:rPr lang="en-GB" dirty="0" err="1"/>
              <a:t>rhywbeth</a:t>
            </a:r>
            <a:r>
              <a:rPr lang="en-GB" dirty="0"/>
              <a:t> y </a:t>
            </a:r>
            <a:r>
              <a:rPr lang="en-GB" dirty="0" err="1"/>
              <a:t>gellir</a:t>
            </a:r>
            <a:r>
              <a:rPr lang="en-GB" dirty="0"/>
              <a:t> </a:t>
            </a:r>
            <a:r>
              <a:rPr lang="en-GB" dirty="0" err="1"/>
              <a:t>ei</a:t>
            </a:r>
            <a:r>
              <a:rPr lang="en-GB" dirty="0"/>
              <a:t> </a:t>
            </a:r>
            <a:r>
              <a:rPr lang="en-GB" dirty="0" err="1"/>
              <a:t>fesur</a:t>
            </a:r>
            <a:r>
              <a:rPr lang="en-GB" dirty="0"/>
              <a:t>?</a:t>
            </a:r>
          </a:p>
          <a:p>
            <a:pPr marL="0" indent="0">
              <a:buFont typeface="Arial" panose="020B0604020202020204" pitchFamily="34" charset="0"/>
              <a:buNone/>
            </a:pPr>
            <a:r>
              <a:rPr lang="en-GB" dirty="0" err="1"/>
              <a:t>Os</a:t>
            </a:r>
            <a:r>
              <a:rPr lang="en-GB" dirty="0"/>
              <a:t> felly, </a:t>
            </a:r>
            <a:r>
              <a:rPr lang="en-GB" dirty="0" err="1"/>
              <a:t>sut</a:t>
            </a:r>
            <a:r>
              <a:rPr lang="en-GB" dirty="0"/>
              <a:t>?</a:t>
            </a:r>
          </a:p>
        </p:txBody>
      </p:sp>
      <p:sp>
        <p:nvSpPr>
          <p:cNvPr id="6" name="Content Placeholder 2">
            <a:extLst>
              <a:ext uri="{FF2B5EF4-FFF2-40B4-BE49-F238E27FC236}">
                <a16:creationId xmlns:a16="http://schemas.microsoft.com/office/drawing/2014/main" id="{BE1B9810-CD6E-43C7-8031-D37BE29F7372}"/>
              </a:ext>
            </a:extLst>
          </p:cNvPr>
          <p:cNvSpPr txBox="1">
            <a:spLocks/>
          </p:cNvSpPr>
          <p:nvPr/>
        </p:nvSpPr>
        <p:spPr>
          <a:xfrm>
            <a:off x="6459046" y="3154324"/>
            <a:ext cx="5181600" cy="2628187"/>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endParaRPr lang="en-GB" dirty="0"/>
          </a:p>
          <a:p>
            <a:pPr marL="0" indent="0">
              <a:buFont typeface="Arial" panose="020B0604020202020204" pitchFamily="34" charset="0"/>
              <a:buNone/>
            </a:pPr>
            <a:r>
              <a:rPr lang="en-GB" dirty="0"/>
              <a:t>Consider whether well-being is something that can be measured?</a:t>
            </a:r>
          </a:p>
          <a:p>
            <a:pPr marL="0" indent="0">
              <a:buFont typeface="Arial" panose="020B0604020202020204" pitchFamily="34" charset="0"/>
              <a:buNone/>
            </a:pPr>
            <a:r>
              <a:rPr lang="en-GB" dirty="0"/>
              <a:t>If so, how?</a:t>
            </a:r>
          </a:p>
        </p:txBody>
      </p:sp>
      <p:pic>
        <p:nvPicPr>
          <p:cNvPr id="13" name="Content Placeholder 12" descr="Icon&#10;&#10;Description automatically generated">
            <a:extLst>
              <a:ext uri="{FF2B5EF4-FFF2-40B4-BE49-F238E27FC236}">
                <a16:creationId xmlns:a16="http://schemas.microsoft.com/office/drawing/2014/main" id="{D7598020-1FE3-4A06-B259-59B18AD375E1}"/>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48179" y="362667"/>
            <a:ext cx="2460064" cy="1912700"/>
          </a:xfrm>
        </p:spPr>
      </p:pic>
    </p:spTree>
    <p:extLst>
      <p:ext uri="{BB962C8B-B14F-4D97-AF65-F5344CB8AC3E}">
        <p14:creationId xmlns:p14="http://schemas.microsoft.com/office/powerpoint/2010/main" val="717926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356" y="200241"/>
            <a:ext cx="10972800" cy="1143000"/>
          </a:xfrm>
        </p:spPr>
        <p:txBody>
          <a:bodyPr>
            <a:normAutofit/>
          </a:bodyPr>
          <a:lstStyle/>
          <a:p>
            <a:r>
              <a:rPr lang="en-GB" dirty="0"/>
              <a:t>ONS PROJECT ON MEASURING WELL-BEING</a:t>
            </a:r>
          </a:p>
        </p:txBody>
      </p:sp>
      <p:pic>
        <p:nvPicPr>
          <p:cNvPr id="7" name="Content Placeholder 6" descr="Diagram&#10;&#10;Description automatically generated">
            <a:extLst>
              <a:ext uri="{FF2B5EF4-FFF2-40B4-BE49-F238E27FC236}">
                <a16:creationId xmlns:a16="http://schemas.microsoft.com/office/drawing/2014/main" id="{3C6ACD34-FDB0-4436-8E3E-8E3BF058B78E}"/>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15356" y="5328521"/>
            <a:ext cx="5384800" cy="709910"/>
          </a:xfrm>
        </p:spPr>
        <p:style>
          <a:lnRef idx="2">
            <a:schemeClr val="accent3"/>
          </a:lnRef>
          <a:fillRef idx="1">
            <a:schemeClr val="lt1"/>
          </a:fillRef>
          <a:effectRef idx="0">
            <a:schemeClr val="accent3"/>
          </a:effectRef>
          <a:fontRef idx="minor">
            <a:schemeClr val="dk1"/>
          </a:fontRef>
        </p:style>
      </p:pic>
      <p:pic>
        <p:nvPicPr>
          <p:cNvPr id="6" name="Picture 5">
            <a:extLst>
              <a:ext uri="{FF2B5EF4-FFF2-40B4-BE49-F238E27FC236}">
                <a16:creationId xmlns:a16="http://schemas.microsoft.com/office/drawing/2014/main" id="{C0C07A02-6216-4733-B5F6-F97C2FEF07A3}"/>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470605" y="5069613"/>
            <a:ext cx="1815513" cy="1086282"/>
          </a:xfrm>
          <a:prstGeom prst="rect">
            <a:avLst/>
          </a:prstGeom>
        </p:spPr>
      </p:pic>
      <p:sp>
        <p:nvSpPr>
          <p:cNvPr id="5" name="Content Placeholder 4">
            <a:extLst>
              <a:ext uri="{FF2B5EF4-FFF2-40B4-BE49-F238E27FC236}">
                <a16:creationId xmlns:a16="http://schemas.microsoft.com/office/drawing/2014/main" id="{A42CA751-E39F-4BE4-A6B4-7842F660E824}"/>
              </a:ext>
            </a:extLst>
          </p:cNvPr>
          <p:cNvSpPr>
            <a:spLocks noGrp="1"/>
          </p:cNvSpPr>
          <p:nvPr>
            <p:ph sz="half" idx="2"/>
          </p:nvPr>
        </p:nvSpPr>
        <p:spPr/>
        <p:txBody>
          <a:bodyPr/>
          <a:lstStyle/>
          <a:p>
            <a:endParaRPr lang="en-GB" dirty="0"/>
          </a:p>
        </p:txBody>
      </p:sp>
      <p:sp>
        <p:nvSpPr>
          <p:cNvPr id="8" name="Content Placeholder 3">
            <a:extLst>
              <a:ext uri="{FF2B5EF4-FFF2-40B4-BE49-F238E27FC236}">
                <a16:creationId xmlns:a16="http://schemas.microsoft.com/office/drawing/2014/main" id="{A231E549-67C6-4006-BD90-B2DA376EDDF6}"/>
              </a:ext>
            </a:extLst>
          </p:cNvPr>
          <p:cNvSpPr txBox="1">
            <a:spLocks/>
          </p:cNvSpPr>
          <p:nvPr/>
        </p:nvSpPr>
        <p:spPr>
          <a:xfrm>
            <a:off x="317518" y="1548971"/>
            <a:ext cx="5384800" cy="2971799"/>
          </a:xfrm>
          <a:prstGeom prst="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r>
              <a:rPr lang="en-GB" dirty="0"/>
              <a:t>Y </a:t>
            </a:r>
            <a:r>
              <a:rPr lang="en-GB" dirty="0" err="1"/>
              <a:t>pedwar</a:t>
            </a:r>
            <a:r>
              <a:rPr lang="en-GB" dirty="0"/>
              <a:t> </a:t>
            </a:r>
            <a:r>
              <a:rPr lang="en-GB" dirty="0" err="1"/>
              <a:t>cwestiwn</a:t>
            </a:r>
            <a:r>
              <a:rPr lang="en-GB" dirty="0"/>
              <a:t> </a:t>
            </a:r>
            <a:r>
              <a:rPr lang="en-GB" dirty="0" err="1"/>
              <a:t>yw</a:t>
            </a:r>
            <a:r>
              <a:rPr lang="en-GB" dirty="0"/>
              <a:t>: </a:t>
            </a:r>
          </a:p>
          <a:p>
            <a:pPr marL="0" indent="0">
              <a:buFont typeface="Arial" panose="020B0604020202020204" pitchFamily="34" charset="0"/>
              <a:buNone/>
            </a:pPr>
            <a:r>
              <a:rPr lang="en-GB" dirty="0"/>
              <a:t>• </a:t>
            </a:r>
            <a:r>
              <a:rPr lang="en-GB" dirty="0" err="1"/>
              <a:t>yn</a:t>
            </a:r>
            <a:r>
              <a:rPr lang="en-GB" dirty="0"/>
              <a:t> </a:t>
            </a:r>
            <a:r>
              <a:rPr lang="en-GB" dirty="0" err="1"/>
              <a:t>gyffredinol</a:t>
            </a:r>
            <a:r>
              <a:rPr lang="en-GB" dirty="0"/>
              <a:t>, pa mor </a:t>
            </a:r>
            <a:r>
              <a:rPr lang="en-GB" dirty="0" err="1"/>
              <a:t>fodlon</a:t>
            </a:r>
            <a:r>
              <a:rPr lang="en-GB" dirty="0"/>
              <a:t> </a:t>
            </a:r>
            <a:r>
              <a:rPr lang="en-GB" dirty="0" err="1"/>
              <a:t>ydych</a:t>
            </a:r>
            <a:r>
              <a:rPr lang="en-GB" dirty="0"/>
              <a:t> chi </a:t>
            </a:r>
            <a:r>
              <a:rPr lang="en-GB" dirty="0" err="1"/>
              <a:t>gyda'ch</a:t>
            </a:r>
            <a:r>
              <a:rPr lang="en-GB" dirty="0"/>
              <a:t> </a:t>
            </a:r>
            <a:r>
              <a:rPr lang="en-GB" dirty="0" err="1"/>
              <a:t>bywyd</a:t>
            </a:r>
            <a:r>
              <a:rPr lang="en-GB" dirty="0"/>
              <a:t> y </a:t>
            </a:r>
            <a:r>
              <a:rPr lang="en-GB" dirty="0" err="1"/>
              <a:t>dyddiau</a:t>
            </a:r>
            <a:r>
              <a:rPr lang="en-GB" dirty="0"/>
              <a:t> </a:t>
            </a:r>
            <a:r>
              <a:rPr lang="en-GB" dirty="0" err="1"/>
              <a:t>hyn</a:t>
            </a:r>
            <a:r>
              <a:rPr lang="en-GB" dirty="0"/>
              <a:t>?  </a:t>
            </a:r>
          </a:p>
          <a:p>
            <a:pPr marL="0" indent="0">
              <a:buFont typeface="Arial" panose="020B0604020202020204" pitchFamily="34" charset="0"/>
              <a:buNone/>
            </a:pPr>
            <a:r>
              <a:rPr lang="en-GB" dirty="0"/>
              <a:t>• </a:t>
            </a:r>
            <a:r>
              <a:rPr lang="en-GB" dirty="0" err="1"/>
              <a:t>yn</a:t>
            </a:r>
            <a:r>
              <a:rPr lang="en-GB" dirty="0"/>
              <a:t> </a:t>
            </a:r>
            <a:r>
              <a:rPr lang="en-GB" dirty="0" err="1"/>
              <a:t>gyffredinol</a:t>
            </a:r>
            <a:r>
              <a:rPr lang="en-GB" dirty="0"/>
              <a:t>, pa mor </a:t>
            </a:r>
            <a:r>
              <a:rPr lang="en-GB" dirty="0" err="1"/>
              <a:t>hapus</a:t>
            </a:r>
            <a:r>
              <a:rPr lang="en-GB" dirty="0"/>
              <a:t> </a:t>
            </a:r>
            <a:r>
              <a:rPr lang="en-GB" dirty="0" err="1"/>
              <a:t>oeddech</a:t>
            </a:r>
            <a:r>
              <a:rPr lang="en-GB" dirty="0"/>
              <a:t> </a:t>
            </a:r>
            <a:r>
              <a:rPr lang="en-GB" dirty="0" err="1"/>
              <a:t>chi'n</a:t>
            </a:r>
            <a:r>
              <a:rPr lang="en-GB" dirty="0"/>
              <a:t> </a:t>
            </a:r>
            <a:r>
              <a:rPr lang="en-GB" dirty="0" err="1"/>
              <a:t>teimlo</a:t>
            </a:r>
            <a:r>
              <a:rPr lang="en-GB" dirty="0"/>
              <a:t> </a:t>
            </a:r>
            <a:r>
              <a:rPr lang="en-GB" dirty="0" err="1"/>
              <a:t>ddoe</a:t>
            </a:r>
            <a:r>
              <a:rPr lang="en-GB" dirty="0"/>
              <a:t>? </a:t>
            </a:r>
          </a:p>
          <a:p>
            <a:pPr marL="0" indent="0">
              <a:buFont typeface="Arial" panose="020B0604020202020204" pitchFamily="34" charset="0"/>
              <a:buNone/>
            </a:pPr>
            <a:r>
              <a:rPr lang="en-GB" dirty="0"/>
              <a:t>• </a:t>
            </a:r>
            <a:r>
              <a:rPr lang="en-GB" dirty="0" err="1"/>
              <a:t>yn</a:t>
            </a:r>
            <a:r>
              <a:rPr lang="en-GB" dirty="0"/>
              <a:t> </a:t>
            </a:r>
            <a:r>
              <a:rPr lang="en-GB" dirty="0" err="1"/>
              <a:t>gyffredinol</a:t>
            </a:r>
            <a:r>
              <a:rPr lang="en-GB" dirty="0"/>
              <a:t>, pa mor </a:t>
            </a:r>
            <a:r>
              <a:rPr lang="en-GB" dirty="0" err="1"/>
              <a:t>bryderus</a:t>
            </a:r>
            <a:r>
              <a:rPr lang="en-GB" dirty="0"/>
              <a:t> </a:t>
            </a:r>
            <a:r>
              <a:rPr lang="en-GB" dirty="0" err="1"/>
              <a:t>oeddech</a:t>
            </a:r>
            <a:r>
              <a:rPr lang="en-GB" dirty="0"/>
              <a:t> </a:t>
            </a:r>
            <a:r>
              <a:rPr lang="en-GB" dirty="0" err="1"/>
              <a:t>chi'n</a:t>
            </a:r>
            <a:r>
              <a:rPr lang="en-GB" dirty="0"/>
              <a:t> </a:t>
            </a:r>
            <a:r>
              <a:rPr lang="en-GB" dirty="0" err="1"/>
              <a:t>teimlo</a:t>
            </a:r>
            <a:r>
              <a:rPr lang="en-GB" dirty="0"/>
              <a:t> </a:t>
            </a:r>
            <a:r>
              <a:rPr lang="en-GB" dirty="0" err="1"/>
              <a:t>ddoe</a:t>
            </a:r>
            <a:r>
              <a:rPr lang="en-GB" dirty="0"/>
              <a:t>?  </a:t>
            </a:r>
          </a:p>
          <a:p>
            <a:pPr marL="0" indent="0">
              <a:buFont typeface="Arial" panose="020B0604020202020204" pitchFamily="34" charset="0"/>
              <a:buNone/>
            </a:pPr>
            <a:r>
              <a:rPr lang="en-GB" dirty="0"/>
              <a:t>• </a:t>
            </a:r>
            <a:r>
              <a:rPr lang="en-GB" dirty="0" err="1"/>
              <a:t>yn</a:t>
            </a:r>
            <a:r>
              <a:rPr lang="en-GB" dirty="0"/>
              <a:t> </a:t>
            </a:r>
            <a:r>
              <a:rPr lang="en-GB" dirty="0" err="1"/>
              <a:t>gyffredinol</a:t>
            </a:r>
            <a:r>
              <a:rPr lang="en-GB" dirty="0"/>
              <a:t>, </a:t>
            </a:r>
            <a:r>
              <a:rPr lang="en-GB" dirty="0" err="1"/>
              <a:t>i</a:t>
            </a:r>
            <a:r>
              <a:rPr lang="en-GB" dirty="0"/>
              <a:t> </a:t>
            </a:r>
            <a:r>
              <a:rPr lang="en-GB" dirty="0" err="1"/>
              <a:t>ba</a:t>
            </a:r>
            <a:r>
              <a:rPr lang="en-GB" dirty="0"/>
              <a:t> </a:t>
            </a:r>
            <a:r>
              <a:rPr lang="en-GB" dirty="0" err="1"/>
              <a:t>raddau</a:t>
            </a:r>
            <a:r>
              <a:rPr lang="en-GB" dirty="0"/>
              <a:t> </a:t>
            </a:r>
            <a:r>
              <a:rPr lang="en-GB" dirty="0" err="1"/>
              <a:t>ydych</a:t>
            </a:r>
            <a:r>
              <a:rPr lang="en-GB" dirty="0"/>
              <a:t> </a:t>
            </a:r>
            <a:r>
              <a:rPr lang="en-GB" dirty="0" err="1"/>
              <a:t>chi'n</a:t>
            </a:r>
            <a:r>
              <a:rPr lang="en-GB" dirty="0"/>
              <a:t> </a:t>
            </a:r>
            <a:r>
              <a:rPr lang="en-GB" dirty="0" err="1"/>
              <a:t>teimlo</a:t>
            </a:r>
            <a:r>
              <a:rPr lang="en-GB" dirty="0"/>
              <a:t> bod y </a:t>
            </a:r>
          </a:p>
          <a:p>
            <a:pPr marL="0" indent="0">
              <a:buFont typeface="Arial" panose="020B0604020202020204" pitchFamily="34" charset="0"/>
              <a:buNone/>
            </a:pPr>
            <a:r>
              <a:rPr lang="en-GB" dirty="0" err="1"/>
              <a:t>pethau</a:t>
            </a:r>
            <a:r>
              <a:rPr lang="en-GB" dirty="0"/>
              <a:t> </a:t>
            </a:r>
            <a:r>
              <a:rPr lang="en-GB" dirty="0" err="1"/>
              <a:t>rydych</a:t>
            </a:r>
            <a:r>
              <a:rPr lang="en-GB" dirty="0"/>
              <a:t> </a:t>
            </a:r>
            <a:r>
              <a:rPr lang="en-GB" dirty="0" err="1"/>
              <a:t>chi'n</a:t>
            </a:r>
            <a:r>
              <a:rPr lang="en-GB" dirty="0"/>
              <a:t> </a:t>
            </a:r>
            <a:r>
              <a:rPr lang="en-GB" dirty="0" err="1"/>
              <a:t>eu</a:t>
            </a:r>
            <a:r>
              <a:rPr lang="en-GB" dirty="0"/>
              <a:t> </a:t>
            </a:r>
            <a:r>
              <a:rPr lang="en-GB" dirty="0" err="1"/>
              <a:t>gwneud</a:t>
            </a:r>
            <a:r>
              <a:rPr lang="en-GB" dirty="0"/>
              <a:t> </a:t>
            </a:r>
            <a:r>
              <a:rPr lang="en-GB" dirty="0" err="1"/>
              <a:t>yn</a:t>
            </a:r>
            <a:r>
              <a:rPr lang="en-GB" dirty="0"/>
              <a:t> </a:t>
            </a:r>
            <a:r>
              <a:rPr lang="en-GB" dirty="0" err="1"/>
              <a:t>eich</a:t>
            </a:r>
            <a:r>
              <a:rPr lang="en-GB" dirty="0"/>
              <a:t> </a:t>
            </a:r>
            <a:r>
              <a:rPr lang="en-GB" dirty="0" err="1"/>
              <a:t>bywyd</a:t>
            </a:r>
            <a:r>
              <a:rPr lang="en-GB" dirty="0"/>
              <a:t> </a:t>
            </a:r>
            <a:r>
              <a:rPr lang="en-GB" dirty="0" err="1"/>
              <a:t>yn</a:t>
            </a:r>
            <a:r>
              <a:rPr lang="en-GB" dirty="0"/>
              <a:t> </a:t>
            </a:r>
            <a:r>
              <a:rPr lang="en-GB" dirty="0" err="1"/>
              <a:t>werth</a:t>
            </a:r>
            <a:r>
              <a:rPr lang="en-GB" dirty="0"/>
              <a:t> </a:t>
            </a:r>
            <a:r>
              <a:rPr lang="en-GB" dirty="0" err="1"/>
              <a:t>chweil</a:t>
            </a:r>
            <a:r>
              <a:rPr lang="en-GB" dirty="0"/>
              <a:t>?</a:t>
            </a:r>
          </a:p>
          <a:p>
            <a:pPr marL="0" indent="0">
              <a:buFont typeface="Arial" panose="020B0604020202020204" pitchFamily="34" charset="0"/>
              <a:buNone/>
            </a:pPr>
            <a:r>
              <a:rPr lang="en-GB" dirty="0"/>
              <a:t>(ONS, 2012)</a:t>
            </a:r>
          </a:p>
          <a:p>
            <a:pPr marL="0" indent="0">
              <a:buFont typeface="Arial" panose="020B0604020202020204" pitchFamily="34" charset="0"/>
              <a:buNone/>
            </a:pPr>
            <a:endParaRPr lang="en-GB" dirty="0"/>
          </a:p>
        </p:txBody>
      </p:sp>
      <p:pic>
        <p:nvPicPr>
          <p:cNvPr id="9" name="Picture 8">
            <a:extLst>
              <a:ext uri="{FF2B5EF4-FFF2-40B4-BE49-F238E27FC236}">
                <a16:creationId xmlns:a16="http://schemas.microsoft.com/office/drawing/2014/main" id="{857E939B-B25A-4D75-9007-3176DE9E74C9}"/>
              </a:ext>
            </a:extLst>
          </p:cNvPr>
          <p:cNvPicPr>
            <a:picLocks noChangeAspect="1"/>
          </p:cNvPicPr>
          <p:nvPr/>
        </p:nvPicPr>
        <p:blipFill>
          <a:blip r:embed="rId7"/>
          <a:stretch>
            <a:fillRect/>
          </a:stretch>
        </p:blipFill>
        <p:spPr>
          <a:xfrm>
            <a:off x="5970249" y="1417637"/>
            <a:ext cx="5651482" cy="3103133"/>
          </a:xfrm>
          <a:prstGeom prst="rect">
            <a:avLst/>
          </a:prstGeom>
          <a:solidFill>
            <a:schemeClr val="accent4">
              <a:lumMod val="20000"/>
              <a:lumOff val="80000"/>
            </a:schemeClr>
          </a:solidFill>
        </p:spPr>
      </p:pic>
    </p:spTree>
    <p:extLst>
      <p:ext uri="{BB962C8B-B14F-4D97-AF65-F5344CB8AC3E}">
        <p14:creationId xmlns:p14="http://schemas.microsoft.com/office/powerpoint/2010/main" val="4150189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C99033-5907-4150-AC30-480137A61CBE}"/>
              </a:ext>
            </a:extLst>
          </p:cNvPr>
          <p:cNvPicPr>
            <a:picLocks noGrp="1" noChangeAspect="1"/>
          </p:cNvPicPr>
          <p:nvPr>
            <p:ph sz="half" idx="2"/>
          </p:nvPr>
        </p:nvPicPr>
        <p:blipFill>
          <a:blip r:embed="rId3"/>
          <a:stretch>
            <a:fillRect/>
          </a:stretch>
        </p:blipFill>
        <p:spPr>
          <a:xfrm>
            <a:off x="1244450" y="643466"/>
            <a:ext cx="7874300" cy="5571067"/>
          </a:xfrm>
          <a:prstGeom prst="rect">
            <a:avLst/>
          </a:prstGeom>
        </p:spPr>
      </p:pic>
      <p:sp>
        <p:nvSpPr>
          <p:cNvPr id="6" name="TextBox 5">
            <a:extLst>
              <a:ext uri="{FF2B5EF4-FFF2-40B4-BE49-F238E27FC236}">
                <a16:creationId xmlns:a16="http://schemas.microsoft.com/office/drawing/2014/main" id="{CC5D8A9A-2E9D-46C7-BDE3-CFF19135C358}"/>
              </a:ext>
            </a:extLst>
          </p:cNvPr>
          <p:cNvSpPr txBox="1"/>
          <p:nvPr/>
        </p:nvSpPr>
        <p:spPr>
          <a:xfrm>
            <a:off x="7528142" y="5990137"/>
            <a:ext cx="2517732" cy="646331"/>
          </a:xfrm>
          <a:prstGeom prst="rect">
            <a:avLst/>
          </a:prstGeom>
          <a:noFill/>
        </p:spPr>
        <p:txBody>
          <a:bodyPr wrap="square" rtlCol="0">
            <a:spAutoFit/>
          </a:bodyPr>
          <a:lstStyle/>
          <a:p>
            <a:r>
              <a:rPr lang="en-GB" dirty="0"/>
              <a:t>ONS SURVEY – identified through national debate</a:t>
            </a:r>
          </a:p>
        </p:txBody>
      </p:sp>
      <p:sp>
        <p:nvSpPr>
          <p:cNvPr id="7" name="TextBox 6">
            <a:extLst>
              <a:ext uri="{FF2B5EF4-FFF2-40B4-BE49-F238E27FC236}">
                <a16:creationId xmlns:a16="http://schemas.microsoft.com/office/drawing/2014/main" id="{1632833A-FEB5-41C0-BE93-20647FE08437}"/>
              </a:ext>
            </a:extLst>
          </p:cNvPr>
          <p:cNvSpPr txBox="1"/>
          <p:nvPr/>
        </p:nvSpPr>
        <p:spPr>
          <a:xfrm>
            <a:off x="7052153" y="175364"/>
            <a:ext cx="3469710" cy="369332"/>
          </a:xfrm>
          <a:prstGeom prst="rect">
            <a:avLst/>
          </a:prstGeom>
          <a:noFill/>
        </p:spPr>
        <p:txBody>
          <a:bodyPr wrap="square" rtlCol="0">
            <a:spAutoFit/>
          </a:bodyPr>
          <a:lstStyle/>
          <a:p>
            <a:r>
              <a:rPr lang="en-GB" dirty="0"/>
              <a:t>What matters for well-being?</a:t>
            </a:r>
          </a:p>
        </p:txBody>
      </p:sp>
    </p:spTree>
    <p:extLst>
      <p:ext uri="{BB962C8B-B14F-4D97-AF65-F5344CB8AC3E}">
        <p14:creationId xmlns:p14="http://schemas.microsoft.com/office/powerpoint/2010/main" val="1470645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4DBE8-1B00-41B7-B3DB-FAAFD240403C}"/>
              </a:ext>
            </a:extLst>
          </p:cNvPr>
          <p:cNvSpPr>
            <a:spLocks noGrp="1"/>
          </p:cNvSpPr>
          <p:nvPr>
            <p:ph sz="half" idx="1"/>
          </p:nvPr>
        </p:nvSpPr>
        <p:spPr>
          <a:xfrm>
            <a:off x="363280" y="1105787"/>
            <a:ext cx="5181600" cy="5574451"/>
          </a:xfrm>
        </p:spPr>
        <p:txBody>
          <a:bodyPr vert="horz" lIns="91440" tIns="45720" rIns="91440" bIns="45720" rtlCol="0" anchor="t">
            <a:normAutofit fontScale="70000" lnSpcReduction="20000"/>
          </a:bodyPr>
          <a:lstStyle/>
          <a:p>
            <a:r>
              <a:rPr lang="en-GB" dirty="0" err="1"/>
              <a:t>Hyd</a:t>
            </a:r>
            <a:r>
              <a:rPr lang="en-GB" dirty="0"/>
              <a:t> </a:t>
            </a:r>
            <a:r>
              <a:rPr lang="en-GB" dirty="0" err="1"/>
              <a:t>yn</a:t>
            </a:r>
            <a:r>
              <a:rPr lang="en-GB" dirty="0"/>
              <a:t> </a:t>
            </a:r>
            <a:r>
              <a:rPr lang="en-GB" dirty="0" err="1"/>
              <a:t>oed</a:t>
            </a:r>
            <a:r>
              <a:rPr lang="en-GB" dirty="0"/>
              <a:t> </a:t>
            </a:r>
            <a:r>
              <a:rPr lang="en-GB" dirty="0" err="1"/>
              <a:t>cyn</a:t>
            </a:r>
            <a:r>
              <a:rPr lang="en-GB" dirty="0"/>
              <a:t> </a:t>
            </a:r>
            <a:r>
              <a:rPr lang="en-GB" dirty="0" err="1"/>
              <a:t>coronafeirws</a:t>
            </a:r>
            <a:r>
              <a:rPr lang="en-GB" dirty="0"/>
              <a:t>, </a:t>
            </a:r>
            <a:r>
              <a:rPr lang="en-GB" dirty="0" err="1"/>
              <a:t>roedd</a:t>
            </a:r>
            <a:r>
              <a:rPr lang="en-GB" dirty="0"/>
              <a:t> </a:t>
            </a:r>
            <a:r>
              <a:rPr lang="en-GB" dirty="0" err="1"/>
              <a:t>bron</a:t>
            </a:r>
            <a:r>
              <a:rPr lang="en-GB" dirty="0"/>
              <a:t> </a:t>
            </a:r>
            <a:r>
              <a:rPr lang="en-GB" dirty="0" err="1"/>
              <a:t>i</a:t>
            </a:r>
            <a:r>
              <a:rPr lang="en-GB" dirty="0"/>
              <a:t> </a:t>
            </a:r>
            <a:r>
              <a:rPr lang="en-GB" b="1" dirty="0" err="1"/>
              <a:t>chwarter</a:t>
            </a:r>
            <a:r>
              <a:rPr lang="en-GB" b="1" dirty="0"/>
              <a:t> y </a:t>
            </a:r>
            <a:r>
              <a:rPr lang="en-GB" b="1" dirty="0" err="1"/>
              <a:t>bobl</a:t>
            </a:r>
            <a:r>
              <a:rPr lang="en-GB" b="1" dirty="0"/>
              <a:t> </a:t>
            </a:r>
            <a:r>
              <a:rPr lang="en-GB" b="1" dirty="0" err="1"/>
              <a:t>yng</a:t>
            </a:r>
            <a:r>
              <a:rPr lang="en-GB" b="1" dirty="0"/>
              <a:t> </a:t>
            </a:r>
            <a:r>
              <a:rPr lang="en-GB" b="1" dirty="0" err="1"/>
              <a:t>Nghymru</a:t>
            </a:r>
            <a:r>
              <a:rPr lang="en-GB" b="1" dirty="0"/>
              <a:t> </a:t>
            </a:r>
            <a:r>
              <a:rPr lang="en-GB" b="1" dirty="0" err="1"/>
              <a:t>mewn</a:t>
            </a:r>
            <a:r>
              <a:rPr lang="en-GB" b="1" dirty="0"/>
              <a:t> </a:t>
            </a:r>
            <a:r>
              <a:rPr lang="en-GB" b="1" dirty="0" err="1"/>
              <a:t>tlodi</a:t>
            </a:r>
            <a:r>
              <a:rPr lang="en-GB" b="1" dirty="0"/>
              <a:t> </a:t>
            </a:r>
            <a:r>
              <a:rPr lang="en-GB" b="1" dirty="0" err="1"/>
              <a:t>cymharol</a:t>
            </a:r>
            <a:r>
              <a:rPr lang="en-GB" dirty="0"/>
              <a:t> (700,000) </a:t>
            </a:r>
            <a:r>
              <a:rPr lang="en-GB" dirty="0" err="1"/>
              <a:t>yn</a:t>
            </a:r>
            <a:r>
              <a:rPr lang="en-GB" dirty="0"/>
              <a:t> </a:t>
            </a:r>
            <a:r>
              <a:rPr lang="en-GB" dirty="0" err="1"/>
              <a:t>byw</a:t>
            </a:r>
            <a:r>
              <a:rPr lang="en-GB" dirty="0"/>
              <a:t> </a:t>
            </a:r>
            <a:r>
              <a:rPr lang="en-GB" dirty="0" err="1"/>
              <a:t>bywydau</a:t>
            </a:r>
            <a:r>
              <a:rPr lang="en-GB" dirty="0"/>
              <a:t> </a:t>
            </a:r>
            <a:r>
              <a:rPr lang="en-GB" dirty="0" err="1"/>
              <a:t>ansicr</a:t>
            </a:r>
            <a:r>
              <a:rPr lang="en-GB" dirty="0"/>
              <a:t> ac </a:t>
            </a:r>
            <a:r>
              <a:rPr lang="en-GB" dirty="0" err="1"/>
              <a:t>ansicr</a:t>
            </a:r>
            <a:r>
              <a:rPr lang="en-GB" dirty="0"/>
              <a:t>. </a:t>
            </a:r>
            <a:r>
              <a:rPr lang="en-GB" dirty="0" err="1"/>
              <a:t>Roedd</a:t>
            </a:r>
            <a:r>
              <a:rPr lang="en-GB" dirty="0"/>
              <a:t> y </a:t>
            </a:r>
            <a:r>
              <a:rPr lang="en-GB" dirty="0" err="1"/>
              <a:t>risg</a:t>
            </a:r>
            <a:r>
              <a:rPr lang="en-GB" dirty="0"/>
              <a:t> </a:t>
            </a:r>
            <a:r>
              <a:rPr lang="en-GB" dirty="0" err="1"/>
              <a:t>i</a:t>
            </a:r>
            <a:r>
              <a:rPr lang="en-GB" dirty="0"/>
              <a:t> </a:t>
            </a:r>
            <a:r>
              <a:rPr lang="en-GB" dirty="0" err="1"/>
              <a:t>blant</a:t>
            </a:r>
            <a:r>
              <a:rPr lang="en-GB" dirty="0"/>
              <a:t> </a:t>
            </a:r>
            <a:r>
              <a:rPr lang="en-GB" dirty="0" err="1"/>
              <a:t>yn</a:t>
            </a:r>
            <a:r>
              <a:rPr lang="en-GB" dirty="0"/>
              <a:t> </a:t>
            </a:r>
            <a:r>
              <a:rPr lang="en-GB" dirty="0" err="1"/>
              <a:t>unig</a:t>
            </a:r>
            <a:r>
              <a:rPr lang="en-GB" dirty="0"/>
              <a:t> </a:t>
            </a:r>
            <a:r>
              <a:rPr lang="en-GB" dirty="0" err="1"/>
              <a:t>yn</a:t>
            </a:r>
            <a:r>
              <a:rPr lang="en-GB" dirty="0"/>
              <a:t> </a:t>
            </a:r>
            <a:r>
              <a:rPr lang="en-GB" dirty="0" err="1"/>
              <a:t>uwch</a:t>
            </a:r>
            <a:r>
              <a:rPr lang="en-GB" dirty="0"/>
              <a:t> gyda </a:t>
            </a:r>
            <a:r>
              <a:rPr lang="en-GB" b="1" dirty="0"/>
              <a:t>3 o bob 10 </a:t>
            </a:r>
            <a:r>
              <a:rPr lang="en-GB" b="1" dirty="0" err="1"/>
              <a:t>plentyn</a:t>
            </a:r>
            <a:r>
              <a:rPr lang="en-GB" b="1" dirty="0"/>
              <a:t> </a:t>
            </a:r>
            <a:r>
              <a:rPr lang="en-GB" b="1" dirty="0" err="1"/>
              <a:t>yn</a:t>
            </a:r>
            <a:r>
              <a:rPr lang="en-GB" b="1" dirty="0"/>
              <a:t> </a:t>
            </a:r>
            <a:r>
              <a:rPr lang="en-GB" b="1" dirty="0" err="1"/>
              <a:t>byw</a:t>
            </a:r>
            <a:r>
              <a:rPr lang="en-GB" b="1" dirty="0"/>
              <a:t> </a:t>
            </a:r>
            <a:r>
              <a:rPr lang="en-GB" b="1" dirty="0" err="1"/>
              <a:t>mewn</a:t>
            </a:r>
            <a:r>
              <a:rPr lang="en-GB" b="1" dirty="0"/>
              <a:t> </a:t>
            </a:r>
            <a:r>
              <a:rPr lang="en-GB" b="1" dirty="0" err="1"/>
              <a:t>tlodi</a:t>
            </a:r>
            <a:r>
              <a:rPr lang="en-GB" b="1" dirty="0"/>
              <a:t>.</a:t>
            </a:r>
          </a:p>
          <a:p>
            <a:r>
              <a:rPr lang="en-GB" dirty="0"/>
              <a:t>I </a:t>
            </a:r>
            <a:r>
              <a:rPr lang="en-GB" dirty="0" err="1"/>
              <a:t>deuluoedd</a:t>
            </a:r>
            <a:r>
              <a:rPr lang="en-GB" dirty="0"/>
              <a:t> </a:t>
            </a:r>
            <a:r>
              <a:rPr lang="en-GB" dirty="0" err="1"/>
              <a:t>incwm</a:t>
            </a:r>
            <a:r>
              <a:rPr lang="en-GB" dirty="0"/>
              <a:t> </a:t>
            </a:r>
            <a:r>
              <a:rPr lang="en-GB" dirty="0" err="1"/>
              <a:t>isel</a:t>
            </a:r>
            <a:r>
              <a:rPr lang="en-GB" dirty="0"/>
              <a:t>, un </a:t>
            </a:r>
            <a:r>
              <a:rPr lang="en-GB" dirty="0" err="1"/>
              <a:t>ffactor</a:t>
            </a:r>
            <a:r>
              <a:rPr lang="en-GB" dirty="0"/>
              <a:t> o ran </a:t>
            </a:r>
            <a:r>
              <a:rPr lang="en-GB" dirty="0" err="1"/>
              <a:t>methu</a:t>
            </a:r>
            <a:r>
              <a:rPr lang="en-GB" dirty="0"/>
              <a:t> </a:t>
            </a:r>
            <a:r>
              <a:rPr lang="en-GB" dirty="0" err="1"/>
              <a:t>dianc</a:t>
            </a:r>
            <a:r>
              <a:rPr lang="en-GB" dirty="0"/>
              <a:t> </a:t>
            </a:r>
            <a:r>
              <a:rPr lang="en-GB" dirty="0" err="1"/>
              <a:t>rhag</a:t>
            </a:r>
            <a:r>
              <a:rPr lang="en-GB" dirty="0"/>
              <a:t> </a:t>
            </a:r>
            <a:r>
              <a:rPr lang="en-GB" dirty="0" err="1"/>
              <a:t>tlodi</a:t>
            </a:r>
            <a:r>
              <a:rPr lang="en-GB" dirty="0"/>
              <a:t> </a:t>
            </a:r>
            <a:r>
              <a:rPr lang="en-GB" dirty="0" err="1"/>
              <a:t>mewn</a:t>
            </a:r>
            <a:r>
              <a:rPr lang="en-GB" dirty="0"/>
              <a:t> </a:t>
            </a:r>
            <a:r>
              <a:rPr lang="en-GB" dirty="0" err="1"/>
              <a:t>gwaith</a:t>
            </a:r>
            <a:r>
              <a:rPr lang="en-GB" dirty="0"/>
              <a:t> </a:t>
            </a:r>
            <a:r>
              <a:rPr lang="en-GB" dirty="0" err="1"/>
              <a:t>yw'r</a:t>
            </a:r>
            <a:r>
              <a:rPr lang="en-GB" dirty="0"/>
              <a:t> </a:t>
            </a:r>
            <a:r>
              <a:rPr lang="en-GB" b="1" dirty="0" err="1"/>
              <a:t>angen</a:t>
            </a:r>
            <a:r>
              <a:rPr lang="en-GB" b="1" dirty="0"/>
              <a:t> </a:t>
            </a:r>
            <a:r>
              <a:rPr lang="en-GB" b="1" dirty="0" err="1"/>
              <a:t>i</a:t>
            </a:r>
            <a:r>
              <a:rPr lang="en-GB" b="1" dirty="0"/>
              <a:t> </a:t>
            </a:r>
            <a:r>
              <a:rPr lang="en-GB" b="1" dirty="0" err="1"/>
              <a:t>gydbwyso</a:t>
            </a:r>
            <a:r>
              <a:rPr lang="en-GB" b="1" dirty="0"/>
              <a:t> </a:t>
            </a:r>
            <a:r>
              <a:rPr lang="en-GB" b="1" dirty="0" err="1"/>
              <a:t>gwaith</a:t>
            </a:r>
            <a:r>
              <a:rPr lang="en-GB" b="1" dirty="0"/>
              <a:t> </a:t>
            </a:r>
            <a:r>
              <a:rPr lang="en-GB" b="1" dirty="0" err="1"/>
              <a:t>cyflogedig</a:t>
            </a:r>
            <a:r>
              <a:rPr lang="en-GB" b="1" dirty="0"/>
              <a:t> â </a:t>
            </a:r>
            <a:r>
              <a:rPr lang="en-GB" b="1" dirty="0" err="1"/>
              <a:t>gofalu</a:t>
            </a:r>
            <a:r>
              <a:rPr lang="en-GB" b="1" dirty="0"/>
              <a:t> am </a:t>
            </a:r>
            <a:r>
              <a:rPr lang="en-GB" b="1" dirty="0" err="1"/>
              <a:t>blant</a:t>
            </a:r>
            <a:r>
              <a:rPr lang="en-GB" dirty="0"/>
              <a:t>. Mae </a:t>
            </a:r>
            <a:r>
              <a:rPr lang="en-GB" dirty="0" err="1"/>
              <a:t>dau</a:t>
            </a:r>
            <a:r>
              <a:rPr lang="en-GB" dirty="0"/>
              <a:t> o bob </a:t>
            </a:r>
            <a:r>
              <a:rPr lang="en-GB" dirty="0" err="1"/>
              <a:t>pum</a:t>
            </a:r>
            <a:r>
              <a:rPr lang="en-GB" dirty="0"/>
              <a:t> </a:t>
            </a:r>
            <a:r>
              <a:rPr lang="en-GB" dirty="0" err="1"/>
              <a:t>awdurdod</a:t>
            </a:r>
            <a:r>
              <a:rPr lang="en-GB" dirty="0"/>
              <a:t> </a:t>
            </a:r>
            <a:r>
              <a:rPr lang="en-GB" dirty="0" err="1"/>
              <a:t>lleol</a:t>
            </a:r>
            <a:r>
              <a:rPr lang="en-GB" dirty="0"/>
              <a:t> </a:t>
            </a:r>
            <a:r>
              <a:rPr lang="en-GB" dirty="0" err="1"/>
              <a:t>yng</a:t>
            </a:r>
            <a:r>
              <a:rPr lang="en-GB" dirty="0"/>
              <a:t> </a:t>
            </a:r>
            <a:r>
              <a:rPr lang="en-GB" dirty="0" err="1"/>
              <a:t>Nghymru</a:t>
            </a:r>
            <a:r>
              <a:rPr lang="en-GB" dirty="0"/>
              <a:t> </a:t>
            </a:r>
            <a:r>
              <a:rPr lang="en-GB" dirty="0" err="1"/>
              <a:t>yn</a:t>
            </a:r>
            <a:r>
              <a:rPr lang="en-GB" dirty="0"/>
              <a:t> </a:t>
            </a:r>
            <a:r>
              <a:rPr lang="en-GB" dirty="0" err="1"/>
              <a:t>dweud</a:t>
            </a:r>
            <a:r>
              <a:rPr lang="en-GB" dirty="0"/>
              <a:t> </a:t>
            </a:r>
            <a:r>
              <a:rPr lang="en-GB" dirty="0" err="1"/>
              <a:t>nad</a:t>
            </a:r>
            <a:r>
              <a:rPr lang="en-GB" dirty="0"/>
              <a:t> </a:t>
            </a:r>
            <a:r>
              <a:rPr lang="en-GB" dirty="0" err="1"/>
              <a:t>oes</a:t>
            </a:r>
            <a:r>
              <a:rPr lang="en-GB" dirty="0"/>
              <a:t> </a:t>
            </a:r>
            <a:r>
              <a:rPr lang="en-GB" dirty="0" err="1"/>
              <a:t>digon</a:t>
            </a:r>
            <a:r>
              <a:rPr lang="en-GB" dirty="0"/>
              <a:t> o </a:t>
            </a:r>
            <a:r>
              <a:rPr lang="en-GB" dirty="0" err="1"/>
              <a:t>ofal</a:t>
            </a:r>
            <a:r>
              <a:rPr lang="en-GB" dirty="0"/>
              <a:t> plant </a:t>
            </a:r>
            <a:r>
              <a:rPr lang="en-GB" dirty="0" err="1"/>
              <a:t>i'r</a:t>
            </a:r>
            <a:r>
              <a:rPr lang="en-GB" dirty="0"/>
              <a:t> </a:t>
            </a:r>
            <a:r>
              <a:rPr lang="en-GB" dirty="0" err="1"/>
              <a:t>rhai</a:t>
            </a:r>
            <a:r>
              <a:rPr lang="en-GB" dirty="0"/>
              <a:t> </a:t>
            </a:r>
            <a:r>
              <a:rPr lang="en-GB" dirty="0" err="1"/>
              <a:t>sy'n</a:t>
            </a:r>
            <a:r>
              <a:rPr lang="en-GB" dirty="0"/>
              <a:t> </a:t>
            </a:r>
            <a:r>
              <a:rPr lang="en-GB" dirty="0" err="1"/>
              <a:t>gweithio</a:t>
            </a:r>
            <a:r>
              <a:rPr lang="en-GB" dirty="0"/>
              <a:t> </a:t>
            </a:r>
            <a:r>
              <a:rPr lang="en-GB" dirty="0" err="1"/>
              <a:t>oriau</a:t>
            </a:r>
            <a:r>
              <a:rPr lang="en-GB" dirty="0"/>
              <a:t> </a:t>
            </a:r>
            <a:r>
              <a:rPr lang="en-GB" dirty="0" err="1"/>
              <a:t>annodweddiadol</a:t>
            </a:r>
            <a:r>
              <a:rPr lang="en-GB" dirty="0"/>
              <a:t>. Mae </a:t>
            </a:r>
            <a:r>
              <a:rPr lang="en-GB" dirty="0" err="1"/>
              <a:t>cyflenwad</a:t>
            </a:r>
            <a:r>
              <a:rPr lang="en-GB" dirty="0"/>
              <a:t> a </a:t>
            </a:r>
            <a:r>
              <a:rPr lang="en-GB" dirty="0" err="1"/>
              <a:t>fforddiadwyedd</a:t>
            </a:r>
            <a:r>
              <a:rPr lang="en-GB" dirty="0"/>
              <a:t> </a:t>
            </a:r>
            <a:r>
              <a:rPr lang="en-GB" dirty="0" err="1"/>
              <a:t>gofal</a:t>
            </a:r>
            <a:r>
              <a:rPr lang="en-GB" dirty="0"/>
              <a:t> plant, </a:t>
            </a:r>
            <a:r>
              <a:rPr lang="en-GB" dirty="0" err="1"/>
              <a:t>i</a:t>
            </a:r>
            <a:r>
              <a:rPr lang="en-GB" dirty="0"/>
              <a:t> </a:t>
            </a:r>
            <a:r>
              <a:rPr lang="en-GB" dirty="0" err="1"/>
              <a:t>blant</a:t>
            </a:r>
            <a:r>
              <a:rPr lang="en-GB" dirty="0"/>
              <a:t> o bob </a:t>
            </a:r>
            <a:r>
              <a:rPr lang="en-GB" dirty="0" err="1"/>
              <a:t>oed</a:t>
            </a:r>
            <a:r>
              <a:rPr lang="en-GB" dirty="0"/>
              <a:t> (</a:t>
            </a:r>
            <a:r>
              <a:rPr lang="en-GB" dirty="0" err="1"/>
              <a:t>nid</a:t>
            </a:r>
            <a:r>
              <a:rPr lang="en-GB" dirty="0"/>
              <a:t> dim </a:t>
            </a:r>
            <a:r>
              <a:rPr lang="en-GB" dirty="0" err="1"/>
              <a:t>ond</a:t>
            </a:r>
            <a:r>
              <a:rPr lang="en-GB" dirty="0"/>
              <a:t> </a:t>
            </a:r>
            <a:r>
              <a:rPr lang="en-GB" dirty="0" err="1"/>
              <a:t>meithrin</a:t>
            </a:r>
            <a:r>
              <a:rPr lang="en-GB" dirty="0"/>
              <a:t>) </a:t>
            </a:r>
            <a:r>
              <a:rPr lang="en-GB" dirty="0" err="1"/>
              <a:t>yn</a:t>
            </a:r>
            <a:r>
              <a:rPr lang="en-GB" dirty="0"/>
              <a:t> </a:t>
            </a:r>
            <a:r>
              <a:rPr lang="en-GB" dirty="0" err="1"/>
              <a:t>bwysig</a:t>
            </a:r>
            <a:r>
              <a:rPr lang="en-GB" dirty="0"/>
              <a:t> er </a:t>
            </a:r>
            <a:r>
              <a:rPr lang="en-GB" dirty="0" err="1"/>
              <a:t>mwyn</a:t>
            </a:r>
            <a:r>
              <a:rPr lang="en-GB" dirty="0"/>
              <a:t> </a:t>
            </a:r>
            <a:r>
              <a:rPr lang="en-GB" dirty="0" err="1"/>
              <a:t>i</a:t>
            </a:r>
            <a:r>
              <a:rPr lang="en-GB" dirty="0"/>
              <a:t> </a:t>
            </a:r>
            <a:r>
              <a:rPr lang="en-GB" dirty="0" err="1"/>
              <a:t>fenywod</a:t>
            </a:r>
            <a:r>
              <a:rPr lang="en-GB" dirty="0"/>
              <a:t> </a:t>
            </a:r>
            <a:r>
              <a:rPr lang="en-GB" dirty="0" err="1"/>
              <a:t>allu</a:t>
            </a:r>
            <a:r>
              <a:rPr lang="en-GB" dirty="0"/>
              <a:t> </a:t>
            </a:r>
            <a:r>
              <a:rPr lang="en-GB" dirty="0" err="1"/>
              <a:t>mynd</a:t>
            </a:r>
            <a:r>
              <a:rPr lang="en-GB" dirty="0"/>
              <a:t> </a:t>
            </a:r>
            <a:r>
              <a:rPr lang="en-GB" dirty="0" err="1"/>
              <a:t>i</a:t>
            </a:r>
            <a:r>
              <a:rPr lang="en-GB" dirty="0"/>
              <a:t> </a:t>
            </a:r>
            <a:r>
              <a:rPr lang="en-GB" dirty="0" err="1"/>
              <a:t>mewn</a:t>
            </a:r>
            <a:r>
              <a:rPr lang="en-GB" dirty="0"/>
              <a:t> </a:t>
            </a:r>
            <a:r>
              <a:rPr lang="en-GB" dirty="0" err="1"/>
              <a:t>i'r</a:t>
            </a:r>
            <a:r>
              <a:rPr lang="en-GB" dirty="0"/>
              <a:t> </a:t>
            </a:r>
            <a:r>
              <a:rPr lang="en-GB" dirty="0" err="1"/>
              <a:t>gweithlu'n</a:t>
            </a:r>
            <a:r>
              <a:rPr lang="en-GB" dirty="0"/>
              <a:t> </a:t>
            </a:r>
            <a:r>
              <a:rPr lang="en-GB" dirty="0" err="1"/>
              <a:t>llawn</a:t>
            </a:r>
            <a:r>
              <a:rPr lang="en-GB" dirty="0"/>
              <a:t> a </a:t>
            </a:r>
            <a:r>
              <a:rPr lang="en-GB" dirty="0" err="1"/>
              <a:t>symud</a:t>
            </a:r>
            <a:r>
              <a:rPr lang="en-GB" dirty="0"/>
              <a:t> </a:t>
            </a:r>
            <a:r>
              <a:rPr lang="en-GB" dirty="0" err="1"/>
              <a:t>allan</a:t>
            </a:r>
            <a:r>
              <a:rPr lang="en-GB" dirty="0"/>
              <a:t> o </a:t>
            </a:r>
            <a:r>
              <a:rPr lang="en-GB" dirty="0" err="1"/>
              <a:t>dlodi</a:t>
            </a:r>
            <a:r>
              <a:rPr lang="en-GB" dirty="0"/>
              <a:t>.</a:t>
            </a:r>
          </a:p>
          <a:p>
            <a:r>
              <a:rPr lang="en-GB" dirty="0"/>
              <a:t>Mae </a:t>
            </a:r>
            <a:r>
              <a:rPr lang="en-GB" dirty="0" err="1"/>
              <a:t>cadw'r</a:t>
            </a:r>
            <a:r>
              <a:rPr lang="en-GB" dirty="0"/>
              <a:t> </a:t>
            </a:r>
            <a:r>
              <a:rPr lang="en-GB" dirty="0" err="1"/>
              <a:t>cynnydd</a:t>
            </a:r>
            <a:r>
              <a:rPr lang="en-GB" dirty="0"/>
              <a:t> </a:t>
            </a:r>
            <a:r>
              <a:rPr lang="en-GB" dirty="0" err="1"/>
              <a:t>dros</a:t>
            </a:r>
            <a:r>
              <a:rPr lang="en-GB" dirty="0"/>
              <a:t> </a:t>
            </a:r>
            <a:r>
              <a:rPr lang="en-GB" dirty="0" err="1"/>
              <a:t>dro</a:t>
            </a:r>
            <a:r>
              <a:rPr lang="en-GB" dirty="0"/>
              <a:t> </a:t>
            </a:r>
            <a:r>
              <a:rPr lang="en-GB" dirty="0" err="1"/>
              <a:t>mewn</a:t>
            </a:r>
            <a:r>
              <a:rPr lang="en-GB" dirty="0"/>
              <a:t> </a:t>
            </a:r>
            <a:r>
              <a:rPr lang="en-GB" dirty="0" err="1"/>
              <a:t>lwfansau</a:t>
            </a:r>
            <a:r>
              <a:rPr lang="en-GB" dirty="0"/>
              <a:t> </a:t>
            </a:r>
            <a:r>
              <a:rPr lang="en-GB" dirty="0" err="1"/>
              <a:t>Credyd</a:t>
            </a:r>
            <a:r>
              <a:rPr lang="en-GB" dirty="0"/>
              <a:t> </a:t>
            </a:r>
            <a:r>
              <a:rPr lang="en-GB" dirty="0" err="1"/>
              <a:t>Cynhwysol</a:t>
            </a:r>
            <a:r>
              <a:rPr lang="en-GB" dirty="0"/>
              <a:t> a </a:t>
            </a:r>
            <a:r>
              <a:rPr lang="en-GB" dirty="0" err="1"/>
              <a:t>Chredyd</a:t>
            </a:r>
            <a:r>
              <a:rPr lang="en-GB" dirty="0"/>
              <a:t> </a:t>
            </a:r>
            <a:r>
              <a:rPr lang="en-GB" dirty="0" err="1"/>
              <a:t>Treth</a:t>
            </a:r>
            <a:r>
              <a:rPr lang="en-GB" dirty="0"/>
              <a:t> Gwaith, </a:t>
            </a:r>
            <a:r>
              <a:rPr lang="en-GB" dirty="0" err="1"/>
              <a:t>yn</a:t>
            </a:r>
            <a:r>
              <a:rPr lang="en-GB" dirty="0"/>
              <a:t> </a:t>
            </a:r>
            <a:r>
              <a:rPr lang="en-GB" dirty="0" err="1"/>
              <a:t>ogystal</a:t>
            </a:r>
            <a:r>
              <a:rPr lang="en-GB" dirty="0"/>
              <a:t> ag </a:t>
            </a:r>
            <a:r>
              <a:rPr lang="en-GB" dirty="0" err="1"/>
              <a:t>ymestyn</a:t>
            </a:r>
            <a:r>
              <a:rPr lang="en-GB" dirty="0"/>
              <a:t> </a:t>
            </a:r>
            <a:r>
              <a:rPr lang="en-GB" dirty="0" err="1"/>
              <a:t>hyn</a:t>
            </a:r>
            <a:r>
              <a:rPr lang="en-GB" dirty="0"/>
              <a:t> </a:t>
            </a:r>
            <a:r>
              <a:rPr lang="en-GB" dirty="0" err="1"/>
              <a:t>i</a:t>
            </a:r>
            <a:r>
              <a:rPr lang="en-GB" dirty="0"/>
              <a:t> </a:t>
            </a:r>
            <a:r>
              <a:rPr lang="en-GB" dirty="0" err="1"/>
              <a:t>fudd-daliadau</a:t>
            </a:r>
            <a:r>
              <a:rPr lang="en-GB" dirty="0"/>
              <a:t> </a:t>
            </a:r>
            <a:r>
              <a:rPr lang="en-GB" dirty="0" err="1"/>
              <a:t>etifeddol</a:t>
            </a:r>
            <a:r>
              <a:rPr lang="en-GB" dirty="0"/>
              <a:t>, </a:t>
            </a:r>
            <a:r>
              <a:rPr lang="en-GB" dirty="0" err="1"/>
              <a:t>yn</a:t>
            </a:r>
            <a:r>
              <a:rPr lang="en-GB" dirty="0"/>
              <a:t> </a:t>
            </a:r>
            <a:r>
              <a:rPr lang="en-GB" dirty="0" err="1"/>
              <a:t>allweddol</a:t>
            </a:r>
            <a:r>
              <a:rPr lang="en-GB" dirty="0"/>
              <a:t>. Er </a:t>
            </a:r>
            <a:r>
              <a:rPr lang="en-GB" dirty="0" err="1"/>
              <a:t>enghraifft</a:t>
            </a:r>
            <a:r>
              <a:rPr lang="en-GB" dirty="0"/>
              <a:t>, </a:t>
            </a:r>
            <a:r>
              <a:rPr lang="en-GB" dirty="0" err="1"/>
              <a:t>o'r</a:t>
            </a:r>
            <a:r>
              <a:rPr lang="en-GB" dirty="0"/>
              <a:t> 180,000 o </a:t>
            </a:r>
            <a:r>
              <a:rPr lang="en-GB" dirty="0" err="1"/>
              <a:t>blant</a:t>
            </a:r>
            <a:r>
              <a:rPr lang="en-GB" dirty="0"/>
              <a:t> </a:t>
            </a:r>
            <a:r>
              <a:rPr lang="en-GB" dirty="0" err="1"/>
              <a:t>mewn</a:t>
            </a:r>
            <a:r>
              <a:rPr lang="en-GB" dirty="0"/>
              <a:t> </a:t>
            </a:r>
            <a:r>
              <a:rPr lang="en-GB" dirty="0" err="1"/>
              <a:t>tlodi</a:t>
            </a:r>
            <a:r>
              <a:rPr lang="en-GB" dirty="0"/>
              <a:t>, </a:t>
            </a:r>
            <a:r>
              <a:rPr lang="en-GB" dirty="0" err="1"/>
              <a:t>mae</a:t>
            </a:r>
            <a:r>
              <a:rPr lang="en-GB" dirty="0"/>
              <a:t> </a:t>
            </a:r>
            <a:r>
              <a:rPr lang="en-GB" b="1" dirty="0"/>
              <a:t>140,000 </a:t>
            </a:r>
            <a:r>
              <a:rPr lang="en-GB" b="1" dirty="0" err="1"/>
              <a:t>yn</a:t>
            </a:r>
            <a:r>
              <a:rPr lang="en-GB" b="1" dirty="0"/>
              <a:t> </a:t>
            </a:r>
            <a:r>
              <a:rPr lang="en-GB" b="1" dirty="0" err="1"/>
              <a:t>byw</a:t>
            </a:r>
            <a:r>
              <a:rPr lang="en-GB" b="1" dirty="0"/>
              <a:t> </a:t>
            </a:r>
            <a:r>
              <a:rPr lang="en-GB" b="1" dirty="0" err="1"/>
              <a:t>mewn</a:t>
            </a:r>
            <a:r>
              <a:rPr lang="en-GB" b="1" dirty="0"/>
              <a:t> </a:t>
            </a:r>
            <a:r>
              <a:rPr lang="en-GB" b="1" dirty="0" err="1"/>
              <a:t>teuluoedd</a:t>
            </a:r>
            <a:r>
              <a:rPr lang="en-GB" b="1" dirty="0"/>
              <a:t> </a:t>
            </a:r>
            <a:r>
              <a:rPr lang="en-GB" b="1" dirty="0" err="1"/>
              <a:t>sy'n</a:t>
            </a:r>
            <a:r>
              <a:rPr lang="en-GB" b="1" dirty="0"/>
              <a:t> </a:t>
            </a:r>
            <a:r>
              <a:rPr lang="en-GB" b="1" dirty="0" err="1"/>
              <a:t>cael</a:t>
            </a:r>
            <a:r>
              <a:rPr lang="en-GB" b="1" dirty="0"/>
              <a:t> </a:t>
            </a:r>
            <a:r>
              <a:rPr lang="en-GB" b="1" dirty="0" err="1"/>
              <a:t>budd-daliadau</a:t>
            </a:r>
            <a:r>
              <a:rPr lang="en-GB" b="1" dirty="0"/>
              <a:t> </a:t>
            </a:r>
            <a:r>
              <a:rPr lang="en-GB" b="1" dirty="0" err="1"/>
              <a:t>sy'n</a:t>
            </a:r>
            <a:r>
              <a:rPr lang="en-GB" b="1" dirty="0"/>
              <a:t> </a:t>
            </a:r>
            <a:r>
              <a:rPr lang="en-GB" b="1" dirty="0" err="1"/>
              <a:t>gysylltiedig</a:t>
            </a:r>
            <a:r>
              <a:rPr lang="en-GB" b="1" dirty="0"/>
              <a:t> ag </a:t>
            </a:r>
            <a:r>
              <a:rPr lang="en-GB" b="1" dirty="0" err="1"/>
              <a:t>incwm</a:t>
            </a:r>
            <a:r>
              <a:rPr lang="en-GB" b="1" dirty="0"/>
              <a:t>.</a:t>
            </a:r>
            <a:endParaRPr lang="en-GB" b="1" dirty="0">
              <a:cs typeface="Calibri"/>
            </a:endParaRP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0C8E4AF-6BFA-4871-A56F-6D5DE232AB4F}"/>
              </a:ext>
            </a:extLst>
          </p:cNvPr>
          <p:cNvSpPr>
            <a:spLocks noGrp="1"/>
          </p:cNvSpPr>
          <p:nvPr>
            <p:ph sz="half" idx="2"/>
          </p:nvPr>
        </p:nvSpPr>
        <p:spPr>
          <a:xfrm>
            <a:off x="6207642" y="949841"/>
            <a:ext cx="5181600" cy="5624070"/>
          </a:xfrm>
        </p:spPr>
        <p:txBody>
          <a:bodyPr vert="horz" lIns="91440" tIns="45720" rIns="91440" bIns="45720" rtlCol="0" anchor="t">
            <a:noAutofit/>
          </a:bodyPr>
          <a:lstStyle/>
          <a:p>
            <a:r>
              <a:rPr lang="en-GB" sz="1800" b="0" i="0" dirty="0">
                <a:solidFill>
                  <a:srgbClr val="494848"/>
                </a:solidFill>
                <a:effectLst/>
                <a:latin typeface="chaparral-pro"/>
              </a:rPr>
              <a:t>Even before coronavirus, almost a </a:t>
            </a:r>
            <a:r>
              <a:rPr lang="en-GB" sz="1800" b="1" i="0" dirty="0">
                <a:solidFill>
                  <a:srgbClr val="494848"/>
                </a:solidFill>
                <a:effectLst/>
                <a:latin typeface="chaparral-pro"/>
              </a:rPr>
              <a:t>quarter of people in Wales were in relative poverty</a:t>
            </a:r>
            <a:r>
              <a:rPr lang="en-GB" sz="1800" b="0" i="0" dirty="0">
                <a:solidFill>
                  <a:srgbClr val="494848"/>
                </a:solidFill>
                <a:effectLst/>
                <a:latin typeface="chaparral-pro"/>
              </a:rPr>
              <a:t> (700,000) living precarious and insecure lives. The risk for children alone was higher with </a:t>
            </a:r>
            <a:r>
              <a:rPr lang="en-GB" sz="1800" b="1" i="0" dirty="0">
                <a:solidFill>
                  <a:srgbClr val="494848"/>
                </a:solidFill>
                <a:effectLst/>
                <a:latin typeface="chaparral-pro"/>
              </a:rPr>
              <a:t>3 in 10 children living in poverty.</a:t>
            </a:r>
          </a:p>
          <a:p>
            <a:r>
              <a:rPr lang="en-GB" sz="1800" b="0" i="0" dirty="0">
                <a:solidFill>
                  <a:srgbClr val="494848"/>
                </a:solidFill>
                <a:effectLst/>
                <a:latin typeface="chaparral-pro"/>
              </a:rPr>
              <a:t>For low-income families, one factor in being unable to escape in-work poverty is the </a:t>
            </a:r>
            <a:r>
              <a:rPr lang="en-GB" sz="1800" b="1" i="0" dirty="0">
                <a:solidFill>
                  <a:srgbClr val="494848"/>
                </a:solidFill>
                <a:effectLst/>
                <a:latin typeface="chaparral-pro"/>
              </a:rPr>
              <a:t>need to balance paid work with caring for children.</a:t>
            </a:r>
            <a:r>
              <a:rPr lang="en-GB" sz="1800" b="0" i="0" dirty="0">
                <a:solidFill>
                  <a:srgbClr val="494848"/>
                </a:solidFill>
                <a:effectLst/>
                <a:latin typeface="chaparral-pro"/>
              </a:rPr>
              <a:t> Two in five local authorities in Wales report that there is not enough childcare for those working atypical hours. The supply and affordability of childcare, for children of all ages (not just nursery) is important if women are to be able to fully enter the labour force and move out of poverty.</a:t>
            </a:r>
          </a:p>
          <a:p>
            <a:r>
              <a:rPr lang="en-GB" sz="1800" b="0" i="0" u="none" strike="noStrike" dirty="0">
                <a:solidFill>
                  <a:srgbClr val="494848"/>
                </a:solidFill>
                <a:effectLst/>
                <a:latin typeface="chaparral-pro"/>
              </a:rPr>
              <a:t>Retaining the temporary uplift of Universal Credit and Working Tax Credit allowances, as well as extending this to legacy benefits is key. For instance, of the 180,000 children in poverty, </a:t>
            </a:r>
            <a:r>
              <a:rPr lang="en-GB" sz="1800" b="1" i="0" u="none" strike="noStrike" dirty="0">
                <a:solidFill>
                  <a:srgbClr val="494848"/>
                </a:solidFill>
                <a:effectLst/>
                <a:latin typeface="chaparral-pro"/>
              </a:rPr>
              <a:t>140,000 live in families that receive income-related benefits.</a:t>
            </a:r>
            <a:endParaRPr lang="en-GB" sz="1800" b="1" i="0" dirty="0">
              <a:solidFill>
                <a:srgbClr val="494848"/>
              </a:solidFill>
              <a:effectLst/>
              <a:latin typeface="chaparral-pro"/>
            </a:endParaRPr>
          </a:p>
          <a:p>
            <a:r>
              <a:rPr lang="en-GB" sz="1600" b="1" dirty="0"/>
              <a:t>Joseph Rowntree Foundation, 2020</a:t>
            </a:r>
          </a:p>
        </p:txBody>
      </p:sp>
      <p:sp>
        <p:nvSpPr>
          <p:cNvPr id="5" name="TextBox 4">
            <a:extLst>
              <a:ext uri="{FF2B5EF4-FFF2-40B4-BE49-F238E27FC236}">
                <a16:creationId xmlns:a16="http://schemas.microsoft.com/office/drawing/2014/main" id="{92429D1A-6551-43AC-8956-DB0B9E49E2CA}"/>
              </a:ext>
            </a:extLst>
          </p:cNvPr>
          <p:cNvSpPr txBox="1"/>
          <p:nvPr/>
        </p:nvSpPr>
        <p:spPr>
          <a:xfrm>
            <a:off x="1313144" y="426621"/>
            <a:ext cx="9342429" cy="523220"/>
          </a:xfrm>
          <a:prstGeom prst="rect">
            <a:avLst/>
          </a:prstGeom>
          <a:noFill/>
        </p:spPr>
        <p:txBody>
          <a:bodyPr wrap="none" rtlCol="0">
            <a:spAutoFit/>
          </a:bodyPr>
          <a:lstStyle/>
          <a:p>
            <a:r>
              <a:rPr lang="en-GB" sz="2800" dirty="0" err="1"/>
              <a:t>Adroddiad</a:t>
            </a:r>
            <a:r>
              <a:rPr lang="en-GB" sz="2800" dirty="0"/>
              <a:t> </a:t>
            </a:r>
            <a:r>
              <a:rPr lang="en-GB" sz="2800" dirty="0" err="1"/>
              <a:t>Tlodi</a:t>
            </a:r>
            <a:r>
              <a:rPr lang="en-GB" sz="2800" dirty="0"/>
              <a:t> </a:t>
            </a:r>
            <a:r>
              <a:rPr lang="en-GB" sz="2800" dirty="0" err="1"/>
              <a:t>yng</a:t>
            </a:r>
            <a:r>
              <a:rPr lang="en-GB" sz="2800" dirty="0"/>
              <a:t> </a:t>
            </a:r>
            <a:r>
              <a:rPr lang="en-GB" sz="2800" dirty="0" err="1"/>
              <a:t>Nghymru</a:t>
            </a:r>
            <a:r>
              <a:rPr lang="en-GB" sz="2800" dirty="0"/>
              <a:t> / Poverty in Wales Report - 2020</a:t>
            </a:r>
          </a:p>
        </p:txBody>
      </p:sp>
    </p:spTree>
    <p:extLst>
      <p:ext uri="{BB962C8B-B14F-4D97-AF65-F5344CB8AC3E}">
        <p14:creationId xmlns:p14="http://schemas.microsoft.com/office/powerpoint/2010/main" val="2982721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9086" y="115856"/>
            <a:ext cx="2767360" cy="113347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5DCC91F0-FA08-4855-8913-B6E8F75CCB15}"/>
              </a:ext>
            </a:extLst>
          </p:cNvPr>
          <p:cNvSpPr txBox="1">
            <a:spLocks/>
          </p:cNvSpPr>
          <p:nvPr/>
        </p:nvSpPr>
        <p:spPr>
          <a:xfrm>
            <a:off x="261257" y="1455058"/>
            <a:ext cx="5384800" cy="5029199"/>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pPr marL="0" indent="0">
              <a:buNone/>
            </a:pPr>
            <a:r>
              <a:rPr lang="en-GB" sz="3800" dirty="0" err="1"/>
              <a:t>Mae'r</a:t>
            </a:r>
            <a:r>
              <a:rPr lang="en-GB" sz="3800" dirty="0"/>
              <a:t> </a:t>
            </a:r>
            <a:r>
              <a:rPr lang="en-GB" sz="3800" dirty="0" err="1"/>
              <a:t>modiwl</a:t>
            </a:r>
            <a:r>
              <a:rPr lang="en-GB" sz="3800" dirty="0"/>
              <a:t> </a:t>
            </a:r>
            <a:r>
              <a:rPr lang="en-GB" sz="3800" dirty="0" err="1"/>
              <a:t>hwn</a:t>
            </a:r>
            <a:r>
              <a:rPr lang="en-GB" sz="3800" dirty="0"/>
              <a:t> </a:t>
            </a:r>
            <a:r>
              <a:rPr lang="en-GB" sz="3800" dirty="0" err="1"/>
              <a:t>yn</a:t>
            </a:r>
            <a:r>
              <a:rPr lang="en-GB" sz="3800" dirty="0"/>
              <a:t> </a:t>
            </a:r>
            <a:r>
              <a:rPr lang="en-GB" sz="3800" dirty="0" err="1"/>
              <a:t>ymwneud</a:t>
            </a:r>
            <a:r>
              <a:rPr lang="en-GB" sz="3800" dirty="0"/>
              <a:t> â </a:t>
            </a:r>
            <a:r>
              <a:rPr lang="en-GB" sz="3800" dirty="0" err="1"/>
              <a:t>lles</a:t>
            </a:r>
            <a:r>
              <a:rPr lang="en-GB" sz="3800" dirty="0"/>
              <a:t> </a:t>
            </a:r>
            <a:r>
              <a:rPr lang="en-GB" sz="3800" dirty="0" err="1"/>
              <a:t>pob</a:t>
            </a:r>
            <a:r>
              <a:rPr lang="en-GB" sz="3800" dirty="0"/>
              <a:t> </a:t>
            </a:r>
            <a:r>
              <a:rPr lang="en-GB" sz="3800" dirty="0" err="1"/>
              <a:t>plentyn</a:t>
            </a:r>
            <a:r>
              <a:rPr lang="en-GB" sz="3800" dirty="0"/>
              <a:t>, </a:t>
            </a:r>
            <a:r>
              <a:rPr lang="en-GB" sz="3800" dirty="0" err="1"/>
              <a:t>nid</a:t>
            </a:r>
            <a:r>
              <a:rPr lang="en-GB" sz="3800" dirty="0"/>
              <a:t> plant </a:t>
            </a:r>
            <a:r>
              <a:rPr lang="en-GB" sz="3800" dirty="0" err="1"/>
              <a:t>tlawd</a:t>
            </a:r>
            <a:r>
              <a:rPr lang="en-GB" sz="3800" dirty="0"/>
              <a:t> </a:t>
            </a:r>
            <a:r>
              <a:rPr lang="en-GB" sz="3800" dirty="0" err="1"/>
              <a:t>yn</a:t>
            </a:r>
            <a:r>
              <a:rPr lang="en-GB" sz="3800" dirty="0"/>
              <a:t> </a:t>
            </a:r>
            <a:r>
              <a:rPr lang="en-GB" sz="3800" dirty="0" err="1"/>
              <a:t>unig</a:t>
            </a:r>
            <a:r>
              <a:rPr lang="en-GB" sz="3800" dirty="0"/>
              <a:t>. "</a:t>
            </a:r>
            <a:r>
              <a:rPr lang="en-GB" sz="3800" dirty="0" err="1"/>
              <a:t>Fodd</a:t>
            </a:r>
            <a:r>
              <a:rPr lang="en-GB" sz="3800" dirty="0"/>
              <a:t> </a:t>
            </a:r>
            <a:r>
              <a:rPr lang="en-GB" sz="3800" dirty="0" err="1"/>
              <a:t>bynnag</a:t>
            </a:r>
            <a:r>
              <a:rPr lang="en-GB" sz="3800" dirty="0"/>
              <a:t>, </a:t>
            </a:r>
            <a:r>
              <a:rPr lang="en-GB" sz="3800" dirty="0" err="1"/>
              <a:t>mae</a:t>
            </a:r>
            <a:r>
              <a:rPr lang="en-GB" sz="3800" dirty="0"/>
              <a:t> </a:t>
            </a:r>
            <a:r>
              <a:rPr lang="en-GB" sz="3800" dirty="0" err="1"/>
              <a:t>lles</a:t>
            </a:r>
            <a:r>
              <a:rPr lang="en-GB" sz="3800" dirty="0"/>
              <a:t> plant </a:t>
            </a:r>
            <a:r>
              <a:rPr lang="en-GB" sz="3800" dirty="0" err="1"/>
              <a:t>yn</a:t>
            </a:r>
            <a:r>
              <a:rPr lang="en-GB" sz="3800" dirty="0"/>
              <a:t> </a:t>
            </a:r>
            <a:r>
              <a:rPr lang="en-GB" sz="3800" dirty="0" err="1"/>
              <a:t>cael</a:t>
            </a:r>
            <a:r>
              <a:rPr lang="en-GB" sz="3800" dirty="0"/>
              <a:t> </a:t>
            </a:r>
            <a:r>
              <a:rPr lang="en-GB" sz="3800" dirty="0" err="1"/>
              <a:t>ei</a:t>
            </a:r>
            <a:r>
              <a:rPr lang="en-GB" sz="3800" dirty="0"/>
              <a:t> </a:t>
            </a:r>
            <a:r>
              <a:rPr lang="en-GB" sz="3800" dirty="0" err="1"/>
              <a:t>effeithio</a:t>
            </a:r>
            <a:r>
              <a:rPr lang="en-GB" sz="3800" dirty="0"/>
              <a:t> </a:t>
            </a:r>
            <a:r>
              <a:rPr lang="en-GB" sz="3800" dirty="0" err="1"/>
              <a:t>os</a:t>
            </a:r>
            <a:r>
              <a:rPr lang="en-GB" sz="3800" dirty="0"/>
              <a:t> </a:t>
            </a:r>
            <a:r>
              <a:rPr lang="en-GB" sz="3800" dirty="0" err="1"/>
              <a:t>ydynt</a:t>
            </a:r>
            <a:r>
              <a:rPr lang="en-GB" sz="3800" dirty="0"/>
              <a:t> </a:t>
            </a:r>
            <a:r>
              <a:rPr lang="en-GB" sz="3800" dirty="0" err="1"/>
              <a:t>yn</a:t>
            </a:r>
            <a:r>
              <a:rPr lang="en-GB" sz="3800" dirty="0"/>
              <a:t> </a:t>
            </a:r>
            <a:r>
              <a:rPr lang="en-GB" sz="3800" dirty="0" err="1"/>
              <a:t>dlawd</a:t>
            </a:r>
            <a:r>
              <a:rPr lang="en-GB" sz="3800" dirty="0"/>
              <a:t> ac... </a:t>
            </a:r>
            <a:r>
              <a:rPr lang="en-GB" sz="3800" dirty="0" err="1"/>
              <a:t>mae</a:t>
            </a:r>
            <a:r>
              <a:rPr lang="en-GB" sz="3800" dirty="0"/>
              <a:t> </a:t>
            </a:r>
            <a:r>
              <a:rPr lang="en-GB" sz="3800" dirty="0" err="1"/>
              <a:t>tlodi</a:t>
            </a:r>
            <a:r>
              <a:rPr lang="en-GB" sz="3800" dirty="0"/>
              <a:t> neu </a:t>
            </a:r>
            <a:r>
              <a:rPr lang="en-GB" sz="3800" dirty="0" err="1"/>
              <a:t>ei</a:t>
            </a:r>
            <a:r>
              <a:rPr lang="en-GB" sz="3800" dirty="0"/>
              <a:t> </a:t>
            </a:r>
            <a:r>
              <a:rPr lang="en-GB" sz="3800" dirty="0" err="1"/>
              <a:t>brocsi</a:t>
            </a:r>
            <a:r>
              <a:rPr lang="en-GB" sz="3800" dirty="0"/>
              <a:t> </a:t>
            </a:r>
            <a:r>
              <a:rPr lang="en-GB" sz="3800" dirty="0" err="1"/>
              <a:t>yn</a:t>
            </a:r>
            <a:r>
              <a:rPr lang="en-GB" sz="3800" dirty="0"/>
              <a:t> </a:t>
            </a:r>
            <a:r>
              <a:rPr lang="en-GB" sz="3800" dirty="0" err="1"/>
              <a:t>effeithio</a:t>
            </a:r>
            <a:r>
              <a:rPr lang="en-GB" sz="3800" dirty="0"/>
              <a:t> </a:t>
            </a:r>
            <a:r>
              <a:rPr lang="en-GB" sz="3800" dirty="0" err="1"/>
              <a:t>ar</a:t>
            </a:r>
            <a:r>
              <a:rPr lang="en-GB" sz="3800" dirty="0"/>
              <a:t> y </a:t>
            </a:r>
            <a:r>
              <a:rPr lang="en-GB" sz="3800" dirty="0" err="1"/>
              <a:t>rhan</a:t>
            </a:r>
            <a:r>
              <a:rPr lang="en-GB" sz="3800" dirty="0"/>
              <a:t> </a:t>
            </a:r>
            <a:r>
              <a:rPr lang="en-GB" sz="3800" dirty="0" err="1"/>
              <a:t>fwyaf</a:t>
            </a:r>
            <a:r>
              <a:rPr lang="en-GB" sz="3800" dirty="0"/>
              <a:t> o </a:t>
            </a:r>
            <a:r>
              <a:rPr lang="en-GB" sz="3800" dirty="0" err="1"/>
              <a:t>feysydd</a:t>
            </a:r>
            <a:r>
              <a:rPr lang="en-GB" sz="3800" dirty="0"/>
              <a:t> </a:t>
            </a:r>
            <a:r>
              <a:rPr lang="en-GB" sz="3800" dirty="0" err="1"/>
              <a:t>lles</a:t>
            </a:r>
            <a:r>
              <a:rPr lang="en-GB" sz="3800" dirty="0"/>
              <a:t> plant."</a:t>
            </a:r>
          </a:p>
          <a:p>
            <a:pPr marL="0" indent="0">
              <a:buNone/>
            </a:pPr>
            <a:r>
              <a:rPr lang="en-GB" sz="3800" dirty="0"/>
              <a:t>Bradshaw (2016)</a:t>
            </a:r>
          </a:p>
        </p:txBody>
      </p:sp>
      <p:sp>
        <p:nvSpPr>
          <p:cNvPr id="8" name="Content Placeholder 2">
            <a:extLst>
              <a:ext uri="{FF2B5EF4-FFF2-40B4-BE49-F238E27FC236}">
                <a16:creationId xmlns:a16="http://schemas.microsoft.com/office/drawing/2014/main" id="{73F5F68D-8F26-4321-BFFC-3D0D9025BECC}"/>
              </a:ext>
            </a:extLst>
          </p:cNvPr>
          <p:cNvSpPr txBox="1">
            <a:spLocks/>
          </p:cNvSpPr>
          <p:nvPr/>
        </p:nvSpPr>
        <p:spPr>
          <a:xfrm>
            <a:off x="6429828" y="1487504"/>
            <a:ext cx="5384800" cy="5029199"/>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3200" dirty="0"/>
              <a:t>This module is about the well-being of all children, not just poor children. “However</a:t>
            </a:r>
            <a:r>
              <a:rPr lang="en-GB" dirty="0"/>
              <a:t>,</a:t>
            </a:r>
            <a:r>
              <a:rPr lang="en-GB" sz="3200" dirty="0"/>
              <a:t> the well-being of children is affected if they are poor and…most domains of child well-being are affected by poverty or its proxies.”</a:t>
            </a:r>
          </a:p>
          <a:p>
            <a:r>
              <a:rPr lang="en-GB" sz="3200" dirty="0"/>
              <a:t>Bradshaw </a:t>
            </a:r>
            <a:r>
              <a:rPr lang="en-GB" dirty="0"/>
              <a:t>(2016</a:t>
            </a:r>
            <a:r>
              <a:rPr lang="en-GB" sz="3200" dirty="0"/>
              <a:t>)</a:t>
            </a:r>
            <a:endParaRPr lang="en-GB" sz="3200" dirty="0">
              <a:cs typeface="Calibri"/>
            </a:endParaRPr>
          </a:p>
        </p:txBody>
      </p:sp>
    </p:spTree>
    <p:extLst>
      <p:ext uri="{BB962C8B-B14F-4D97-AF65-F5344CB8AC3E}">
        <p14:creationId xmlns:p14="http://schemas.microsoft.com/office/powerpoint/2010/main" val="2126672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28C7-E9DB-4CF1-9E70-57991057F4AA}"/>
              </a:ext>
            </a:extLst>
          </p:cNvPr>
          <p:cNvSpPr>
            <a:spLocks noGrp="1"/>
          </p:cNvSpPr>
          <p:nvPr>
            <p:ph type="title"/>
          </p:nvPr>
        </p:nvSpPr>
        <p:spPr/>
        <p:txBody>
          <a:bodyPr/>
          <a:lstStyle/>
          <a:p>
            <a:r>
              <a:rPr lang="en-GB" dirty="0"/>
              <a:t>7  nod </a:t>
            </a:r>
            <a:r>
              <a:rPr lang="en-GB" dirty="0" err="1"/>
              <a:t>craidd</a:t>
            </a:r>
            <a:r>
              <a:rPr lang="en-GB" dirty="0"/>
              <a:t> Cymru / 7 core aims in Wales</a:t>
            </a:r>
          </a:p>
        </p:txBody>
      </p:sp>
      <p:sp>
        <p:nvSpPr>
          <p:cNvPr id="4" name="Content Placeholder 2">
            <a:extLst>
              <a:ext uri="{FF2B5EF4-FFF2-40B4-BE49-F238E27FC236}">
                <a16:creationId xmlns:a16="http://schemas.microsoft.com/office/drawing/2014/main" id="{85BA36EE-D923-417F-AE3E-FA5D680A9827}"/>
              </a:ext>
            </a:extLst>
          </p:cNvPr>
          <p:cNvSpPr txBox="1">
            <a:spLocks noGrp="1"/>
          </p:cNvSpPr>
          <p:nvPr>
            <p:ph idx="1"/>
          </p:nvPr>
        </p:nvSpPr>
        <p:spPr>
          <a:xfrm>
            <a:off x="838200" y="1825625"/>
            <a:ext cx="5127885" cy="4351338"/>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endParaRPr lang="en-GB" dirty="0"/>
          </a:p>
          <a:p>
            <a:pPr marL="0" indent="0">
              <a:buFont typeface="Arial" panose="020B0604020202020204" pitchFamily="34" charset="0"/>
              <a:buNone/>
            </a:pPr>
            <a:r>
              <a:rPr lang="en-GB" dirty="0"/>
              <a:t>1. </a:t>
            </a:r>
            <a:r>
              <a:rPr lang="en-GB" dirty="0" err="1"/>
              <a:t>wedi</a:t>
            </a:r>
            <a:r>
              <a:rPr lang="en-GB" dirty="0"/>
              <a:t> </a:t>
            </a:r>
            <a:r>
              <a:rPr lang="en-GB" dirty="0" err="1"/>
              <a:t>datblygu</a:t>
            </a:r>
            <a:r>
              <a:rPr lang="en-GB" dirty="0"/>
              <a:t> </a:t>
            </a:r>
            <a:r>
              <a:rPr lang="en-GB" dirty="0" err="1"/>
              <a:t>dechrau</a:t>
            </a:r>
            <a:r>
              <a:rPr lang="en-GB" dirty="0"/>
              <a:t> da </a:t>
            </a:r>
            <a:r>
              <a:rPr lang="en-GB" dirty="0" err="1"/>
              <a:t>mewn</a:t>
            </a:r>
            <a:r>
              <a:rPr lang="en-GB" dirty="0"/>
              <a:t> </a:t>
            </a:r>
            <a:r>
              <a:rPr lang="en-GB" dirty="0" err="1"/>
              <a:t>bywyd</a:t>
            </a:r>
            <a:r>
              <a:rPr lang="en-GB" dirty="0"/>
              <a:t> </a:t>
            </a:r>
            <a:r>
              <a:rPr lang="en-GB" dirty="0" err="1"/>
              <a:t>a'r</a:t>
            </a:r>
            <a:r>
              <a:rPr lang="en-GB" dirty="0"/>
              <a:t> sail </a:t>
            </a:r>
            <a:r>
              <a:rPr lang="en-GB" dirty="0" err="1"/>
              <a:t>orau</a:t>
            </a:r>
            <a:r>
              <a:rPr lang="en-GB" dirty="0"/>
              <a:t> </a:t>
            </a:r>
            <a:r>
              <a:rPr lang="en-GB" dirty="0" err="1"/>
              <a:t>bosibl</a:t>
            </a:r>
            <a:r>
              <a:rPr lang="en-GB" dirty="0"/>
              <a:t> </a:t>
            </a:r>
            <a:r>
              <a:rPr lang="en-GB" dirty="0" err="1"/>
              <a:t>ar</a:t>
            </a:r>
            <a:r>
              <a:rPr lang="en-GB" dirty="0"/>
              <a:t> </a:t>
            </a:r>
            <a:r>
              <a:rPr lang="en-GB" dirty="0" err="1"/>
              <a:t>gyfer</a:t>
            </a:r>
            <a:r>
              <a:rPr lang="en-GB" dirty="0"/>
              <a:t> </a:t>
            </a:r>
            <a:r>
              <a:rPr lang="en-GB" dirty="0" err="1"/>
              <a:t>eu</a:t>
            </a:r>
            <a:r>
              <a:rPr lang="en-GB" dirty="0"/>
              <a:t> </a:t>
            </a:r>
            <a:r>
              <a:rPr lang="en-GB" dirty="0" err="1"/>
              <a:t>twf</a:t>
            </a:r>
            <a:r>
              <a:rPr lang="en-GB" dirty="0"/>
              <a:t> </a:t>
            </a:r>
            <a:r>
              <a:rPr lang="en-GB" dirty="0" err="1"/>
              <a:t>a'u</a:t>
            </a:r>
            <a:r>
              <a:rPr lang="en-GB" dirty="0"/>
              <a:t> </a:t>
            </a:r>
            <a:r>
              <a:rPr lang="en-GB" dirty="0" err="1"/>
              <a:t>datblygiad</a:t>
            </a:r>
            <a:r>
              <a:rPr lang="en-GB" dirty="0"/>
              <a:t> </a:t>
            </a:r>
            <a:r>
              <a:rPr lang="en-GB" dirty="0" err="1"/>
              <a:t>yn</a:t>
            </a:r>
            <a:r>
              <a:rPr lang="en-GB" dirty="0"/>
              <a:t> y </a:t>
            </a:r>
            <a:r>
              <a:rPr lang="en-GB" dirty="0" err="1"/>
              <a:t>dyfodol</a:t>
            </a:r>
            <a:endParaRPr lang="en-GB" dirty="0"/>
          </a:p>
          <a:p>
            <a:pPr marL="0" indent="0">
              <a:buFont typeface="Arial" panose="020B0604020202020204" pitchFamily="34" charset="0"/>
              <a:buNone/>
            </a:pPr>
            <a:r>
              <a:rPr lang="en-GB" dirty="0"/>
              <a:t>2. </a:t>
            </a:r>
            <a:r>
              <a:rPr lang="en-GB" dirty="0" err="1"/>
              <a:t>cael</a:t>
            </a:r>
            <a:r>
              <a:rPr lang="en-GB" dirty="0"/>
              <a:t> </a:t>
            </a:r>
            <a:r>
              <a:rPr lang="en-GB" dirty="0" err="1"/>
              <a:t>mynediad</a:t>
            </a:r>
            <a:r>
              <a:rPr lang="en-GB" dirty="0"/>
              <a:t> at </a:t>
            </a:r>
            <a:r>
              <a:rPr lang="en-GB" dirty="0" err="1"/>
              <a:t>ystod</a:t>
            </a:r>
            <a:r>
              <a:rPr lang="en-GB" dirty="0"/>
              <a:t> </a:t>
            </a:r>
            <a:r>
              <a:rPr lang="en-GB" dirty="0" err="1"/>
              <a:t>gynhwysfawr</a:t>
            </a:r>
            <a:r>
              <a:rPr lang="en-GB" dirty="0"/>
              <a:t> o </a:t>
            </a:r>
            <a:r>
              <a:rPr lang="en-GB" dirty="0" err="1"/>
              <a:t>gyfleoedd</a:t>
            </a:r>
            <a:r>
              <a:rPr lang="en-GB" dirty="0"/>
              <a:t> </a:t>
            </a:r>
            <a:r>
              <a:rPr lang="en-GB" dirty="0" err="1"/>
              <a:t>addysg</a:t>
            </a:r>
            <a:r>
              <a:rPr lang="en-GB" dirty="0"/>
              <a:t>, </a:t>
            </a:r>
            <a:r>
              <a:rPr lang="en-GB" dirty="0" err="1"/>
              <a:t>hyfforddiant</a:t>
            </a:r>
            <a:r>
              <a:rPr lang="en-GB" dirty="0"/>
              <a:t> a </a:t>
            </a:r>
            <a:r>
              <a:rPr lang="en-GB" dirty="0" err="1"/>
              <a:t>dysgu</a:t>
            </a:r>
            <a:r>
              <a:rPr lang="en-GB" dirty="0"/>
              <a:t>, </a:t>
            </a:r>
            <a:r>
              <a:rPr lang="en-GB" dirty="0" err="1"/>
              <a:t>gan</a:t>
            </a:r>
            <a:r>
              <a:rPr lang="en-GB" dirty="0"/>
              <a:t> </a:t>
            </a:r>
            <a:r>
              <a:rPr lang="en-GB" dirty="0" err="1"/>
              <a:t>gynnwys</a:t>
            </a:r>
            <a:r>
              <a:rPr lang="en-GB" dirty="0"/>
              <a:t> </a:t>
            </a:r>
            <a:r>
              <a:rPr lang="en-GB" dirty="0" err="1"/>
              <a:t>caffael</a:t>
            </a:r>
            <a:r>
              <a:rPr lang="en-GB" dirty="0"/>
              <a:t> </a:t>
            </a:r>
            <a:r>
              <a:rPr lang="en-GB" dirty="0" err="1"/>
              <a:t>sgiliau</a:t>
            </a:r>
            <a:r>
              <a:rPr lang="en-GB" dirty="0"/>
              <a:t> </a:t>
            </a:r>
            <a:r>
              <a:rPr lang="en-GB" dirty="0" err="1"/>
              <a:t>personol</a:t>
            </a:r>
            <a:r>
              <a:rPr lang="en-GB" dirty="0"/>
              <a:t> a </a:t>
            </a:r>
            <a:r>
              <a:rPr lang="en-GB" dirty="0" err="1"/>
              <a:t>chymdeithasol</a:t>
            </a:r>
            <a:r>
              <a:rPr lang="en-GB" dirty="0"/>
              <a:t> </a:t>
            </a:r>
            <a:r>
              <a:rPr lang="en-GB" dirty="0" err="1"/>
              <a:t>hanfodol</a:t>
            </a:r>
            <a:endParaRPr lang="en-GB" dirty="0"/>
          </a:p>
          <a:p>
            <a:pPr marL="0" indent="0">
              <a:buFont typeface="Arial" panose="020B0604020202020204" pitchFamily="34" charset="0"/>
              <a:buNone/>
            </a:pPr>
            <a:r>
              <a:rPr lang="en-GB" dirty="0"/>
              <a:t>3. </a:t>
            </a:r>
            <a:r>
              <a:rPr lang="en-GB" dirty="0" err="1"/>
              <a:t>yn</a:t>
            </a:r>
            <a:r>
              <a:rPr lang="en-GB" dirty="0"/>
              <a:t> </a:t>
            </a:r>
            <a:r>
              <a:rPr lang="en-GB" dirty="0" err="1"/>
              <a:t>mwynhau'r</a:t>
            </a:r>
            <a:r>
              <a:rPr lang="en-GB" dirty="0"/>
              <a:t> iechyd </a:t>
            </a:r>
            <a:r>
              <a:rPr lang="en-GB" dirty="0" err="1"/>
              <a:t>corfforol</a:t>
            </a:r>
            <a:r>
              <a:rPr lang="en-GB" dirty="0"/>
              <a:t> a </a:t>
            </a:r>
            <a:r>
              <a:rPr lang="en-GB" dirty="0" err="1"/>
              <a:t>meddyliol</a:t>
            </a:r>
            <a:r>
              <a:rPr lang="en-GB" dirty="0"/>
              <a:t>, </a:t>
            </a:r>
            <a:r>
              <a:rPr lang="en-GB" dirty="0" err="1"/>
              <a:t>cymdeithasol</a:t>
            </a:r>
            <a:r>
              <a:rPr lang="en-GB" dirty="0"/>
              <a:t> ac </a:t>
            </a:r>
            <a:r>
              <a:rPr lang="en-GB" dirty="0" err="1"/>
              <a:t>emosiynol</a:t>
            </a:r>
            <a:r>
              <a:rPr lang="en-GB" dirty="0"/>
              <a:t> </a:t>
            </a:r>
            <a:r>
              <a:rPr lang="en-GB" dirty="0" err="1"/>
              <a:t>gorau</a:t>
            </a:r>
            <a:r>
              <a:rPr lang="en-GB" dirty="0"/>
              <a:t> </a:t>
            </a:r>
            <a:r>
              <a:rPr lang="en-GB" dirty="0" err="1"/>
              <a:t>posibl</a:t>
            </a:r>
            <a:r>
              <a:rPr lang="en-GB" dirty="0"/>
              <a:t>, </a:t>
            </a:r>
            <a:r>
              <a:rPr lang="en-GB" dirty="0" err="1"/>
              <a:t>gan</a:t>
            </a:r>
            <a:r>
              <a:rPr lang="en-GB" dirty="0"/>
              <a:t> </a:t>
            </a:r>
            <a:r>
              <a:rPr lang="en-GB" dirty="0" err="1"/>
              <a:t>gynnwys</a:t>
            </a:r>
            <a:r>
              <a:rPr lang="en-GB" dirty="0"/>
              <a:t> </a:t>
            </a:r>
            <a:r>
              <a:rPr lang="en-GB" dirty="0" err="1"/>
              <a:t>rhyddid</a:t>
            </a:r>
            <a:r>
              <a:rPr lang="en-GB" dirty="0"/>
              <a:t> </a:t>
            </a:r>
            <a:r>
              <a:rPr lang="en-GB" dirty="0" err="1"/>
              <a:t>rhag</a:t>
            </a:r>
            <a:r>
              <a:rPr lang="en-GB" dirty="0"/>
              <a:t> </a:t>
            </a:r>
            <a:r>
              <a:rPr lang="en-GB" dirty="0" err="1"/>
              <a:t>camdriniaeth</a:t>
            </a:r>
            <a:r>
              <a:rPr lang="en-GB" dirty="0"/>
              <a:t>, </a:t>
            </a:r>
            <a:r>
              <a:rPr lang="en-GB" dirty="0" err="1"/>
              <a:t>erledigaeth</a:t>
            </a:r>
            <a:r>
              <a:rPr lang="en-GB" dirty="0"/>
              <a:t> a </a:t>
            </a:r>
            <a:r>
              <a:rPr lang="en-GB" dirty="0" err="1"/>
              <a:t>chamfanteisio</a:t>
            </a:r>
            <a:endParaRPr lang="en-GB" dirty="0"/>
          </a:p>
          <a:p>
            <a:pPr marL="0" indent="0" algn="r">
              <a:buFont typeface="Arial" panose="020B0604020202020204" pitchFamily="34" charset="0"/>
              <a:buNone/>
            </a:pPr>
            <a:endParaRPr lang="en-GB" dirty="0"/>
          </a:p>
        </p:txBody>
      </p:sp>
      <p:sp>
        <p:nvSpPr>
          <p:cNvPr id="5" name="Content Placeholder 2">
            <a:extLst>
              <a:ext uri="{FF2B5EF4-FFF2-40B4-BE49-F238E27FC236}">
                <a16:creationId xmlns:a16="http://schemas.microsoft.com/office/drawing/2014/main" id="{D4F1E716-D777-4C3B-8EDF-04F56F6FE56E}"/>
              </a:ext>
            </a:extLst>
          </p:cNvPr>
          <p:cNvSpPr txBox="1">
            <a:spLocks/>
          </p:cNvSpPr>
          <p:nvPr/>
        </p:nvSpPr>
        <p:spPr>
          <a:xfrm>
            <a:off x="6225917" y="1993015"/>
            <a:ext cx="5181600" cy="4351338"/>
          </a:xfrm>
          <a:prstGeom prst="rect">
            <a:avLst/>
          </a:prstGeo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algn="l"/>
            <a:r>
              <a:rPr lang="en-GB" b="0" i="0" dirty="0">
                <a:solidFill>
                  <a:srgbClr val="414141"/>
                </a:solidFill>
                <a:effectLst/>
                <a:latin typeface="Georgia" panose="02040502050405020303" pitchFamily="18" charset="0"/>
              </a:rPr>
              <a:t>1. have developed a flying start in life and the best possible basis for their future growth and development</a:t>
            </a:r>
          </a:p>
          <a:p>
            <a:r>
              <a:rPr lang="en-GB" b="0" i="0" dirty="0">
                <a:solidFill>
                  <a:srgbClr val="414141"/>
                </a:solidFill>
                <a:effectLst/>
                <a:latin typeface="Georgia" panose="02040502050405020303" pitchFamily="18" charset="0"/>
              </a:rPr>
              <a:t>2. have access to a comprehensive range of education, training and learning opportunities, including acquisition of essential personal and social skills</a:t>
            </a:r>
          </a:p>
          <a:p>
            <a:r>
              <a:rPr lang="en-GB" b="0" i="0" dirty="0">
                <a:solidFill>
                  <a:srgbClr val="414141"/>
                </a:solidFill>
                <a:effectLst/>
                <a:latin typeface="Georgia" panose="02040502050405020303" pitchFamily="18" charset="0"/>
              </a:rPr>
              <a:t>3. enjoy the best possible physical and mental, social and emotional health, including freedom from abuse, victimisation and exploitation</a:t>
            </a:r>
          </a:p>
          <a:p>
            <a:endParaRPr lang="en-GB" b="0" i="0" dirty="0">
              <a:solidFill>
                <a:srgbClr val="414141"/>
              </a:solidFill>
              <a:effectLst/>
              <a:latin typeface="Georgia" panose="02040502050405020303" pitchFamily="18" charset="0"/>
            </a:endParaRPr>
          </a:p>
          <a:p>
            <a:pPr algn="l"/>
            <a:endParaRPr lang="en-GB" b="0" i="0" dirty="0">
              <a:solidFill>
                <a:srgbClr val="414141"/>
              </a:solidFill>
              <a:effectLst/>
              <a:latin typeface="Georgia" panose="02040502050405020303" pitchFamily="18" charset="0"/>
            </a:endParaRPr>
          </a:p>
        </p:txBody>
      </p:sp>
    </p:spTree>
    <p:extLst>
      <p:ext uri="{BB962C8B-B14F-4D97-AF65-F5344CB8AC3E}">
        <p14:creationId xmlns:p14="http://schemas.microsoft.com/office/powerpoint/2010/main" val="1252527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7 core aims for Wales</a:t>
            </a:r>
          </a:p>
        </p:txBody>
      </p:sp>
      <p:sp>
        <p:nvSpPr>
          <p:cNvPr id="3" name="Content Placeholder 2"/>
          <p:cNvSpPr>
            <a:spLocks noGrp="1"/>
          </p:cNvSpPr>
          <p:nvPr>
            <p:ph sz="half" idx="1"/>
          </p:nvPr>
        </p:nvSpPr>
        <p:spPr>
          <a:xfrm>
            <a:off x="609600" y="1600201"/>
            <a:ext cx="5384800" cy="5029199"/>
          </a:xfrm>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4. </a:t>
            </a:r>
            <a:r>
              <a:rPr lang="en-GB" dirty="0" err="1"/>
              <a:t>cael</a:t>
            </a:r>
            <a:r>
              <a:rPr lang="en-GB" dirty="0"/>
              <a:t> </a:t>
            </a:r>
            <a:r>
              <a:rPr lang="en-GB" dirty="0" err="1"/>
              <a:t>mynediad</a:t>
            </a:r>
            <a:r>
              <a:rPr lang="en-GB" dirty="0"/>
              <a:t> </a:t>
            </a:r>
            <a:r>
              <a:rPr lang="en-GB" dirty="0" err="1"/>
              <a:t>i</a:t>
            </a:r>
            <a:r>
              <a:rPr lang="en-GB" dirty="0"/>
              <a:t> </a:t>
            </a:r>
            <a:r>
              <a:rPr lang="en-GB" dirty="0" err="1"/>
              <a:t>weithgareddau</a:t>
            </a:r>
            <a:r>
              <a:rPr lang="en-GB" dirty="0"/>
              <a:t> </a:t>
            </a:r>
            <a:r>
              <a:rPr lang="en-GB" dirty="0" err="1"/>
              <a:t>chwarae</a:t>
            </a:r>
            <a:r>
              <a:rPr lang="en-GB" dirty="0"/>
              <a:t>, </a:t>
            </a:r>
            <a:r>
              <a:rPr lang="en-GB" dirty="0" err="1"/>
              <a:t>hamdden</a:t>
            </a:r>
            <a:r>
              <a:rPr lang="en-GB" dirty="0"/>
              <a:t>, </a:t>
            </a:r>
            <a:r>
              <a:rPr lang="en-GB" dirty="0" err="1"/>
              <a:t>chwaraeon</a:t>
            </a:r>
            <a:r>
              <a:rPr lang="en-GB" dirty="0"/>
              <a:t> a </a:t>
            </a:r>
            <a:r>
              <a:rPr lang="en-GB" dirty="0" err="1"/>
              <a:t>diwylliannol</a:t>
            </a:r>
            <a:endParaRPr lang="en-GB" dirty="0"/>
          </a:p>
          <a:p>
            <a:r>
              <a:rPr lang="en-GB" dirty="0"/>
              <a:t>5. </a:t>
            </a:r>
            <a:r>
              <a:rPr lang="en-GB" dirty="0" err="1"/>
              <a:t>gwrando</a:t>
            </a:r>
            <a:r>
              <a:rPr lang="en-GB" dirty="0"/>
              <a:t> </a:t>
            </a:r>
            <a:r>
              <a:rPr lang="en-GB" dirty="0" err="1"/>
              <a:t>ar</a:t>
            </a:r>
            <a:r>
              <a:rPr lang="en-GB" dirty="0"/>
              <a:t> </a:t>
            </a:r>
            <a:r>
              <a:rPr lang="en-GB" dirty="0" err="1"/>
              <a:t>blant</a:t>
            </a:r>
            <a:r>
              <a:rPr lang="en-GB" dirty="0"/>
              <a:t>, </a:t>
            </a:r>
            <a:r>
              <a:rPr lang="en-GB" dirty="0" err="1"/>
              <a:t>eu</a:t>
            </a:r>
            <a:r>
              <a:rPr lang="en-GB" dirty="0"/>
              <a:t> trin â </a:t>
            </a:r>
            <a:r>
              <a:rPr lang="en-GB" dirty="0" err="1"/>
              <a:t>pharch</a:t>
            </a:r>
            <a:r>
              <a:rPr lang="en-GB" dirty="0"/>
              <a:t>, a gallant </a:t>
            </a:r>
            <a:r>
              <a:rPr lang="en-GB" dirty="0" err="1"/>
              <a:t>gydnabod</a:t>
            </a:r>
            <a:r>
              <a:rPr lang="en-GB" dirty="0"/>
              <a:t> </a:t>
            </a:r>
            <a:r>
              <a:rPr lang="en-GB" dirty="0" err="1"/>
              <a:t>eu</a:t>
            </a:r>
            <a:r>
              <a:rPr lang="en-GB" dirty="0"/>
              <a:t> </a:t>
            </a:r>
            <a:r>
              <a:rPr lang="en-GB" dirty="0" err="1"/>
              <a:t>hil</a:t>
            </a:r>
            <a:r>
              <a:rPr lang="en-GB" dirty="0"/>
              <a:t> </a:t>
            </a:r>
            <a:r>
              <a:rPr lang="en-GB" dirty="0" err="1"/>
              <a:t>a'u</a:t>
            </a:r>
            <a:r>
              <a:rPr lang="en-GB" dirty="0"/>
              <a:t> </a:t>
            </a:r>
            <a:r>
              <a:rPr lang="en-GB" dirty="0" err="1"/>
              <a:t>hunaniaeth</a:t>
            </a:r>
            <a:r>
              <a:rPr lang="en-GB" dirty="0"/>
              <a:t> </a:t>
            </a:r>
            <a:r>
              <a:rPr lang="en-GB" dirty="0" err="1"/>
              <a:t>ddiwylliannol</a:t>
            </a:r>
            <a:endParaRPr lang="en-GB" dirty="0"/>
          </a:p>
          <a:p>
            <a:r>
              <a:rPr lang="en-GB" dirty="0"/>
              <a:t>6. </a:t>
            </a:r>
            <a:r>
              <a:rPr lang="en-GB" dirty="0" err="1"/>
              <a:t>cael</a:t>
            </a:r>
            <a:r>
              <a:rPr lang="en-GB" dirty="0"/>
              <a:t> </a:t>
            </a:r>
            <a:r>
              <a:rPr lang="en-GB" dirty="0" err="1"/>
              <a:t>cartref</a:t>
            </a:r>
            <a:r>
              <a:rPr lang="en-GB" dirty="0"/>
              <a:t> </a:t>
            </a:r>
            <a:r>
              <a:rPr lang="en-GB" dirty="0" err="1"/>
              <a:t>diogel</a:t>
            </a:r>
            <a:r>
              <a:rPr lang="en-GB" dirty="0"/>
              <a:t> a </a:t>
            </a:r>
            <a:r>
              <a:rPr lang="en-GB" dirty="0" err="1"/>
              <a:t>chymuned</a:t>
            </a:r>
            <a:r>
              <a:rPr lang="en-GB" dirty="0"/>
              <a:t> </a:t>
            </a:r>
            <a:r>
              <a:rPr lang="en-GB" dirty="0" err="1"/>
              <a:t>sy'n</a:t>
            </a:r>
            <a:r>
              <a:rPr lang="en-GB" dirty="0"/>
              <a:t> </a:t>
            </a:r>
            <a:r>
              <a:rPr lang="en-GB" dirty="0" err="1"/>
              <a:t>cefnogi</a:t>
            </a:r>
            <a:r>
              <a:rPr lang="en-GB" dirty="0"/>
              <a:t> </a:t>
            </a:r>
            <a:r>
              <a:rPr lang="en-GB" dirty="0" err="1"/>
              <a:t>lles</a:t>
            </a:r>
            <a:r>
              <a:rPr lang="en-GB" dirty="0"/>
              <a:t> </a:t>
            </a:r>
            <a:r>
              <a:rPr lang="en-GB" dirty="0" err="1"/>
              <a:t>corfforol</a:t>
            </a:r>
            <a:r>
              <a:rPr lang="en-GB" dirty="0"/>
              <a:t> ac </a:t>
            </a:r>
            <a:r>
              <a:rPr lang="en-GB" dirty="0" err="1"/>
              <a:t>emosiynol</a:t>
            </a:r>
            <a:endParaRPr lang="en-GB" dirty="0"/>
          </a:p>
          <a:p>
            <a:r>
              <a:rPr lang="en-GB" dirty="0"/>
              <a:t>7. </a:t>
            </a:r>
            <a:r>
              <a:rPr lang="en-GB" dirty="0" err="1"/>
              <a:t>nad</a:t>
            </a:r>
            <a:r>
              <a:rPr lang="en-GB" dirty="0"/>
              <a:t> </a:t>
            </a:r>
            <a:r>
              <a:rPr lang="en-GB" dirty="0" err="1"/>
              <a:t>yw</a:t>
            </a:r>
            <a:r>
              <a:rPr lang="en-GB" dirty="0"/>
              <a:t> o dan </a:t>
            </a:r>
            <a:r>
              <a:rPr lang="en-GB" dirty="0" err="1"/>
              <a:t>anfantais</a:t>
            </a:r>
            <a:r>
              <a:rPr lang="en-GB" dirty="0"/>
              <a:t> </a:t>
            </a:r>
            <a:r>
              <a:rPr lang="en-GB" dirty="0" err="1"/>
              <a:t>oherwydd</a:t>
            </a:r>
            <a:r>
              <a:rPr lang="en-GB" dirty="0"/>
              <a:t> </a:t>
            </a:r>
            <a:r>
              <a:rPr lang="en-GB" dirty="0" err="1"/>
              <a:t>tlodi</a:t>
            </a:r>
            <a:r>
              <a:rPr lang="en-GB" dirty="0"/>
              <a:t> plant</a:t>
            </a:r>
          </a:p>
          <a:p>
            <a:endParaRPr lang="en-GB" dirty="0"/>
          </a:p>
          <a:p>
            <a:r>
              <a:rPr lang="en-GB" b="0" i="0" dirty="0">
                <a:solidFill>
                  <a:srgbClr val="414141"/>
                </a:solidFill>
                <a:effectLst/>
                <a:latin typeface="Georgia" panose="02040502050405020303" pitchFamily="18" charset="0"/>
                <a:hlinkClick r:id="rId3"/>
              </a:rPr>
              <a:t>Convention on the Right of the Child articles</a:t>
            </a:r>
            <a:endParaRPr lang="en-GB" b="0" i="0" dirty="0">
              <a:solidFill>
                <a:srgbClr val="414141"/>
              </a:solidFill>
              <a:effectLst/>
              <a:latin typeface="Georgia" panose="02040502050405020303" pitchFamily="18" charset="0"/>
            </a:endParaRPr>
          </a:p>
          <a:p>
            <a:endParaRPr lang="en-GB" dirty="0"/>
          </a:p>
        </p:txBody>
      </p:sp>
      <p:sp>
        <p:nvSpPr>
          <p:cNvPr id="4" name="Content Placeholder 3"/>
          <p:cNvSpPr>
            <a:spLocks noGrp="1"/>
          </p:cNvSpPr>
          <p:nvPr>
            <p:ph sz="half" idx="2"/>
          </p:nvPr>
        </p:nvSpPr>
        <p:spPr>
          <a:xfrm>
            <a:off x="6197600" y="1600201"/>
            <a:ext cx="5384800" cy="5029199"/>
          </a:xfr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b="0" i="0" dirty="0">
                <a:solidFill>
                  <a:srgbClr val="414141"/>
                </a:solidFill>
                <a:effectLst/>
                <a:latin typeface="Georgia" panose="02040502050405020303" pitchFamily="18" charset="0"/>
              </a:rPr>
              <a:t>4. have access to play, leisure, sporting and cultural activities</a:t>
            </a:r>
          </a:p>
          <a:p>
            <a:r>
              <a:rPr lang="en-GB" b="0" i="0" dirty="0">
                <a:solidFill>
                  <a:srgbClr val="414141"/>
                </a:solidFill>
                <a:effectLst/>
                <a:latin typeface="Georgia" panose="02040502050405020303" pitchFamily="18" charset="0"/>
              </a:rPr>
              <a:t>5. children are listened to, treated with respect, and are able to have their race and cultural identity recognised</a:t>
            </a:r>
          </a:p>
          <a:p>
            <a:r>
              <a:rPr lang="en-GB" b="0" i="0" dirty="0">
                <a:solidFill>
                  <a:srgbClr val="414141"/>
                </a:solidFill>
                <a:effectLst/>
                <a:latin typeface="Georgia" panose="02040502050405020303" pitchFamily="18" charset="0"/>
              </a:rPr>
              <a:t>6. have a safe home and a community that supports physical and emotional wellbeing</a:t>
            </a:r>
          </a:p>
          <a:p>
            <a:r>
              <a:rPr lang="en-GB" b="0" i="0" dirty="0">
                <a:solidFill>
                  <a:srgbClr val="414141"/>
                </a:solidFill>
                <a:effectLst/>
                <a:latin typeface="Georgia" panose="02040502050405020303" pitchFamily="18" charset="0"/>
              </a:rPr>
              <a:t>7. is not disadvantaged by child poverty</a:t>
            </a:r>
          </a:p>
          <a:p>
            <a:r>
              <a:rPr lang="en-GB" b="0" i="0" dirty="0">
                <a:solidFill>
                  <a:srgbClr val="414141"/>
                </a:solidFill>
                <a:effectLst/>
                <a:latin typeface="Georgia" panose="02040502050405020303" pitchFamily="18" charset="0"/>
                <a:hlinkClick r:id="rId3"/>
              </a:rPr>
              <a:t>Convention on the Right of the Child articles</a:t>
            </a:r>
            <a:endParaRPr lang="en-GB" b="0" i="0" dirty="0">
              <a:solidFill>
                <a:srgbClr val="414141"/>
              </a:solidFill>
              <a:effectLst/>
              <a:latin typeface="Georgia" panose="02040502050405020303" pitchFamily="18" charset="0"/>
            </a:endParaRPr>
          </a:p>
          <a:p>
            <a:pPr marL="0" indent="0">
              <a:buNone/>
            </a:pPr>
            <a:endParaRPr lang="en-GB" dirty="0"/>
          </a:p>
        </p:txBody>
      </p:sp>
      <p:pic>
        <p:nvPicPr>
          <p:cNvPr id="6" name="Picture 5">
            <a:extLst>
              <a:ext uri="{FF2B5EF4-FFF2-40B4-BE49-F238E27FC236}">
                <a16:creationId xmlns:a16="http://schemas.microsoft.com/office/drawing/2014/main" id="{3EDD5CAE-8097-43E6-9958-9339CCC5B6C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53600" y="228600"/>
            <a:ext cx="1198418" cy="1198418"/>
          </a:xfrm>
          <a:prstGeom prst="rect">
            <a:avLst/>
          </a:prstGeom>
        </p:spPr>
      </p:pic>
    </p:spTree>
    <p:extLst>
      <p:ext uri="{BB962C8B-B14F-4D97-AF65-F5344CB8AC3E}">
        <p14:creationId xmlns:p14="http://schemas.microsoft.com/office/powerpoint/2010/main" val="4224835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t>Astudiaeth</a:t>
            </a:r>
            <a:r>
              <a:rPr lang="en-GB" i="1" dirty="0"/>
              <a:t> </a:t>
            </a:r>
            <a:r>
              <a:rPr lang="en-GB" i="1" dirty="0" err="1"/>
              <a:t>Achos</a:t>
            </a:r>
            <a:br>
              <a:rPr lang="en-GB" i="1" dirty="0"/>
            </a:br>
            <a:r>
              <a:rPr lang="en-GB" dirty="0"/>
              <a:t>Case Study</a:t>
            </a:r>
          </a:p>
        </p:txBody>
      </p:sp>
      <p:sp>
        <p:nvSpPr>
          <p:cNvPr id="3" name="Content Placeholder 2"/>
          <p:cNvSpPr>
            <a:spLocks noGrp="1"/>
          </p:cNvSpPr>
          <p:nvPr>
            <p:ph sz="half" idx="1"/>
          </p:nvPr>
        </p:nvSpPr>
        <p:spPr>
          <a:solidFill>
            <a:schemeClr val="accent4">
              <a:lumMod val="20000"/>
              <a:lumOff val="80000"/>
            </a:schemeClr>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10000"/>
          </a:bodyPr>
          <a:lstStyle/>
          <a:p>
            <a:r>
              <a:rPr lang="en-GB" dirty="0" err="1"/>
              <a:t>Darllennwch</a:t>
            </a:r>
            <a:r>
              <a:rPr lang="en-GB" dirty="0"/>
              <a:t> </a:t>
            </a:r>
            <a:r>
              <a:rPr lang="en-GB" dirty="0" err="1"/>
              <a:t>yr</a:t>
            </a:r>
            <a:r>
              <a:rPr lang="en-GB" dirty="0"/>
              <a:t> </a:t>
            </a:r>
            <a:r>
              <a:rPr lang="en-GB" dirty="0" err="1"/>
              <a:t>astudiaethau</a:t>
            </a:r>
            <a:r>
              <a:rPr lang="en-GB" dirty="0"/>
              <a:t> </a:t>
            </a:r>
            <a:r>
              <a:rPr lang="en-GB" dirty="0" err="1"/>
              <a:t>achos</a:t>
            </a:r>
            <a:r>
              <a:rPr lang="en-GB" dirty="0"/>
              <a:t>:</a:t>
            </a:r>
          </a:p>
          <a:p>
            <a:pPr marL="0" indent="0">
              <a:buNone/>
            </a:pPr>
            <a:endParaRPr lang="en-GB" dirty="0">
              <a:cs typeface="Calibri" panose="020F0502020204030204"/>
            </a:endParaRPr>
          </a:p>
          <a:p>
            <a:pPr lvl="1"/>
            <a:r>
              <a:rPr lang="en-GB" dirty="0">
                <a:hlinkClick r:id="rId3"/>
              </a:rPr>
              <a:t>Astudiaeth Achos 1 </a:t>
            </a:r>
            <a:endParaRPr lang="en-GB" dirty="0"/>
          </a:p>
          <a:p>
            <a:pPr lvl="1"/>
            <a:r>
              <a:rPr lang="en-GB" dirty="0">
                <a:hlinkClick r:id="rId4"/>
              </a:rPr>
              <a:t>Astudiaeth Achos 2 </a:t>
            </a:r>
            <a:endParaRPr lang="en-GB" dirty="0"/>
          </a:p>
          <a:p>
            <a:pPr marL="457200" lvl="1" indent="0">
              <a:buNone/>
            </a:pPr>
            <a:endParaRPr lang="en-GB" dirty="0">
              <a:cs typeface="Calibri" panose="020F0502020204030204"/>
            </a:endParaRPr>
          </a:p>
          <a:p>
            <a:r>
              <a:rPr lang="en-GB" dirty="0" err="1"/>
              <a:t>Ystyriwch</a:t>
            </a:r>
            <a:r>
              <a:rPr lang="en-GB" dirty="0"/>
              <a:t>:</a:t>
            </a:r>
          </a:p>
          <a:p>
            <a:r>
              <a:rPr lang="en-GB" dirty="0"/>
              <a:t>Pa </a:t>
            </a:r>
            <a:r>
              <a:rPr lang="en-GB" dirty="0" err="1"/>
              <a:t>strategaethau</a:t>
            </a:r>
            <a:r>
              <a:rPr lang="en-GB" dirty="0"/>
              <a:t> y </a:t>
            </a:r>
            <a:r>
              <a:rPr lang="en-GB" dirty="0" err="1"/>
              <a:t>mae’r</a:t>
            </a:r>
            <a:r>
              <a:rPr lang="en-GB" dirty="0"/>
              <a:t> </a:t>
            </a:r>
            <a:r>
              <a:rPr lang="en-GB" dirty="0" err="1"/>
              <a:t>ysgolion</a:t>
            </a:r>
            <a:r>
              <a:rPr lang="en-GB" dirty="0"/>
              <a:t> </a:t>
            </a:r>
            <a:r>
              <a:rPr lang="en-GB" dirty="0" err="1"/>
              <a:t>yn</a:t>
            </a:r>
            <a:r>
              <a:rPr lang="en-GB" dirty="0"/>
              <a:t> </a:t>
            </a:r>
            <a:r>
              <a:rPr lang="en-GB" dirty="0" err="1"/>
              <a:t>defnyddio</a:t>
            </a:r>
            <a:r>
              <a:rPr lang="en-GB" dirty="0"/>
              <a:t> </a:t>
            </a:r>
            <a:r>
              <a:rPr lang="en-GB" dirty="0" err="1"/>
              <a:t>i</a:t>
            </a:r>
            <a:r>
              <a:rPr lang="en-GB" dirty="0"/>
              <a:t> </a:t>
            </a:r>
            <a:r>
              <a:rPr lang="en-GB" dirty="0" err="1"/>
              <a:t>hybu</a:t>
            </a:r>
            <a:r>
              <a:rPr lang="en-GB" dirty="0"/>
              <a:t> </a:t>
            </a:r>
            <a:r>
              <a:rPr lang="en-GB" dirty="0" err="1"/>
              <a:t>lles</a:t>
            </a:r>
            <a:r>
              <a:rPr lang="en-GB" dirty="0"/>
              <a:t>?</a:t>
            </a:r>
          </a:p>
          <a:p>
            <a:r>
              <a:rPr lang="en-GB" dirty="0" err="1"/>
              <a:t>Pwy</a:t>
            </a:r>
            <a:r>
              <a:rPr lang="en-GB" dirty="0"/>
              <a:t> </a:t>
            </a:r>
            <a:r>
              <a:rPr lang="en-GB" dirty="0" err="1"/>
              <a:t>sy’n</a:t>
            </a:r>
            <a:r>
              <a:rPr lang="en-GB" dirty="0"/>
              <a:t> </a:t>
            </a:r>
            <a:r>
              <a:rPr lang="en-GB" dirty="0" err="1"/>
              <a:t>elwa</a:t>
            </a:r>
            <a:r>
              <a:rPr lang="en-GB" dirty="0"/>
              <a:t>?</a:t>
            </a:r>
          </a:p>
          <a:p>
            <a:r>
              <a:rPr lang="en-GB" dirty="0" err="1"/>
              <a:t>Unrhyw</a:t>
            </a:r>
            <a:r>
              <a:rPr lang="en-GB" dirty="0"/>
              <a:t> </a:t>
            </a:r>
            <a:r>
              <a:rPr lang="en-GB" dirty="0" err="1"/>
              <a:t>heriau</a:t>
            </a:r>
            <a:r>
              <a:rPr lang="en-GB" dirty="0"/>
              <a:t> </a:t>
            </a:r>
            <a:r>
              <a:rPr lang="en-GB" dirty="0" err="1"/>
              <a:t>posibl</a:t>
            </a:r>
            <a:r>
              <a:rPr lang="en-GB" dirty="0"/>
              <a:t>?</a:t>
            </a:r>
          </a:p>
          <a:p>
            <a:pPr lvl="1"/>
            <a:endParaRPr lang="en-GB" dirty="0"/>
          </a:p>
        </p:txBody>
      </p:sp>
      <p:sp>
        <p:nvSpPr>
          <p:cNvPr id="4" name="Content Placeholder 3"/>
          <p:cNvSpPr>
            <a:spLocks noGrp="1"/>
          </p:cNvSpPr>
          <p:nvPr>
            <p:ph sz="half" idx="2"/>
          </p:nvPr>
        </p:nvSpPr>
        <p:spPr>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r>
              <a:rPr lang="en-GB" i="1" dirty="0"/>
              <a:t>Read the following case studies:</a:t>
            </a:r>
          </a:p>
          <a:p>
            <a:pPr marL="0" indent="0">
              <a:buNone/>
            </a:pPr>
            <a:endParaRPr lang="en-GB" i="1" dirty="0">
              <a:cs typeface="Calibri" panose="020F0502020204030204"/>
            </a:endParaRPr>
          </a:p>
          <a:p>
            <a:pPr lvl="1"/>
            <a:r>
              <a:rPr lang="en-GB" i="1" dirty="0">
                <a:hlinkClick r:id="rId5"/>
              </a:rPr>
              <a:t>Case Study 1 </a:t>
            </a:r>
            <a:endParaRPr lang="en-GB" i="1" dirty="0"/>
          </a:p>
          <a:p>
            <a:pPr lvl="1"/>
            <a:r>
              <a:rPr lang="en-GB" i="1" dirty="0">
                <a:hlinkClick r:id="rId6"/>
              </a:rPr>
              <a:t>Case Study 2 </a:t>
            </a:r>
            <a:endParaRPr lang="en-GB" i="1" dirty="0"/>
          </a:p>
          <a:p>
            <a:pPr lvl="1"/>
            <a:endParaRPr lang="en-GB" i="1" dirty="0"/>
          </a:p>
          <a:p>
            <a:r>
              <a:rPr lang="en-GB" i="1" dirty="0"/>
              <a:t>Consider:</a:t>
            </a:r>
            <a:endParaRPr lang="en-GB" i="1" dirty="0">
              <a:cs typeface="Calibri"/>
            </a:endParaRPr>
          </a:p>
          <a:p>
            <a:r>
              <a:rPr lang="en-GB" i="1" dirty="0"/>
              <a:t>Which strategies do the schools use to promote wellbeing?</a:t>
            </a:r>
          </a:p>
          <a:p>
            <a:r>
              <a:rPr lang="en-GB" i="1" dirty="0"/>
              <a:t>Who benefits?</a:t>
            </a:r>
          </a:p>
          <a:p>
            <a:r>
              <a:rPr lang="en-GB" i="1" dirty="0"/>
              <a:t>Any possible challenges? </a:t>
            </a:r>
          </a:p>
        </p:txBody>
      </p:sp>
    </p:spTree>
    <p:extLst>
      <p:ext uri="{BB962C8B-B14F-4D97-AF65-F5344CB8AC3E}">
        <p14:creationId xmlns:p14="http://schemas.microsoft.com/office/powerpoint/2010/main" val="1821903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70465" y="446567"/>
            <a:ext cx="10566400" cy="812800"/>
          </a:xfrm>
        </p:spPr>
        <p:txBody>
          <a:bodyPr/>
          <a:lstStyle/>
          <a:p>
            <a:r>
              <a:rPr lang="en-GB" dirty="0" err="1"/>
              <a:t>Rhestr</a:t>
            </a:r>
            <a:r>
              <a:rPr lang="en-GB" dirty="0"/>
              <a:t> </a:t>
            </a:r>
            <a:r>
              <a:rPr lang="en-GB" dirty="0" err="1"/>
              <a:t>Gyfeirnodi</a:t>
            </a:r>
            <a:r>
              <a:rPr lang="en-GB" dirty="0"/>
              <a:t>/Reference List </a:t>
            </a:r>
          </a:p>
        </p:txBody>
      </p:sp>
      <p:sp>
        <p:nvSpPr>
          <p:cNvPr id="6" name="Content Placeholder 5"/>
          <p:cNvSpPr>
            <a:spLocks noGrp="1"/>
          </p:cNvSpPr>
          <p:nvPr>
            <p:ph idx="1"/>
          </p:nvPr>
        </p:nvSpPr>
        <p:spPr>
          <a:xfrm>
            <a:off x="237066" y="1394047"/>
            <a:ext cx="11633199" cy="5909734"/>
          </a:xfrm>
        </p:spPr>
        <p:txBody>
          <a:bodyPr vert="horz" lIns="91440" tIns="45720" rIns="91440" bIns="45720" rtlCol="0" anchor="t">
            <a:normAutofit/>
          </a:bodyPr>
          <a:lstStyle/>
          <a:p>
            <a:r>
              <a:rPr lang="en-GB" sz="2400" dirty="0">
                <a:hlinkClick r:id="rId3"/>
              </a:rPr>
              <a:t>https://whatworkswellbeing.org/about-wellbeing/what-is-wellbeing/</a:t>
            </a:r>
            <a:endParaRPr lang="en-GB" sz="2400" dirty="0"/>
          </a:p>
          <a:p>
            <a:r>
              <a:rPr lang="en-GB" sz="2400" dirty="0">
                <a:hlinkClick r:id="rId4" action="ppaction://hlinkfile"/>
              </a:rPr>
              <a:t>file:///C:/Users/helen.a.griffiths/AppData/Local/Packages/Microsoft.MicrosoftEdge_8wekyb3d8bbwe/TempState/Downloads/nsreporten_tcm77-230272%20(1).pdf</a:t>
            </a:r>
            <a:endParaRPr lang="en-GB" sz="2400" dirty="0"/>
          </a:p>
          <a:p>
            <a:pPr algn="l"/>
            <a:r>
              <a:rPr lang="en-GB" sz="2400" b="0" i="0" u="none" strike="noStrike" dirty="0">
                <a:solidFill>
                  <a:srgbClr val="633D5D"/>
                </a:solidFill>
                <a:effectLst/>
                <a:latin typeface="Tahoma" panose="020B0604030504040204" pitchFamily="34" charset="0"/>
                <a:hlinkClick r:id="rId5"/>
              </a:rPr>
              <a:t>Psychology, Law, and the Wellbeing of Children</a:t>
            </a:r>
            <a:r>
              <a:rPr lang="en-GB" sz="2400" b="0" i="0" u="none" strike="noStrike" dirty="0">
                <a:solidFill>
                  <a:srgbClr val="000000"/>
                </a:solidFill>
                <a:effectLst/>
                <a:latin typeface="Tahoma" panose="020B0604030504040204" pitchFamily="34" charset="0"/>
              </a:rPr>
              <a:t> </a:t>
            </a:r>
          </a:p>
          <a:p>
            <a:pPr algn="l"/>
            <a:r>
              <a:rPr lang="en-GB" sz="2400" b="0" i="0" u="none" strike="noStrike" dirty="0">
                <a:solidFill>
                  <a:srgbClr val="000000"/>
                </a:solidFill>
                <a:effectLst/>
                <a:latin typeface="Tahoma" panose="020B0604030504040204" pitchFamily="34" charset="0"/>
              </a:rPr>
              <a:t>Monica K. Miller, Jared Chamberlain, and Twila </a:t>
            </a:r>
            <a:r>
              <a:rPr lang="en-GB" sz="2400" b="0" i="0" u="none" strike="noStrike" dirty="0" err="1">
                <a:solidFill>
                  <a:srgbClr val="000000"/>
                </a:solidFill>
                <a:effectLst/>
                <a:latin typeface="Tahoma" panose="020B0604030504040204" pitchFamily="34" charset="0"/>
              </a:rPr>
              <a:t>Wingrove</a:t>
            </a:r>
            <a:r>
              <a:rPr lang="en-GB" sz="2400" b="0" i="0" u="none" strike="noStrike" dirty="0">
                <a:solidFill>
                  <a:srgbClr val="000000"/>
                </a:solidFill>
                <a:effectLst/>
                <a:latin typeface="Tahoma" panose="020B0604030504040204" pitchFamily="34" charset="0"/>
              </a:rPr>
              <a:t> </a:t>
            </a:r>
          </a:p>
          <a:p>
            <a:pPr algn="l"/>
            <a:r>
              <a:rPr lang="en-GB" sz="2400" b="0" i="0" u="none" strike="noStrike" dirty="0">
                <a:solidFill>
                  <a:srgbClr val="000000"/>
                </a:solidFill>
                <a:effectLst/>
                <a:latin typeface="Tahoma" panose="020B0604030504040204" pitchFamily="34" charset="0"/>
              </a:rPr>
              <a:t>Print publication date: 2014</a:t>
            </a:r>
          </a:p>
          <a:p>
            <a:pPr algn="l"/>
            <a:r>
              <a:rPr lang="en-GB" sz="2400" b="0" i="0" u="none" strike="noStrike" dirty="0">
                <a:solidFill>
                  <a:srgbClr val="000000"/>
                </a:solidFill>
                <a:effectLst/>
                <a:latin typeface="Tahoma" panose="020B0604030504040204" pitchFamily="34" charset="0"/>
              </a:rPr>
              <a:t>Print ISBN-13: 9780199934218</a:t>
            </a:r>
          </a:p>
          <a:p>
            <a:pPr algn="l"/>
            <a:r>
              <a:rPr lang="en-GB" sz="2400" b="0" i="0" u="none" strike="noStrike" dirty="0">
                <a:solidFill>
                  <a:srgbClr val="000000"/>
                </a:solidFill>
                <a:effectLst/>
                <a:latin typeface="Tahoma" panose="020B0604030504040204" pitchFamily="34" charset="0"/>
              </a:rPr>
              <a:t>Published to Oxford Scholarship Online: April 2014</a:t>
            </a:r>
          </a:p>
          <a:p>
            <a:pPr algn="l"/>
            <a:r>
              <a:rPr lang="en-GB" sz="2400" b="0" i="0" u="none" strike="noStrike" dirty="0">
                <a:solidFill>
                  <a:srgbClr val="000000"/>
                </a:solidFill>
                <a:effectLst/>
                <a:latin typeface="Tahoma" panose="020B0604030504040204" pitchFamily="34" charset="0"/>
              </a:rPr>
              <a:t>DOI: 10.1093/</a:t>
            </a:r>
            <a:r>
              <a:rPr lang="en-GB" sz="2400" b="0" i="0" u="none" strike="noStrike" dirty="0" err="1">
                <a:solidFill>
                  <a:srgbClr val="000000"/>
                </a:solidFill>
                <a:effectLst/>
                <a:latin typeface="Tahoma" panose="020B0604030504040204" pitchFamily="34" charset="0"/>
              </a:rPr>
              <a:t>acprof:oso</a:t>
            </a:r>
            <a:r>
              <a:rPr lang="en-GB" sz="2400" b="0" i="0" u="none" strike="noStrike" dirty="0">
                <a:solidFill>
                  <a:srgbClr val="000000"/>
                </a:solidFill>
                <a:effectLst/>
                <a:latin typeface="Tahoma" panose="020B0604030504040204" pitchFamily="34" charset="0"/>
              </a:rPr>
              <a:t>/9780199934218.001.0001</a:t>
            </a:r>
          </a:p>
          <a:p>
            <a:pPr algn="l"/>
            <a:r>
              <a:rPr lang="en-GB" sz="2400" dirty="0">
                <a:solidFill>
                  <a:srgbClr val="000000"/>
                </a:solidFill>
                <a:latin typeface="Tahoma" panose="020B0604030504040204" pitchFamily="34" charset="0"/>
              </a:rPr>
              <a:t>Bradshaw, J. (ed). (2016) The well-being of children in the UK (4</a:t>
            </a:r>
            <a:r>
              <a:rPr lang="en-GB" sz="2400" baseline="30000" dirty="0">
                <a:solidFill>
                  <a:srgbClr val="000000"/>
                </a:solidFill>
                <a:latin typeface="Tahoma" panose="020B0604030504040204" pitchFamily="34" charset="0"/>
              </a:rPr>
              <a:t>th</a:t>
            </a:r>
            <a:r>
              <a:rPr lang="en-GB" sz="2400" dirty="0">
                <a:solidFill>
                  <a:srgbClr val="000000"/>
                </a:solidFill>
                <a:latin typeface="Tahoma" panose="020B0604030504040204" pitchFamily="34" charset="0"/>
              </a:rPr>
              <a:t> edition) . Bristol University Press</a:t>
            </a:r>
            <a:endParaRPr lang="en-GB" sz="2400" b="0" i="0" u="none" strike="noStrike" dirty="0">
              <a:solidFill>
                <a:srgbClr val="000000"/>
              </a:solidFill>
              <a:effectLst/>
              <a:latin typeface="Tahoma" panose="020B0604030504040204" pitchFamily="34" charset="0"/>
            </a:endParaRPr>
          </a:p>
          <a:p>
            <a:endParaRPr lang="en-GB" dirty="0"/>
          </a:p>
          <a:p>
            <a:endParaRPr lang="en-GB" dirty="0"/>
          </a:p>
        </p:txBody>
      </p:sp>
    </p:spTree>
    <p:extLst>
      <p:ext uri="{BB962C8B-B14F-4D97-AF65-F5344CB8AC3E}">
        <p14:creationId xmlns:p14="http://schemas.microsoft.com/office/powerpoint/2010/main" val="3678804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1416</TotalTime>
  <Words>3324</Words>
  <Application>Microsoft Office PowerPoint</Application>
  <PresentationFormat>Widescreen</PresentationFormat>
  <Paragraphs>238</Paragraphs>
  <Slides>28</Slides>
  <Notes>9</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28</vt:i4>
      </vt:variant>
    </vt:vector>
  </HeadingPairs>
  <TitlesOfParts>
    <vt:vector size="40" baseType="lpstr">
      <vt:lpstr>&amp;quot</vt:lpstr>
      <vt:lpstr>chaparral-pro</vt:lpstr>
      <vt:lpstr>HK Nova</vt:lpstr>
      <vt:lpstr>HK Nova R</vt:lpstr>
      <vt:lpstr>HouschkaAltPro-Light</vt:lpstr>
      <vt:lpstr>Arial</vt:lpstr>
      <vt:lpstr>Calibri</vt:lpstr>
      <vt:lpstr>Calibri Light</vt:lpstr>
      <vt:lpstr>Georgia</vt:lpstr>
      <vt:lpstr>Tahoma</vt:lpstr>
      <vt:lpstr>verdana</vt:lpstr>
      <vt:lpstr>Office Theme</vt:lpstr>
      <vt:lpstr>ECES6021/C  Lles mewn Addysg Well-being in Education  Sesiwn 1 / Session 1</vt:lpstr>
      <vt:lpstr>Eisteddwch nol a gorffwyswch / Sit back and relax</vt:lpstr>
      <vt:lpstr>Nod y Modiwl /  Module Aim</vt:lpstr>
      <vt:lpstr>Deilliannau Dysgu / Learning Outcomes</vt:lpstr>
      <vt:lpstr>Deilliannau Dysgu / Learning Outcomes</vt:lpstr>
      <vt:lpstr>Deilliannau Dysgu / Learning Outcomes</vt:lpstr>
      <vt:lpstr>Asesiad / Assessement</vt:lpstr>
      <vt:lpstr>Asesiad / Assessement</vt:lpstr>
      <vt:lpstr>Asesiad / Assessement</vt:lpstr>
      <vt:lpstr>LLES? / WELL-BEING?</vt:lpstr>
      <vt:lpstr>Diffiniadau/Definitions</vt:lpstr>
      <vt:lpstr>Diffiniadau/Definitions</vt:lpstr>
      <vt:lpstr>Diffiniadau/Definitions</vt:lpstr>
      <vt:lpstr>Yr heriau/The challenges</vt:lpstr>
      <vt:lpstr>PWYSIG / IMPORTANT</vt:lpstr>
      <vt:lpstr>Models / Modelau</vt:lpstr>
      <vt:lpstr>8 dimensiwn lles / 8 dimensions of wellbeing</vt:lpstr>
      <vt:lpstr>Seligman’s Theory of Wellbeing (2011)</vt:lpstr>
      <vt:lpstr>Arall?                                                          Other?</vt:lpstr>
      <vt:lpstr>A ellir mesur lles? Can well-being be measured?</vt:lpstr>
      <vt:lpstr>ONS PROJECT ON MEASURING WELL-BEING</vt:lpstr>
      <vt:lpstr>PowerPoint Presentation</vt:lpstr>
      <vt:lpstr>PowerPoint Presentation</vt:lpstr>
      <vt:lpstr>PowerPoint Presentation</vt:lpstr>
      <vt:lpstr>7  nod craidd Cymru / 7 core aims in Wales</vt:lpstr>
      <vt:lpstr>7 core aims for Wales</vt:lpstr>
      <vt:lpstr>Astudiaeth Achos Case Study</vt:lpstr>
      <vt:lpstr>Rhestr Gyfeirnodi/Reference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241</cp:revision>
  <dcterms:created xsi:type="dcterms:W3CDTF">2017-11-29T13:54:28Z</dcterms:created>
  <dcterms:modified xsi:type="dcterms:W3CDTF">2026-01-15T18:14:38Z</dcterms:modified>
</cp:coreProperties>
</file>