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</p:sldIdLst>
  <p:sldSz cx="12192000" cy="6858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Poppins" panose="020B0604020202020204" charset="0"/>
      <p:regular r:id="rId18"/>
      <p:bold r:id="rId19"/>
      <p:italic r:id="rId20"/>
      <p:boldItalic r:id="rId21"/>
    </p:embeddedFont>
    <p:embeddedFont>
      <p:font typeface="Lato" panose="020B0604020202020204" charset="0"/>
      <p:regular r:id="rId22"/>
      <p:bold r:id="rId23"/>
      <p:italic r:id="rId24"/>
      <p:boldItalic r:id="rId25"/>
    </p:embeddedFont>
    <p:embeddedFont>
      <p:font typeface="Outfit SemiBold" panose="020B0604020202020204" charset="0"/>
      <p:regular r:id="rId26"/>
      <p:bold r:id="rId27"/>
    </p:embeddedFont>
    <p:embeddedFont>
      <p:font typeface="Inter" panose="020B060402020202020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A167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FC84790-DEDC-45A6-95F7-309CDBD6984F}">
  <a:tblStyle styleId="{AFC84790-DEDC-45A6-95F7-309CDBD6984F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85" autoAdjust="0"/>
    <p:restoredTop sz="94660"/>
  </p:normalViewPr>
  <p:slideViewPr>
    <p:cSldViewPr snapToGrid="0">
      <p:cViewPr varScale="1">
        <p:scale>
          <a:sx n="64" d="100"/>
          <a:sy n="64" d="100"/>
        </p:scale>
        <p:origin x="44" y="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4448376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98493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82096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>
          <a:extLst>
            <a:ext uri="{FF2B5EF4-FFF2-40B4-BE49-F238E27FC236}">
              <a16:creationId xmlns:a16="http://schemas.microsoft.com/office/drawing/2014/main" xmlns="" id="{C1D8069A-B2E3-A353-FABE-865D10437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>
            <a:extLst>
              <a:ext uri="{FF2B5EF4-FFF2-40B4-BE49-F238E27FC236}">
                <a16:creationId xmlns:a16="http://schemas.microsoft.com/office/drawing/2014/main" xmlns="" id="{D837A1F0-565E-C3A1-CA14-94EAFA8FE5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3:notes">
            <a:extLst>
              <a:ext uri="{FF2B5EF4-FFF2-40B4-BE49-F238E27FC236}">
                <a16:creationId xmlns:a16="http://schemas.microsoft.com/office/drawing/2014/main" xmlns="" id="{4A89D0E4-7E6E-BCBE-B850-600FF7294C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13921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88399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40167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78943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999867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721575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97372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856193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>
          <a:extLst>
            <a:ext uri="{FF2B5EF4-FFF2-40B4-BE49-F238E27FC236}">
              <a16:creationId xmlns:a16="http://schemas.microsoft.com/office/drawing/2014/main" xmlns="" id="{24147106-ACD3-F351-0840-783606852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12:notes">
            <a:extLst>
              <a:ext uri="{FF2B5EF4-FFF2-40B4-BE49-F238E27FC236}">
                <a16:creationId xmlns:a16="http://schemas.microsoft.com/office/drawing/2014/main" xmlns="" id="{E2455426-FFE6-0676-2F33-D8C5EA211FB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12:notes">
            <a:extLst>
              <a:ext uri="{FF2B5EF4-FFF2-40B4-BE49-F238E27FC236}">
                <a16:creationId xmlns:a16="http://schemas.microsoft.com/office/drawing/2014/main" xmlns="" id="{A5BCFFA5-17C0-5040-BBF1-6EE7761C4B1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74708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igital.nhs.uk/" TargetMode="External"/><Relationship Id="rId5" Type="http://schemas.openxmlformats.org/officeDocument/2006/relationships/hyperlink" Target="https://www.microsoft.com/" TargetMode="External"/><Relationship Id="rId4" Type="http://schemas.openxmlformats.org/officeDocument/2006/relationships/hyperlink" Target="https://www.uwtsd.ac.uk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ecteezy.com/" TargetMode="External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blog.pediatrix.com/" TargetMode="External"/><Relationship Id="rId11" Type="http://schemas.openxmlformats.org/officeDocument/2006/relationships/hyperlink" Target="https://futurevisioncomputers.com/" TargetMode="External"/><Relationship Id="rId5" Type="http://schemas.openxmlformats.org/officeDocument/2006/relationships/hyperlink" Target="peopleimages.com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19.png"/><Relationship Id="rId9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847975" y="4729000"/>
            <a:ext cx="6496050" cy="904875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3179617" y="1990575"/>
            <a:ext cx="6164407" cy="492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 dirty="0">
                <a:solidFill>
                  <a:srgbClr val="0D9488"/>
                </a:solidFill>
                <a:latin typeface="Lato"/>
                <a:ea typeface="Lato"/>
                <a:cs typeface="Lato"/>
                <a:sym typeface="Lato"/>
              </a:rPr>
              <a:t>LCHS4007 | DIGITAL SKILLS &amp; RESEARCH</a:t>
            </a:r>
            <a:endParaRPr sz="2000" dirty="0"/>
          </a:p>
        </p:txBody>
      </p:sp>
      <p:sp>
        <p:nvSpPr>
          <p:cNvPr id="87" name="Google Shape;87;p13"/>
          <p:cNvSpPr txBox="1"/>
          <p:nvPr/>
        </p:nvSpPr>
        <p:spPr>
          <a:xfrm>
            <a:off x="2685574" y="2716134"/>
            <a:ext cx="6820852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i="0" u="none" strike="noStrike" cap="none" dirty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Digital Innovation at </a:t>
            </a:r>
            <a:r>
              <a:rPr lang="en-US" sz="40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/>
            </a:r>
            <a:br>
              <a:rPr lang="en-US" sz="40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000" b="1" i="0" u="none" strike="noStrike" cap="none" dirty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 Greenfield Home Care</a:t>
            </a:r>
            <a:endParaRPr sz="4000" dirty="0"/>
          </a:p>
        </p:txBody>
      </p:sp>
      <p:sp>
        <p:nvSpPr>
          <p:cNvPr id="88" name="Google Shape;88;p13"/>
          <p:cNvSpPr txBox="1"/>
          <p:nvPr/>
        </p:nvSpPr>
        <p:spPr>
          <a:xfrm>
            <a:off x="2847975" y="4149432"/>
            <a:ext cx="649605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Improving Workplace Efficiency and Data Security</a:t>
            </a:r>
            <a:endParaRPr dirty="0"/>
          </a:p>
        </p:txBody>
      </p:sp>
      <p:sp>
        <p:nvSpPr>
          <p:cNvPr id="89" name="Google Shape;89;p13"/>
          <p:cNvSpPr txBox="1"/>
          <p:nvPr/>
        </p:nvSpPr>
        <p:spPr>
          <a:xfrm>
            <a:off x="2847975" y="4841765"/>
            <a:ext cx="6496050" cy="1903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33333"/>
              </a:lnSpc>
            </a:pPr>
            <a:r>
              <a:rPr lang="en-US" sz="1500" b="1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Group Number : 8</a:t>
            </a:r>
          </a:p>
          <a:p>
            <a:pPr lvl="0" algn="ctr">
              <a:lnSpc>
                <a:spcPct val="133333"/>
              </a:lnSpc>
            </a:pP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Group Member 1 : </a:t>
            </a:r>
            <a:r>
              <a:rPr lang="en-US" sz="1500" b="1" i="0" u="none" strike="noStrike" cap="none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Rupa</a:t>
            </a: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500" b="1" i="0" u="none" strike="noStrike" cap="none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Mondal</a:t>
            </a: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-2530821</a:t>
            </a:r>
          </a:p>
          <a:p>
            <a:pPr lvl="0" algn="ctr">
              <a:lnSpc>
                <a:spcPct val="133333"/>
              </a:lnSpc>
            </a:pPr>
            <a:r>
              <a:rPr lang="en-US" sz="1500" b="1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Group Member 2 : </a:t>
            </a:r>
            <a:r>
              <a:rPr lang="en-US" sz="1500" b="1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Mousumi</a:t>
            </a:r>
            <a:r>
              <a:rPr lang="en-US" sz="1500" b="1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500" b="1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Akther</a:t>
            </a:r>
            <a:r>
              <a:rPr lang="en-US" sz="1500" b="1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– 2528629</a:t>
            </a:r>
          </a:p>
          <a:p>
            <a:pPr lvl="0" algn="ctr">
              <a:lnSpc>
                <a:spcPct val="133333"/>
              </a:lnSpc>
            </a:pP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Group Member 3 : </a:t>
            </a:r>
            <a:r>
              <a:rPr lang="en-US" sz="1500" b="1" i="0" u="none" strike="noStrike" cap="none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Uttam</a:t>
            </a: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500" b="1" i="0" u="none" strike="noStrike" cap="none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Mony</a:t>
            </a: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500" b="1" i="0" u="none" strike="noStrike" cap="none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Sarker</a:t>
            </a:r>
            <a:r>
              <a:rPr lang="en-US" sz="1500" b="1" i="0" u="none" strike="noStrike" cap="none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– 2530820</a:t>
            </a:r>
          </a:p>
          <a:p>
            <a:pPr lvl="0" algn="ctr">
              <a:lnSpc>
                <a:spcPct val="133333"/>
              </a:lnSpc>
            </a:pPr>
            <a: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/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1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Lecturer:</a:t>
            </a:r>
            <a:r>
              <a:rPr lang="en-US" sz="1500" b="0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500" dirty="0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Rajeev </a:t>
            </a:r>
            <a:r>
              <a:rPr lang="en-US" sz="1500" dirty="0" err="1" smtClean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Nath</a:t>
            </a:r>
            <a:endParaRPr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1" t="11287" r="6571" b="26900"/>
          <a:stretch/>
        </p:blipFill>
        <p:spPr>
          <a:xfrm>
            <a:off x="49378" y="122296"/>
            <a:ext cx="3632179" cy="18807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4" descr="Bar chart comparing average monthly temperatures in Celsius for four cities: New York, London, Tokyo, and Sydney. Each city is represented by a different colored line, showing temperature trends with New York and Tokyo peaking in summer months, London remaining moderate, and Sydney peaking in southern hemisphere summer.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957" y="30033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76437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4"/>
          <p:cNvSpPr txBox="1"/>
          <p:nvPr/>
        </p:nvSpPr>
        <p:spPr>
          <a:xfrm>
            <a:off x="838200" y="2766536"/>
            <a:ext cx="5286375" cy="692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Greenfield helps older adults with independent living. As Microsoft 365 is now widely adopted, there are two primary challenges facing many staff:</a:t>
            </a:r>
          </a:p>
        </p:txBody>
      </p:sp>
      <p:sp>
        <p:nvSpPr>
          <p:cNvPr id="97" name="Google Shape;97;p14"/>
          <p:cNvSpPr txBox="1"/>
          <p:nvPr/>
        </p:nvSpPr>
        <p:spPr>
          <a:xfrm>
            <a:off x="571500" y="4419600"/>
            <a:ext cx="5286375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It aims to deliver on the benefits of greater efficiency, safety and collaboration through digital technology (Jones, 2022)</a:t>
            </a:r>
          </a:p>
        </p:txBody>
      </p:sp>
      <p:sp>
        <p:nvSpPr>
          <p:cNvPr id="99" name="Google Shape;99;p14"/>
          <p:cNvSpPr txBox="1"/>
          <p:nvPr/>
        </p:nvSpPr>
        <p:spPr>
          <a:xfrm>
            <a:off x="838200" y="3657600"/>
            <a:ext cx="1143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100" name="Google Shape;100;p14"/>
          <p:cNvSpPr txBox="1"/>
          <p:nvPr/>
        </p:nvSpPr>
        <p:spPr>
          <a:xfrm>
            <a:off x="952500" y="3657600"/>
            <a:ext cx="4905375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Lack of digital confidence in care workers.</a:t>
            </a:r>
          </a:p>
        </p:txBody>
      </p:sp>
      <p:sp>
        <p:nvSpPr>
          <p:cNvPr id="101" name="Google Shape;101;p14"/>
          <p:cNvSpPr txBox="1"/>
          <p:nvPr/>
        </p:nvSpPr>
        <p:spPr>
          <a:xfrm>
            <a:off x="838200" y="3962400"/>
            <a:ext cx="1143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102" name="Google Shape;102;p14"/>
          <p:cNvSpPr txBox="1"/>
          <p:nvPr/>
        </p:nvSpPr>
        <p:spPr>
          <a:xfrm>
            <a:off x="952500" y="3962400"/>
            <a:ext cx="4905375" cy="763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pPr>
              <a:lnSpc>
                <a:spcPct val="160000"/>
              </a:lnSpc>
            </a:pP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Converting manual workflows to digital ones.</a:t>
            </a: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0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endParaRPr lang="en-GB" dirty="0"/>
          </a:p>
        </p:txBody>
      </p:sp>
      <p:sp>
        <p:nvSpPr>
          <p:cNvPr id="103" name="Google Shape;103;p14"/>
          <p:cNvSpPr txBox="1"/>
          <p:nvPr/>
        </p:nvSpPr>
        <p:spPr>
          <a:xfrm>
            <a:off x="809625" y="571500"/>
            <a:ext cx="7690139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 smtClean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Greenfield </a:t>
            </a:r>
            <a:r>
              <a:rPr lang="en-US" sz="3000" b="1" i="0" u="none" strike="noStrike" cap="none" dirty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Home Care</a:t>
            </a:r>
            <a:endParaRPr dirty="0"/>
          </a:p>
        </p:txBody>
      </p:sp>
      <p:sp>
        <p:nvSpPr>
          <p:cNvPr id="104" name="Google Shape;104;p14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786750CD-3A16-E284-0512-C039E3F35E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6130" y="1246006"/>
            <a:ext cx="5572903" cy="40391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065AA66-E502-C795-2CC7-19EB4679379A}"/>
              </a:ext>
            </a:extLst>
          </p:cNvPr>
          <p:cNvSpPr txBox="1"/>
          <p:nvPr/>
        </p:nvSpPr>
        <p:spPr>
          <a:xfrm>
            <a:off x="6124575" y="5507990"/>
            <a:ext cx="57264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Image: Nurse &amp; patient hug in elderly care for love, support and trust</a:t>
            </a:r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9518074" y="301336"/>
            <a:ext cx="2538844" cy="509155"/>
          </a:xfrm>
          <a:prstGeom prst="ellipse">
            <a:avLst/>
          </a:prstGeom>
          <a:solidFill>
            <a:schemeClr val="accent1">
              <a:alpha val="1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Rupa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Mondal</a:t>
            </a:r>
            <a:endParaRPr lang="en-GB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8">
          <a:extLst>
            <a:ext uri="{FF2B5EF4-FFF2-40B4-BE49-F238E27FC236}">
              <a16:creationId xmlns:a16="http://schemas.microsoft.com/office/drawing/2014/main" xmlns="" id="{CC0E257C-574D-4D03-C2B1-34944FC12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15" descr="image.png">
            <a:extLst>
              <a:ext uri="{FF2B5EF4-FFF2-40B4-BE49-F238E27FC236}">
                <a16:creationId xmlns:a16="http://schemas.microsoft.com/office/drawing/2014/main" xmlns="" id="{A2AB4195-BCE8-8441-7DEC-7AF538AB0939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478053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5" descr="image.png">
            <a:extLst>
              <a:ext uri="{FF2B5EF4-FFF2-40B4-BE49-F238E27FC236}">
                <a16:creationId xmlns:a16="http://schemas.microsoft.com/office/drawing/2014/main" xmlns="" id="{39D1DF03-F237-709D-F5AC-0AC09D0283C8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23875" y="1793574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5">
            <a:extLst>
              <a:ext uri="{FF2B5EF4-FFF2-40B4-BE49-F238E27FC236}">
                <a16:creationId xmlns:a16="http://schemas.microsoft.com/office/drawing/2014/main" xmlns="" id="{35D61E31-9436-3692-29F9-D247D5000168}"/>
              </a:ext>
            </a:extLst>
          </p:cNvPr>
          <p:cNvSpPr txBox="1"/>
          <p:nvPr/>
        </p:nvSpPr>
        <p:spPr>
          <a:xfrm>
            <a:off x="6334125" y="2436854"/>
            <a:ext cx="5550693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100" b="1" dirty="0">
                <a:solidFill>
                  <a:srgbClr val="0D9488"/>
                </a:solidFill>
                <a:latin typeface="Poppins"/>
                <a:cs typeface="Poppins"/>
              </a:rPr>
              <a:t>Task: Better Care Plans</a:t>
            </a:r>
            <a:endParaRPr sz="2100" b="1" dirty="0">
              <a:solidFill>
                <a:srgbClr val="0D9488"/>
              </a:solidFill>
              <a:latin typeface="Poppins"/>
              <a:cs typeface="Poppins"/>
            </a:endParaRPr>
          </a:p>
        </p:txBody>
      </p:sp>
      <p:sp>
        <p:nvSpPr>
          <p:cNvPr id="113" name="Google Shape;113;p15">
            <a:extLst>
              <a:ext uri="{FF2B5EF4-FFF2-40B4-BE49-F238E27FC236}">
                <a16:creationId xmlns:a16="http://schemas.microsoft.com/office/drawing/2014/main" xmlns="" id="{A7500B28-D521-5826-AB92-C0A4E69EB1D0}"/>
              </a:ext>
            </a:extLst>
          </p:cNvPr>
          <p:cNvSpPr txBox="1"/>
          <p:nvPr/>
        </p:nvSpPr>
        <p:spPr>
          <a:xfrm>
            <a:off x="6334125" y="3095625"/>
            <a:ext cx="5286375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We need to stop writing patient notes by hand.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The Problem: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Right now, staff spend a long time writing physical assessments. They are hard to read and easy to lose.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Our Solution: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Using Microsoft Word to make ready-to-go, digital Care Plan templates.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Why it works: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Carers can just fill in the blanks. It makes everything look the same and saves a ton of time.</a:t>
            </a:r>
          </a:p>
        </p:txBody>
      </p:sp>
      <p:sp>
        <p:nvSpPr>
          <p:cNvPr id="116" name="Google Shape;116;p15">
            <a:extLst>
              <a:ext uri="{FF2B5EF4-FFF2-40B4-BE49-F238E27FC236}">
                <a16:creationId xmlns:a16="http://schemas.microsoft.com/office/drawing/2014/main" xmlns="" id="{F76D4EDD-2876-D967-80B7-CE8C350641B8}"/>
              </a:ext>
            </a:extLst>
          </p:cNvPr>
          <p:cNvSpPr txBox="1"/>
          <p:nvPr/>
        </p:nvSpPr>
        <p:spPr>
          <a:xfrm>
            <a:off x="996438" y="458598"/>
            <a:ext cx="6425766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sz="3000" b="1" dirty="0">
                <a:solidFill>
                  <a:srgbClr val="1E293B"/>
                </a:solidFill>
                <a:latin typeface="Poppins"/>
                <a:cs typeface="Poppins"/>
                <a:sym typeface="Outfit SemiBold"/>
              </a:rPr>
              <a:t>Productivity: Microsoft Word</a:t>
            </a:r>
            <a:endParaRPr lang="en-US" sz="3000" b="1" dirty="0">
              <a:solidFill>
                <a:srgbClr val="1E293B"/>
              </a:solidFill>
              <a:latin typeface="Poppins"/>
              <a:cs typeface="Poppin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7" name="Google Shape;117;p15">
            <a:extLst>
              <a:ext uri="{FF2B5EF4-FFF2-40B4-BE49-F238E27FC236}">
                <a16:creationId xmlns:a16="http://schemas.microsoft.com/office/drawing/2014/main" xmlns="" id="{7713CEDF-C9D5-D186-3F9A-A0F34DE5E5D9}"/>
              </a:ext>
            </a:extLst>
          </p:cNvPr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D5D8A0C-D4EB-031B-8E56-4199A139B7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923" y="1802590"/>
            <a:ext cx="4889845" cy="319219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317EEA05-2CE2-A880-3156-37D3D8A82C8A}"/>
              </a:ext>
            </a:extLst>
          </p:cNvPr>
          <p:cNvSpPr txBox="1"/>
          <p:nvPr/>
        </p:nvSpPr>
        <p:spPr>
          <a:xfrm rot="10800000" flipV="1">
            <a:off x="877835" y="5842873"/>
            <a:ext cx="38783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Image: MS Office Surat Word Classes Surat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9359680" y="-128708"/>
            <a:ext cx="2525138" cy="571499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Rupa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Mondal</a:t>
            </a:r>
            <a:endParaRPr lang="en-GB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45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Google Shape;122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957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224087"/>
            <a:ext cx="5286375" cy="331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224087"/>
            <a:ext cx="5286375" cy="33147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6"/>
          <p:cNvSpPr txBox="1"/>
          <p:nvPr/>
        </p:nvSpPr>
        <p:spPr>
          <a:xfrm>
            <a:off x="962025" y="2614612"/>
            <a:ext cx="4730591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D9488"/>
                </a:solidFill>
                <a:latin typeface="Poppins"/>
                <a:ea typeface="Poppins"/>
                <a:cs typeface="Poppins"/>
                <a:sym typeface="Poppins"/>
              </a:rPr>
              <a:t>Benefits</a:t>
            </a:r>
            <a:endParaRPr/>
          </a:p>
        </p:txBody>
      </p:sp>
      <p:sp>
        <p:nvSpPr>
          <p:cNvPr id="126" name="Google Shape;126;p16"/>
          <p:cNvSpPr txBox="1"/>
          <p:nvPr/>
        </p:nvSpPr>
        <p:spPr>
          <a:xfrm>
            <a:off x="6724650" y="2614612"/>
            <a:ext cx="4730591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D9488"/>
                </a:solidFill>
                <a:latin typeface="Poppins"/>
                <a:ea typeface="Poppins"/>
                <a:cs typeface="Poppins"/>
                <a:sym typeface="Poppins"/>
              </a:rPr>
              <a:t>Limitations</a:t>
            </a:r>
            <a:endParaRPr/>
          </a:p>
        </p:txBody>
      </p:sp>
      <p:sp>
        <p:nvSpPr>
          <p:cNvPr id="128" name="Google Shape;128;p16"/>
          <p:cNvSpPr txBox="1"/>
          <p:nvPr/>
        </p:nvSpPr>
        <p:spPr>
          <a:xfrm>
            <a:off x="1343025" y="3167062"/>
            <a:ext cx="4124325" cy="20774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No more guessing: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We don't have to struggle to read bad handwriting anymore.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Professional look: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Spell-check and grammar tools make the agency's reports look much better.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Consistency: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Templates mean nobody forgets to fill out important patient details.</a:t>
            </a:r>
          </a:p>
        </p:txBody>
      </p:sp>
      <p:sp>
        <p:nvSpPr>
          <p:cNvPr id="134" name="Google Shape;134;p16"/>
          <p:cNvSpPr txBox="1"/>
          <p:nvPr/>
        </p:nvSpPr>
        <p:spPr>
          <a:xfrm>
            <a:off x="7105650" y="3167062"/>
            <a:ext cx="4124325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Small screens: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It can be really annoying to format a Word document on a phone while at a client's house.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Slow typing: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Some older staff members might type much slower than they write.</a:t>
            </a:r>
          </a:p>
          <a:p>
            <a:endParaRPr lang="en-GB" sz="1500" b="1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File confusion: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People might accidentally save 5 different versions of the same file to their desktop.</a:t>
            </a:r>
          </a:p>
        </p:txBody>
      </p:sp>
      <p:sp>
        <p:nvSpPr>
          <p:cNvPr id="138" name="Google Shape;138;p16"/>
          <p:cNvSpPr txBox="1"/>
          <p:nvPr/>
        </p:nvSpPr>
        <p:spPr>
          <a:xfrm>
            <a:off x="809625" y="571500"/>
            <a:ext cx="8459066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Evaluating Word at Greenfield</a:t>
            </a:r>
            <a:endParaRPr dirty="0"/>
          </a:p>
        </p:txBody>
      </p:sp>
      <p:sp>
        <p:nvSpPr>
          <p:cNvPr id="139" name="Google Shape;139;p16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Oval 1"/>
          <p:cNvSpPr/>
          <p:nvPr/>
        </p:nvSpPr>
        <p:spPr>
          <a:xfrm>
            <a:off x="9570028" y="311728"/>
            <a:ext cx="2535382" cy="498763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Rupa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Mondal</a:t>
            </a:r>
            <a:endParaRPr lang="en-GB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76437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571500" y="2390775"/>
            <a:ext cx="5550693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D9488"/>
                </a:solidFill>
                <a:latin typeface="Poppins"/>
                <a:ea typeface="Poppins"/>
                <a:cs typeface="Poppins"/>
                <a:sym typeface="Poppins"/>
              </a:rPr>
              <a:t>Bridging the Distance</a:t>
            </a:r>
            <a:endParaRPr/>
          </a:p>
        </p:txBody>
      </p:sp>
      <p:sp>
        <p:nvSpPr>
          <p:cNvPr id="147" name="Google Shape;147;p17"/>
          <p:cNvSpPr txBox="1"/>
          <p:nvPr/>
        </p:nvSpPr>
        <p:spPr>
          <a:xfrm>
            <a:off x="571500" y="2933700"/>
            <a:ext cx="5286375" cy="3299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1500" b="0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Teams is the central hub for our carers in the community and </a:t>
            </a:r>
            <a:r>
              <a:rPr lang="en-US" sz="1500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the admin team at the office. We use it to:</a:t>
            </a:r>
            <a:endParaRPr lang="en-GB" sz="1500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pPr>
              <a:lnSpc>
                <a:spcPct val="160000"/>
              </a:lnSpc>
            </a:pPr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Secure Chat: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 Send sensitive updates over secure chat instead of an insecure SMS.</a:t>
            </a:r>
          </a:p>
          <a:p>
            <a:pPr>
              <a:lnSpc>
                <a:spcPct val="160000"/>
              </a:lnSpc>
            </a:pPr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Video Consults: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 Nurses can visually check in with service users through a carer’s phone.</a:t>
            </a:r>
          </a:p>
          <a:p>
            <a:pPr>
              <a:lnSpc>
                <a:spcPct val="160000"/>
              </a:lnSpc>
            </a:pPr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Resource Sharing: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 Use the mobile app to access their care plans.</a:t>
            </a: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148" name="Google Shape;148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1976437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17"/>
          <p:cNvSpPr txBox="1"/>
          <p:nvPr/>
        </p:nvSpPr>
        <p:spPr>
          <a:xfrm>
            <a:off x="809625" y="571500"/>
            <a:ext cx="8459066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Microsoft Teams: Office to Field</a:t>
            </a:r>
            <a:endParaRPr dirty="0"/>
          </a:p>
        </p:txBody>
      </p:sp>
      <p:sp>
        <p:nvSpPr>
          <p:cNvPr id="157" name="Google Shape;157;p17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7C97E4E-14A9-0DAC-A8DD-184E2EA5A16A}"/>
              </a:ext>
            </a:extLst>
          </p:cNvPr>
          <p:cNvSpPr txBox="1"/>
          <p:nvPr/>
        </p:nvSpPr>
        <p:spPr>
          <a:xfrm flipH="1">
            <a:off x="6334125" y="6085840"/>
            <a:ext cx="55429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Image: </a:t>
            </a:r>
            <a:r>
              <a:rPr lang="en-US" dirty="0">
                <a:solidFill>
                  <a:srgbClr val="334155"/>
                </a:solidFill>
                <a:latin typeface="Inter"/>
                <a:cs typeface="Inter"/>
                <a:sym typeface="Inter"/>
              </a:rPr>
              <a:t>T</a:t>
            </a:r>
            <a:r>
              <a:rPr lang="en-US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elehealth extends coverage of high risk maternal fetal care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9050482" y="280554"/>
            <a:ext cx="2933700" cy="613063"/>
          </a:xfrm>
          <a:prstGeom prst="ellipse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 err="1" smtClean="0">
                <a:solidFill>
                  <a:schemeClr val="accent6">
                    <a:lumMod val="75000"/>
                  </a:schemeClr>
                </a:solidFill>
              </a:rPr>
              <a:t>Mousumi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Akther</a:t>
            </a:r>
            <a:endParaRPr lang="en-GB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Google Shape;162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538412"/>
            <a:ext cx="5286375" cy="2686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7" y="2600939"/>
            <a:ext cx="5286375" cy="268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18"/>
          <p:cNvSpPr txBox="1"/>
          <p:nvPr/>
        </p:nvSpPr>
        <p:spPr>
          <a:xfrm>
            <a:off x="962025" y="2928937"/>
            <a:ext cx="4730591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D9488"/>
                </a:solidFill>
                <a:latin typeface="Poppins"/>
                <a:ea typeface="Poppins"/>
                <a:cs typeface="Poppins"/>
                <a:sym typeface="Poppins"/>
              </a:rPr>
              <a:t>Advantages</a:t>
            </a:r>
            <a:endParaRPr/>
          </a:p>
        </p:txBody>
      </p:sp>
      <p:sp>
        <p:nvSpPr>
          <p:cNvPr id="166" name="Google Shape;166;p18"/>
          <p:cNvSpPr txBox="1"/>
          <p:nvPr/>
        </p:nvSpPr>
        <p:spPr>
          <a:xfrm>
            <a:off x="962025" y="3471862"/>
            <a:ext cx="4505325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Teams improves responsiveness. We are no longer dependent on carers to be back in the office to inform us of a problem. It sets up a "single source of truth" for care data (NHS Digital, 2023).</a:t>
            </a:r>
          </a:p>
        </p:txBody>
      </p:sp>
      <p:sp>
        <p:nvSpPr>
          <p:cNvPr id="167" name="Google Shape;167;p18"/>
          <p:cNvSpPr txBox="1"/>
          <p:nvPr/>
        </p:nvSpPr>
        <p:spPr>
          <a:xfrm>
            <a:off x="6724650" y="2928937"/>
            <a:ext cx="4730591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D9488"/>
                </a:solidFill>
                <a:latin typeface="Poppins"/>
                <a:ea typeface="Poppins"/>
                <a:cs typeface="Poppins"/>
                <a:sym typeface="Poppins"/>
              </a:rPr>
              <a:t>Challenges</a:t>
            </a:r>
            <a:endParaRPr/>
          </a:p>
        </p:txBody>
      </p:sp>
      <p:sp>
        <p:nvSpPr>
          <p:cNvPr id="168" name="Google Shape;168;p18"/>
          <p:cNvSpPr txBox="1"/>
          <p:nvPr/>
        </p:nvSpPr>
        <p:spPr>
          <a:xfrm>
            <a:off x="6724650" y="3471862"/>
            <a:ext cx="4505325" cy="11695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Connectivity</a:t>
            </a:r>
            <a:r>
              <a:rPr lang="en-GB" sz="1600" dirty="0"/>
              <a:t>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5G can be spotty in rural regions. It may take time for carer to synchronise files.</a:t>
            </a:r>
          </a:p>
          <a:p>
            <a:endParaRPr lang="en-GB" sz="1500" dirty="0">
              <a:solidFill>
                <a:srgbClr val="475569"/>
              </a:solidFill>
              <a:latin typeface="Lato"/>
              <a:ea typeface="Lato"/>
              <a:cs typeface="Lato"/>
            </a:endParaRPr>
          </a:p>
          <a:p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 </a:t>
            </a:r>
            <a:r>
              <a:rPr lang="en-GB" sz="1500" b="1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Burnout: </a:t>
            </a:r>
            <a:r>
              <a:rPr lang="en-GB" sz="1500" dirty="0">
                <a:solidFill>
                  <a:srgbClr val="475569"/>
                </a:solidFill>
                <a:latin typeface="Lato"/>
                <a:ea typeface="Lato"/>
                <a:cs typeface="Lato"/>
              </a:rPr>
              <a:t>Always-on notifications can create the perception that staff never really leave their jobs.</a:t>
            </a:r>
          </a:p>
        </p:txBody>
      </p:sp>
      <p:sp>
        <p:nvSpPr>
          <p:cNvPr id="170" name="Google Shape;170;p18"/>
          <p:cNvSpPr txBox="1"/>
          <p:nvPr/>
        </p:nvSpPr>
        <p:spPr>
          <a:xfrm>
            <a:off x="809625" y="571500"/>
            <a:ext cx="8479848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Teams: Pros and Cons</a:t>
            </a:r>
            <a:endParaRPr/>
          </a:p>
        </p:txBody>
      </p:sp>
      <p:sp>
        <p:nvSpPr>
          <p:cNvPr id="171" name="Google Shape;171;p18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Oval 1"/>
          <p:cNvSpPr/>
          <p:nvPr/>
        </p:nvSpPr>
        <p:spPr>
          <a:xfrm>
            <a:off x="8946574" y="384464"/>
            <a:ext cx="3075710" cy="586471"/>
          </a:xfrm>
          <a:prstGeom prst="ellipse">
            <a:avLst/>
          </a:prstGeom>
          <a:solidFill>
            <a:schemeClr val="accent1"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Mousumi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Akther</a:t>
            </a:r>
            <a:endParaRPr lang="en-GB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78" name="Google Shape;178;p19"/>
          <p:cNvGraphicFramePr/>
          <p:nvPr>
            <p:extLst>
              <p:ext uri="{D42A27DB-BD31-4B8C-83A1-F6EECF244321}">
                <p14:modId xmlns:p14="http://schemas.microsoft.com/office/powerpoint/2010/main" val="4111390921"/>
              </p:ext>
            </p:extLst>
          </p:nvPr>
        </p:nvGraphicFramePr>
        <p:xfrm>
          <a:off x="571500" y="1960215"/>
          <a:ext cx="11039450" cy="3265125"/>
        </p:xfrm>
        <a:graphic>
          <a:graphicData uri="http://schemas.openxmlformats.org/drawingml/2006/table">
            <a:tbl>
              <a:tblPr firstRow="1" bandRow="1">
                <a:noFill/>
                <a:tableStyleId>{AFC84790-DEDC-45A6-95F7-309CDBD6984F}</a:tableStyleId>
              </a:tblPr>
              <a:tblGrid>
                <a:gridCol w="321467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82477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653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Pillar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D948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Practical Steps for Greenfield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D94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53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 i="0" u="none" strike="noStrike" cap="none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1. Secure Access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0" i="0" u="none" strike="noStrike" cap="none" dirty="0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Arial"/>
                        </a:rPr>
                        <a:t>Implement Multi-Factor Authentication (MFA) across all devices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53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 i="0" u="none" strike="noStrike" cap="none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2. Email Awareness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0" i="0" u="none" strike="noStrike" cap="none" dirty="0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Arial"/>
                        </a:rPr>
                        <a:t>All admin and coordinators must undergo mandatory phishing training.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653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 i="0" u="none" strike="noStrike" cap="none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3. Data Management</a:t>
                      </a:r>
                      <a:endParaRPr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0" i="0" u="none" strike="noStrike" cap="none" dirty="0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Arial"/>
                        </a:rPr>
                        <a:t>All medication Excel logs should auto save to OneDrive daily.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530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 i="0" u="none" strike="noStrike" cap="none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4. Confidentiality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0" i="0" u="none" strike="noStrike" cap="none" dirty="0">
                          <a:solidFill>
                            <a:srgbClr val="475569"/>
                          </a:solidFill>
                          <a:latin typeface="Lato"/>
                          <a:ea typeface="Lato"/>
                          <a:cs typeface="Lato"/>
                          <a:sym typeface="Arial"/>
                        </a:rPr>
                        <a:t>Enable access of sensitive medical documents only by qualified nurses.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180" name="Google Shape;180;p19"/>
          <p:cNvSpPr txBox="1"/>
          <p:nvPr/>
        </p:nvSpPr>
        <p:spPr>
          <a:xfrm>
            <a:off x="809625" y="571500"/>
            <a:ext cx="7451148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Digital Safety Action Plan</a:t>
            </a:r>
            <a:endParaRPr/>
          </a:p>
        </p:txBody>
      </p:sp>
      <p:sp>
        <p:nvSpPr>
          <p:cNvPr id="181" name="Google Shape;181;p19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Oval 1"/>
          <p:cNvSpPr/>
          <p:nvPr/>
        </p:nvSpPr>
        <p:spPr>
          <a:xfrm>
            <a:off x="8801100" y="384464"/>
            <a:ext cx="3138055" cy="648701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Uttam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Mony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Sarker</a:t>
            </a:r>
            <a:endParaRPr lang="en-GB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19456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976437"/>
            <a:ext cx="5286375" cy="381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1976437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20"/>
          <p:cNvSpPr txBox="1"/>
          <p:nvPr/>
        </p:nvSpPr>
        <p:spPr>
          <a:xfrm>
            <a:off x="6334125" y="2614612"/>
            <a:ext cx="5550693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D9488"/>
                </a:solidFill>
                <a:latin typeface="Poppins"/>
                <a:ea typeface="Poppins"/>
                <a:cs typeface="Poppins"/>
                <a:sym typeface="Poppins"/>
              </a:rPr>
              <a:t>Daily Compliance Steps</a:t>
            </a:r>
            <a:endParaRPr/>
          </a:p>
        </p:txBody>
      </p:sp>
      <p:sp>
        <p:nvSpPr>
          <p:cNvPr id="190" name="Google Shape;190;p20"/>
          <p:cNvSpPr txBox="1"/>
          <p:nvPr/>
        </p:nvSpPr>
        <p:spPr>
          <a:xfrm>
            <a:off x="6334125" y="3167062"/>
            <a:ext cx="528637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143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Weekly audits of device access logs.</a:t>
            </a:r>
            <a:endParaRPr/>
          </a:p>
        </p:txBody>
      </p:sp>
      <p:sp>
        <p:nvSpPr>
          <p:cNvPr id="191" name="Google Shape;191;p20"/>
          <p:cNvSpPr txBox="1"/>
          <p:nvPr/>
        </p:nvSpPr>
        <p:spPr>
          <a:xfrm>
            <a:off x="6334125" y="3662362"/>
            <a:ext cx="528637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143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90-day mandatory password renewals.</a:t>
            </a:r>
            <a:endParaRPr/>
          </a:p>
        </p:txBody>
      </p:sp>
      <p:sp>
        <p:nvSpPr>
          <p:cNvPr id="192" name="Google Shape;192;p20"/>
          <p:cNvSpPr txBox="1"/>
          <p:nvPr/>
        </p:nvSpPr>
        <p:spPr>
          <a:xfrm>
            <a:off x="6334125" y="4157662"/>
            <a:ext cx="528637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143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All communication remains encrypted within Teams.</a:t>
            </a:r>
            <a:endParaRPr/>
          </a:p>
        </p:txBody>
      </p:sp>
      <p:sp>
        <p:nvSpPr>
          <p:cNvPr id="193" name="Google Shape;193;p20"/>
          <p:cNvSpPr txBox="1"/>
          <p:nvPr/>
        </p:nvSpPr>
        <p:spPr>
          <a:xfrm>
            <a:off x="6334125" y="4652962"/>
            <a:ext cx="528637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143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No medical info allowed in SMS or WhatsApp.</a:t>
            </a:r>
            <a:endParaRPr/>
          </a:p>
        </p:txBody>
      </p:sp>
      <p:pic>
        <p:nvPicPr>
          <p:cNvPr id="194" name="Google Shape;194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34125" y="322897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34125" y="372427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34125" y="421957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34125" y="4714875"/>
            <a:ext cx="17145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0"/>
          <p:cNvSpPr txBox="1"/>
          <p:nvPr/>
        </p:nvSpPr>
        <p:spPr>
          <a:xfrm>
            <a:off x="809625" y="571500"/>
            <a:ext cx="7773266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 dirty="0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Safety Implementation Checklist</a:t>
            </a:r>
            <a:endParaRPr dirty="0"/>
          </a:p>
        </p:txBody>
      </p:sp>
      <p:sp>
        <p:nvSpPr>
          <p:cNvPr id="200" name="Google Shape;200;p20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31DC19B-11A4-3CE0-7F6D-E0EF260C4F28}"/>
              </a:ext>
            </a:extLst>
          </p:cNvPr>
          <p:cNvSpPr txBox="1"/>
          <p:nvPr/>
        </p:nvSpPr>
        <p:spPr>
          <a:xfrm>
            <a:off x="1336675" y="6132611"/>
            <a:ext cx="4521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Image: </a:t>
            </a:r>
            <a:r>
              <a:rPr lang="en-US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3D Medical Health Protection Shield Cross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8811491" y="329910"/>
            <a:ext cx="3073327" cy="646402"/>
          </a:xfrm>
          <a:prstGeom prst="ellipse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Uttam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Mony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Sarker</a:t>
            </a:r>
            <a:endParaRPr lang="en-GB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Google Shape;205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21"/>
          <p:cNvSpPr txBox="1"/>
          <p:nvPr/>
        </p:nvSpPr>
        <p:spPr>
          <a:xfrm>
            <a:off x="571500" y="4865340"/>
            <a:ext cx="1104900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Working together ensures Greenfield provides safe, modern, and efficient care.</a:t>
            </a:r>
            <a:endParaRPr dirty="0"/>
          </a:p>
        </p:txBody>
      </p:sp>
      <p:pic>
        <p:nvPicPr>
          <p:cNvPr id="207" name="Google Shape;207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03387" y="2674590"/>
            <a:ext cx="428625" cy="428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1"/>
          <p:cNvSpPr txBox="1"/>
          <p:nvPr/>
        </p:nvSpPr>
        <p:spPr>
          <a:xfrm>
            <a:off x="857250" y="3293715"/>
            <a:ext cx="2921049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Efficiency:</a:t>
            </a: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Moving from paper to Excel for accuracy.</a:t>
            </a:r>
            <a:endParaRPr/>
          </a:p>
        </p:txBody>
      </p:sp>
      <p:pic>
        <p:nvPicPr>
          <p:cNvPr id="209" name="Google Shape;209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29300" y="2674590"/>
            <a:ext cx="533400" cy="428625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1"/>
          <p:cNvSpPr txBox="1"/>
          <p:nvPr/>
        </p:nvSpPr>
        <p:spPr>
          <a:xfrm>
            <a:off x="4635549" y="3293715"/>
            <a:ext cx="2921049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Collaboration:</a:t>
            </a: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Real-time syncing with Teams.</a:t>
            </a:r>
            <a:endParaRPr/>
          </a:p>
        </p:txBody>
      </p:sp>
      <p:pic>
        <p:nvPicPr>
          <p:cNvPr id="211" name="Google Shape;211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607599" y="2674590"/>
            <a:ext cx="533400" cy="428625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Google Shape;212;p21"/>
          <p:cNvSpPr txBox="1"/>
          <p:nvPr/>
        </p:nvSpPr>
        <p:spPr>
          <a:xfrm>
            <a:off x="8413849" y="3293715"/>
            <a:ext cx="2921049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Safety:</a:t>
            </a:r>
            <a:r>
              <a:rPr lang="en-US" sz="150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 Protecting vulnerable data via our Action Plan.</a:t>
            </a:r>
            <a:endParaRPr/>
          </a:p>
        </p:txBody>
      </p:sp>
      <p:sp>
        <p:nvSpPr>
          <p:cNvPr id="213" name="Google Shape;213;p21"/>
          <p:cNvSpPr txBox="1"/>
          <p:nvPr/>
        </p:nvSpPr>
        <p:spPr>
          <a:xfrm>
            <a:off x="809625" y="571500"/>
            <a:ext cx="11351418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Conclusion: The Digital Future</a:t>
            </a:r>
            <a:endParaRPr/>
          </a:p>
        </p:txBody>
      </p:sp>
      <p:sp>
        <p:nvSpPr>
          <p:cNvPr id="214" name="Google Shape;214;p21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Oval 1"/>
          <p:cNvSpPr/>
          <p:nvPr/>
        </p:nvSpPr>
        <p:spPr>
          <a:xfrm>
            <a:off x="8998527" y="498764"/>
            <a:ext cx="2888673" cy="519545"/>
          </a:xfrm>
          <a:prstGeom prst="ellipse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Uttam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Mony</a:t>
            </a: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1600" b="1" dirty="0" err="1" smtClean="0">
                <a:solidFill>
                  <a:schemeClr val="accent6">
                    <a:lumMod val="75000"/>
                  </a:schemeClr>
                </a:solidFill>
              </a:rPr>
              <a:t>Sarker</a:t>
            </a:r>
            <a:r>
              <a:rPr lang="en-GB" b="1" dirty="0" smtClean="0"/>
              <a:t> 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2"/>
          <p:cNvSpPr txBox="1"/>
          <p:nvPr/>
        </p:nvSpPr>
        <p:spPr>
          <a:xfrm>
            <a:off x="809625" y="571500"/>
            <a:ext cx="11351418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 i="0" u="none" strike="noStrike" cap="none">
                <a:solidFill>
                  <a:srgbClr val="1E293B"/>
                </a:solidFill>
                <a:latin typeface="Poppins"/>
                <a:ea typeface="Poppins"/>
                <a:cs typeface="Poppins"/>
                <a:sym typeface="Poppins"/>
              </a:rPr>
              <a:t>Reference List (Harvard)</a:t>
            </a:r>
            <a:endParaRPr/>
          </a:p>
        </p:txBody>
      </p:sp>
      <p:sp>
        <p:nvSpPr>
          <p:cNvPr id="231" name="Google Shape;231;p22"/>
          <p:cNvSpPr/>
          <p:nvPr/>
        </p:nvSpPr>
        <p:spPr>
          <a:xfrm>
            <a:off x="571500" y="571500"/>
            <a:ext cx="95250" cy="5715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BDEBE399-B77E-F18B-C9C5-DEA107D19F1D}"/>
              </a:ext>
            </a:extLst>
          </p:cNvPr>
          <p:cNvSpPr txBox="1"/>
          <p:nvPr/>
        </p:nvSpPr>
        <p:spPr>
          <a:xfrm>
            <a:off x="260257" y="1585611"/>
            <a:ext cx="10343548" cy="3965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xmlns="" id="{1BD59E22-503B-999D-9F32-90DE3AB0FA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" y="1818262"/>
            <a:ext cx="10397398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and Care Professions Council (HCPC)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Standards of conduct and data management in 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  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London: HCPC.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https://www.hcpc-uk.org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Jones, 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(2022) </a:t>
            </a:r>
            <a:r>
              <a:rPr lang="en-US" sz="1600" i="1" dirty="0"/>
              <a:t>Digital transformation in UK social care</a:t>
            </a:r>
            <a:r>
              <a:rPr lang="en-US" sz="1600" dirty="0"/>
              <a:t>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sz="1600" dirty="0"/>
              <a:t>     Lecture notes. Swansea: University of Wales Trinity Saint David. Available at: </a:t>
            </a:r>
            <a:r>
              <a:rPr lang="en-US" sz="1600" dirty="0">
                <a:hlinkClick r:id="rId4"/>
              </a:rPr>
              <a:t>https://www.uwtsd.ac.uk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365 for frontline workers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https://www.microsoft.com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Digital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(2023)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security standards for health and 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Leeds: NHS England. 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dirty="0">
                <a:solidFill>
                  <a:schemeClr val="tx1"/>
                </a:solidFill>
                <a:latin typeface="Arial" panose="020B0604020202020204" pitchFamily="34" charset="0"/>
              </a:rPr>
              <a:t>    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US" altLang="en-US" sz="1600" dirty="0">
                <a:solidFill>
                  <a:schemeClr val="tx1"/>
                </a:solidFill>
                <a:latin typeface="Arial" panose="020B0604020202020204" pitchFamily="34" charset="0"/>
                <a:hlinkClick r:id="rId6"/>
              </a:rPr>
              <a:t>https://</a:t>
            </a:r>
            <a:r>
              <a:rPr lang="en-US" altLang="en-US" sz="1600" dirty="0" smtClean="0">
                <a:solidFill>
                  <a:schemeClr val="tx1"/>
                </a:solidFill>
                <a:latin typeface="Arial" panose="020B0604020202020204" pitchFamily="34" charset="0"/>
                <a:hlinkClick r:id="rId6"/>
              </a:rPr>
              <a:t>www.digital.nhs.uk</a:t>
            </a:r>
            <a:endParaRPr lang="en-US" altLang="en-US" sz="16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>
          <a:extLst>
            <a:ext uri="{FF2B5EF4-FFF2-40B4-BE49-F238E27FC236}">
              <a16:creationId xmlns:a16="http://schemas.microsoft.com/office/drawing/2014/main" xmlns="" id="{143AF76A-756F-7EE6-11EB-9201E654DB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24" descr="image.png">
            <a:extLst>
              <a:ext uri="{FF2B5EF4-FFF2-40B4-BE49-F238E27FC236}">
                <a16:creationId xmlns:a16="http://schemas.microsoft.com/office/drawing/2014/main" xmlns="" id="{A30BDABB-3C97-29F8-7AC4-ECFE5A3E029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050" y="207615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24">
            <a:extLst>
              <a:ext uri="{FF2B5EF4-FFF2-40B4-BE49-F238E27FC236}">
                <a16:creationId xmlns:a16="http://schemas.microsoft.com/office/drawing/2014/main" xmlns="" id="{67A6B901-E93D-8A05-F293-938E4FE1539D}"/>
              </a:ext>
            </a:extLst>
          </p:cNvPr>
          <p:cNvSpPr/>
          <p:nvPr/>
        </p:nvSpPr>
        <p:spPr>
          <a:xfrm>
            <a:off x="571500" y="2510879"/>
            <a:ext cx="11049000" cy="9828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24">
            <a:extLst>
              <a:ext uri="{FF2B5EF4-FFF2-40B4-BE49-F238E27FC236}">
                <a16:creationId xmlns:a16="http://schemas.microsoft.com/office/drawing/2014/main" xmlns="" id="{4043BF24-AF77-1813-64FB-7EAEDF5E5686}"/>
              </a:ext>
            </a:extLst>
          </p:cNvPr>
          <p:cNvSpPr/>
          <p:nvPr/>
        </p:nvSpPr>
        <p:spPr>
          <a:xfrm>
            <a:off x="571500" y="3493740"/>
            <a:ext cx="11049000" cy="784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24">
            <a:extLst>
              <a:ext uri="{FF2B5EF4-FFF2-40B4-BE49-F238E27FC236}">
                <a16:creationId xmlns:a16="http://schemas.microsoft.com/office/drawing/2014/main" xmlns="" id="{FDB5630E-25BD-B891-3BC6-297F8240136F}"/>
              </a:ext>
            </a:extLst>
          </p:cNvPr>
          <p:cNvSpPr/>
          <p:nvPr/>
        </p:nvSpPr>
        <p:spPr>
          <a:xfrm>
            <a:off x="571500" y="348421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24">
            <a:extLst>
              <a:ext uri="{FF2B5EF4-FFF2-40B4-BE49-F238E27FC236}">
                <a16:creationId xmlns:a16="http://schemas.microsoft.com/office/drawing/2014/main" xmlns="" id="{05B830D1-1015-8487-5D5E-03BECB70E46A}"/>
              </a:ext>
            </a:extLst>
          </p:cNvPr>
          <p:cNvSpPr/>
          <p:nvPr/>
        </p:nvSpPr>
        <p:spPr>
          <a:xfrm>
            <a:off x="571500" y="348421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4">
            <a:extLst>
              <a:ext uri="{FF2B5EF4-FFF2-40B4-BE49-F238E27FC236}">
                <a16:creationId xmlns:a16="http://schemas.microsoft.com/office/drawing/2014/main" xmlns="" id="{D50D5F95-F056-57E0-8818-13CCB6EF7A64}"/>
              </a:ext>
            </a:extLst>
          </p:cNvPr>
          <p:cNvSpPr/>
          <p:nvPr/>
        </p:nvSpPr>
        <p:spPr>
          <a:xfrm>
            <a:off x="571500" y="426898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24">
            <a:extLst>
              <a:ext uri="{FF2B5EF4-FFF2-40B4-BE49-F238E27FC236}">
                <a16:creationId xmlns:a16="http://schemas.microsoft.com/office/drawing/2014/main" xmlns="" id="{84FABC97-C350-4785-8EB5-54F68C8F1281}"/>
              </a:ext>
            </a:extLst>
          </p:cNvPr>
          <p:cNvSpPr/>
          <p:nvPr/>
        </p:nvSpPr>
        <p:spPr>
          <a:xfrm>
            <a:off x="571500" y="4268985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70" name="Google Shape;270;p24" descr="image.png">
            <a:extLst>
              <a:ext uri="{FF2B5EF4-FFF2-40B4-BE49-F238E27FC236}">
                <a16:creationId xmlns:a16="http://schemas.microsoft.com/office/drawing/2014/main" xmlns="" id="{FF3170E9-567D-5D15-A795-5134ABF36BFE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759422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4">
            <a:extLst>
              <a:ext uri="{FF2B5EF4-FFF2-40B4-BE49-F238E27FC236}">
                <a16:creationId xmlns:a16="http://schemas.microsoft.com/office/drawing/2014/main" xmlns="" id="{F82B119B-090E-C25C-BA27-BD801A22A8A2}"/>
              </a:ext>
            </a:extLst>
          </p:cNvPr>
          <p:cNvSpPr txBox="1"/>
          <p:nvPr/>
        </p:nvSpPr>
        <p:spPr>
          <a:xfrm>
            <a:off x="1666875" y="2653754"/>
            <a:ext cx="9953625" cy="396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https://images.peopleimages.com/picture/202307/2706013-black-people-nurse-and-patient-hug-in-elderly-care-for-love-support-and-trust-together-on-sofa-at-home.-portrait-of-happy-african-medical-caregiver-enjoying-time-with-senior-female-person-in-house-fit_400_400.jpg</a:t>
            </a:r>
            <a:endParaRPr dirty="0"/>
          </a:p>
        </p:txBody>
      </p:sp>
      <p:sp>
        <p:nvSpPr>
          <p:cNvPr id="272" name="Google Shape;272;p24">
            <a:extLst>
              <a:ext uri="{FF2B5EF4-FFF2-40B4-BE49-F238E27FC236}">
                <a16:creationId xmlns:a16="http://schemas.microsoft.com/office/drawing/2014/main" xmlns="" id="{D0301AEF-CA67-B88F-7604-58E70A5B8357}"/>
              </a:ext>
            </a:extLst>
          </p:cNvPr>
          <p:cNvSpPr txBox="1"/>
          <p:nvPr/>
        </p:nvSpPr>
        <p:spPr>
          <a:xfrm>
            <a:off x="1666874" y="3117312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Source: </a:t>
            </a:r>
            <a:r>
              <a:rPr lang="en-US" sz="1200" b="0" i="0" u="none" strike="noStrike" cap="none" dirty="0">
                <a:solidFill>
                  <a:srgbClr val="2A1672"/>
                </a:solidFill>
                <a:latin typeface="Inter"/>
                <a:ea typeface="Inter"/>
                <a:cs typeface="Inter"/>
                <a:sym typeface="Inter"/>
                <a:hlinkClick r:id="rId5" action="ppaction://hlinkfile"/>
              </a:rPr>
              <a:t>peopleimages.com</a:t>
            </a:r>
            <a:endParaRPr dirty="0">
              <a:solidFill>
                <a:srgbClr val="2A1672"/>
              </a:solidFill>
            </a:endParaRPr>
          </a:p>
        </p:txBody>
      </p:sp>
      <p:sp>
        <p:nvSpPr>
          <p:cNvPr id="274" name="Google Shape;274;p24">
            <a:extLst>
              <a:ext uri="{FF2B5EF4-FFF2-40B4-BE49-F238E27FC236}">
                <a16:creationId xmlns:a16="http://schemas.microsoft.com/office/drawing/2014/main" xmlns="" id="{B70B0A8C-55FB-213E-3A8D-738A6067C808}"/>
              </a:ext>
            </a:extLst>
          </p:cNvPr>
          <p:cNvSpPr txBox="1"/>
          <p:nvPr/>
        </p:nvSpPr>
        <p:spPr>
          <a:xfrm>
            <a:off x="1666875" y="3636615"/>
            <a:ext cx="9953625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0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https://blog.pediatrix.com/telehealth-extends-coverage-of-high-risk-maternal-fetal-care</a:t>
            </a:r>
            <a:endParaRPr dirty="0"/>
          </a:p>
        </p:txBody>
      </p:sp>
      <p:sp>
        <p:nvSpPr>
          <p:cNvPr id="275" name="Google Shape;275;p24">
            <a:extLst>
              <a:ext uri="{FF2B5EF4-FFF2-40B4-BE49-F238E27FC236}">
                <a16:creationId xmlns:a16="http://schemas.microsoft.com/office/drawing/2014/main" xmlns="" id="{1935C2D4-3570-0245-3F25-755B49D097F3}"/>
              </a:ext>
            </a:extLst>
          </p:cNvPr>
          <p:cNvSpPr txBox="1"/>
          <p:nvPr/>
        </p:nvSpPr>
        <p:spPr>
          <a:xfrm>
            <a:off x="1666875" y="3882330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1200" dirty="0">
                <a:solidFill>
                  <a:srgbClr val="334155"/>
                </a:solidFill>
                <a:latin typeface="Inter"/>
                <a:cs typeface="Inter"/>
                <a:sym typeface="Inter"/>
              </a:rPr>
              <a:t>Source: </a:t>
            </a:r>
            <a:r>
              <a:rPr lang="en-US" sz="1200" dirty="0">
                <a:solidFill>
                  <a:srgbClr val="2A1672"/>
                </a:solidFill>
                <a:latin typeface="Inter"/>
                <a:cs typeface="Inter"/>
                <a:sym typeface="Inter"/>
                <a:hlinkClick r:id="rId6"/>
              </a:rPr>
              <a:t>www.blog.pediatrix.com</a:t>
            </a:r>
            <a:endParaRPr sz="1200" dirty="0">
              <a:solidFill>
                <a:srgbClr val="2A1672"/>
              </a:solidFill>
              <a:latin typeface="Inter"/>
              <a:cs typeface="Inter"/>
            </a:endParaRPr>
          </a:p>
        </p:txBody>
      </p:sp>
      <p:pic>
        <p:nvPicPr>
          <p:cNvPr id="276" name="Google Shape;276;p24" descr="image.png">
            <a:extLst>
              <a:ext uri="{FF2B5EF4-FFF2-40B4-BE49-F238E27FC236}">
                <a16:creationId xmlns:a16="http://schemas.microsoft.com/office/drawing/2014/main" xmlns="" id="{CC380393-5B5D-6B2A-4369-0CE96651804B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527053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24">
            <a:extLst>
              <a:ext uri="{FF2B5EF4-FFF2-40B4-BE49-F238E27FC236}">
                <a16:creationId xmlns:a16="http://schemas.microsoft.com/office/drawing/2014/main" xmlns="" id="{A63A96A7-02CA-442C-EF52-5AA06D117F28}"/>
              </a:ext>
            </a:extLst>
          </p:cNvPr>
          <p:cNvSpPr txBox="1"/>
          <p:nvPr/>
        </p:nvSpPr>
        <p:spPr>
          <a:xfrm>
            <a:off x="1666875" y="4421385"/>
            <a:ext cx="9953625" cy="396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https://static.vecteezy.com/system/resources/previews/040/272/246/non_2x/3d-medical-health-protection-shield-cross-healthcare-protected-guard-concept-safety-badge-icon-privacy-banner-security-safeguard-label-png.png</a:t>
            </a:r>
            <a:endParaRPr dirty="0"/>
          </a:p>
        </p:txBody>
      </p:sp>
      <p:sp>
        <p:nvSpPr>
          <p:cNvPr id="278" name="Google Shape;278;p24">
            <a:extLst>
              <a:ext uri="{FF2B5EF4-FFF2-40B4-BE49-F238E27FC236}">
                <a16:creationId xmlns:a16="http://schemas.microsoft.com/office/drawing/2014/main" xmlns="" id="{17416AD0-CDDC-E7BE-A01B-36C0E2E76A24}"/>
              </a:ext>
            </a:extLst>
          </p:cNvPr>
          <p:cNvSpPr txBox="1"/>
          <p:nvPr/>
        </p:nvSpPr>
        <p:spPr>
          <a:xfrm>
            <a:off x="1666875" y="4818026"/>
            <a:ext cx="9953625" cy="295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Source: </a:t>
            </a:r>
            <a:r>
              <a:rPr lang="en-US" sz="1200" b="0" i="0" u="none" strike="noStrike" cap="none" dirty="0">
                <a:solidFill>
                  <a:srgbClr val="2A1672"/>
                </a:solidFill>
                <a:latin typeface="Inter"/>
                <a:ea typeface="Inter"/>
                <a:cs typeface="Inter"/>
                <a:sym typeface="Inter"/>
                <a:hlinkClick r:id="rId8"/>
              </a:rPr>
              <a:t>www.vecteezy.com</a:t>
            </a:r>
            <a:endParaRPr dirty="0">
              <a:solidFill>
                <a:srgbClr val="2A1672"/>
              </a:solidFill>
            </a:endParaRPr>
          </a:p>
        </p:txBody>
      </p:sp>
      <p:sp>
        <p:nvSpPr>
          <p:cNvPr id="279" name="Google Shape;279;p24">
            <a:extLst>
              <a:ext uri="{FF2B5EF4-FFF2-40B4-BE49-F238E27FC236}">
                <a16:creationId xmlns:a16="http://schemas.microsoft.com/office/drawing/2014/main" xmlns="" id="{A5A86796-0A2D-A50A-DAB0-F5B3DE103AE8}"/>
              </a:ext>
            </a:extLst>
          </p:cNvPr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0" i="0" u="none" strike="noStrike" cap="none" dirty="0">
                <a:solidFill>
                  <a:srgbClr val="0F172A"/>
                </a:solidFill>
                <a:latin typeface="Outfit SemiBold"/>
                <a:ea typeface="Outfit SemiBold"/>
                <a:cs typeface="Outfit SemiBold"/>
                <a:sym typeface="Outfit SemiBold"/>
              </a:rPr>
              <a:t>Image Sources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4E8763C9-C176-56C0-0CF3-6F1BF7B757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6938" y="3525902"/>
            <a:ext cx="986373" cy="7128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A0F291F-3018-5C46-50F8-97C74AC5EA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1500" y="1711752"/>
            <a:ext cx="857250" cy="7669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9C1017D1-5D3B-4B54-DEC3-AE93B268D4C5}"/>
              </a:ext>
            </a:extLst>
          </p:cNvPr>
          <p:cNvSpPr txBox="1"/>
          <p:nvPr/>
        </p:nvSpPr>
        <p:spPr>
          <a:xfrm>
            <a:off x="1493311" y="1827915"/>
            <a:ext cx="10033512" cy="306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0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https://futurevisioncomputers.com/wp-content/uploads/2021/12/ms-office-surat-word-classes-surat.jpg</a:t>
            </a:r>
            <a:endParaRPr lang="en-US" sz="1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0F1ED8E-210A-4E2F-DC20-2ACBC1ABBCE3}"/>
              </a:ext>
            </a:extLst>
          </p:cNvPr>
          <p:cNvSpPr txBox="1"/>
          <p:nvPr/>
        </p:nvSpPr>
        <p:spPr>
          <a:xfrm>
            <a:off x="1493311" y="2067458"/>
            <a:ext cx="6174658" cy="349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Source: </a:t>
            </a:r>
            <a:r>
              <a:rPr lang="en-US" sz="12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  <a:hlinkClick r:id="rId11"/>
              </a:rPr>
              <a:t>https://futurevisioncomputers.com</a:t>
            </a:r>
            <a:endParaRPr lang="en-US" sz="1200" dirty="0">
              <a:solidFill>
                <a:srgbClr val="2A1672"/>
              </a:solidFill>
            </a:endParaRPr>
          </a:p>
        </p:txBody>
      </p:sp>
      <p:sp>
        <p:nvSpPr>
          <p:cNvPr id="2" name="Google Shape;267;p24">
            <a:extLst>
              <a:ext uri="{FF2B5EF4-FFF2-40B4-BE49-F238E27FC236}">
                <a16:creationId xmlns:a16="http://schemas.microsoft.com/office/drawing/2014/main" xmlns="" id="{322B9150-7091-A3FF-0075-DE8E5D654EB8}"/>
              </a:ext>
            </a:extLst>
          </p:cNvPr>
          <p:cNvSpPr/>
          <p:nvPr/>
        </p:nvSpPr>
        <p:spPr>
          <a:xfrm>
            <a:off x="571500" y="2613273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678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810</Words>
  <Application>Microsoft Office PowerPoint</Application>
  <PresentationFormat>Widescreen</PresentationFormat>
  <Paragraphs>102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Calibri</vt:lpstr>
      <vt:lpstr>Arial</vt:lpstr>
      <vt:lpstr>Poppins</vt:lpstr>
      <vt:lpstr>Lato</vt:lpstr>
      <vt:lpstr>Outfit SemiBold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Dell</cp:lastModifiedBy>
  <cp:revision>22</cp:revision>
  <dcterms:modified xsi:type="dcterms:W3CDTF">2026-03-15T13:15:25Z</dcterms:modified>
</cp:coreProperties>
</file>