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7" r:id="rId4"/>
  </p:sldMasterIdLst>
  <p:notesMasterIdLst>
    <p:notesMasterId r:id="rId19"/>
  </p:notesMasterIdLst>
  <p:sldIdLst>
    <p:sldId id="257" r:id="rId5"/>
    <p:sldId id="269" r:id="rId6"/>
    <p:sldId id="261" r:id="rId7"/>
    <p:sldId id="262" r:id="rId8"/>
    <p:sldId id="263" r:id="rId9"/>
    <p:sldId id="264" r:id="rId10"/>
    <p:sldId id="265" r:id="rId11"/>
    <p:sldId id="266" r:id="rId12"/>
    <p:sldId id="267" r:id="rId13"/>
    <p:sldId id="268" r:id="rId14"/>
    <p:sldId id="260" r:id="rId15"/>
    <p:sldId id="258" r:id="rId16"/>
    <p:sldId id="259" r:id="rId17"/>
    <p:sldId id="27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73B821-1765-6840-9B7E-3C52E462C051}" v="35" dt="2022-08-17T23:52:50.2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52" autoAdjust="0"/>
    <p:restoredTop sz="94583" autoAdjust="0"/>
  </p:normalViewPr>
  <p:slideViewPr>
    <p:cSldViewPr snapToGrid="0">
      <p:cViewPr varScale="1">
        <p:scale>
          <a:sx n="118" d="100"/>
          <a:sy n="118" d="100"/>
        </p:scale>
        <p:origin x="392"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AFE457-1689-4EE1-9219-B1972D19FD2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ED4F067-83DD-4FDB-B814-35ACD803F59C}">
      <dgm:prSet/>
      <dgm:spPr/>
      <dgm:t>
        <a:bodyPr/>
        <a:lstStyle/>
        <a:p>
          <a:r>
            <a:rPr lang="en-US" b="0" dirty="0"/>
            <a:t>Introducing the importance of the global business environment.</a:t>
          </a:r>
          <a:endParaRPr lang="en-US" dirty="0"/>
        </a:p>
      </dgm:t>
    </dgm:pt>
    <dgm:pt modelId="{BD627D87-8F72-4610-8AD0-B79E85FFE9CB}" type="parTrans" cxnId="{53841D29-35BA-476B-A3D8-091BF7027092}">
      <dgm:prSet/>
      <dgm:spPr/>
      <dgm:t>
        <a:bodyPr/>
        <a:lstStyle/>
        <a:p>
          <a:endParaRPr lang="en-US"/>
        </a:p>
      </dgm:t>
    </dgm:pt>
    <dgm:pt modelId="{453EF6AD-D0CA-465F-88D0-8FAF3C632F90}" type="sibTrans" cxnId="{53841D29-35BA-476B-A3D8-091BF7027092}">
      <dgm:prSet/>
      <dgm:spPr/>
      <dgm:t>
        <a:bodyPr/>
        <a:lstStyle/>
        <a:p>
          <a:endParaRPr lang="en-US"/>
        </a:p>
      </dgm:t>
    </dgm:pt>
    <dgm:pt modelId="{62F3594C-2F9F-460A-A857-49EF0AC5D8D9}">
      <dgm:prSet/>
      <dgm:spPr/>
      <dgm:t>
        <a:bodyPr/>
        <a:lstStyle/>
        <a:p>
          <a:r>
            <a:rPr lang="en-US" b="0" dirty="0"/>
            <a:t>PESTLE and Porter's five forces analysis are used to analyze the external environment.</a:t>
          </a:r>
          <a:endParaRPr lang="en-US" dirty="0"/>
        </a:p>
      </dgm:t>
    </dgm:pt>
    <dgm:pt modelId="{B8ABE15A-A8B1-465C-9B11-1456C1BD6A71}" type="parTrans" cxnId="{472C6C53-D8E5-4BED-A395-249E5E1D00C5}">
      <dgm:prSet/>
      <dgm:spPr/>
      <dgm:t>
        <a:bodyPr/>
        <a:lstStyle/>
        <a:p>
          <a:endParaRPr lang="en-US"/>
        </a:p>
      </dgm:t>
    </dgm:pt>
    <dgm:pt modelId="{506853B0-18CB-465E-BAB8-B9A1B3130B7A}" type="sibTrans" cxnId="{472C6C53-D8E5-4BED-A395-249E5E1D00C5}">
      <dgm:prSet/>
      <dgm:spPr/>
      <dgm:t>
        <a:bodyPr/>
        <a:lstStyle/>
        <a:p>
          <a:endParaRPr lang="en-US"/>
        </a:p>
      </dgm:t>
    </dgm:pt>
    <dgm:pt modelId="{D81B8B57-5461-43A8-8E7A-E1B2DE04FE03}">
      <dgm:prSet/>
      <dgm:spPr/>
      <dgm:t>
        <a:bodyPr/>
        <a:lstStyle/>
        <a:p>
          <a:r>
            <a:rPr lang="en-US" b="0" dirty="0"/>
            <a:t>New Look will introduce their business in Vietnam.</a:t>
          </a:r>
          <a:endParaRPr lang="en-US" dirty="0"/>
        </a:p>
      </dgm:t>
    </dgm:pt>
    <dgm:pt modelId="{A074972F-5C35-49C8-94ED-0A2508CE397F}" type="parTrans" cxnId="{BDD8FAC9-A1DB-4B0D-A03C-0E45888760DA}">
      <dgm:prSet/>
      <dgm:spPr/>
      <dgm:t>
        <a:bodyPr/>
        <a:lstStyle/>
        <a:p>
          <a:endParaRPr lang="en-US"/>
        </a:p>
      </dgm:t>
    </dgm:pt>
    <dgm:pt modelId="{64BCA889-7EFD-4783-BB7F-D32CC2734968}" type="sibTrans" cxnId="{BDD8FAC9-A1DB-4B0D-A03C-0E45888760DA}">
      <dgm:prSet/>
      <dgm:spPr/>
      <dgm:t>
        <a:bodyPr/>
        <a:lstStyle/>
        <a:p>
          <a:endParaRPr lang="en-US"/>
        </a:p>
      </dgm:t>
    </dgm:pt>
    <dgm:pt modelId="{E9397DEA-81AE-4DE5-9AEE-8E5743B787BB}">
      <dgm:prSet/>
      <dgm:spPr/>
      <dgm:t>
        <a:bodyPr/>
        <a:lstStyle/>
        <a:p>
          <a:r>
            <a:rPr lang="en-US" b="0" dirty="0"/>
            <a:t>Cultural differences are the major area that can lead to the challenging situation for the foreign business </a:t>
          </a:r>
          <a:r>
            <a:rPr lang="en-GB" dirty="0"/>
            <a:t>(New Look, 2022)</a:t>
          </a:r>
          <a:r>
            <a:rPr lang="en-US" b="0" dirty="0"/>
            <a:t>. </a:t>
          </a:r>
          <a:endParaRPr lang="en-US" dirty="0"/>
        </a:p>
      </dgm:t>
    </dgm:pt>
    <dgm:pt modelId="{1E92506E-F860-4B75-9194-7AB9A1094475}" type="parTrans" cxnId="{FDE2D00E-62D0-4514-93F4-14BF83E47971}">
      <dgm:prSet/>
      <dgm:spPr/>
      <dgm:t>
        <a:bodyPr/>
        <a:lstStyle/>
        <a:p>
          <a:endParaRPr lang="en-US"/>
        </a:p>
      </dgm:t>
    </dgm:pt>
    <dgm:pt modelId="{B28A39EE-8B55-4A8D-BD1F-8E3C3FA76A77}" type="sibTrans" cxnId="{FDE2D00E-62D0-4514-93F4-14BF83E47971}">
      <dgm:prSet/>
      <dgm:spPr/>
      <dgm:t>
        <a:bodyPr/>
        <a:lstStyle/>
        <a:p>
          <a:endParaRPr lang="en-US"/>
        </a:p>
      </dgm:t>
    </dgm:pt>
    <dgm:pt modelId="{E9F6DB2A-A1E5-C34A-A72D-B4E82D79541A}" type="pres">
      <dgm:prSet presAssocID="{AAAFE457-1689-4EE1-9219-B1972D19FD2B}" presName="vert0" presStyleCnt="0">
        <dgm:presLayoutVars>
          <dgm:dir/>
          <dgm:animOne val="branch"/>
          <dgm:animLvl val="lvl"/>
        </dgm:presLayoutVars>
      </dgm:prSet>
      <dgm:spPr/>
    </dgm:pt>
    <dgm:pt modelId="{F75BA9E6-5A4B-4A4A-BC75-72ED7BD1FBA4}" type="pres">
      <dgm:prSet presAssocID="{BED4F067-83DD-4FDB-B814-35ACD803F59C}" presName="thickLine" presStyleLbl="alignNode1" presStyleIdx="0" presStyleCnt="4"/>
      <dgm:spPr/>
    </dgm:pt>
    <dgm:pt modelId="{D671A4E2-8899-6B40-87C1-3B9E4BCDF086}" type="pres">
      <dgm:prSet presAssocID="{BED4F067-83DD-4FDB-B814-35ACD803F59C}" presName="horz1" presStyleCnt="0"/>
      <dgm:spPr/>
    </dgm:pt>
    <dgm:pt modelId="{03C9B845-1396-BD40-9F40-13994A30018D}" type="pres">
      <dgm:prSet presAssocID="{BED4F067-83DD-4FDB-B814-35ACD803F59C}" presName="tx1" presStyleLbl="revTx" presStyleIdx="0" presStyleCnt="4"/>
      <dgm:spPr/>
    </dgm:pt>
    <dgm:pt modelId="{20BB431F-7C66-5942-8468-8D4CAB4B4609}" type="pres">
      <dgm:prSet presAssocID="{BED4F067-83DD-4FDB-B814-35ACD803F59C}" presName="vert1" presStyleCnt="0"/>
      <dgm:spPr/>
    </dgm:pt>
    <dgm:pt modelId="{10CAD295-02B3-124C-A790-E15794D0D22A}" type="pres">
      <dgm:prSet presAssocID="{62F3594C-2F9F-460A-A857-49EF0AC5D8D9}" presName="thickLine" presStyleLbl="alignNode1" presStyleIdx="1" presStyleCnt="4"/>
      <dgm:spPr/>
    </dgm:pt>
    <dgm:pt modelId="{9E79B2CE-CFC9-4F40-8797-7CB167E3AB81}" type="pres">
      <dgm:prSet presAssocID="{62F3594C-2F9F-460A-A857-49EF0AC5D8D9}" presName="horz1" presStyleCnt="0"/>
      <dgm:spPr/>
    </dgm:pt>
    <dgm:pt modelId="{166C1757-1440-E744-9EBB-56B7168C4E48}" type="pres">
      <dgm:prSet presAssocID="{62F3594C-2F9F-460A-A857-49EF0AC5D8D9}" presName="tx1" presStyleLbl="revTx" presStyleIdx="1" presStyleCnt="4"/>
      <dgm:spPr/>
    </dgm:pt>
    <dgm:pt modelId="{091FB833-F021-E44A-81E0-1179CAD8A151}" type="pres">
      <dgm:prSet presAssocID="{62F3594C-2F9F-460A-A857-49EF0AC5D8D9}" presName="vert1" presStyleCnt="0"/>
      <dgm:spPr/>
    </dgm:pt>
    <dgm:pt modelId="{622CEBD8-637B-2243-82E9-E7BCD087BEAF}" type="pres">
      <dgm:prSet presAssocID="{D81B8B57-5461-43A8-8E7A-E1B2DE04FE03}" presName="thickLine" presStyleLbl="alignNode1" presStyleIdx="2" presStyleCnt="4"/>
      <dgm:spPr/>
    </dgm:pt>
    <dgm:pt modelId="{D4CC02D3-AF10-5F4F-B5C5-3D088411BC26}" type="pres">
      <dgm:prSet presAssocID="{D81B8B57-5461-43A8-8E7A-E1B2DE04FE03}" presName="horz1" presStyleCnt="0"/>
      <dgm:spPr/>
    </dgm:pt>
    <dgm:pt modelId="{4FBA72EA-938F-784B-BA15-881B6C7855FE}" type="pres">
      <dgm:prSet presAssocID="{D81B8B57-5461-43A8-8E7A-E1B2DE04FE03}" presName="tx1" presStyleLbl="revTx" presStyleIdx="2" presStyleCnt="4"/>
      <dgm:spPr/>
    </dgm:pt>
    <dgm:pt modelId="{49179580-4A79-A342-A060-7BAA55AD6B6A}" type="pres">
      <dgm:prSet presAssocID="{D81B8B57-5461-43A8-8E7A-E1B2DE04FE03}" presName="vert1" presStyleCnt="0"/>
      <dgm:spPr/>
    </dgm:pt>
    <dgm:pt modelId="{21FA0FAC-D51C-9947-9071-0EE24FA6F643}" type="pres">
      <dgm:prSet presAssocID="{E9397DEA-81AE-4DE5-9AEE-8E5743B787BB}" presName="thickLine" presStyleLbl="alignNode1" presStyleIdx="3" presStyleCnt="4"/>
      <dgm:spPr/>
    </dgm:pt>
    <dgm:pt modelId="{7B44E086-C8BD-8245-9C99-C469EB233053}" type="pres">
      <dgm:prSet presAssocID="{E9397DEA-81AE-4DE5-9AEE-8E5743B787BB}" presName="horz1" presStyleCnt="0"/>
      <dgm:spPr/>
    </dgm:pt>
    <dgm:pt modelId="{1F4430A9-68E5-4648-9893-73AC87FE9B00}" type="pres">
      <dgm:prSet presAssocID="{E9397DEA-81AE-4DE5-9AEE-8E5743B787BB}" presName="tx1" presStyleLbl="revTx" presStyleIdx="3" presStyleCnt="4"/>
      <dgm:spPr/>
    </dgm:pt>
    <dgm:pt modelId="{F7152FF1-586F-2B47-92E0-26C7A5A4C86A}" type="pres">
      <dgm:prSet presAssocID="{E9397DEA-81AE-4DE5-9AEE-8E5743B787BB}" presName="vert1" presStyleCnt="0"/>
      <dgm:spPr/>
    </dgm:pt>
  </dgm:ptLst>
  <dgm:cxnLst>
    <dgm:cxn modelId="{FDE2D00E-62D0-4514-93F4-14BF83E47971}" srcId="{AAAFE457-1689-4EE1-9219-B1972D19FD2B}" destId="{E9397DEA-81AE-4DE5-9AEE-8E5743B787BB}" srcOrd="3" destOrd="0" parTransId="{1E92506E-F860-4B75-9194-7AB9A1094475}" sibTransId="{B28A39EE-8B55-4A8D-BD1F-8E3C3FA76A77}"/>
    <dgm:cxn modelId="{D235F81B-66A5-0745-99D9-84DAE2F53294}" type="presOf" srcId="{BED4F067-83DD-4FDB-B814-35ACD803F59C}" destId="{03C9B845-1396-BD40-9F40-13994A30018D}" srcOrd="0" destOrd="0" presId="urn:microsoft.com/office/officeart/2008/layout/LinedList"/>
    <dgm:cxn modelId="{49DFD424-65D2-164A-BD36-163DA1999EE2}" type="presOf" srcId="{D81B8B57-5461-43A8-8E7A-E1B2DE04FE03}" destId="{4FBA72EA-938F-784B-BA15-881B6C7855FE}" srcOrd="0" destOrd="0" presId="urn:microsoft.com/office/officeart/2008/layout/LinedList"/>
    <dgm:cxn modelId="{53841D29-35BA-476B-A3D8-091BF7027092}" srcId="{AAAFE457-1689-4EE1-9219-B1972D19FD2B}" destId="{BED4F067-83DD-4FDB-B814-35ACD803F59C}" srcOrd="0" destOrd="0" parTransId="{BD627D87-8F72-4610-8AD0-B79E85FFE9CB}" sibTransId="{453EF6AD-D0CA-465F-88D0-8FAF3C632F90}"/>
    <dgm:cxn modelId="{472C6C53-D8E5-4BED-A395-249E5E1D00C5}" srcId="{AAAFE457-1689-4EE1-9219-B1972D19FD2B}" destId="{62F3594C-2F9F-460A-A857-49EF0AC5D8D9}" srcOrd="1" destOrd="0" parTransId="{B8ABE15A-A8B1-465C-9B11-1456C1BD6A71}" sibTransId="{506853B0-18CB-465E-BAB8-B9A1B3130B7A}"/>
    <dgm:cxn modelId="{B6B174BC-5DE4-4948-AA8B-E6A4A71FD438}" type="presOf" srcId="{E9397DEA-81AE-4DE5-9AEE-8E5743B787BB}" destId="{1F4430A9-68E5-4648-9893-73AC87FE9B00}" srcOrd="0" destOrd="0" presId="urn:microsoft.com/office/officeart/2008/layout/LinedList"/>
    <dgm:cxn modelId="{8FA7D5C0-9F09-AB47-9AA9-9BD39551B578}" type="presOf" srcId="{62F3594C-2F9F-460A-A857-49EF0AC5D8D9}" destId="{166C1757-1440-E744-9EBB-56B7168C4E48}" srcOrd="0" destOrd="0" presId="urn:microsoft.com/office/officeart/2008/layout/LinedList"/>
    <dgm:cxn modelId="{BDD8FAC9-A1DB-4B0D-A03C-0E45888760DA}" srcId="{AAAFE457-1689-4EE1-9219-B1972D19FD2B}" destId="{D81B8B57-5461-43A8-8E7A-E1B2DE04FE03}" srcOrd="2" destOrd="0" parTransId="{A074972F-5C35-49C8-94ED-0A2508CE397F}" sibTransId="{64BCA889-7EFD-4783-BB7F-D32CC2734968}"/>
    <dgm:cxn modelId="{31629ED8-03FB-A545-8028-C177D5214B5B}" type="presOf" srcId="{AAAFE457-1689-4EE1-9219-B1972D19FD2B}" destId="{E9F6DB2A-A1E5-C34A-A72D-B4E82D79541A}" srcOrd="0" destOrd="0" presId="urn:microsoft.com/office/officeart/2008/layout/LinedList"/>
    <dgm:cxn modelId="{40B5B8FC-912A-5D47-B3A5-C622B842D8C4}" type="presParOf" srcId="{E9F6DB2A-A1E5-C34A-A72D-B4E82D79541A}" destId="{F75BA9E6-5A4B-4A4A-BC75-72ED7BD1FBA4}" srcOrd="0" destOrd="0" presId="urn:microsoft.com/office/officeart/2008/layout/LinedList"/>
    <dgm:cxn modelId="{5E647C84-74B5-BF45-B8E4-9CE43C08A270}" type="presParOf" srcId="{E9F6DB2A-A1E5-C34A-A72D-B4E82D79541A}" destId="{D671A4E2-8899-6B40-87C1-3B9E4BCDF086}" srcOrd="1" destOrd="0" presId="urn:microsoft.com/office/officeart/2008/layout/LinedList"/>
    <dgm:cxn modelId="{8A35D2C6-AE49-A54C-9C96-29D6F635C01F}" type="presParOf" srcId="{D671A4E2-8899-6B40-87C1-3B9E4BCDF086}" destId="{03C9B845-1396-BD40-9F40-13994A30018D}" srcOrd="0" destOrd="0" presId="urn:microsoft.com/office/officeart/2008/layout/LinedList"/>
    <dgm:cxn modelId="{21602FD8-A79E-1046-B4A1-73B1A8003238}" type="presParOf" srcId="{D671A4E2-8899-6B40-87C1-3B9E4BCDF086}" destId="{20BB431F-7C66-5942-8468-8D4CAB4B4609}" srcOrd="1" destOrd="0" presId="urn:microsoft.com/office/officeart/2008/layout/LinedList"/>
    <dgm:cxn modelId="{CB415CB1-AA0B-164E-8975-DEBFB2B2E214}" type="presParOf" srcId="{E9F6DB2A-A1E5-C34A-A72D-B4E82D79541A}" destId="{10CAD295-02B3-124C-A790-E15794D0D22A}" srcOrd="2" destOrd="0" presId="urn:microsoft.com/office/officeart/2008/layout/LinedList"/>
    <dgm:cxn modelId="{FED850D5-B094-DE49-9620-A795CCA01427}" type="presParOf" srcId="{E9F6DB2A-A1E5-C34A-A72D-B4E82D79541A}" destId="{9E79B2CE-CFC9-4F40-8797-7CB167E3AB81}" srcOrd="3" destOrd="0" presId="urn:microsoft.com/office/officeart/2008/layout/LinedList"/>
    <dgm:cxn modelId="{B227D030-418F-A94B-BAA6-2087FC5F27A4}" type="presParOf" srcId="{9E79B2CE-CFC9-4F40-8797-7CB167E3AB81}" destId="{166C1757-1440-E744-9EBB-56B7168C4E48}" srcOrd="0" destOrd="0" presId="urn:microsoft.com/office/officeart/2008/layout/LinedList"/>
    <dgm:cxn modelId="{1F7C04B2-3C5E-2F45-B35B-34231A4202CA}" type="presParOf" srcId="{9E79B2CE-CFC9-4F40-8797-7CB167E3AB81}" destId="{091FB833-F021-E44A-81E0-1179CAD8A151}" srcOrd="1" destOrd="0" presId="urn:microsoft.com/office/officeart/2008/layout/LinedList"/>
    <dgm:cxn modelId="{3FCC891E-451E-FF48-BB96-F4FCCB194F40}" type="presParOf" srcId="{E9F6DB2A-A1E5-C34A-A72D-B4E82D79541A}" destId="{622CEBD8-637B-2243-82E9-E7BCD087BEAF}" srcOrd="4" destOrd="0" presId="urn:microsoft.com/office/officeart/2008/layout/LinedList"/>
    <dgm:cxn modelId="{D0195F1F-D382-774D-8E20-B46EFA07DE3E}" type="presParOf" srcId="{E9F6DB2A-A1E5-C34A-A72D-B4E82D79541A}" destId="{D4CC02D3-AF10-5F4F-B5C5-3D088411BC26}" srcOrd="5" destOrd="0" presId="urn:microsoft.com/office/officeart/2008/layout/LinedList"/>
    <dgm:cxn modelId="{DA015ED6-0C60-D84E-BA0A-6CB57EC7C896}" type="presParOf" srcId="{D4CC02D3-AF10-5F4F-B5C5-3D088411BC26}" destId="{4FBA72EA-938F-784B-BA15-881B6C7855FE}" srcOrd="0" destOrd="0" presId="urn:microsoft.com/office/officeart/2008/layout/LinedList"/>
    <dgm:cxn modelId="{E5FBB710-D3AE-0648-A96A-5069170F5FAE}" type="presParOf" srcId="{D4CC02D3-AF10-5F4F-B5C5-3D088411BC26}" destId="{49179580-4A79-A342-A060-7BAA55AD6B6A}" srcOrd="1" destOrd="0" presId="urn:microsoft.com/office/officeart/2008/layout/LinedList"/>
    <dgm:cxn modelId="{2090DE05-26F2-414E-B516-3B2D661A5931}" type="presParOf" srcId="{E9F6DB2A-A1E5-C34A-A72D-B4E82D79541A}" destId="{21FA0FAC-D51C-9947-9071-0EE24FA6F643}" srcOrd="6" destOrd="0" presId="urn:microsoft.com/office/officeart/2008/layout/LinedList"/>
    <dgm:cxn modelId="{B43A42A6-B64F-494F-B8BC-7A64280E574D}" type="presParOf" srcId="{E9F6DB2A-A1E5-C34A-A72D-B4E82D79541A}" destId="{7B44E086-C8BD-8245-9C99-C469EB233053}" srcOrd="7" destOrd="0" presId="urn:microsoft.com/office/officeart/2008/layout/LinedList"/>
    <dgm:cxn modelId="{3B32C879-8C65-9945-8E94-751EC6FD14B8}" type="presParOf" srcId="{7B44E086-C8BD-8245-9C99-C469EB233053}" destId="{1F4430A9-68E5-4648-9893-73AC87FE9B00}" srcOrd="0" destOrd="0" presId="urn:microsoft.com/office/officeart/2008/layout/LinedList"/>
    <dgm:cxn modelId="{5F023298-1553-3648-81F6-4E95BEE6C3CE}" type="presParOf" srcId="{7B44E086-C8BD-8245-9C99-C469EB233053}" destId="{F7152FF1-586F-2B47-92E0-26C7A5A4C86A}"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5BA9E6-5A4B-4A4A-BC75-72ED7BD1FBA4}">
      <dsp:nvSpPr>
        <dsp:cNvPr id="0" name=""/>
        <dsp:cNvSpPr/>
      </dsp:nvSpPr>
      <dsp:spPr>
        <a:xfrm>
          <a:off x="0" y="0"/>
          <a:ext cx="5095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C9B845-1396-BD40-9F40-13994A30018D}">
      <dsp:nvSpPr>
        <dsp:cNvPr id="0" name=""/>
        <dsp:cNvSpPr/>
      </dsp:nvSpPr>
      <dsp:spPr>
        <a:xfrm>
          <a:off x="0" y="0"/>
          <a:ext cx="5095875" cy="945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kern="1200" dirty="0"/>
            <a:t>Introducing the importance of the global business environment.</a:t>
          </a:r>
          <a:endParaRPr lang="en-US" sz="1900" kern="1200" dirty="0"/>
        </a:p>
      </dsp:txBody>
      <dsp:txXfrm>
        <a:off x="0" y="0"/>
        <a:ext cx="5095875" cy="945130"/>
      </dsp:txXfrm>
    </dsp:sp>
    <dsp:sp modelId="{10CAD295-02B3-124C-A790-E15794D0D22A}">
      <dsp:nvSpPr>
        <dsp:cNvPr id="0" name=""/>
        <dsp:cNvSpPr/>
      </dsp:nvSpPr>
      <dsp:spPr>
        <a:xfrm>
          <a:off x="0" y="945130"/>
          <a:ext cx="5095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6C1757-1440-E744-9EBB-56B7168C4E48}">
      <dsp:nvSpPr>
        <dsp:cNvPr id="0" name=""/>
        <dsp:cNvSpPr/>
      </dsp:nvSpPr>
      <dsp:spPr>
        <a:xfrm>
          <a:off x="0" y="945130"/>
          <a:ext cx="5095875" cy="945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kern="1200" dirty="0"/>
            <a:t>PESTLE and Porter's five forces analysis are used to analyze the external environment.</a:t>
          </a:r>
          <a:endParaRPr lang="en-US" sz="1900" kern="1200" dirty="0"/>
        </a:p>
      </dsp:txBody>
      <dsp:txXfrm>
        <a:off x="0" y="945130"/>
        <a:ext cx="5095875" cy="945130"/>
      </dsp:txXfrm>
    </dsp:sp>
    <dsp:sp modelId="{622CEBD8-637B-2243-82E9-E7BCD087BEAF}">
      <dsp:nvSpPr>
        <dsp:cNvPr id="0" name=""/>
        <dsp:cNvSpPr/>
      </dsp:nvSpPr>
      <dsp:spPr>
        <a:xfrm>
          <a:off x="0" y="1890261"/>
          <a:ext cx="5095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BA72EA-938F-784B-BA15-881B6C7855FE}">
      <dsp:nvSpPr>
        <dsp:cNvPr id="0" name=""/>
        <dsp:cNvSpPr/>
      </dsp:nvSpPr>
      <dsp:spPr>
        <a:xfrm>
          <a:off x="0" y="1890261"/>
          <a:ext cx="5095875" cy="945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kern="1200" dirty="0"/>
            <a:t>New Look will introduce their business in Vietnam.</a:t>
          </a:r>
          <a:endParaRPr lang="en-US" sz="1900" kern="1200" dirty="0"/>
        </a:p>
      </dsp:txBody>
      <dsp:txXfrm>
        <a:off x="0" y="1890261"/>
        <a:ext cx="5095875" cy="945130"/>
      </dsp:txXfrm>
    </dsp:sp>
    <dsp:sp modelId="{21FA0FAC-D51C-9947-9071-0EE24FA6F643}">
      <dsp:nvSpPr>
        <dsp:cNvPr id="0" name=""/>
        <dsp:cNvSpPr/>
      </dsp:nvSpPr>
      <dsp:spPr>
        <a:xfrm>
          <a:off x="0" y="2835391"/>
          <a:ext cx="5095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4430A9-68E5-4648-9893-73AC87FE9B00}">
      <dsp:nvSpPr>
        <dsp:cNvPr id="0" name=""/>
        <dsp:cNvSpPr/>
      </dsp:nvSpPr>
      <dsp:spPr>
        <a:xfrm>
          <a:off x="0" y="2835391"/>
          <a:ext cx="5095875" cy="945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kern="1200" dirty="0"/>
            <a:t>Cultural differences are the major area that can lead to the challenging situation for the foreign business </a:t>
          </a:r>
          <a:r>
            <a:rPr lang="en-GB" sz="1900" kern="1200" dirty="0"/>
            <a:t>(New Look, 2022)</a:t>
          </a:r>
          <a:r>
            <a:rPr lang="en-US" sz="1900" b="0" kern="1200" dirty="0"/>
            <a:t>. </a:t>
          </a:r>
          <a:endParaRPr lang="en-US" sz="1900" kern="1200" dirty="0"/>
        </a:p>
      </dsp:txBody>
      <dsp:txXfrm>
        <a:off x="0" y="2835391"/>
        <a:ext cx="5095875" cy="94513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F097BD-AABB-45F7-8D5C-0B9286765F64}" type="datetimeFigureOut">
              <a:rPr lang="en-US" smtClean="0"/>
              <a:t>8/23/22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13F4E0-2F1A-4334-B8FA-20EEAE1E7C53}" type="slidenum">
              <a:rPr lang="en-US" smtClean="0"/>
              <a:t>‹#›</a:t>
            </a:fld>
            <a:endParaRPr lang="en-US"/>
          </a:p>
        </p:txBody>
      </p:sp>
    </p:spTree>
    <p:extLst>
      <p:ext uri="{BB962C8B-B14F-4D97-AF65-F5344CB8AC3E}">
        <p14:creationId xmlns:p14="http://schemas.microsoft.com/office/powerpoint/2010/main" val="3021225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dirty="0">
                <a:effectLst/>
                <a:latin typeface="Arial" panose="020B0604020202020204" pitchFamily="34" charset="0"/>
                <a:ea typeface="Arial" panose="020B0604020202020204" pitchFamily="34" charset="0"/>
              </a:rPr>
              <a:t>The prestation is going to demonstrate the global business environment for New Look. The presentation is evaluating different areas of the analysis of the environment through the theoretical areas of the consideration. The assessment is going to explain the cultural differences that have to be considered for expanding the business in the foreign market. Through this, the assessment has the aim to analyze the opportunities and challenges. New Look has considered the global fashion retailer included with the chain of high street shops (New Look, 2022). </a:t>
            </a:r>
            <a:endParaRPr lang="en-US" sz="1800" b="1"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113F4E0-2F1A-4334-B8FA-20EEAE1E7C53}" type="slidenum">
              <a:rPr lang="en-US" smtClean="0"/>
              <a:t>3</a:t>
            </a:fld>
            <a:endParaRPr lang="en-US"/>
          </a:p>
        </p:txBody>
      </p:sp>
    </p:spTree>
    <p:extLst>
      <p:ext uri="{BB962C8B-B14F-4D97-AF65-F5344CB8AC3E}">
        <p14:creationId xmlns:p14="http://schemas.microsoft.com/office/powerpoint/2010/main" val="6697508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dirty="0">
                <a:effectLst/>
                <a:latin typeface="Arial" panose="020B0604020202020204" pitchFamily="34" charset="0"/>
                <a:ea typeface="Arial" panose="020B0604020202020204" pitchFamily="34" charset="0"/>
              </a:rPr>
              <a:t>Vietnam is referred to as the country that is located in Southeastern Asia that is bordering the Gulf of Thailand, the South China Sea and the Gulf of Tonkin. The neighboring countries of Vietnam can be included Laos, China as well as Cambodia. The country is a narrow nation shaped and this is looking like S. As per the report of 2019, the manufacturing sectors have contributed 16.5% of the GDP (</a:t>
            </a:r>
            <a:r>
              <a:rPr lang="en-US" sz="1800" b="0" dirty="0" err="1">
                <a:effectLst/>
                <a:latin typeface="Arial" panose="020B0604020202020204" pitchFamily="34" charset="0"/>
                <a:ea typeface="Arial" panose="020B0604020202020204" pitchFamily="34" charset="0"/>
              </a:rPr>
              <a:t>wolterskluwer</a:t>
            </a:r>
            <a:r>
              <a:rPr lang="en-US" sz="1800" b="0" dirty="0">
                <a:effectLst/>
                <a:latin typeface="Arial" panose="020B0604020202020204" pitchFamily="34" charset="0"/>
                <a:ea typeface="Arial" panose="020B0604020202020204" pitchFamily="34" charset="0"/>
              </a:rPr>
              <a:t>, 2020). </a:t>
            </a:r>
            <a:endParaRPr lang="en-US" sz="1800" b="1"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113F4E0-2F1A-4334-B8FA-20EEAE1E7C53}" type="slidenum">
              <a:rPr lang="en-US" smtClean="0"/>
              <a:t>4</a:t>
            </a:fld>
            <a:endParaRPr lang="en-US"/>
          </a:p>
        </p:txBody>
      </p:sp>
    </p:spTree>
    <p:extLst>
      <p:ext uri="{BB962C8B-B14F-4D97-AF65-F5344CB8AC3E}">
        <p14:creationId xmlns:p14="http://schemas.microsoft.com/office/powerpoint/2010/main" val="8653369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dirty="0">
                <a:effectLst/>
                <a:latin typeface="Arial" panose="020B0604020202020204" pitchFamily="34" charset="0"/>
                <a:ea typeface="Arial" panose="020B0604020202020204" pitchFamily="34" charset="0"/>
              </a:rPr>
              <a:t>The country is maintaining the proper relation with the foreign countries and this is making opportunity for the development of the new business. Growth rate of the GDP is considered as the opportunity for the development of the business in Vietnam. </a:t>
            </a:r>
            <a:endParaRPr lang="en-US" sz="1800" b="1"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113F4E0-2F1A-4334-B8FA-20EEAE1E7C53}" type="slidenum">
              <a:rPr lang="en-US" smtClean="0"/>
              <a:t>5</a:t>
            </a:fld>
            <a:endParaRPr lang="en-US"/>
          </a:p>
        </p:txBody>
      </p:sp>
    </p:spTree>
    <p:extLst>
      <p:ext uri="{BB962C8B-B14F-4D97-AF65-F5344CB8AC3E}">
        <p14:creationId xmlns:p14="http://schemas.microsoft.com/office/powerpoint/2010/main" val="1922812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dirty="0">
                <a:effectLst/>
                <a:latin typeface="Arial" panose="020B0604020202020204" pitchFamily="34" charset="0"/>
                <a:ea typeface="Arial" panose="020B0604020202020204" pitchFamily="34" charset="0"/>
              </a:rPr>
              <a:t>The friendly behavior of the people will be helpful for the company in developing the performance through the organization. Supporting equality means the females are also getting support in the organization that is leading to the positive value of the organization (Hofstede Insights, 2022). </a:t>
            </a:r>
            <a:endParaRPr lang="en-US" sz="1800" b="1"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113F4E0-2F1A-4334-B8FA-20EEAE1E7C53}" type="slidenum">
              <a:rPr lang="en-US" smtClean="0"/>
              <a:t>6</a:t>
            </a:fld>
            <a:endParaRPr lang="en-US"/>
          </a:p>
        </p:txBody>
      </p:sp>
    </p:spTree>
    <p:extLst>
      <p:ext uri="{BB962C8B-B14F-4D97-AF65-F5344CB8AC3E}">
        <p14:creationId xmlns:p14="http://schemas.microsoft.com/office/powerpoint/2010/main" val="12641123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dirty="0">
                <a:effectLst/>
                <a:latin typeface="Arial" panose="020B0604020202020204" pitchFamily="34" charset="0"/>
                <a:ea typeface="Arial" panose="020B0604020202020204" pitchFamily="34" charset="0"/>
              </a:rPr>
              <a:t>Vietnam made a poor record from the perspective of human rights. Freedom of association, expression as well as assembly among the peaceful public is prohibited. So, this can create challenges for the staff of the organization (Human Rights Watch, 2018). On the other hand, natural disasters can make the different areas of the production concerns for the company. </a:t>
            </a:r>
            <a:endParaRPr lang="en-US" sz="1800" b="1"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113F4E0-2F1A-4334-B8FA-20EEAE1E7C53}" type="slidenum">
              <a:rPr lang="en-US" smtClean="0"/>
              <a:t>7</a:t>
            </a:fld>
            <a:endParaRPr lang="en-US"/>
          </a:p>
        </p:txBody>
      </p:sp>
    </p:spTree>
    <p:extLst>
      <p:ext uri="{BB962C8B-B14F-4D97-AF65-F5344CB8AC3E}">
        <p14:creationId xmlns:p14="http://schemas.microsoft.com/office/powerpoint/2010/main" val="23957397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US" sz="1800" b="0" dirty="0">
                <a:effectLst/>
                <a:latin typeface="Arial" panose="020B0604020202020204" pitchFamily="34" charset="0"/>
                <a:ea typeface="Arial" panose="020B0604020202020204" pitchFamily="34" charset="0"/>
              </a:rPr>
              <a:t>Competitive Rivalry - There are different types of the fashion companies like </a:t>
            </a:r>
            <a:r>
              <a:rPr lang="en-US" sz="1800" b="0" dirty="0" err="1">
                <a:effectLst/>
                <a:latin typeface="Arial" panose="020B0604020202020204" pitchFamily="34" charset="0"/>
                <a:ea typeface="Arial" panose="020B0604020202020204" pitchFamily="34" charset="0"/>
              </a:rPr>
              <a:t>Leflair</a:t>
            </a:r>
            <a:r>
              <a:rPr lang="en-US" sz="1800" b="0" dirty="0">
                <a:effectLst/>
                <a:latin typeface="Arial" panose="020B0604020202020204" pitchFamily="34" charset="0"/>
                <a:ea typeface="Arial" panose="020B0604020202020204" pitchFamily="34" charset="0"/>
              </a:rPr>
              <a:t>, </a:t>
            </a:r>
            <a:r>
              <a:rPr lang="en-US" sz="1800" b="0" dirty="0" err="1">
                <a:effectLst/>
                <a:latin typeface="Arial" panose="020B0604020202020204" pitchFamily="34" charset="0"/>
                <a:ea typeface="Arial" panose="020B0604020202020204" pitchFamily="34" charset="0"/>
              </a:rPr>
              <a:t>Vinatex</a:t>
            </a:r>
            <a:r>
              <a:rPr lang="en-US" sz="1800" b="0" dirty="0">
                <a:effectLst/>
                <a:latin typeface="Arial" panose="020B0604020202020204" pitchFamily="34" charset="0"/>
                <a:ea typeface="Arial" panose="020B0604020202020204" pitchFamily="34" charset="0"/>
              </a:rPr>
              <a:t>, </a:t>
            </a:r>
            <a:r>
              <a:rPr lang="en-US" sz="1800" b="0" dirty="0" err="1">
                <a:effectLst/>
                <a:latin typeface="Arial" panose="020B0604020202020204" pitchFamily="34" charset="0"/>
                <a:ea typeface="Arial" panose="020B0604020202020204" pitchFamily="34" charset="0"/>
              </a:rPr>
              <a:t>Ferosh</a:t>
            </a:r>
            <a:r>
              <a:rPr lang="en-US" sz="1800" b="0" dirty="0">
                <a:effectLst/>
                <a:latin typeface="Arial" panose="020B0604020202020204" pitchFamily="34" charset="0"/>
                <a:ea typeface="Arial" panose="020B0604020202020204" pitchFamily="34" charset="0"/>
              </a:rPr>
              <a:t>, Elise Fashion </a:t>
            </a:r>
            <a:r>
              <a:rPr lang="en-US" sz="1800" b="0" dirty="0" err="1">
                <a:effectLst/>
                <a:latin typeface="Arial" panose="020B0604020202020204" pitchFamily="34" charset="0"/>
                <a:ea typeface="Arial" panose="020B0604020202020204" pitchFamily="34" charset="0"/>
              </a:rPr>
              <a:t>etc</a:t>
            </a:r>
            <a:r>
              <a:rPr lang="en-US" sz="1800" b="0" dirty="0">
                <a:effectLst/>
                <a:latin typeface="Arial" panose="020B0604020202020204" pitchFamily="34" charset="0"/>
                <a:ea typeface="Arial" panose="020B0604020202020204" pitchFamily="34" charset="0"/>
              </a:rPr>
              <a:t> (Fitz, 2022).</a:t>
            </a:r>
            <a:endParaRPr lang="en-US" sz="1800" b="1" dirty="0">
              <a:effectLst/>
              <a:latin typeface="Arial" panose="020B0604020202020204" pitchFamily="34" charset="0"/>
              <a:ea typeface="Arial" panose="020B0604020202020204" pitchFamily="34" charset="0"/>
            </a:endParaRPr>
          </a:p>
          <a:p>
            <a:pPr marL="0" marR="0" algn="just">
              <a:lnSpc>
                <a:spcPct val="150000"/>
              </a:lnSpc>
              <a:spcBef>
                <a:spcPts val="1200"/>
              </a:spcBef>
              <a:spcAft>
                <a:spcPts val="1200"/>
              </a:spcAft>
            </a:pPr>
            <a:r>
              <a:rPr lang="en-US" sz="1800" b="0" dirty="0">
                <a:effectLst/>
                <a:latin typeface="Arial" panose="020B0604020202020204" pitchFamily="34" charset="0"/>
                <a:ea typeface="Arial" panose="020B0604020202020204" pitchFamily="34" charset="0"/>
              </a:rPr>
              <a:t>Threats of the new entrants - Possibility of entering the new company into the market is moderate.</a:t>
            </a:r>
            <a:endParaRPr lang="en-US" sz="1800" b="1" dirty="0">
              <a:effectLst/>
              <a:latin typeface="Arial" panose="020B0604020202020204" pitchFamily="34" charset="0"/>
              <a:ea typeface="Arial" panose="020B0604020202020204" pitchFamily="34" charset="0"/>
            </a:endParaRPr>
          </a:p>
          <a:p>
            <a:pPr marL="0" marR="0" algn="just">
              <a:lnSpc>
                <a:spcPct val="150000"/>
              </a:lnSpc>
              <a:spcBef>
                <a:spcPts val="1200"/>
              </a:spcBef>
              <a:spcAft>
                <a:spcPts val="1200"/>
              </a:spcAft>
            </a:pPr>
            <a:r>
              <a:rPr lang="en-US" sz="1800" b="0" dirty="0">
                <a:effectLst/>
                <a:latin typeface="Arial" panose="020B0604020202020204" pitchFamily="34" charset="0"/>
                <a:ea typeface="Arial" panose="020B0604020202020204" pitchFamily="34" charset="0"/>
              </a:rPr>
              <a:t>Bargaining power of the buyers - As the consumers are getting different types of options in the market, they can shift their shopping behavior as per their wishes.</a:t>
            </a:r>
            <a:endParaRPr lang="en-US" sz="1800" b="1" dirty="0">
              <a:effectLst/>
              <a:latin typeface="Arial" panose="020B0604020202020204" pitchFamily="34" charset="0"/>
              <a:ea typeface="Arial" panose="020B0604020202020204" pitchFamily="34" charset="0"/>
            </a:endParaRPr>
          </a:p>
          <a:p>
            <a:pPr marL="0" marR="0" algn="just">
              <a:lnSpc>
                <a:spcPct val="150000"/>
              </a:lnSpc>
              <a:spcBef>
                <a:spcPts val="1200"/>
              </a:spcBef>
              <a:spcAft>
                <a:spcPts val="1200"/>
              </a:spcAft>
            </a:pPr>
            <a:r>
              <a:rPr lang="en-US" sz="1800" b="0" dirty="0">
                <a:effectLst/>
                <a:latin typeface="Arial" panose="020B0604020202020204" pitchFamily="34" charset="0"/>
                <a:ea typeface="Arial" panose="020B0604020202020204" pitchFamily="34" charset="0"/>
              </a:rPr>
              <a:t>Bargaining power of the suppliers - There are different types of suppliers for the products that can be helpful for the manufacturing of fashion products (</a:t>
            </a:r>
            <a:r>
              <a:rPr lang="en-US" sz="1800" b="0" dirty="0" err="1">
                <a:effectLst/>
                <a:latin typeface="Arial" panose="020B0604020202020204" pitchFamily="34" charset="0"/>
                <a:ea typeface="Arial" panose="020B0604020202020204" pitchFamily="34" charset="0"/>
              </a:rPr>
              <a:t>Deepwear</a:t>
            </a:r>
            <a:r>
              <a:rPr lang="en-US" sz="1800" b="0" dirty="0">
                <a:effectLst/>
                <a:latin typeface="Arial" panose="020B0604020202020204" pitchFamily="34" charset="0"/>
                <a:ea typeface="Arial" panose="020B0604020202020204" pitchFamily="34" charset="0"/>
              </a:rPr>
              <a:t>, 2022).</a:t>
            </a:r>
            <a:endParaRPr lang="en-US" sz="1800" b="1" dirty="0">
              <a:effectLst/>
              <a:latin typeface="Arial" panose="020B0604020202020204" pitchFamily="34" charset="0"/>
              <a:ea typeface="Arial" panose="020B0604020202020204" pitchFamily="34" charset="0"/>
            </a:endParaRPr>
          </a:p>
          <a:p>
            <a:pPr marL="0" marR="0" algn="just">
              <a:lnSpc>
                <a:spcPct val="150000"/>
              </a:lnSpc>
              <a:spcBef>
                <a:spcPts val="1200"/>
              </a:spcBef>
              <a:spcAft>
                <a:spcPts val="1200"/>
              </a:spcAft>
            </a:pPr>
            <a:r>
              <a:rPr lang="en-US" sz="1800" b="0" dirty="0">
                <a:effectLst/>
                <a:latin typeface="Arial" panose="020B0604020202020204" pitchFamily="34" charset="0"/>
                <a:ea typeface="Arial" panose="020B0604020202020204" pitchFamily="34" charset="0"/>
              </a:rPr>
              <a:t>Bargaining powers of the substitutes - There are different types of street fashion brands in Vietnam that can be the substitute for New Look  (Wong, 2021).</a:t>
            </a:r>
            <a:endParaRPr lang="en-US" sz="1800" b="1"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113F4E0-2F1A-4334-B8FA-20EEAE1E7C53}" type="slidenum">
              <a:rPr lang="en-US" smtClean="0"/>
              <a:t>8</a:t>
            </a:fld>
            <a:endParaRPr lang="en-US"/>
          </a:p>
        </p:txBody>
      </p:sp>
    </p:spTree>
    <p:extLst>
      <p:ext uri="{BB962C8B-B14F-4D97-AF65-F5344CB8AC3E}">
        <p14:creationId xmlns:p14="http://schemas.microsoft.com/office/powerpoint/2010/main" val="11256768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dirty="0">
                <a:effectLst/>
                <a:latin typeface="Arial" panose="020B0604020202020204" pitchFamily="34" charset="0"/>
                <a:ea typeface="Arial" panose="020B0604020202020204" pitchFamily="34" charset="0"/>
              </a:rPr>
              <a:t>There are different types of concerns that are also included with intellectual property rights. Power culture is followed that makes concern in managing leadership areas. Lack of tactics in developing the management make the concern in the organizational production. Through this the leadership should be focused properly. </a:t>
            </a:r>
            <a:endParaRPr lang="en-US" sz="1800" b="1"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113F4E0-2F1A-4334-B8FA-20EEAE1E7C53}" type="slidenum">
              <a:rPr lang="en-US" smtClean="0"/>
              <a:t>9</a:t>
            </a:fld>
            <a:endParaRPr lang="en-US"/>
          </a:p>
        </p:txBody>
      </p:sp>
    </p:spTree>
    <p:extLst>
      <p:ext uri="{BB962C8B-B14F-4D97-AF65-F5344CB8AC3E}">
        <p14:creationId xmlns:p14="http://schemas.microsoft.com/office/powerpoint/2010/main" val="30481071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dirty="0">
                <a:effectLst/>
                <a:latin typeface="Arial" panose="020B0604020202020204" pitchFamily="34" charset="0"/>
                <a:ea typeface="Arial" panose="020B0604020202020204" pitchFamily="34" charset="0"/>
              </a:rPr>
              <a:t>Through the analysis of the culture in Vietnam, it can be said that there is a major importance of the personal relationship that is affecting the business. In this sense, trust is the keyword that is important for the development of the business in the organization. This honest commitment of the employees can be considered. Development of an effective leader is the major area of concern for business development in Vietnam (Cultural Atlas, 2022). .</a:t>
            </a:r>
            <a:endParaRPr lang="en-US" sz="1800" b="1"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113F4E0-2F1A-4334-B8FA-20EEAE1E7C53}" type="slidenum">
              <a:rPr lang="en-US" smtClean="0"/>
              <a:t>10</a:t>
            </a:fld>
            <a:endParaRPr lang="en-US"/>
          </a:p>
        </p:txBody>
      </p:sp>
    </p:spTree>
    <p:extLst>
      <p:ext uri="{BB962C8B-B14F-4D97-AF65-F5344CB8AC3E}">
        <p14:creationId xmlns:p14="http://schemas.microsoft.com/office/powerpoint/2010/main" val="37551718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dirty="0">
                <a:effectLst/>
                <a:latin typeface="Arial" panose="020B0604020202020204" pitchFamily="34" charset="0"/>
                <a:ea typeface="Arial" panose="020B0604020202020204" pitchFamily="34" charset="0"/>
              </a:rPr>
              <a:t>The workplace of the organization has to be hierarchical and the people should be allocated with the proper role in the workplace. Through the development of the relationship in the workplace, growth of proper decision-making is playing an important role in the company’s success. </a:t>
            </a:r>
            <a:endParaRPr lang="en-US" sz="1800" b="1"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113F4E0-2F1A-4334-B8FA-20EEAE1E7C53}" type="slidenum">
              <a:rPr lang="en-US" smtClean="0"/>
              <a:t>11</a:t>
            </a:fld>
            <a:endParaRPr lang="en-US"/>
          </a:p>
        </p:txBody>
      </p:sp>
    </p:spTree>
    <p:extLst>
      <p:ext uri="{BB962C8B-B14F-4D97-AF65-F5344CB8AC3E}">
        <p14:creationId xmlns:p14="http://schemas.microsoft.com/office/powerpoint/2010/main" val="7407657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New Look is going to expand their business through Vietnam. Through the analysis of the environment of the country, it can be said that there are different areas of the differences that are included with the cultural differences. Focusing on the development of the relationship is important for the development of the business and this makes the development of the production in the organization. </a:t>
            </a:r>
            <a:endParaRPr lang="en-US" dirty="0"/>
          </a:p>
        </p:txBody>
      </p:sp>
      <p:sp>
        <p:nvSpPr>
          <p:cNvPr id="4" name="Slide Number Placeholder 3"/>
          <p:cNvSpPr>
            <a:spLocks noGrp="1"/>
          </p:cNvSpPr>
          <p:nvPr>
            <p:ph type="sldNum" sz="quarter" idx="5"/>
          </p:nvPr>
        </p:nvSpPr>
        <p:spPr/>
        <p:txBody>
          <a:bodyPr/>
          <a:lstStyle/>
          <a:p>
            <a:fld id="{D113F4E0-2F1A-4334-B8FA-20EEAE1E7C53}" type="slidenum">
              <a:rPr lang="en-US" smtClean="0"/>
              <a:t>12</a:t>
            </a:fld>
            <a:endParaRPr lang="en-US"/>
          </a:p>
        </p:txBody>
      </p:sp>
    </p:spTree>
    <p:extLst>
      <p:ext uri="{BB962C8B-B14F-4D97-AF65-F5344CB8AC3E}">
        <p14:creationId xmlns:p14="http://schemas.microsoft.com/office/powerpoint/2010/main" val="15488419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13F4E0-2F1A-4334-B8FA-20EEAE1E7C53}" type="slidenum">
              <a:rPr lang="en-US" smtClean="0"/>
              <a:t>13</a:t>
            </a:fld>
            <a:endParaRPr lang="en-US"/>
          </a:p>
        </p:txBody>
      </p:sp>
    </p:spTree>
    <p:extLst>
      <p:ext uri="{BB962C8B-B14F-4D97-AF65-F5344CB8AC3E}">
        <p14:creationId xmlns:p14="http://schemas.microsoft.com/office/powerpoint/2010/main" val="22937674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ED291B17-9318-49DB-B28B-6E5994AE9581}" type="datetime1">
              <a:rPr lang="en-US" smtClean="0"/>
              <a:t>8/23/22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4785478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8DD82B9-B8EE-4375-B6FF-88FA6ABB15D9}" type="datetime1">
              <a:rPr lang="en-US" smtClean="0"/>
              <a:t>8/23/22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150406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B2497495-0637-405E-AE64-5CC7506D51F5}" type="datetime1">
              <a:rPr lang="en-US" smtClean="0"/>
              <a:t>8/23/22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924129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7BFFD690-9426-415D-8B65-26881E07B2D4}" type="datetime1">
              <a:rPr lang="en-US" smtClean="0"/>
              <a:t>8/23/22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258823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ED291B17-9318-49DB-B28B-6E5994AE9581}" type="datetime1">
              <a:rPr lang="en-US" smtClean="0"/>
              <a:t>8/23/22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48293973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8/23/22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318649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8/23/22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88996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82884F1-FFEA-405F-9602-3DCA865EDA4E}" type="datetime1">
              <a:rPr lang="en-US" smtClean="0"/>
              <a:t>8/23/22</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064810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7E18DB4A-8810-4A10-AD5C-D5E2C667F5B3}" type="datetime1">
              <a:rPr lang="en-US" smtClean="0"/>
              <a:t>8/23/22</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550786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8/23/22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29675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8/23/22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41814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ED291B17-9318-49DB-B28B-6E5994AE9581}" type="datetime1">
              <a:rPr lang="en-US" smtClean="0"/>
              <a:t>8/23/22</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535543071"/>
      </p:ext>
    </p:extLst>
  </p:cSld>
  <p:clrMap bg1="lt1" tx1="dk1" bg2="lt2" tx2="dk2" accent1="accent1" accent2="accent2" accent3="accent3" accent4="accent4" accent5="accent5" accent6="accent6" hlink="hlink" folHlink="folHlink"/>
  <p:sldLayoutIdLst>
    <p:sldLayoutId id="2147483908" r:id="rId1"/>
    <p:sldLayoutId id="2147483909" r:id="rId2"/>
    <p:sldLayoutId id="2147483910" r:id="rId3"/>
    <p:sldLayoutId id="2147483911" r:id="rId4"/>
    <p:sldLayoutId id="2147483912" r:id="rId5"/>
    <p:sldLayoutId id="2147483913" r:id="rId6"/>
    <p:sldLayoutId id="2147483914" r:id="rId7"/>
    <p:sldLayoutId id="2147483915" r:id="rId8"/>
    <p:sldLayoutId id="2147483916" r:id="rId9"/>
    <p:sldLayoutId id="2147483917" r:id="rId10"/>
    <p:sldLayoutId id="2147483918"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1600200" y="4269282"/>
            <a:ext cx="8991600" cy="1264762"/>
          </a:xfrm>
        </p:spPr>
        <p:style>
          <a:lnRef idx="2">
            <a:schemeClr val="accent2"/>
          </a:lnRef>
          <a:fillRef idx="1">
            <a:schemeClr val="lt1"/>
          </a:fillRef>
          <a:effectRef idx="0">
            <a:schemeClr val="accent2"/>
          </a:effectRef>
          <a:fontRef idx="minor">
            <a:schemeClr val="dk1"/>
          </a:fontRef>
        </p:style>
        <p:txBody>
          <a:bodyPr vert="horz" lIns="182880" tIns="182880" rIns="182880" bIns="182880" rtlCol="0">
            <a:normAutofit/>
          </a:bodyPr>
          <a:lstStyle/>
          <a:p>
            <a:r>
              <a:rPr lang="en-US" sz="2700" b="1" i="0" u="none" strike="noStrike">
                <a:effectLst/>
                <a:latin typeface="+mj-lt"/>
                <a:ea typeface="+mj-ea"/>
                <a:cs typeface="+mj-cs"/>
              </a:rPr>
              <a:t>Evaluation of Business Environment of new look in vietnam</a:t>
            </a:r>
            <a:endParaRPr lang="en-US" sz="2700">
              <a:latin typeface="+mj-lt"/>
              <a:ea typeface="+mj-ea"/>
              <a:cs typeface="+mj-cs"/>
            </a:endParaRPr>
          </a:p>
        </p:txBody>
      </p:sp>
      <p:pic>
        <p:nvPicPr>
          <p:cNvPr id="6" name="Picture 5" descr="abstract image">
            <a:extLst>
              <a:ext uri="{FF2B5EF4-FFF2-40B4-BE49-F238E27FC236}">
                <a16:creationId xmlns:a16="http://schemas.microsoft.com/office/drawing/2014/main" id="{F1A8C364-94D4-4630-BAD0-78722F347055}"/>
              </a:ext>
            </a:extLst>
          </p:cNvPr>
          <p:cNvPicPr>
            <a:picLocks noChangeAspect="1"/>
          </p:cNvPicPr>
          <p:nvPr/>
        </p:nvPicPr>
        <p:blipFill rotWithShape="1">
          <a:blip r:embed="rId2">
            <a:extLst>
              <a:ext uri="{28A0092B-C50C-407E-A947-70E740481C1C}">
                <a14:useLocalDpi xmlns:a14="http://schemas.microsoft.com/office/drawing/2010/main" val="0"/>
              </a:ext>
            </a:extLst>
          </a:blip>
          <a:stretch/>
        </p:blipFill>
        <p:spPr>
          <a:xfrm>
            <a:off x="635267" y="679817"/>
            <a:ext cx="10921466" cy="3221828"/>
          </a:xfrm>
          <a:prstGeom prst="rect">
            <a:avLst/>
          </a:prstGeom>
        </p:spPr>
        <p:style>
          <a:lnRef idx="1">
            <a:schemeClr val="accent1"/>
          </a:lnRef>
          <a:fillRef idx="3">
            <a:schemeClr val="accent1"/>
          </a:fillRef>
          <a:effectRef idx="2">
            <a:schemeClr val="accent1"/>
          </a:effectRef>
          <a:fontRef idx="minor">
            <a:schemeClr val="lt1"/>
          </a:fontRef>
        </p:style>
      </p:pic>
      <p:sp>
        <p:nvSpPr>
          <p:cNvPr id="3" name="TextBox 2">
            <a:extLst>
              <a:ext uri="{FF2B5EF4-FFF2-40B4-BE49-F238E27FC236}">
                <a16:creationId xmlns:a16="http://schemas.microsoft.com/office/drawing/2014/main" id="{3B73CD89-A9A1-8555-C9F3-0CF2738128C3}"/>
              </a:ext>
            </a:extLst>
          </p:cNvPr>
          <p:cNvSpPr txBox="1"/>
          <p:nvPr/>
        </p:nvSpPr>
        <p:spPr>
          <a:xfrm>
            <a:off x="2466474" y="6051884"/>
            <a:ext cx="6448926" cy="646331"/>
          </a:xfrm>
          <a:prstGeom prst="rect">
            <a:avLst/>
          </a:prstGeom>
          <a:noFill/>
        </p:spPr>
        <p:txBody>
          <a:bodyPr wrap="square" rtlCol="0">
            <a:spAutoFit/>
          </a:bodyPr>
          <a:lstStyle/>
          <a:p>
            <a:r>
              <a:rPr lang="en-US" dirty="0"/>
              <a:t>Student : Simona </a:t>
            </a:r>
            <a:r>
              <a:rPr lang="en-US" dirty="0" err="1"/>
              <a:t>Vitelaru</a:t>
            </a:r>
            <a:endParaRPr lang="en-US" dirty="0"/>
          </a:p>
          <a:p>
            <a:r>
              <a:rPr lang="en-US"/>
              <a:t>ID number: 2133624</a:t>
            </a:r>
          </a:p>
        </p:txBody>
      </p:sp>
    </p:spTree>
    <p:extLst>
      <p:ext uri="{BB962C8B-B14F-4D97-AF65-F5344CB8AC3E}">
        <p14:creationId xmlns:p14="http://schemas.microsoft.com/office/powerpoint/2010/main" val="2475805559"/>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23F2FB-71DD-11BB-63BA-0E393D8B3D64}"/>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3000">
                <a:solidFill>
                  <a:srgbClr val="FFFFFF"/>
                </a:solidFill>
              </a:rPr>
              <a:t>Table  of content</a:t>
            </a:r>
          </a:p>
        </p:txBody>
      </p:sp>
      <p:sp>
        <p:nvSpPr>
          <p:cNvPr id="3" name="Content Placeholder 2">
            <a:extLst>
              <a:ext uri="{FF2B5EF4-FFF2-40B4-BE49-F238E27FC236}">
                <a16:creationId xmlns:a16="http://schemas.microsoft.com/office/drawing/2014/main" id="{0953B2DD-896A-E068-6E4D-527300888B70}"/>
              </a:ext>
            </a:extLst>
          </p:cNvPr>
          <p:cNvSpPr>
            <a:spLocks noGrp="1"/>
          </p:cNvSpPr>
          <p:nvPr>
            <p:ph idx="1"/>
          </p:nvPr>
        </p:nvSpPr>
        <p:spPr>
          <a:xfrm>
            <a:off x="5591695" y="1402080"/>
            <a:ext cx="5320696" cy="4053840"/>
          </a:xfrm>
        </p:spPr>
        <p:txBody>
          <a:bodyPr anchor="ctr">
            <a:normAutofit/>
          </a:bodyPr>
          <a:lstStyle/>
          <a:p>
            <a:pPr>
              <a:buFont typeface="Wingdings" pitchFamily="2" charset="2"/>
              <a:buChar char="§"/>
            </a:pPr>
            <a:r>
              <a:rPr lang="en-US" b="1">
                <a:latin typeface="Calibri" panose="020F0502020204030204" pitchFamily="34" charset="0"/>
                <a:cs typeface="Calibri" panose="020F0502020204030204" pitchFamily="34" charset="0"/>
              </a:rPr>
              <a:t>Introduction</a:t>
            </a:r>
          </a:p>
          <a:p>
            <a:pPr>
              <a:buFont typeface="Wingdings" pitchFamily="2" charset="2"/>
              <a:buChar char="§"/>
            </a:pPr>
            <a:r>
              <a:rPr lang="en-US" b="1">
                <a:latin typeface="Calibri" panose="020F0502020204030204" pitchFamily="34" charset="0"/>
                <a:cs typeface="Calibri" panose="020F0502020204030204" pitchFamily="34" charset="0"/>
              </a:rPr>
              <a:t>Oportunities for  doing business in Vietnam</a:t>
            </a:r>
          </a:p>
          <a:p>
            <a:pPr>
              <a:buFont typeface="Wingdings" pitchFamily="2" charset="2"/>
              <a:buChar char="§"/>
            </a:pPr>
            <a:r>
              <a:rPr lang="en-US" b="1">
                <a:latin typeface="Calibri" panose="020F0502020204030204" pitchFamily="34" charset="0"/>
                <a:cs typeface="Calibri" panose="020F0502020204030204" pitchFamily="34" charset="0"/>
              </a:rPr>
              <a:t>Challenges for doing business in Vietnam</a:t>
            </a:r>
          </a:p>
          <a:p>
            <a:pPr>
              <a:buFont typeface="Wingdings" pitchFamily="2" charset="2"/>
              <a:buChar char="§"/>
            </a:pPr>
            <a:r>
              <a:rPr lang="en-US" b="1">
                <a:latin typeface="Calibri" panose="020F0502020204030204" pitchFamily="34" charset="0"/>
                <a:cs typeface="Calibri" panose="020F0502020204030204" pitchFamily="34" charset="0"/>
              </a:rPr>
              <a:t>Barriers for doing business in Vietnam</a:t>
            </a:r>
          </a:p>
          <a:p>
            <a:pPr>
              <a:buFont typeface="Wingdings" pitchFamily="2" charset="2"/>
              <a:buChar char="§"/>
            </a:pPr>
            <a:r>
              <a:rPr lang="en-US" b="1">
                <a:latin typeface="Calibri" panose="020F0502020204030204" pitchFamily="34" charset="0"/>
                <a:cs typeface="Calibri" panose="020F0502020204030204" pitchFamily="34" charset="0"/>
              </a:rPr>
              <a:t>Recommendations for getting successful in Vietnam</a:t>
            </a:r>
          </a:p>
          <a:p>
            <a:pPr>
              <a:buFont typeface="Wingdings" pitchFamily="2" charset="2"/>
              <a:buChar char="§"/>
            </a:pPr>
            <a:r>
              <a:rPr lang="en-US" b="1">
                <a:latin typeface="Calibri" panose="020F0502020204030204" pitchFamily="34" charset="0"/>
                <a:cs typeface="Calibri" panose="020F0502020204030204" pitchFamily="34" charset="0"/>
              </a:rPr>
              <a:t>Conclusion</a:t>
            </a:r>
          </a:p>
          <a:p>
            <a:pPr>
              <a:buFont typeface="Wingdings" pitchFamily="2" charset="2"/>
              <a:buChar char="§"/>
            </a:pPr>
            <a:r>
              <a:rPr lang="en-US" b="1">
                <a:latin typeface="Calibri" panose="020F0502020204030204" pitchFamily="34" charset="0"/>
                <a:cs typeface="Calibri" panose="020F0502020204030204" pitchFamily="34" charset="0"/>
              </a:rPr>
              <a:t>References</a:t>
            </a:r>
          </a:p>
        </p:txBody>
      </p:sp>
    </p:spTree>
    <p:extLst>
      <p:ext uri="{BB962C8B-B14F-4D97-AF65-F5344CB8AC3E}">
        <p14:creationId xmlns:p14="http://schemas.microsoft.com/office/powerpoint/2010/main" val="4141988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4C72-3A22-FE49-49E3-6CDCDBA134B7}"/>
              </a:ext>
            </a:extLst>
          </p:cNvPr>
          <p:cNvSpPr>
            <a:spLocks noGrp="1"/>
          </p:cNvSpPr>
          <p:nvPr>
            <p:ph type="title"/>
          </p:nvPr>
        </p:nvSpPr>
        <p:spPr>
          <a:xfrm>
            <a:off x="2231136" y="478302"/>
            <a:ext cx="7729728" cy="1167618"/>
          </a:xfrm>
        </p:spPr>
        <p:txBody>
          <a:bodyPr>
            <a:normAutofit/>
          </a:bodyPr>
          <a:lstStyle/>
          <a:p>
            <a:r>
              <a:rPr lang="en-US" sz="3600" b="1">
                <a:effectLst/>
                <a:latin typeface="Arial" panose="020B0604020202020204" pitchFamily="34" charset="0"/>
                <a:ea typeface="Arial" panose="020B0604020202020204" pitchFamily="34" charset="0"/>
              </a:rPr>
              <a:t>Introduction</a:t>
            </a:r>
            <a:endParaRPr lang="en-US" sz="3600" dirty="0"/>
          </a:p>
        </p:txBody>
      </p:sp>
      <p:pic>
        <p:nvPicPr>
          <p:cNvPr id="2050" name="Picture 2" descr="New Look: The Marketing Strategy Behind the UK Fast-Fashion Retailer -  ContactPigeon | Blog">
            <a:extLst>
              <a:ext uri="{FF2B5EF4-FFF2-40B4-BE49-F238E27FC236}">
                <a16:creationId xmlns:a16="http://schemas.microsoft.com/office/drawing/2014/main" id="{86823800-4017-12D0-3380-D858F3D1D0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19825" y="2636254"/>
            <a:ext cx="5724525" cy="283617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52" name="TextBox 2">
            <a:extLst>
              <a:ext uri="{FF2B5EF4-FFF2-40B4-BE49-F238E27FC236}">
                <a16:creationId xmlns:a16="http://schemas.microsoft.com/office/drawing/2014/main" id="{FEF6161E-829C-4651-89DF-68DD6CCFC2FB}"/>
              </a:ext>
            </a:extLst>
          </p:cNvPr>
          <p:cNvGraphicFramePr/>
          <p:nvPr>
            <p:extLst>
              <p:ext uri="{D42A27DB-BD31-4B8C-83A1-F6EECF244321}">
                <p14:modId xmlns:p14="http://schemas.microsoft.com/office/powerpoint/2010/main" val="2059353997"/>
              </p:ext>
            </p:extLst>
          </p:nvPr>
        </p:nvGraphicFramePr>
        <p:xfrm>
          <a:off x="685800" y="2164080"/>
          <a:ext cx="5095875" cy="37805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024613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Vietnam Map | Infoplease">
            <a:extLst>
              <a:ext uri="{FF2B5EF4-FFF2-40B4-BE49-F238E27FC236}">
                <a16:creationId xmlns:a16="http://schemas.microsoft.com/office/drawing/2014/main" id="{30B242A9-8442-B6F7-5B85-D29ED0E5782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174" r="-1" b="-1"/>
          <a:stretch/>
        </p:blipFill>
        <p:spPr bwMode="auto">
          <a:xfrm>
            <a:off x="190846" y="237744"/>
            <a:ext cx="4040033" cy="6382512"/>
          </a:xfrm>
          <a:prstGeom prst="rect">
            <a:avLst/>
          </a:prstGeom>
          <a:noFill/>
          <a:scene3d>
            <a:camera prst="orthographicFront"/>
            <a:lightRig rig="threePt" dir="t"/>
          </a:scene3d>
          <a:sp3d>
            <a:bevelT/>
            <a:bevelB w="114300" prst="hardEdge"/>
          </a:sp3d>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3BA470A-8610-B00D-42EF-212EC2863FDD}"/>
              </a:ext>
            </a:extLst>
          </p:cNvPr>
          <p:cNvSpPr>
            <a:spLocks noGrp="1"/>
          </p:cNvSpPr>
          <p:nvPr>
            <p:ph type="title"/>
          </p:nvPr>
        </p:nvSpPr>
        <p:spPr>
          <a:xfrm>
            <a:off x="4965192" y="642593"/>
            <a:ext cx="6280826" cy="1746504"/>
          </a:xfrm>
        </p:spPr>
        <p:txBody>
          <a:bodyPr vert="horz" lIns="91440" tIns="45720" rIns="91440" bIns="45720" rtlCol="0" anchor="ctr">
            <a:normAutofit/>
          </a:bodyPr>
          <a:lstStyle/>
          <a:p>
            <a:r>
              <a:rPr lang="en-US" b="1"/>
              <a:t>Introduction to Vietnam</a:t>
            </a:r>
            <a:endParaRPr lang="en-US"/>
          </a:p>
        </p:txBody>
      </p:sp>
      <p:sp>
        <p:nvSpPr>
          <p:cNvPr id="3" name="Rectangle: Rounded Corners 2">
            <a:extLst>
              <a:ext uri="{FF2B5EF4-FFF2-40B4-BE49-F238E27FC236}">
                <a16:creationId xmlns:a16="http://schemas.microsoft.com/office/drawing/2014/main" id="{D608AC33-50F3-F1CA-73A1-093B0F23BE44}"/>
              </a:ext>
            </a:extLst>
          </p:cNvPr>
          <p:cNvSpPr/>
          <p:nvPr/>
        </p:nvSpPr>
        <p:spPr>
          <a:xfrm>
            <a:off x="4965192" y="3092116"/>
            <a:ext cx="6280826" cy="2942924"/>
          </a:xfrm>
          <a:prstGeom prst="roundRect">
            <a:avLst/>
          </a:prstGeom>
        </p:spPr>
        <p:style>
          <a:lnRef idx="1">
            <a:schemeClr val="accent6"/>
          </a:lnRef>
          <a:fillRef idx="3">
            <a:schemeClr val="accent6"/>
          </a:fillRef>
          <a:effectRef idx="2">
            <a:schemeClr val="accent6"/>
          </a:effectRef>
          <a:fontRef idx="minor">
            <a:schemeClr val="lt1"/>
          </a:fontRef>
        </p:style>
        <p:txBody>
          <a:bodyPr vert="horz" lIns="91440" tIns="45720" rIns="91440" bIns="45720" rtlCol="0">
            <a:normAutofit/>
          </a:bodyPr>
          <a:lstStyle/>
          <a:p>
            <a:pPr marL="457200" indent="-182880" defTabSz="914400">
              <a:spcBef>
                <a:spcPts val="1000"/>
              </a:spcBef>
              <a:buClr>
                <a:schemeClr val="tx1">
                  <a:lumMod val="85000"/>
                  <a:lumOff val="15000"/>
                </a:schemeClr>
              </a:buClr>
              <a:buFont typeface="Garamond" pitchFamily="18" charset="0"/>
              <a:buChar char="◦"/>
            </a:pPr>
            <a:r>
              <a:rPr lang="en-US" u="none" strike="noStrike" dirty="0">
                <a:solidFill>
                  <a:schemeClr val="tx1"/>
                </a:solidFill>
                <a:effectLst/>
                <a:uFill>
                  <a:solidFill>
                    <a:schemeClr val="tx1"/>
                  </a:solidFill>
                </a:uFill>
              </a:rPr>
              <a:t>Vietnam is located in Southeastern Asia that borders the Gulf of Thailand, the South China Sea and the Gulf of Tonkin. </a:t>
            </a:r>
          </a:p>
          <a:p>
            <a:pPr marL="457200" indent="-182880" defTabSz="914400">
              <a:spcBef>
                <a:spcPts val="1000"/>
              </a:spcBef>
              <a:buClr>
                <a:schemeClr val="tx1">
                  <a:lumMod val="85000"/>
                  <a:lumOff val="15000"/>
                </a:schemeClr>
              </a:buClr>
              <a:buFont typeface="Garamond" pitchFamily="18" charset="0"/>
              <a:buChar char="◦"/>
            </a:pPr>
            <a:r>
              <a:rPr lang="en-US" u="none" strike="noStrike" dirty="0">
                <a:solidFill>
                  <a:schemeClr val="tx1"/>
                </a:solidFill>
                <a:effectLst/>
                <a:uFill>
                  <a:solidFill>
                    <a:schemeClr val="tx1"/>
                  </a:solidFill>
                </a:uFill>
              </a:rPr>
              <a:t>Vietnam is now considered as the attractive target market for the investment of the foreign business. </a:t>
            </a:r>
          </a:p>
          <a:p>
            <a:pPr marL="457200" indent="-182880" defTabSz="914400">
              <a:spcBef>
                <a:spcPts val="1000"/>
              </a:spcBef>
              <a:buClr>
                <a:schemeClr val="tx1">
                  <a:lumMod val="85000"/>
                  <a:lumOff val="15000"/>
                </a:schemeClr>
              </a:buClr>
              <a:buFont typeface="Garamond" pitchFamily="18" charset="0"/>
              <a:buChar char="◦"/>
            </a:pPr>
            <a:r>
              <a:rPr lang="en-US" u="none" strike="noStrike" dirty="0">
                <a:solidFill>
                  <a:schemeClr val="tx1"/>
                </a:solidFill>
                <a:effectLst/>
                <a:uFill>
                  <a:solidFill>
                    <a:schemeClr val="tx1"/>
                  </a:solidFill>
                </a:uFill>
              </a:rPr>
              <a:t>Manufacturing areas of the country are developed</a:t>
            </a:r>
          </a:p>
          <a:p>
            <a:pPr indent="-182880" defTabSz="914400">
              <a:spcBef>
                <a:spcPts val="1000"/>
              </a:spcBef>
              <a:buClr>
                <a:schemeClr val="tx1">
                  <a:lumMod val="85000"/>
                  <a:lumOff val="15000"/>
                </a:schemeClr>
              </a:buClr>
              <a:buFont typeface="Garamond" pitchFamily="18" charset="0"/>
              <a:buChar char="◦"/>
            </a:pPr>
            <a:r>
              <a:rPr lang="en-US" dirty="0">
                <a:solidFill>
                  <a:schemeClr val="tx1"/>
                </a:solidFill>
                <a:uFill>
                  <a:solidFill>
                    <a:schemeClr val="tx1"/>
                  </a:solidFill>
                </a:uFill>
              </a:rPr>
              <a:t>(Wolters Kluwer, 2020) </a:t>
            </a:r>
            <a:endParaRPr lang="en-US" u="none" strike="noStrike" dirty="0">
              <a:solidFill>
                <a:schemeClr val="tx1"/>
              </a:solidFill>
              <a:effectLst/>
              <a:uFill>
                <a:solidFill>
                  <a:schemeClr val="tx1"/>
                </a:solidFill>
              </a:uFill>
            </a:endParaRPr>
          </a:p>
        </p:txBody>
      </p:sp>
    </p:spTree>
    <p:extLst>
      <p:ext uri="{BB962C8B-B14F-4D97-AF65-F5344CB8AC3E}">
        <p14:creationId xmlns:p14="http://schemas.microsoft.com/office/powerpoint/2010/main" val="2621559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14C73-CF04-2703-B325-F62A3AD5F5FD}"/>
              </a:ext>
            </a:extLst>
          </p:cNvPr>
          <p:cNvSpPr>
            <a:spLocks noGrp="1"/>
          </p:cNvSpPr>
          <p:nvPr>
            <p:ph type="title"/>
          </p:nvPr>
        </p:nvSpPr>
        <p:spPr>
          <a:xfrm>
            <a:off x="5407622" y="613016"/>
            <a:ext cx="5925310" cy="1174991"/>
          </a:xfrm>
        </p:spPr>
        <p:txBody>
          <a:bodyPr vert="horz" lIns="182880" tIns="182880" rIns="182880" bIns="182880" rtlCol="0" anchor="ctr">
            <a:normAutofit/>
          </a:bodyPr>
          <a:lstStyle/>
          <a:p>
            <a:r>
              <a:rPr lang="en-US" sz="2400" b="1" dirty="0">
                <a:solidFill>
                  <a:srgbClr val="FF0000"/>
                </a:solidFill>
                <a:effectLst/>
              </a:rPr>
              <a:t>Opportunities for doing business in Vietnam </a:t>
            </a:r>
            <a:endParaRPr lang="en-US" sz="2400" dirty="0">
              <a:solidFill>
                <a:srgbClr val="FF0000"/>
              </a:solidFill>
            </a:endParaRPr>
          </a:p>
        </p:txBody>
      </p:sp>
      <p:pic>
        <p:nvPicPr>
          <p:cNvPr id="4098" name="Picture 2" descr="Vietnam, United Kingdom Eye Free Trade Agreement – The Diplomat">
            <a:extLst>
              <a:ext uri="{FF2B5EF4-FFF2-40B4-BE49-F238E27FC236}">
                <a16:creationId xmlns:a16="http://schemas.microsoft.com/office/drawing/2014/main" id="{9D814D44-5C7F-AD1A-0D1E-309DC650E7E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951" r="28718" b="-1"/>
          <a:stretch/>
        </p:blipFill>
        <p:spPr bwMode="auto">
          <a:xfrm>
            <a:off x="20" y="10"/>
            <a:ext cx="4657325"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F3336085-E787-B2B8-DFB3-4E39AC8DDFE0}"/>
              </a:ext>
            </a:extLst>
          </p:cNvPr>
          <p:cNvSpPr/>
          <p:nvPr/>
        </p:nvSpPr>
        <p:spPr>
          <a:xfrm>
            <a:off x="5120640" y="2514083"/>
            <a:ext cx="6499274" cy="3591296"/>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marL="457200" indent="-342900" defTabSz="914400">
              <a:lnSpc>
                <a:spcPct val="150000"/>
              </a:lnSpc>
              <a:spcBef>
                <a:spcPts val="1000"/>
              </a:spcBef>
              <a:buClr>
                <a:srgbClr val="FF0000"/>
              </a:buClr>
              <a:buFont typeface="Wingdings" pitchFamily="2" charset="2"/>
              <a:buChar char="Ø"/>
            </a:pPr>
            <a:r>
              <a:rPr lang="en-US" sz="2000" b="0" u="none" strike="noStrike" dirty="0">
                <a:solidFill>
                  <a:schemeClr val="tx1"/>
                </a:solidFill>
                <a:effectLst/>
                <a:latin typeface="Calibri" panose="020F0502020204030204" pitchFamily="34" charset="0"/>
                <a:cs typeface="Calibri" panose="020F0502020204030204" pitchFamily="34" charset="0"/>
              </a:rPr>
              <a:t>Vietnam maintains good relations with other countries all over the world. </a:t>
            </a:r>
            <a:endParaRPr lang="en-US" sz="2000" b="1" u="none" strike="noStrike" dirty="0">
              <a:solidFill>
                <a:schemeClr val="tx1"/>
              </a:solidFill>
              <a:effectLst/>
              <a:latin typeface="Calibri" panose="020F0502020204030204" pitchFamily="34" charset="0"/>
              <a:cs typeface="Calibri" panose="020F0502020204030204" pitchFamily="34" charset="0"/>
            </a:endParaRPr>
          </a:p>
          <a:p>
            <a:pPr marL="457200" indent="-342900" defTabSz="914400">
              <a:lnSpc>
                <a:spcPct val="150000"/>
              </a:lnSpc>
              <a:spcBef>
                <a:spcPts val="1000"/>
              </a:spcBef>
              <a:buClr>
                <a:srgbClr val="FF0000"/>
              </a:buClr>
              <a:buFont typeface="Wingdings" pitchFamily="2" charset="2"/>
              <a:buChar char="Ø"/>
            </a:pPr>
            <a:r>
              <a:rPr lang="en-US" sz="2000" b="0" u="none" strike="noStrike" dirty="0">
                <a:solidFill>
                  <a:schemeClr val="tx1"/>
                </a:solidFill>
                <a:effectLst/>
                <a:latin typeface="Calibri" panose="020F0502020204030204" pitchFamily="34" charset="0"/>
                <a:cs typeface="Calibri" panose="020F0502020204030204" pitchFamily="34" charset="0"/>
              </a:rPr>
              <a:t>It was expected that the GDP could reach $362.64 billion at the end of 2022. </a:t>
            </a:r>
            <a:endParaRPr lang="en-US" sz="2000" b="1" u="none" strike="noStrike" dirty="0">
              <a:solidFill>
                <a:schemeClr val="tx1"/>
              </a:solidFill>
              <a:effectLst/>
              <a:latin typeface="Calibri" panose="020F0502020204030204" pitchFamily="34" charset="0"/>
              <a:cs typeface="Calibri" panose="020F0502020204030204" pitchFamily="34" charset="0"/>
            </a:endParaRPr>
          </a:p>
          <a:p>
            <a:pPr marL="457200" indent="-342900" defTabSz="914400">
              <a:lnSpc>
                <a:spcPct val="150000"/>
              </a:lnSpc>
              <a:spcBef>
                <a:spcPts val="1000"/>
              </a:spcBef>
              <a:buClr>
                <a:srgbClr val="FF0000"/>
              </a:buClr>
              <a:buFont typeface="Wingdings" pitchFamily="2" charset="2"/>
              <a:buChar char="Ø"/>
            </a:pPr>
            <a:r>
              <a:rPr lang="en-US" sz="2000" b="0" u="none" strike="noStrike" dirty="0">
                <a:solidFill>
                  <a:schemeClr val="tx1"/>
                </a:solidFill>
                <a:effectLst/>
                <a:latin typeface="Calibri" panose="020F0502020204030204" pitchFamily="34" charset="0"/>
                <a:cs typeface="Calibri" panose="020F0502020204030204" pitchFamily="34" charset="0"/>
              </a:rPr>
              <a:t>The country made progress from the perspective of poverty eradication</a:t>
            </a:r>
            <a:r>
              <a:rPr lang="en-US" sz="2000" dirty="0">
                <a:solidFill>
                  <a:schemeClr val="tx1"/>
                </a:solidFill>
                <a:latin typeface="Calibri" panose="020F0502020204030204" pitchFamily="34" charset="0"/>
                <a:cs typeface="Calibri" panose="020F0502020204030204" pitchFamily="34" charset="0"/>
              </a:rPr>
              <a:t> (Trading economics, 2022).</a:t>
            </a:r>
            <a:endParaRPr lang="en-US" sz="2000" b="1" u="none" strike="noStrike" dirty="0">
              <a:solidFill>
                <a:schemeClr val="tx1"/>
              </a:solidFill>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47771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370BA-9E41-613A-745A-9FF8427392C8}"/>
              </a:ext>
            </a:extLst>
          </p:cNvPr>
          <p:cNvSpPr>
            <a:spLocks noGrp="1"/>
          </p:cNvSpPr>
          <p:nvPr>
            <p:ph type="title"/>
          </p:nvPr>
        </p:nvSpPr>
        <p:spPr/>
        <p:txBody>
          <a:bodyPr>
            <a:normAutofit fontScale="90000"/>
          </a:bodyPr>
          <a:lstStyle/>
          <a:p>
            <a:r>
              <a:rPr lang="en-US" sz="3200" b="1" dirty="0">
                <a:effectLst/>
                <a:latin typeface="Arial" panose="020B0604020202020204" pitchFamily="34" charset="0"/>
                <a:ea typeface="Arial" panose="020B0604020202020204" pitchFamily="34" charset="0"/>
              </a:rPr>
              <a:t>Opportunities for doing business in Vietnam </a:t>
            </a:r>
            <a:endParaRPr lang="en-US" sz="3200" dirty="0"/>
          </a:p>
        </p:txBody>
      </p:sp>
      <p:sp>
        <p:nvSpPr>
          <p:cNvPr id="3" name="Rectangle 2">
            <a:extLst>
              <a:ext uri="{FF2B5EF4-FFF2-40B4-BE49-F238E27FC236}">
                <a16:creationId xmlns:a16="http://schemas.microsoft.com/office/drawing/2014/main" id="{30134E9D-6C12-1A64-FF5E-96C267541A7B}"/>
              </a:ext>
            </a:extLst>
          </p:cNvPr>
          <p:cNvSpPr/>
          <p:nvPr/>
        </p:nvSpPr>
        <p:spPr>
          <a:xfrm>
            <a:off x="6504289" y="2370221"/>
            <a:ext cx="5277853" cy="3800375"/>
          </a:xfrm>
          <a:prstGeom prst="rect">
            <a:avLst/>
          </a:prstGeom>
          <a:solidFill>
            <a:schemeClr val="bg1">
              <a:lumMod val="85000"/>
            </a:schemeClr>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marL="342900" marR="0" lvl="0" indent="-342900" algn="just">
              <a:lnSpc>
                <a:spcPct val="150000"/>
              </a:lnSpc>
              <a:spcBef>
                <a:spcPts val="0"/>
              </a:spcBef>
              <a:spcAft>
                <a:spcPts val="0"/>
              </a:spcAft>
              <a:buFont typeface="Arial" panose="020B0604020202020204" pitchFamily="34" charset="0"/>
              <a:buChar char="●"/>
            </a:pPr>
            <a:r>
              <a:rPr lang="en-US" sz="1800" b="0" u="none" strike="noStrike" dirty="0">
                <a:solidFill>
                  <a:schemeClr val="tx1"/>
                </a:solidFill>
                <a:effectLst/>
                <a:latin typeface="Arial" panose="020B0604020202020204" pitchFamily="34" charset="0"/>
                <a:ea typeface="Arial" panose="020B0604020202020204" pitchFamily="34" charset="0"/>
              </a:rPr>
              <a:t>The people in Vietnam are friendly</a:t>
            </a:r>
            <a:r>
              <a:rPr lang="en-GB" dirty="0">
                <a:solidFill>
                  <a:schemeClr val="tx1"/>
                </a:solidFill>
              </a:rPr>
              <a:t>(</a:t>
            </a:r>
            <a:r>
              <a:rPr lang="en-GB" dirty="0" err="1">
                <a:solidFill>
                  <a:schemeClr val="tx1"/>
                </a:solidFill>
              </a:rPr>
              <a:t>worldbank</a:t>
            </a:r>
            <a:r>
              <a:rPr lang="en-GB" dirty="0">
                <a:solidFill>
                  <a:schemeClr val="tx1"/>
                </a:solidFill>
              </a:rPr>
              <a:t>, 2022) </a:t>
            </a:r>
            <a:endParaRPr lang="en-US" sz="1800" b="1" u="none" strike="noStrike" dirty="0">
              <a:solidFill>
                <a:schemeClr val="tx1"/>
              </a:solidFill>
              <a:effectLst/>
              <a:latin typeface="Arial" panose="020B0604020202020204" pitchFamily="34" charset="0"/>
              <a:ea typeface="Arial" panose="020B0604020202020204" pitchFamily="34" charset="0"/>
            </a:endParaRPr>
          </a:p>
          <a:p>
            <a:pPr marL="342900" indent="-342900" algn="just">
              <a:lnSpc>
                <a:spcPct val="150000"/>
              </a:lnSpc>
              <a:buFont typeface="Arial" panose="020B0604020202020204" pitchFamily="34" charset="0"/>
              <a:buChar char="●"/>
            </a:pPr>
            <a:r>
              <a:rPr lang="en-US" sz="1800" b="0" u="none" strike="noStrike" dirty="0">
                <a:solidFill>
                  <a:schemeClr val="tx1"/>
                </a:solidFill>
                <a:effectLst/>
                <a:latin typeface="Arial" panose="020B0604020202020204" pitchFamily="34" charset="0"/>
                <a:ea typeface="Arial" panose="020B0604020202020204" pitchFamily="34" charset="0"/>
              </a:rPr>
              <a:t>The country is included with the different types of tech parks </a:t>
            </a:r>
            <a:r>
              <a:rPr lang="en-GB" dirty="0">
                <a:solidFill>
                  <a:schemeClr val="tx1"/>
                </a:solidFill>
              </a:rPr>
              <a:t>(Rahman, 2022). </a:t>
            </a:r>
            <a:endParaRPr lang="en-US" sz="1800" b="1"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US" sz="1800" b="0" u="none" strike="noStrike" dirty="0">
                <a:solidFill>
                  <a:schemeClr val="tx1"/>
                </a:solidFill>
                <a:effectLst/>
                <a:latin typeface="Arial" panose="020B0604020202020204" pitchFamily="34" charset="0"/>
                <a:ea typeface="Arial" panose="020B0604020202020204" pitchFamily="34" charset="0"/>
              </a:rPr>
              <a:t>Low preferences of avoiding uncertainty. </a:t>
            </a:r>
            <a:endParaRPr lang="en-US" sz="1800" b="1"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US" sz="1800" b="0" u="none" strike="noStrike" dirty="0">
                <a:solidFill>
                  <a:schemeClr val="tx1"/>
                </a:solidFill>
                <a:effectLst/>
                <a:latin typeface="Arial" panose="020B0604020202020204" pitchFamily="34" charset="0"/>
                <a:ea typeface="Arial" panose="020B0604020202020204" pitchFamily="34" charset="0"/>
              </a:rPr>
              <a:t>Supporting equality makes production development.</a:t>
            </a:r>
            <a:endParaRPr lang="en-US" sz="1800" b="1" u="none" strike="noStrike" dirty="0">
              <a:solidFill>
                <a:schemeClr val="tx1"/>
              </a:solidFill>
              <a:effectLst/>
              <a:latin typeface="Arial" panose="020B0604020202020204" pitchFamily="34" charset="0"/>
              <a:ea typeface="Arial" panose="020B0604020202020204" pitchFamily="34" charset="0"/>
            </a:endParaRPr>
          </a:p>
        </p:txBody>
      </p:sp>
      <p:pic>
        <p:nvPicPr>
          <p:cNvPr id="4" name="image1.png">
            <a:extLst>
              <a:ext uri="{FF2B5EF4-FFF2-40B4-BE49-F238E27FC236}">
                <a16:creationId xmlns:a16="http://schemas.microsoft.com/office/drawing/2014/main" id="{F8564C70-9791-4A44-8872-6C14DFD565BB}"/>
              </a:ext>
            </a:extLst>
          </p:cNvPr>
          <p:cNvPicPr/>
          <p:nvPr/>
        </p:nvPicPr>
        <p:blipFill>
          <a:blip r:embed="rId3"/>
          <a:stretch>
            <a:fillRect/>
          </a:stretch>
        </p:blipFill>
        <p:spPr>
          <a:xfrm>
            <a:off x="575894" y="1992051"/>
            <a:ext cx="5735121" cy="3489960"/>
          </a:xfrm>
          <a:prstGeom prst="rect">
            <a:avLst/>
          </a:prstGeom>
        </p:spPr>
      </p:pic>
      <p:sp>
        <p:nvSpPr>
          <p:cNvPr id="6" name="TextBox 5">
            <a:extLst>
              <a:ext uri="{FF2B5EF4-FFF2-40B4-BE49-F238E27FC236}">
                <a16:creationId xmlns:a16="http://schemas.microsoft.com/office/drawing/2014/main" id="{CC8DA1DA-6808-678F-8A26-DFA9EEE37BA2}"/>
              </a:ext>
            </a:extLst>
          </p:cNvPr>
          <p:cNvSpPr txBox="1"/>
          <p:nvPr/>
        </p:nvSpPr>
        <p:spPr>
          <a:xfrm>
            <a:off x="1244867" y="5482011"/>
            <a:ext cx="5277853" cy="584775"/>
          </a:xfrm>
          <a:prstGeom prst="rect">
            <a:avLst/>
          </a:prstGeom>
          <a:noFill/>
        </p:spPr>
        <p:txBody>
          <a:bodyPr wrap="square">
            <a:spAutoFit/>
          </a:bodyPr>
          <a:lstStyle/>
          <a:p>
            <a:pPr algn="ctr"/>
            <a:r>
              <a:rPr lang="en-GB" sz="1600"/>
              <a:t>Figure 1: Hofstede Cultural Dimension</a:t>
            </a:r>
          </a:p>
          <a:p>
            <a:pPr algn="ctr"/>
            <a:r>
              <a:rPr lang="en-GB" sz="1600">
                <a:effectLst/>
                <a:latin typeface="Arial" panose="020B0604020202020204" pitchFamily="34" charset="0"/>
                <a:ea typeface="Arial" panose="020B0604020202020204" pitchFamily="34" charset="0"/>
              </a:rPr>
              <a:t>(Hofstede Insights, 2022)</a:t>
            </a:r>
            <a:r>
              <a:rPr lang="en-GB" sz="1600">
                <a:effectLst/>
              </a:rPr>
              <a:t> </a:t>
            </a:r>
            <a:endParaRPr lang="en-US" sz="1600" dirty="0"/>
          </a:p>
        </p:txBody>
      </p:sp>
    </p:spTree>
    <p:extLst>
      <p:ext uri="{BB962C8B-B14F-4D97-AF65-F5344CB8AC3E}">
        <p14:creationId xmlns:p14="http://schemas.microsoft.com/office/powerpoint/2010/main" val="30611899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33D4C-108B-4BB1-E583-C795F1EED815}"/>
              </a:ext>
            </a:extLst>
          </p:cNvPr>
          <p:cNvSpPr>
            <a:spLocks noGrp="1"/>
          </p:cNvSpPr>
          <p:nvPr>
            <p:ph type="title"/>
          </p:nvPr>
        </p:nvSpPr>
        <p:spPr/>
        <p:txBody>
          <a:bodyPr>
            <a:normAutofit fontScale="90000"/>
          </a:bodyPr>
          <a:lstStyle/>
          <a:p>
            <a:r>
              <a:rPr lang="en-US" sz="3200" b="1" dirty="0">
                <a:effectLst/>
                <a:latin typeface="Arial" panose="020B0604020202020204" pitchFamily="34" charset="0"/>
                <a:ea typeface="Arial" panose="020B0604020202020204" pitchFamily="34" charset="0"/>
              </a:rPr>
              <a:t>Challenges for doing business in Vietnam</a:t>
            </a:r>
            <a:endParaRPr lang="en-US" sz="3200" dirty="0"/>
          </a:p>
        </p:txBody>
      </p:sp>
      <p:sp>
        <p:nvSpPr>
          <p:cNvPr id="3" name="Rectangle: Rounded Corners 2">
            <a:extLst>
              <a:ext uri="{FF2B5EF4-FFF2-40B4-BE49-F238E27FC236}">
                <a16:creationId xmlns:a16="http://schemas.microsoft.com/office/drawing/2014/main" id="{A929C6DC-176C-EAD2-D9B7-7AF704EA21D0}"/>
              </a:ext>
            </a:extLst>
          </p:cNvPr>
          <p:cNvSpPr/>
          <p:nvPr/>
        </p:nvSpPr>
        <p:spPr>
          <a:xfrm>
            <a:off x="914400" y="2301240"/>
            <a:ext cx="6019800" cy="3827102"/>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marL="342900" indent="-342900" algn="just">
              <a:lnSpc>
                <a:spcPct val="150000"/>
              </a:lnSpc>
              <a:buFont typeface="Arial" panose="020B0604020202020204" pitchFamily="34" charset="0"/>
              <a:buChar char="●"/>
            </a:pPr>
            <a:r>
              <a:rPr lang="en-US" sz="1800" b="0" u="none" strike="noStrike" dirty="0">
                <a:effectLst/>
                <a:latin typeface="Arial" panose="020B0604020202020204" pitchFamily="34" charset="0"/>
                <a:ea typeface="Arial" panose="020B0604020202020204" pitchFamily="34" charset="0"/>
              </a:rPr>
              <a:t>Vietnam made a poor record from the perspective of human rights (</a:t>
            </a:r>
            <a:r>
              <a:rPr lang="en-GB" dirty="0"/>
              <a:t>Human Rights Watch, 2018).</a:t>
            </a:r>
            <a:endParaRPr lang="en-US" sz="1800" b="1"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US" sz="1800" b="0" u="none" strike="noStrike" dirty="0">
                <a:effectLst/>
                <a:latin typeface="Arial" panose="020B0604020202020204" pitchFamily="34" charset="0"/>
                <a:ea typeface="Arial" panose="020B0604020202020204" pitchFamily="34" charset="0"/>
              </a:rPr>
              <a:t>Effect of the Air pollution can cause disruption in the business(</a:t>
            </a:r>
            <a:r>
              <a:rPr lang="en-GB" dirty="0"/>
              <a:t>Rahman, 2022).</a:t>
            </a:r>
            <a:endParaRPr lang="en-US" sz="1800" b="1"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US" sz="1800" b="0" u="none" strike="noStrike" dirty="0">
                <a:effectLst/>
                <a:latin typeface="Arial" panose="020B0604020202020204" pitchFamily="34" charset="0"/>
                <a:ea typeface="Arial" panose="020B0604020202020204" pitchFamily="34" charset="0"/>
              </a:rPr>
              <a:t>Different types of natural disasters can be a major concern. </a:t>
            </a:r>
            <a:endParaRPr lang="en-US" sz="1800" b="1" u="none" strike="noStrike" dirty="0">
              <a:effectLst/>
              <a:latin typeface="Arial" panose="020B0604020202020204" pitchFamily="34" charset="0"/>
              <a:ea typeface="Arial" panose="020B0604020202020204" pitchFamily="34" charset="0"/>
            </a:endParaRPr>
          </a:p>
        </p:txBody>
      </p:sp>
      <p:pic>
        <p:nvPicPr>
          <p:cNvPr id="5122" name="Picture 2" descr="WB: Annual losses caused by natural disasters in Vietnam hit US$11 bln">
            <a:extLst>
              <a:ext uri="{FF2B5EF4-FFF2-40B4-BE49-F238E27FC236}">
                <a16:creationId xmlns:a16="http://schemas.microsoft.com/office/drawing/2014/main" id="{466C9306-B6FF-9485-B475-7341187D43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53289" y="2604092"/>
            <a:ext cx="4626978" cy="3082333"/>
          </a:xfrm>
          <a:prstGeom prst="rect">
            <a:avLst/>
          </a:prstGeom>
          <a:noFill/>
          <a:scene3d>
            <a:camera prst="orthographicFront"/>
            <a:lightRig rig="threePt" dir="t"/>
          </a:scene3d>
          <a:sp3d prstMaterial="matte"/>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97433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CD0C-70D3-C74E-53AF-837B97415BBF}"/>
              </a:ext>
            </a:extLst>
          </p:cNvPr>
          <p:cNvSpPr>
            <a:spLocks noGrp="1"/>
          </p:cNvSpPr>
          <p:nvPr>
            <p:ph type="title"/>
          </p:nvPr>
        </p:nvSpPr>
        <p:spPr/>
        <p:txBody>
          <a:bodyPr>
            <a:normAutofit fontScale="90000"/>
          </a:bodyPr>
          <a:lstStyle/>
          <a:p>
            <a:r>
              <a:rPr lang="en-US" sz="3200" b="1" dirty="0">
                <a:effectLst/>
                <a:latin typeface="Arial" panose="020B0604020202020204" pitchFamily="34" charset="0"/>
                <a:ea typeface="Arial" panose="020B0604020202020204" pitchFamily="34" charset="0"/>
              </a:rPr>
              <a:t>Challenges for doing business in Vietnam</a:t>
            </a:r>
            <a:endParaRPr lang="en-US" sz="3200" dirty="0"/>
          </a:p>
        </p:txBody>
      </p:sp>
      <p:sp>
        <p:nvSpPr>
          <p:cNvPr id="3" name="TextBox 2">
            <a:extLst>
              <a:ext uri="{FF2B5EF4-FFF2-40B4-BE49-F238E27FC236}">
                <a16:creationId xmlns:a16="http://schemas.microsoft.com/office/drawing/2014/main" id="{8A3D30A4-A34A-1F35-7003-A50EFD604840}"/>
              </a:ext>
            </a:extLst>
          </p:cNvPr>
          <p:cNvSpPr txBox="1"/>
          <p:nvPr/>
        </p:nvSpPr>
        <p:spPr>
          <a:xfrm>
            <a:off x="1026795" y="2730185"/>
            <a:ext cx="4726305" cy="2949525"/>
          </a:xfrm>
          <a:prstGeom prst="rect">
            <a:avLst/>
          </a:prstGeom>
          <a:noFill/>
        </p:spPr>
        <p:txBody>
          <a:bodyPr wrap="square" rtlCol="0">
            <a:spAutoFit/>
          </a:bodyPr>
          <a:lstStyle/>
          <a:p>
            <a:pPr marL="342900" marR="0" lvl="0" indent="-342900" algn="just">
              <a:lnSpc>
                <a:spcPct val="150000"/>
              </a:lnSpc>
              <a:spcBef>
                <a:spcPts val="0"/>
              </a:spcBef>
              <a:spcAft>
                <a:spcPts val="0"/>
              </a:spcAft>
              <a:buFont typeface="Arial" panose="020B0604020202020204" pitchFamily="34" charset="0"/>
              <a:buChar char="●"/>
            </a:pPr>
            <a:r>
              <a:rPr lang="en-US" sz="1800" b="0" u="none" strike="noStrike" dirty="0">
                <a:effectLst/>
                <a:latin typeface="Arial" panose="020B0604020202020204" pitchFamily="34" charset="0"/>
                <a:ea typeface="Arial" panose="020B0604020202020204" pitchFamily="34" charset="0"/>
              </a:rPr>
              <a:t>High competition in the market is the concern for the new fashion business.</a:t>
            </a:r>
            <a:r>
              <a:rPr lang="en-GB" dirty="0"/>
              <a:t> (Fitz, 2022 ).</a:t>
            </a:r>
            <a:r>
              <a:rPr lang="en-US" sz="1800" b="0" u="none" strike="noStrike" dirty="0">
                <a:effectLst/>
                <a:latin typeface="Arial" panose="020B0604020202020204" pitchFamily="34" charset="0"/>
                <a:ea typeface="Arial" panose="020B0604020202020204" pitchFamily="34" charset="0"/>
              </a:rPr>
              <a:t> </a:t>
            </a:r>
            <a:endParaRPr lang="en-US" sz="1800" b="1"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US" sz="1800" b="0" u="none" strike="noStrike" dirty="0">
                <a:effectLst/>
                <a:latin typeface="Arial" panose="020B0604020202020204" pitchFamily="34" charset="0"/>
                <a:ea typeface="Arial" panose="020B0604020202020204" pitchFamily="34" charset="0"/>
              </a:rPr>
              <a:t>Consumers can get different options that can replace New Look. </a:t>
            </a:r>
            <a:endParaRPr lang="en-US" sz="1800" b="1"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US" sz="1800" b="0" u="none" strike="noStrike" dirty="0">
                <a:effectLst/>
                <a:latin typeface="Arial" panose="020B0604020202020204" pitchFamily="34" charset="0"/>
                <a:ea typeface="Arial" panose="020B0604020202020204" pitchFamily="34" charset="0"/>
              </a:rPr>
              <a:t>Suppliers power for the company is also high in Vietnam</a:t>
            </a:r>
            <a:r>
              <a:rPr lang="en-US" dirty="0">
                <a:latin typeface="Arial" panose="020B0604020202020204" pitchFamily="34" charset="0"/>
                <a:ea typeface="Arial" panose="020B0604020202020204" pitchFamily="34" charset="0"/>
              </a:rPr>
              <a:t>(</a:t>
            </a:r>
            <a:r>
              <a:rPr lang="en-GB" dirty="0"/>
              <a:t>Deep wear, 2022) </a:t>
            </a:r>
            <a:endParaRPr lang="en-US" sz="1800" b="1" u="none" strike="noStrike" dirty="0">
              <a:effectLst/>
              <a:latin typeface="Arial" panose="020B0604020202020204" pitchFamily="34" charset="0"/>
              <a:ea typeface="Arial" panose="020B0604020202020204" pitchFamily="34" charset="0"/>
            </a:endParaRPr>
          </a:p>
        </p:txBody>
      </p:sp>
      <p:pic>
        <p:nvPicPr>
          <p:cNvPr id="6146" name="Picture 2" descr="Porter's five forces analysis - Wikipedia">
            <a:extLst>
              <a:ext uri="{FF2B5EF4-FFF2-40B4-BE49-F238E27FC236}">
                <a16:creationId xmlns:a16="http://schemas.microsoft.com/office/drawing/2014/main" id="{0CACF487-285B-ED00-D7BA-D92950F189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2275" y="2730185"/>
            <a:ext cx="4545330" cy="2896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71477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EABC3-B907-F4C8-1748-BBB7A56A726C}"/>
              </a:ext>
            </a:extLst>
          </p:cNvPr>
          <p:cNvSpPr>
            <a:spLocks noGrp="1"/>
          </p:cNvSpPr>
          <p:nvPr>
            <p:ph type="title"/>
          </p:nvPr>
        </p:nvSpPr>
        <p:spPr>
          <a:xfrm>
            <a:off x="2231136" y="669271"/>
            <a:ext cx="7729728" cy="1188720"/>
          </a:xfrm>
        </p:spPr>
        <p:txBody>
          <a:bodyPr>
            <a:normAutofit fontScale="90000"/>
          </a:bodyPr>
          <a:lstStyle/>
          <a:p>
            <a:r>
              <a:rPr lang="en-US" sz="3600" b="1" dirty="0">
                <a:effectLst/>
                <a:latin typeface="Arial" panose="020B0604020202020204" pitchFamily="34" charset="0"/>
                <a:ea typeface="Arial" panose="020B0604020202020204" pitchFamily="34" charset="0"/>
              </a:rPr>
              <a:t>Barriers for doing business in Vietnam</a:t>
            </a:r>
            <a:endParaRPr lang="en-US" sz="3600" dirty="0"/>
          </a:p>
        </p:txBody>
      </p:sp>
      <p:sp>
        <p:nvSpPr>
          <p:cNvPr id="3" name="Rectangle: Diagonal Corners Snipped 2">
            <a:extLst>
              <a:ext uri="{FF2B5EF4-FFF2-40B4-BE49-F238E27FC236}">
                <a16:creationId xmlns:a16="http://schemas.microsoft.com/office/drawing/2014/main" id="{9002C3CE-5864-5FFE-2255-D0CEB31A2C15}"/>
              </a:ext>
            </a:extLst>
          </p:cNvPr>
          <p:cNvSpPr/>
          <p:nvPr/>
        </p:nvSpPr>
        <p:spPr>
          <a:xfrm>
            <a:off x="5528604" y="2255520"/>
            <a:ext cx="6190956" cy="3733800"/>
          </a:xfrm>
          <a:prstGeom prst="snip2Diag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marL="342900" marR="0" lvl="0" indent="-342900" algn="just">
              <a:lnSpc>
                <a:spcPct val="150000"/>
              </a:lnSpc>
              <a:spcBef>
                <a:spcPts val="1200"/>
              </a:spcBef>
              <a:spcAft>
                <a:spcPts val="0"/>
              </a:spcAft>
              <a:buFont typeface="Arial" panose="020B0604020202020204" pitchFamily="34" charset="0"/>
              <a:buChar char="●"/>
            </a:pPr>
            <a:r>
              <a:rPr lang="en-US" sz="2000" b="0" u="none" strike="noStrike" dirty="0">
                <a:solidFill>
                  <a:schemeClr val="tx1"/>
                </a:solidFill>
                <a:effectLst/>
                <a:latin typeface="Calibri" panose="020F0502020204030204" pitchFamily="34" charset="0"/>
                <a:ea typeface="Arial" panose="020B0604020202020204" pitchFamily="34" charset="0"/>
                <a:cs typeface="Calibri" panose="020F0502020204030204" pitchFamily="34" charset="0"/>
              </a:rPr>
              <a:t>Bureaucracy, corruption, lack of skills, and lack of intellectual property rights (</a:t>
            </a:r>
            <a:r>
              <a:rPr lang="en-GB" sz="2000" dirty="0">
                <a:solidFill>
                  <a:schemeClr val="tx1"/>
                </a:solidFill>
                <a:latin typeface="Calibri" panose="020F0502020204030204" pitchFamily="34" charset="0"/>
                <a:cs typeface="Calibri" panose="020F0502020204030204" pitchFamily="34" charset="0"/>
              </a:rPr>
              <a:t>Crowe, 2021) </a:t>
            </a:r>
            <a:r>
              <a:rPr lang="en-US" sz="2000" b="0" u="none" strike="noStrike" dirty="0">
                <a:solidFill>
                  <a:schemeClr val="tx1"/>
                </a:solidFill>
                <a:effectLst/>
                <a:latin typeface="Calibri" panose="020F0502020204030204" pitchFamily="34" charset="0"/>
                <a:ea typeface="Arial" panose="020B0604020202020204" pitchFamily="34" charset="0"/>
                <a:cs typeface="Calibri" panose="020F0502020204030204" pitchFamily="34" charset="0"/>
              </a:rPr>
              <a:t>.  </a:t>
            </a:r>
            <a:endParaRPr lang="en-US" sz="2000" b="1" u="none" strike="noStrike" dirty="0">
              <a:solidFill>
                <a:schemeClr val="tx1"/>
              </a:solidFill>
              <a:effectLst/>
              <a:latin typeface="Calibri" panose="020F0502020204030204" pitchFamily="34" charset="0"/>
              <a:ea typeface="Arial" panose="020B0604020202020204" pitchFamily="34" charset="0"/>
              <a:cs typeface="Calibri" panose="020F0502020204030204" pitchFamily="34" charset="0"/>
            </a:endParaRPr>
          </a:p>
          <a:p>
            <a:pPr marL="342900" indent="-342900" algn="just">
              <a:lnSpc>
                <a:spcPct val="150000"/>
              </a:lnSpc>
              <a:buFont typeface="Arial" panose="020B0604020202020204" pitchFamily="34" charset="0"/>
              <a:buChar char="●"/>
            </a:pPr>
            <a:r>
              <a:rPr lang="en-US" sz="2000" b="0" u="none" strike="noStrike" dirty="0">
                <a:solidFill>
                  <a:schemeClr val="tx1"/>
                </a:solidFill>
                <a:effectLst/>
                <a:latin typeface="Calibri" panose="020F0502020204030204" pitchFamily="34" charset="0"/>
                <a:ea typeface="Arial" panose="020B0604020202020204" pitchFamily="34" charset="0"/>
                <a:cs typeface="Calibri" panose="020F0502020204030204" pitchFamily="34" charset="0"/>
              </a:rPr>
              <a:t>Concern of developing the proper management (</a:t>
            </a:r>
            <a:r>
              <a:rPr lang="en-GB" sz="2000" dirty="0">
                <a:solidFill>
                  <a:schemeClr val="tx1"/>
                </a:solidFill>
                <a:latin typeface="Calibri" panose="020F0502020204030204" pitchFamily="34" charset="0"/>
                <a:cs typeface="Calibri" panose="020F0502020204030204" pitchFamily="34" charset="0"/>
              </a:rPr>
              <a:t>Pham, 2020)</a:t>
            </a:r>
            <a:r>
              <a:rPr lang="en-US" sz="2000" b="0" u="none" strike="noStrike" dirty="0">
                <a:solidFill>
                  <a:schemeClr val="tx1"/>
                </a:solidFill>
                <a:effectLst/>
                <a:latin typeface="Calibri" panose="020F0502020204030204" pitchFamily="34" charset="0"/>
                <a:ea typeface="Arial" panose="020B0604020202020204" pitchFamily="34" charset="0"/>
                <a:cs typeface="Calibri" panose="020F0502020204030204" pitchFamily="34" charset="0"/>
              </a:rPr>
              <a:t>. </a:t>
            </a:r>
            <a:endParaRPr lang="en-US" sz="2000" b="1" u="none" strike="noStrike" dirty="0">
              <a:solidFill>
                <a:schemeClr val="tx1"/>
              </a:solidFill>
              <a:effectLst/>
              <a:latin typeface="Calibri" panose="020F0502020204030204" pitchFamily="34" charset="0"/>
              <a:ea typeface="Arial" panose="020B0604020202020204" pitchFamily="34" charset="0"/>
              <a:cs typeface="Calibri" panose="020F0502020204030204" pitchFamily="34" charset="0"/>
            </a:endParaRPr>
          </a:p>
          <a:p>
            <a:pPr marL="342900" marR="0" lvl="0" indent="-342900" algn="just">
              <a:lnSpc>
                <a:spcPct val="150000"/>
              </a:lnSpc>
              <a:spcBef>
                <a:spcPts val="0"/>
              </a:spcBef>
              <a:spcAft>
                <a:spcPts val="1200"/>
              </a:spcAft>
              <a:buFont typeface="Arial" panose="020B0604020202020204" pitchFamily="34" charset="0"/>
              <a:buChar char="●"/>
            </a:pPr>
            <a:r>
              <a:rPr lang="en-US" sz="2000" b="0" u="none" strike="noStrike" dirty="0">
                <a:solidFill>
                  <a:schemeClr val="tx1"/>
                </a:solidFill>
                <a:effectLst/>
                <a:latin typeface="Calibri" panose="020F0502020204030204" pitchFamily="34" charset="0"/>
                <a:ea typeface="Arial" panose="020B0604020202020204" pitchFamily="34" charset="0"/>
                <a:cs typeface="Calibri" panose="020F0502020204030204" pitchFamily="34" charset="0"/>
              </a:rPr>
              <a:t>Power culture is followed that makes concern in managing leadership areas.</a:t>
            </a:r>
            <a:endParaRPr lang="en-US" sz="2000" b="1" u="none" strike="noStrike" dirty="0">
              <a:solidFill>
                <a:schemeClr val="tx1"/>
              </a:solidFill>
              <a:effectLst/>
              <a:latin typeface="Calibri" panose="020F0502020204030204" pitchFamily="34" charset="0"/>
              <a:ea typeface="Arial" panose="020B0604020202020204" pitchFamily="34" charset="0"/>
              <a:cs typeface="Calibri" panose="020F0502020204030204" pitchFamily="34" charset="0"/>
            </a:endParaRPr>
          </a:p>
        </p:txBody>
      </p:sp>
      <p:pic>
        <p:nvPicPr>
          <p:cNvPr id="7170" name="Picture 2" descr="Vietnam Development Report 2014 - Skilling up Vietnam: Preparing the  workforce for a modern market economy">
            <a:extLst>
              <a:ext uri="{FF2B5EF4-FFF2-40B4-BE49-F238E27FC236}">
                <a16:creationId xmlns:a16="http://schemas.microsoft.com/office/drawing/2014/main" id="{DC8A155E-D88A-E879-8D7E-9166FA98C4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440" y="2771775"/>
            <a:ext cx="4585335" cy="25907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5535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EE1C0-03D0-CD5C-E057-7B8A085B4D78}"/>
              </a:ext>
            </a:extLst>
          </p:cNvPr>
          <p:cNvSpPr>
            <a:spLocks noGrp="1"/>
          </p:cNvSpPr>
          <p:nvPr>
            <p:ph type="title"/>
          </p:nvPr>
        </p:nvSpPr>
        <p:spPr>
          <a:xfrm>
            <a:off x="2231136" y="604912"/>
            <a:ext cx="7729728" cy="1181686"/>
          </a:xfrm>
        </p:spPr>
        <p:txBody>
          <a:bodyPr/>
          <a:lstStyle/>
          <a:p>
            <a:r>
              <a:rPr lang="en-US" sz="1800" b="1" dirty="0">
                <a:effectLst/>
                <a:latin typeface="Arial" panose="020B0604020202020204" pitchFamily="34" charset="0"/>
                <a:ea typeface="Arial" panose="020B0604020202020204" pitchFamily="34" charset="0"/>
              </a:rPr>
              <a:t>Cultural sensitivity when doing business in Vietnam</a:t>
            </a:r>
            <a:endParaRPr lang="en-US" dirty="0"/>
          </a:p>
        </p:txBody>
      </p:sp>
      <p:sp>
        <p:nvSpPr>
          <p:cNvPr id="3" name="Rectangle: Rounded Corners 2">
            <a:extLst>
              <a:ext uri="{FF2B5EF4-FFF2-40B4-BE49-F238E27FC236}">
                <a16:creationId xmlns:a16="http://schemas.microsoft.com/office/drawing/2014/main" id="{221A52BA-731E-FB71-6AE7-638DDD33B644}"/>
              </a:ext>
            </a:extLst>
          </p:cNvPr>
          <p:cNvSpPr/>
          <p:nvPr/>
        </p:nvSpPr>
        <p:spPr>
          <a:xfrm>
            <a:off x="716280" y="2042160"/>
            <a:ext cx="6995160" cy="6705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0" u="none" strike="noStrike" dirty="0">
                <a:effectLst/>
                <a:latin typeface="Arial" panose="020B0604020202020204" pitchFamily="34" charset="0"/>
                <a:ea typeface="Arial" panose="020B0604020202020204" pitchFamily="34" charset="0"/>
              </a:rPr>
              <a:t>Maintaining trust is an important area for business development. </a:t>
            </a:r>
            <a:endParaRPr lang="en-US" sz="1800" b="1" u="none" strike="noStrike" dirty="0">
              <a:effectLst/>
              <a:latin typeface="Arial" panose="020B0604020202020204" pitchFamily="34" charset="0"/>
              <a:ea typeface="Arial" panose="020B0604020202020204" pitchFamily="34" charset="0"/>
            </a:endParaRPr>
          </a:p>
        </p:txBody>
      </p:sp>
      <p:sp>
        <p:nvSpPr>
          <p:cNvPr id="4" name="Rectangle: Rounded Corners 3">
            <a:extLst>
              <a:ext uri="{FF2B5EF4-FFF2-40B4-BE49-F238E27FC236}">
                <a16:creationId xmlns:a16="http://schemas.microsoft.com/office/drawing/2014/main" id="{242D7491-988E-73E8-B13C-055C5772C992}"/>
              </a:ext>
            </a:extLst>
          </p:cNvPr>
          <p:cNvSpPr/>
          <p:nvPr/>
        </p:nvSpPr>
        <p:spPr>
          <a:xfrm>
            <a:off x="716280" y="3185160"/>
            <a:ext cx="6995160" cy="85344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800" b="0" u="none" strike="noStrike" dirty="0">
                <a:effectLst/>
                <a:latin typeface="Arial" panose="020B0604020202020204" pitchFamily="34" charset="0"/>
                <a:ea typeface="Arial" panose="020B0604020202020204" pitchFamily="34" charset="0"/>
              </a:rPr>
              <a:t>Vietnam’s culture is different from the western culture of the UK.</a:t>
            </a:r>
            <a:endParaRPr lang="en-US" sz="1800" b="1" u="none" strike="noStrike" dirty="0">
              <a:effectLst/>
              <a:latin typeface="Arial" panose="020B0604020202020204" pitchFamily="34" charset="0"/>
              <a:ea typeface="Arial" panose="020B0604020202020204" pitchFamily="34" charset="0"/>
            </a:endParaRPr>
          </a:p>
        </p:txBody>
      </p:sp>
      <p:sp>
        <p:nvSpPr>
          <p:cNvPr id="5" name="Rectangle: Rounded Corners 4">
            <a:extLst>
              <a:ext uri="{FF2B5EF4-FFF2-40B4-BE49-F238E27FC236}">
                <a16:creationId xmlns:a16="http://schemas.microsoft.com/office/drawing/2014/main" id="{54A17A39-B27F-D5CF-61CE-72588EE41063}"/>
              </a:ext>
            </a:extLst>
          </p:cNvPr>
          <p:cNvSpPr/>
          <p:nvPr/>
        </p:nvSpPr>
        <p:spPr>
          <a:xfrm>
            <a:off x="716280" y="4617720"/>
            <a:ext cx="6995160" cy="853440"/>
          </a:xfrm>
          <a:prstGeom prst="roundRect">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US" sz="1800" b="0" u="none" strike="noStrike" dirty="0">
                <a:effectLst/>
                <a:latin typeface="Arial" panose="020B0604020202020204" pitchFamily="34" charset="0"/>
                <a:ea typeface="Arial" panose="020B0604020202020204" pitchFamily="34" charset="0"/>
              </a:rPr>
              <a:t>Getting electricity is the major area of concern for developing the business. </a:t>
            </a:r>
            <a:endParaRPr lang="en-US" sz="1800" b="1" u="none" strike="noStrike" dirty="0">
              <a:effectLst/>
              <a:latin typeface="Arial" panose="020B0604020202020204" pitchFamily="34" charset="0"/>
              <a:ea typeface="Arial" panose="020B0604020202020204" pitchFamily="34" charset="0"/>
            </a:endParaRPr>
          </a:p>
        </p:txBody>
      </p:sp>
      <p:sp>
        <p:nvSpPr>
          <p:cNvPr id="6" name="Rectangle: Rounded Corners 5">
            <a:extLst>
              <a:ext uri="{FF2B5EF4-FFF2-40B4-BE49-F238E27FC236}">
                <a16:creationId xmlns:a16="http://schemas.microsoft.com/office/drawing/2014/main" id="{5783C171-DED2-D2A0-2D10-45C418C02114}"/>
              </a:ext>
            </a:extLst>
          </p:cNvPr>
          <p:cNvSpPr/>
          <p:nvPr/>
        </p:nvSpPr>
        <p:spPr>
          <a:xfrm>
            <a:off x="716280" y="6111240"/>
            <a:ext cx="6995160" cy="518160"/>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1800" b="0" u="none" strike="noStrike" dirty="0">
                <a:effectLst/>
                <a:latin typeface="Arial" panose="020B0604020202020204" pitchFamily="34" charset="0"/>
                <a:ea typeface="Arial" panose="020B0604020202020204" pitchFamily="34" charset="0"/>
              </a:rPr>
              <a:t>Development of a great leader is important.</a:t>
            </a:r>
            <a:endParaRPr lang="en-US" sz="1800" b="1" u="none" strike="noStrike" dirty="0">
              <a:effectLst/>
              <a:latin typeface="Arial" panose="020B0604020202020204" pitchFamily="34" charset="0"/>
              <a:ea typeface="Arial" panose="020B0604020202020204" pitchFamily="34" charset="0"/>
            </a:endParaRPr>
          </a:p>
        </p:txBody>
      </p:sp>
      <p:pic>
        <p:nvPicPr>
          <p:cNvPr id="8194" name="Picture 2" descr="Culture of Vietnam | Religion, Cuisine, Art, Festivals &amp; More">
            <a:extLst>
              <a:ext uri="{FF2B5EF4-FFF2-40B4-BE49-F238E27FC236}">
                <a16:creationId xmlns:a16="http://schemas.microsoft.com/office/drawing/2014/main" id="{56C7E813-DBB2-CB28-DE1C-22CBA776FD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7175" y="2611595"/>
            <a:ext cx="3909060" cy="2606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4993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FB964-B8D8-1655-C8E6-C2984FB8B8F3}"/>
              </a:ext>
            </a:extLst>
          </p:cNvPr>
          <p:cNvSpPr>
            <a:spLocks noGrp="1"/>
          </p:cNvSpPr>
          <p:nvPr>
            <p:ph type="title"/>
          </p:nvPr>
        </p:nvSpPr>
        <p:spPr>
          <a:xfrm>
            <a:off x="2231136" y="688816"/>
            <a:ext cx="7729728" cy="1188720"/>
          </a:xfrm>
        </p:spPr>
        <p:txBody>
          <a:bodyPr>
            <a:normAutofit/>
          </a:bodyPr>
          <a:lstStyle/>
          <a:p>
            <a:r>
              <a:rPr lang="en-US" b="1" dirty="0">
                <a:effectLst/>
                <a:latin typeface="Arial" panose="020B0604020202020204" pitchFamily="34" charset="0"/>
                <a:ea typeface="Arial" panose="020B0604020202020204" pitchFamily="34" charset="0"/>
              </a:rPr>
              <a:t>Recommendations for getting success in Vietnam</a:t>
            </a:r>
            <a:endParaRPr lang="en-US" dirty="0"/>
          </a:p>
        </p:txBody>
      </p:sp>
      <p:sp>
        <p:nvSpPr>
          <p:cNvPr id="3" name="TextBox 2">
            <a:extLst>
              <a:ext uri="{FF2B5EF4-FFF2-40B4-BE49-F238E27FC236}">
                <a16:creationId xmlns:a16="http://schemas.microsoft.com/office/drawing/2014/main" id="{351CCA82-33F1-A195-F29D-1EFDA6B0D733}"/>
              </a:ext>
            </a:extLst>
          </p:cNvPr>
          <p:cNvSpPr txBox="1"/>
          <p:nvPr/>
        </p:nvSpPr>
        <p:spPr>
          <a:xfrm>
            <a:off x="731520" y="2209800"/>
            <a:ext cx="5554980" cy="3365024"/>
          </a:xfrm>
          <a:prstGeom prst="rect">
            <a:avLst/>
          </a:prstGeom>
          <a:noFill/>
        </p:spPr>
        <p:txBody>
          <a:bodyPr wrap="square" rtlCol="0">
            <a:spAutoFit/>
          </a:bodyPr>
          <a:lstStyle/>
          <a:p>
            <a:pPr marL="342900" marR="0" lvl="0" indent="-342900" algn="just">
              <a:lnSpc>
                <a:spcPct val="150000"/>
              </a:lnSpc>
              <a:spcBef>
                <a:spcPts val="0"/>
              </a:spcBef>
              <a:spcAft>
                <a:spcPts val="0"/>
              </a:spcAft>
              <a:buFont typeface="Wingdings" panose="05000000000000000000" pitchFamily="2" charset="2"/>
              <a:buChar char="§"/>
            </a:pPr>
            <a:r>
              <a:rPr lang="en-US" sz="1800" b="0" u="none" strike="noStrike" dirty="0">
                <a:effectLst/>
                <a:latin typeface="Calibri" panose="020F0502020204030204" pitchFamily="34" charset="0"/>
                <a:ea typeface="Arial" panose="020B0604020202020204" pitchFamily="34" charset="0"/>
                <a:cs typeface="Calibri" panose="020F0502020204030204" pitchFamily="34" charset="0"/>
              </a:rPr>
              <a:t>Everyone in the organization should be allocated the proper role and a place within the business. </a:t>
            </a:r>
            <a:endParaRPr lang="en-US" sz="1800" b="1" u="none" strike="noStrike" dirty="0">
              <a:effectLst/>
              <a:latin typeface="Calibri" panose="020F0502020204030204" pitchFamily="34" charset="0"/>
              <a:ea typeface="Arial" panose="020B0604020202020204" pitchFamily="34" charset="0"/>
              <a:cs typeface="Calibri" panose="020F0502020204030204" pitchFamily="34" charset="0"/>
            </a:endParaRPr>
          </a:p>
          <a:p>
            <a:pPr marL="342900" marR="0" lvl="0" indent="-342900" algn="just">
              <a:lnSpc>
                <a:spcPct val="150000"/>
              </a:lnSpc>
              <a:spcBef>
                <a:spcPts val="0"/>
              </a:spcBef>
              <a:spcAft>
                <a:spcPts val="0"/>
              </a:spcAft>
              <a:buFont typeface="Wingdings" panose="05000000000000000000" pitchFamily="2" charset="2"/>
              <a:buChar char="§"/>
            </a:pPr>
            <a:r>
              <a:rPr lang="en-US" sz="1800" b="0" u="none" strike="noStrike" dirty="0">
                <a:effectLst/>
                <a:latin typeface="Calibri" panose="020F0502020204030204" pitchFamily="34" charset="0"/>
                <a:ea typeface="Arial" panose="020B0604020202020204" pitchFamily="34" charset="0"/>
                <a:cs typeface="Calibri" panose="020F0502020204030204" pitchFamily="34" charset="0"/>
              </a:rPr>
              <a:t>It is important to consider the role of women properly.</a:t>
            </a:r>
            <a:endParaRPr lang="en-US" sz="1800" b="1" u="none" strike="noStrike" dirty="0">
              <a:effectLst/>
              <a:latin typeface="Calibri" panose="020F0502020204030204" pitchFamily="34" charset="0"/>
              <a:ea typeface="Arial" panose="020B0604020202020204" pitchFamily="34" charset="0"/>
              <a:cs typeface="Calibri" panose="020F0502020204030204" pitchFamily="34" charset="0"/>
            </a:endParaRPr>
          </a:p>
          <a:p>
            <a:pPr marL="342900" marR="0" lvl="0" indent="-342900" algn="just">
              <a:lnSpc>
                <a:spcPct val="150000"/>
              </a:lnSpc>
              <a:spcBef>
                <a:spcPts val="0"/>
              </a:spcBef>
              <a:spcAft>
                <a:spcPts val="0"/>
              </a:spcAft>
              <a:buFont typeface="Wingdings" panose="05000000000000000000" pitchFamily="2" charset="2"/>
              <a:buChar char="§"/>
            </a:pPr>
            <a:r>
              <a:rPr lang="en-US" sz="1800" b="0" u="none" strike="noStrike" dirty="0">
                <a:effectLst/>
                <a:latin typeface="Calibri" panose="020F0502020204030204" pitchFamily="34" charset="0"/>
                <a:ea typeface="Arial" panose="020B0604020202020204" pitchFamily="34" charset="0"/>
                <a:cs typeface="Calibri" panose="020F0502020204030204" pitchFamily="34" charset="0"/>
              </a:rPr>
              <a:t>Proper focus on the conversation and transparency is important. </a:t>
            </a:r>
            <a:endParaRPr lang="en-US" sz="1800" b="1" u="none" strike="noStrike" dirty="0">
              <a:effectLst/>
              <a:latin typeface="Calibri" panose="020F0502020204030204" pitchFamily="34" charset="0"/>
              <a:ea typeface="Arial" panose="020B0604020202020204" pitchFamily="34" charset="0"/>
              <a:cs typeface="Calibri" panose="020F0502020204030204" pitchFamily="34" charset="0"/>
            </a:endParaRPr>
          </a:p>
          <a:p>
            <a:pPr marL="342900" marR="0" lvl="0" indent="-342900" algn="just">
              <a:lnSpc>
                <a:spcPct val="150000"/>
              </a:lnSpc>
              <a:spcBef>
                <a:spcPts val="0"/>
              </a:spcBef>
              <a:spcAft>
                <a:spcPts val="0"/>
              </a:spcAft>
              <a:buFont typeface="Wingdings" panose="05000000000000000000" pitchFamily="2" charset="2"/>
              <a:buChar char="§"/>
            </a:pPr>
            <a:r>
              <a:rPr lang="en-US" sz="1800" b="0" u="none" strike="noStrike" dirty="0">
                <a:effectLst/>
                <a:latin typeface="Calibri" panose="020F0502020204030204" pitchFamily="34" charset="0"/>
                <a:ea typeface="Arial" panose="020B0604020202020204" pitchFamily="34" charset="0"/>
                <a:cs typeface="Calibri" panose="020F0502020204030204" pitchFamily="34" charset="0"/>
              </a:rPr>
              <a:t>Relationships should be focused through developing the workforce. </a:t>
            </a:r>
            <a:endParaRPr lang="en-US" sz="1800" b="1" u="none" strike="noStrike" dirty="0">
              <a:effectLst/>
              <a:latin typeface="Calibri" panose="020F0502020204030204" pitchFamily="34" charset="0"/>
              <a:ea typeface="Arial" panose="020B0604020202020204" pitchFamily="34" charset="0"/>
              <a:cs typeface="Calibri" panose="020F0502020204030204" pitchFamily="34" charset="0"/>
            </a:endParaRPr>
          </a:p>
        </p:txBody>
      </p:sp>
      <p:pic>
        <p:nvPicPr>
          <p:cNvPr id="9218" name="Picture 2" descr="Nature of Management Development - Assignment Point">
            <a:extLst>
              <a:ext uri="{FF2B5EF4-FFF2-40B4-BE49-F238E27FC236}">
                <a16:creationId xmlns:a16="http://schemas.microsoft.com/office/drawing/2014/main" id="{EF4FF72A-548E-5F7F-E265-07A4D87917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3010" y="2033337"/>
            <a:ext cx="4762500" cy="3645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44022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EA2AB-DD9E-7DBB-A0C0-CC3086C97114}"/>
              </a:ext>
            </a:extLst>
          </p:cNvPr>
          <p:cNvSpPr>
            <a:spLocks noGrp="1"/>
          </p:cNvSpPr>
          <p:nvPr>
            <p:ph type="title"/>
          </p:nvPr>
        </p:nvSpPr>
        <p:spPr/>
        <p:txBody>
          <a:bodyPr>
            <a:normAutofit/>
          </a:bodyPr>
          <a:lstStyle/>
          <a:p>
            <a:r>
              <a:rPr lang="en-US" sz="3600" b="1" dirty="0">
                <a:effectLst/>
                <a:latin typeface="Arial" panose="020B0604020202020204" pitchFamily="34" charset="0"/>
                <a:ea typeface="Arial" panose="020B0604020202020204" pitchFamily="34" charset="0"/>
              </a:rPr>
              <a:t>Conclusion</a:t>
            </a:r>
            <a:endParaRPr lang="en-US" sz="3600" dirty="0"/>
          </a:p>
        </p:txBody>
      </p:sp>
      <p:sp>
        <p:nvSpPr>
          <p:cNvPr id="3" name="TextBox 2">
            <a:extLst>
              <a:ext uri="{FF2B5EF4-FFF2-40B4-BE49-F238E27FC236}">
                <a16:creationId xmlns:a16="http://schemas.microsoft.com/office/drawing/2014/main" id="{D9DFAB27-571A-BC01-22ED-F21E9FE39F36}"/>
              </a:ext>
            </a:extLst>
          </p:cNvPr>
          <p:cNvSpPr txBox="1"/>
          <p:nvPr/>
        </p:nvSpPr>
        <p:spPr>
          <a:xfrm>
            <a:off x="929640" y="2346960"/>
            <a:ext cx="5594985" cy="2542363"/>
          </a:xfrm>
          <a:prstGeom prst="rect">
            <a:avLst/>
          </a:prstGeom>
          <a:noFill/>
        </p:spPr>
        <p:txBody>
          <a:bodyPr wrap="square" rtlCol="0">
            <a:spAutoFit/>
          </a:bodyPr>
          <a:lstStyle/>
          <a:p>
            <a:pPr marL="342900" marR="0" lvl="0" indent="-342900" algn="just">
              <a:lnSpc>
                <a:spcPct val="150000"/>
              </a:lnSpc>
              <a:spcBef>
                <a:spcPts val="0"/>
              </a:spcBef>
              <a:spcAft>
                <a:spcPts val="0"/>
              </a:spcAft>
              <a:buFont typeface="Arial" panose="020B0604020202020204" pitchFamily="34" charset="0"/>
              <a:buChar char="●"/>
            </a:pPr>
            <a:r>
              <a:rPr lang="en-US" sz="1800" b="0" u="none" strike="noStrike" dirty="0">
                <a:effectLst/>
                <a:latin typeface="Calibri" panose="020F0502020204030204" pitchFamily="34" charset="0"/>
                <a:ea typeface="Arial" panose="020B0604020202020204" pitchFamily="34" charset="0"/>
                <a:cs typeface="Calibri" panose="020F0502020204030204" pitchFamily="34" charset="0"/>
              </a:rPr>
              <a:t>Development of the relationship is the key area for developing business in Vietnam.</a:t>
            </a:r>
            <a:endParaRPr lang="en-US" sz="1800" b="1" u="none" strike="noStrike" dirty="0">
              <a:effectLst/>
              <a:latin typeface="Calibri" panose="020F0502020204030204" pitchFamily="34" charset="0"/>
              <a:ea typeface="Arial" panose="020B060402020202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US" sz="1800" b="0" u="none" strike="noStrike" dirty="0">
                <a:effectLst/>
                <a:latin typeface="Calibri" panose="020F0502020204030204" pitchFamily="34" charset="0"/>
                <a:ea typeface="Arial" panose="020B0604020202020204" pitchFamily="34" charset="0"/>
                <a:cs typeface="Calibri" panose="020F0502020204030204" pitchFamily="34" charset="0"/>
              </a:rPr>
              <a:t>Cultural differences have to be followed for the development of the business strategy.</a:t>
            </a:r>
            <a:endParaRPr lang="en-US" sz="1800" b="1" u="none" strike="noStrike" dirty="0">
              <a:effectLst/>
              <a:latin typeface="Calibri" panose="020F0502020204030204" pitchFamily="34" charset="0"/>
              <a:ea typeface="Arial" panose="020B060402020202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US" sz="1800" b="0" u="none" strike="noStrike" dirty="0">
                <a:effectLst/>
                <a:latin typeface="Calibri" panose="020F0502020204030204" pitchFamily="34" charset="0"/>
                <a:ea typeface="Arial" panose="020B0604020202020204" pitchFamily="34" charset="0"/>
                <a:cs typeface="Calibri" panose="020F0502020204030204" pitchFamily="34" charset="0"/>
              </a:rPr>
              <a:t>Commitment from the different members in the organization can create proper business opportunities. </a:t>
            </a:r>
            <a:endParaRPr lang="en-US" sz="1800" b="1" u="none" strike="noStrike" dirty="0">
              <a:effectLst/>
              <a:latin typeface="Calibri" panose="020F0502020204030204" pitchFamily="34" charset="0"/>
              <a:ea typeface="Arial" panose="020B0604020202020204" pitchFamily="34" charset="0"/>
              <a:cs typeface="Calibri" panose="020F0502020204030204" pitchFamily="34" charset="0"/>
            </a:endParaRPr>
          </a:p>
        </p:txBody>
      </p:sp>
      <p:pic>
        <p:nvPicPr>
          <p:cNvPr id="1026" name="Picture 2" descr="Guide to Doing Business in Vietnam | Minority Business Development Agency">
            <a:extLst>
              <a:ext uri="{FF2B5EF4-FFF2-40B4-BE49-F238E27FC236}">
                <a16:creationId xmlns:a16="http://schemas.microsoft.com/office/drawing/2014/main" id="{0A6759D0-B874-945A-EFEB-5EDFF15141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0475" y="1861184"/>
            <a:ext cx="3762375" cy="3762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30729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8A4846-7C48-7864-39B7-3A86E4B9A1B4}"/>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vert="horz" lIns="182880" tIns="182880" rIns="182880" bIns="182880" rtlCol="0" anchor="ctr">
            <a:normAutofit/>
          </a:bodyPr>
          <a:lstStyle/>
          <a:p>
            <a:r>
              <a:rPr lang="en-US" sz="2600" kern="1200" cap="all" spc="200" baseline="0">
                <a:solidFill>
                  <a:srgbClr val="FFFFFF"/>
                </a:solidFill>
                <a:latin typeface="+mj-lt"/>
                <a:ea typeface="+mj-ea"/>
                <a:cs typeface="+mj-cs"/>
              </a:rPr>
              <a:t>References</a:t>
            </a:r>
          </a:p>
        </p:txBody>
      </p:sp>
      <p:sp>
        <p:nvSpPr>
          <p:cNvPr id="3" name="Content Placeholder 2">
            <a:extLst>
              <a:ext uri="{FF2B5EF4-FFF2-40B4-BE49-F238E27FC236}">
                <a16:creationId xmlns:a16="http://schemas.microsoft.com/office/drawing/2014/main" id="{8FB00238-C8ED-1BF3-9344-157E5B9B9A42}"/>
              </a:ext>
            </a:extLst>
          </p:cNvPr>
          <p:cNvSpPr>
            <a:spLocks noGrp="1"/>
          </p:cNvSpPr>
          <p:nvPr>
            <p:ph idx="1"/>
          </p:nvPr>
        </p:nvSpPr>
        <p:spPr>
          <a:xfrm>
            <a:off x="5089355" y="239151"/>
            <a:ext cx="6671236" cy="6147581"/>
          </a:xfrm>
        </p:spPr>
        <p:txBody>
          <a:bodyPr vert="horz" lIns="91440" tIns="45720" rIns="91440" bIns="45720" rtlCol="0" anchor="ctr">
            <a:noAutofit/>
          </a:bodyPr>
          <a:lstStyle/>
          <a:p>
            <a:pPr marL="0" marR="0">
              <a:lnSpc>
                <a:spcPct val="90000"/>
              </a:lnSpc>
              <a:spcAft>
                <a:spcPts val="0"/>
              </a:spcAft>
            </a:pPr>
            <a:r>
              <a:rPr lang="en-US" sz="1600" b="0" dirty="0">
                <a:solidFill>
                  <a:schemeClr val="tx1">
                    <a:lumMod val="85000"/>
                    <a:lumOff val="15000"/>
                  </a:schemeClr>
                </a:solidFill>
                <a:effectLst/>
              </a:rPr>
              <a:t>Wong, D., 2021. Vietnam Street Fashion Labels and Couture Brands To Discover. [online] Vietnam Is Awesome. Available at: &lt;https://</a:t>
            </a:r>
            <a:r>
              <a:rPr lang="en-US" sz="1600" b="0" dirty="0" err="1">
                <a:solidFill>
                  <a:schemeClr val="tx1">
                    <a:lumMod val="85000"/>
                    <a:lumOff val="15000"/>
                  </a:schemeClr>
                </a:solidFill>
                <a:effectLst/>
              </a:rPr>
              <a:t>vietnamisawesome.com</a:t>
            </a:r>
            <a:r>
              <a:rPr lang="en-US" sz="1600" b="0" dirty="0">
                <a:solidFill>
                  <a:schemeClr val="tx1">
                    <a:lumMod val="85000"/>
                    <a:lumOff val="15000"/>
                  </a:schemeClr>
                </a:solidFill>
                <a:effectLst/>
              </a:rPr>
              <a:t>/articles/</a:t>
            </a:r>
            <a:r>
              <a:rPr lang="en-US" sz="1600" b="0" dirty="0" err="1">
                <a:solidFill>
                  <a:schemeClr val="tx1">
                    <a:lumMod val="85000"/>
                    <a:lumOff val="15000"/>
                  </a:schemeClr>
                </a:solidFill>
                <a:effectLst/>
              </a:rPr>
              <a:t>vietnam</a:t>
            </a:r>
            <a:r>
              <a:rPr lang="en-US" sz="1600" b="0" dirty="0">
                <a:solidFill>
                  <a:schemeClr val="tx1">
                    <a:lumMod val="85000"/>
                    <a:lumOff val="15000"/>
                  </a:schemeClr>
                </a:solidFill>
                <a:effectLst/>
              </a:rPr>
              <a:t>-street-fashion-labels-and-couture-brands-to-discover&gt; [Accessed 11 August 2022].</a:t>
            </a:r>
            <a:endParaRPr lang="en-US" sz="1600" b="1" dirty="0">
              <a:solidFill>
                <a:schemeClr val="tx1">
                  <a:lumMod val="85000"/>
                  <a:lumOff val="15000"/>
                </a:schemeClr>
              </a:solidFill>
              <a:effectLst/>
            </a:endParaRPr>
          </a:p>
          <a:p>
            <a:pPr marL="0" marR="0">
              <a:lnSpc>
                <a:spcPct val="90000"/>
              </a:lnSpc>
              <a:spcAft>
                <a:spcPts val="0"/>
              </a:spcAft>
            </a:pPr>
            <a:r>
              <a:rPr lang="en-US" sz="1600" b="0" dirty="0" err="1">
                <a:solidFill>
                  <a:schemeClr val="tx1">
                    <a:lumMod val="85000"/>
                    <a:lumOff val="15000"/>
                  </a:schemeClr>
                </a:solidFill>
                <a:effectLst/>
              </a:rPr>
              <a:t>Deepwear</a:t>
            </a:r>
            <a:r>
              <a:rPr lang="en-US" sz="1600" b="0" dirty="0">
                <a:solidFill>
                  <a:schemeClr val="tx1">
                    <a:lumMod val="85000"/>
                    <a:lumOff val="15000"/>
                  </a:schemeClr>
                </a:solidFill>
                <a:effectLst/>
              </a:rPr>
              <a:t>. 2022. Vietnam Clothes Manufacturer | Jewelry &amp; Textile supplier. [online] Available at: &lt;https://</a:t>
            </a:r>
            <a:r>
              <a:rPr lang="en-US" sz="1600" b="0" dirty="0" err="1">
                <a:solidFill>
                  <a:schemeClr val="tx1">
                    <a:lumMod val="85000"/>
                    <a:lumOff val="15000"/>
                  </a:schemeClr>
                </a:solidFill>
                <a:effectLst/>
              </a:rPr>
              <a:t>deepwear.info</a:t>
            </a:r>
            <a:r>
              <a:rPr lang="en-US" sz="1600" b="0" dirty="0">
                <a:solidFill>
                  <a:schemeClr val="tx1">
                    <a:lumMod val="85000"/>
                    <a:lumOff val="15000"/>
                  </a:schemeClr>
                </a:solidFill>
                <a:effectLst/>
              </a:rPr>
              <a:t>/</a:t>
            </a:r>
            <a:r>
              <a:rPr lang="en-US" sz="1600" b="0" dirty="0" err="1">
                <a:solidFill>
                  <a:schemeClr val="tx1">
                    <a:lumMod val="85000"/>
                    <a:lumOff val="15000"/>
                  </a:schemeClr>
                </a:solidFill>
                <a:effectLst/>
              </a:rPr>
              <a:t>vietnam</a:t>
            </a:r>
            <a:r>
              <a:rPr lang="en-US" sz="1600" b="0" dirty="0">
                <a:solidFill>
                  <a:schemeClr val="tx1">
                    <a:lumMod val="85000"/>
                    <a:lumOff val="15000"/>
                  </a:schemeClr>
                </a:solidFill>
                <a:effectLst/>
              </a:rPr>
              <a:t>/&gt; [Accessed 11 August 2022].</a:t>
            </a:r>
            <a:endParaRPr lang="en-US" sz="1600" b="1" dirty="0">
              <a:solidFill>
                <a:schemeClr val="tx1">
                  <a:lumMod val="85000"/>
                  <a:lumOff val="15000"/>
                </a:schemeClr>
              </a:solidFill>
              <a:effectLst/>
            </a:endParaRPr>
          </a:p>
          <a:p>
            <a:pPr marL="0" marR="0">
              <a:lnSpc>
                <a:spcPct val="90000"/>
              </a:lnSpc>
              <a:spcAft>
                <a:spcPts val="0"/>
              </a:spcAft>
            </a:pPr>
            <a:r>
              <a:rPr lang="en-US" sz="1600" b="0" dirty="0">
                <a:solidFill>
                  <a:schemeClr val="tx1">
                    <a:lumMod val="85000"/>
                    <a:lumOff val="15000"/>
                  </a:schemeClr>
                </a:solidFill>
                <a:effectLst/>
              </a:rPr>
              <a:t>Fitz, M., 2022. 69 Top Vietnam Fashion Companies and Startups. [online] </a:t>
            </a:r>
            <a:r>
              <a:rPr lang="en-US" sz="1600" b="0" dirty="0" err="1">
                <a:solidFill>
                  <a:schemeClr val="tx1">
                    <a:lumMod val="85000"/>
                    <a:lumOff val="15000"/>
                  </a:schemeClr>
                </a:solidFill>
                <a:effectLst/>
              </a:rPr>
              <a:t>BestStartup.Asia</a:t>
            </a:r>
            <a:r>
              <a:rPr lang="en-US" sz="1600" b="0" dirty="0">
                <a:solidFill>
                  <a:schemeClr val="tx1">
                    <a:lumMod val="85000"/>
                    <a:lumOff val="15000"/>
                  </a:schemeClr>
                </a:solidFill>
                <a:effectLst/>
              </a:rPr>
              <a:t>. Available at: &lt;https://</a:t>
            </a:r>
            <a:r>
              <a:rPr lang="en-US" sz="1600" b="0" dirty="0" err="1">
                <a:solidFill>
                  <a:schemeClr val="tx1">
                    <a:lumMod val="85000"/>
                    <a:lumOff val="15000"/>
                  </a:schemeClr>
                </a:solidFill>
                <a:effectLst/>
              </a:rPr>
              <a:t>beststartup.asia</a:t>
            </a:r>
            <a:r>
              <a:rPr lang="en-US" sz="1600" b="0" dirty="0">
                <a:solidFill>
                  <a:schemeClr val="tx1">
                    <a:lumMod val="85000"/>
                    <a:lumOff val="15000"/>
                  </a:schemeClr>
                </a:solidFill>
                <a:effectLst/>
              </a:rPr>
              <a:t>/69-top-vietnam-fashion-companies-and-startups/&gt; [Accessed 11 August 2022].</a:t>
            </a:r>
            <a:endParaRPr lang="en-US" sz="1600" b="1" dirty="0">
              <a:solidFill>
                <a:schemeClr val="tx1">
                  <a:lumMod val="85000"/>
                  <a:lumOff val="15000"/>
                </a:schemeClr>
              </a:solidFill>
              <a:effectLst/>
            </a:endParaRPr>
          </a:p>
          <a:p>
            <a:pPr marL="0" marR="0">
              <a:lnSpc>
                <a:spcPct val="90000"/>
              </a:lnSpc>
              <a:spcAft>
                <a:spcPts val="0"/>
              </a:spcAft>
            </a:pPr>
            <a:r>
              <a:rPr lang="en-US" sz="1600" b="0" dirty="0" err="1">
                <a:solidFill>
                  <a:schemeClr val="tx1">
                    <a:lumMod val="85000"/>
                    <a:lumOff val="15000"/>
                  </a:schemeClr>
                </a:solidFill>
                <a:effectLst/>
              </a:rPr>
              <a:t>wolterskluwer.com</a:t>
            </a:r>
            <a:r>
              <a:rPr lang="en-US" sz="1600" b="0" dirty="0">
                <a:solidFill>
                  <a:schemeClr val="tx1">
                    <a:lumMod val="85000"/>
                    <a:lumOff val="15000"/>
                  </a:schemeClr>
                </a:solidFill>
                <a:effectLst/>
              </a:rPr>
              <a:t>. 2020. [online] Available at: &lt;https://</a:t>
            </a:r>
            <a:r>
              <a:rPr lang="en-US" sz="1600" b="0" dirty="0" err="1">
                <a:solidFill>
                  <a:schemeClr val="tx1">
                    <a:lumMod val="85000"/>
                    <a:lumOff val="15000"/>
                  </a:schemeClr>
                </a:solidFill>
                <a:effectLst/>
              </a:rPr>
              <a:t>www.wolterskluwer.com</a:t>
            </a:r>
            <a:r>
              <a:rPr lang="en-US" sz="1600" b="0" dirty="0">
                <a:solidFill>
                  <a:schemeClr val="tx1">
                    <a:lumMod val="85000"/>
                    <a:lumOff val="15000"/>
                  </a:schemeClr>
                </a:solidFill>
                <a:effectLst/>
              </a:rPr>
              <a:t>/</a:t>
            </a:r>
            <a:r>
              <a:rPr lang="en-US" sz="1600" b="0" dirty="0" err="1">
                <a:solidFill>
                  <a:schemeClr val="tx1">
                    <a:lumMod val="85000"/>
                    <a:lumOff val="15000"/>
                  </a:schemeClr>
                </a:solidFill>
                <a:effectLst/>
              </a:rPr>
              <a:t>en</a:t>
            </a:r>
            <a:r>
              <a:rPr lang="en-US" sz="1600" b="0" dirty="0">
                <a:solidFill>
                  <a:schemeClr val="tx1">
                    <a:lumMod val="85000"/>
                    <a:lumOff val="15000"/>
                  </a:schemeClr>
                </a:solidFill>
                <a:effectLst/>
              </a:rPr>
              <a:t>/expert-insights/doing-business-</a:t>
            </a:r>
            <a:r>
              <a:rPr lang="en-US" sz="1600" b="0" dirty="0" err="1">
                <a:solidFill>
                  <a:schemeClr val="tx1">
                    <a:lumMod val="85000"/>
                    <a:lumOff val="15000"/>
                  </a:schemeClr>
                </a:solidFill>
                <a:effectLst/>
              </a:rPr>
              <a:t>vietnam</a:t>
            </a:r>
            <a:r>
              <a:rPr lang="en-US" sz="1600" b="0" dirty="0">
                <a:solidFill>
                  <a:schemeClr val="tx1">
                    <a:lumMod val="85000"/>
                    <a:lumOff val="15000"/>
                  </a:schemeClr>
                </a:solidFill>
                <a:effectLst/>
              </a:rPr>
              <a:t>&gt; [Accessed 11 August 2022].</a:t>
            </a:r>
            <a:endParaRPr lang="en-US" sz="1600" b="1" dirty="0">
              <a:solidFill>
                <a:schemeClr val="tx1">
                  <a:lumMod val="85000"/>
                  <a:lumOff val="15000"/>
                </a:schemeClr>
              </a:solidFill>
              <a:effectLst/>
            </a:endParaRPr>
          </a:p>
          <a:p>
            <a:pPr marL="0" marR="0">
              <a:lnSpc>
                <a:spcPct val="90000"/>
              </a:lnSpc>
              <a:spcAft>
                <a:spcPts val="0"/>
              </a:spcAft>
            </a:pPr>
            <a:r>
              <a:rPr lang="en-US" sz="1600" b="0" dirty="0">
                <a:solidFill>
                  <a:schemeClr val="tx1">
                    <a:lumMod val="85000"/>
                    <a:lumOff val="15000"/>
                  </a:schemeClr>
                </a:solidFill>
                <a:effectLst/>
              </a:rPr>
              <a:t>New Look. 2022. </a:t>
            </a:r>
            <a:r>
              <a:rPr lang="en-US" sz="1600" b="0" i="1" dirty="0">
                <a:solidFill>
                  <a:schemeClr val="tx1">
                    <a:lumMod val="85000"/>
                    <a:lumOff val="15000"/>
                  </a:schemeClr>
                </a:solidFill>
                <a:effectLst/>
              </a:rPr>
              <a:t>New Look - </a:t>
            </a:r>
            <a:r>
              <a:rPr lang="en-US" sz="1600" b="0" i="1" dirty="0" err="1">
                <a:solidFill>
                  <a:schemeClr val="tx1">
                    <a:lumMod val="85000"/>
                    <a:lumOff val="15000"/>
                  </a:schemeClr>
                </a:solidFill>
                <a:effectLst/>
              </a:rPr>
              <a:t>Womens</a:t>
            </a:r>
            <a:r>
              <a:rPr lang="en-US" sz="1600" b="0" i="1" dirty="0">
                <a:solidFill>
                  <a:schemeClr val="tx1">
                    <a:lumMod val="85000"/>
                    <a:lumOff val="15000"/>
                  </a:schemeClr>
                </a:solidFill>
                <a:effectLst/>
              </a:rPr>
              <a:t>, </a:t>
            </a:r>
            <a:r>
              <a:rPr lang="en-US" sz="1600" b="0" i="1" dirty="0" err="1">
                <a:solidFill>
                  <a:schemeClr val="tx1">
                    <a:lumMod val="85000"/>
                    <a:lumOff val="15000"/>
                  </a:schemeClr>
                </a:solidFill>
                <a:effectLst/>
              </a:rPr>
              <a:t>Mens</a:t>
            </a:r>
            <a:r>
              <a:rPr lang="en-US" sz="1600" b="0" i="1" dirty="0">
                <a:solidFill>
                  <a:schemeClr val="tx1">
                    <a:lumMod val="85000"/>
                    <a:lumOff val="15000"/>
                  </a:schemeClr>
                </a:solidFill>
                <a:effectLst/>
              </a:rPr>
              <a:t> &amp; Teen fashion Online</a:t>
            </a:r>
            <a:r>
              <a:rPr lang="en-US" sz="1600" b="0" dirty="0">
                <a:solidFill>
                  <a:schemeClr val="tx1">
                    <a:lumMod val="85000"/>
                    <a:lumOff val="15000"/>
                  </a:schemeClr>
                </a:solidFill>
                <a:effectLst/>
              </a:rPr>
              <a:t>. [online] Available at: &lt;https://</a:t>
            </a:r>
            <a:r>
              <a:rPr lang="en-US" sz="1600" b="0" dirty="0" err="1">
                <a:solidFill>
                  <a:schemeClr val="tx1">
                    <a:lumMod val="85000"/>
                    <a:lumOff val="15000"/>
                  </a:schemeClr>
                </a:solidFill>
                <a:effectLst/>
              </a:rPr>
              <a:t>www.newlook.com</a:t>
            </a:r>
            <a:r>
              <a:rPr lang="en-US" sz="1600" b="0" dirty="0">
                <a:solidFill>
                  <a:schemeClr val="tx1">
                    <a:lumMod val="85000"/>
                    <a:lumOff val="15000"/>
                  </a:schemeClr>
                </a:solidFill>
                <a:effectLst/>
              </a:rPr>
              <a:t>/row&gt; [Accessed 11 August 2022].</a:t>
            </a:r>
            <a:endParaRPr lang="en-US" sz="1600" b="1" dirty="0">
              <a:solidFill>
                <a:schemeClr val="tx1">
                  <a:lumMod val="85000"/>
                  <a:lumOff val="15000"/>
                </a:schemeClr>
              </a:solidFill>
              <a:effectLst/>
            </a:endParaRPr>
          </a:p>
          <a:p>
            <a:pPr marL="0" marR="0">
              <a:lnSpc>
                <a:spcPct val="90000"/>
              </a:lnSpc>
              <a:spcAft>
                <a:spcPts val="0"/>
              </a:spcAft>
            </a:pPr>
            <a:r>
              <a:rPr lang="en-US" sz="1600" b="0" dirty="0">
                <a:solidFill>
                  <a:schemeClr val="tx1">
                    <a:lumMod val="85000"/>
                    <a:lumOff val="15000"/>
                  </a:schemeClr>
                </a:solidFill>
                <a:effectLst/>
              </a:rPr>
              <a:t>Cultural Atlas. 2022. </a:t>
            </a:r>
            <a:r>
              <a:rPr lang="en-US" sz="1600" b="0" i="1" dirty="0">
                <a:solidFill>
                  <a:schemeClr val="tx1">
                    <a:lumMod val="85000"/>
                    <a:lumOff val="15000"/>
                  </a:schemeClr>
                </a:solidFill>
                <a:effectLst/>
              </a:rPr>
              <a:t>Vietnamese Culture</a:t>
            </a:r>
            <a:r>
              <a:rPr lang="en-US" sz="1600" b="0" dirty="0">
                <a:solidFill>
                  <a:schemeClr val="tx1">
                    <a:lumMod val="85000"/>
                    <a:lumOff val="15000"/>
                  </a:schemeClr>
                </a:solidFill>
                <a:effectLst/>
              </a:rPr>
              <a:t>. [online] Available at: &lt;https://</a:t>
            </a:r>
            <a:r>
              <a:rPr lang="en-US" sz="1600" b="0" dirty="0" err="1">
                <a:solidFill>
                  <a:schemeClr val="tx1">
                    <a:lumMod val="85000"/>
                    <a:lumOff val="15000"/>
                  </a:schemeClr>
                </a:solidFill>
                <a:effectLst/>
              </a:rPr>
              <a:t>culturalatlas.sbs.com.au</a:t>
            </a:r>
            <a:r>
              <a:rPr lang="en-US" sz="1600" b="0" dirty="0">
                <a:solidFill>
                  <a:schemeClr val="tx1">
                    <a:lumMod val="85000"/>
                    <a:lumOff val="15000"/>
                  </a:schemeClr>
                </a:solidFill>
                <a:effectLst/>
              </a:rPr>
              <a:t>/</a:t>
            </a:r>
            <a:r>
              <a:rPr lang="en-US" sz="1600" b="0" dirty="0" err="1">
                <a:solidFill>
                  <a:schemeClr val="tx1">
                    <a:lumMod val="85000"/>
                    <a:lumOff val="15000"/>
                  </a:schemeClr>
                </a:solidFill>
                <a:effectLst/>
              </a:rPr>
              <a:t>vietnamese</a:t>
            </a:r>
            <a:r>
              <a:rPr lang="en-US" sz="1600" b="0" dirty="0">
                <a:solidFill>
                  <a:schemeClr val="tx1">
                    <a:lumMod val="85000"/>
                    <a:lumOff val="15000"/>
                  </a:schemeClr>
                </a:solidFill>
                <a:effectLst/>
              </a:rPr>
              <a:t>-culture/</a:t>
            </a:r>
            <a:r>
              <a:rPr lang="en-US" sz="1600" b="0" dirty="0" err="1">
                <a:solidFill>
                  <a:schemeClr val="tx1">
                    <a:lumMod val="85000"/>
                    <a:lumOff val="15000"/>
                  </a:schemeClr>
                </a:solidFill>
                <a:effectLst/>
              </a:rPr>
              <a:t>vietnamese</a:t>
            </a:r>
            <a:r>
              <a:rPr lang="en-US" sz="1600" b="0" dirty="0">
                <a:solidFill>
                  <a:schemeClr val="tx1">
                    <a:lumMod val="85000"/>
                    <a:lumOff val="15000"/>
                  </a:schemeClr>
                </a:solidFill>
                <a:effectLst/>
              </a:rPr>
              <a:t>-culture-business-culture&gt; [Accessed 11 August 2022].</a:t>
            </a:r>
            <a:endParaRPr lang="en-US" sz="1600" b="1" dirty="0">
              <a:solidFill>
                <a:schemeClr val="tx1">
                  <a:lumMod val="85000"/>
                  <a:lumOff val="15000"/>
                </a:schemeClr>
              </a:solidFill>
              <a:effectLst/>
            </a:endParaRPr>
          </a:p>
          <a:p>
            <a:pPr marL="0" marR="0">
              <a:lnSpc>
                <a:spcPct val="90000"/>
              </a:lnSpc>
              <a:spcAft>
                <a:spcPts val="0"/>
              </a:spcAft>
            </a:pPr>
            <a:r>
              <a:rPr lang="en-US" sz="1600" b="0" dirty="0">
                <a:solidFill>
                  <a:schemeClr val="tx1">
                    <a:lumMod val="85000"/>
                    <a:lumOff val="15000"/>
                  </a:schemeClr>
                </a:solidFill>
                <a:effectLst/>
              </a:rPr>
              <a:t>Hofstede Insights. 2022. </a:t>
            </a:r>
            <a:r>
              <a:rPr lang="en-US" sz="1600" b="0" i="1" dirty="0">
                <a:solidFill>
                  <a:schemeClr val="tx1">
                    <a:lumMod val="85000"/>
                    <a:lumOff val="15000"/>
                  </a:schemeClr>
                </a:solidFill>
                <a:effectLst/>
              </a:rPr>
              <a:t>Country Comparison - Hofstede Insights</a:t>
            </a:r>
            <a:r>
              <a:rPr lang="en-US" sz="1600" b="0" dirty="0">
                <a:solidFill>
                  <a:schemeClr val="tx1">
                    <a:lumMod val="85000"/>
                    <a:lumOff val="15000"/>
                  </a:schemeClr>
                </a:solidFill>
                <a:effectLst/>
              </a:rPr>
              <a:t>. [online] Available at: &lt;https://</a:t>
            </a:r>
            <a:r>
              <a:rPr lang="en-US" sz="1600" b="0" dirty="0" err="1">
                <a:solidFill>
                  <a:schemeClr val="tx1">
                    <a:lumMod val="85000"/>
                    <a:lumOff val="15000"/>
                  </a:schemeClr>
                </a:solidFill>
                <a:effectLst/>
              </a:rPr>
              <a:t>www.hofstede-insights.com</a:t>
            </a:r>
            <a:r>
              <a:rPr lang="en-US" sz="1600" b="0" dirty="0">
                <a:solidFill>
                  <a:schemeClr val="tx1">
                    <a:lumMod val="85000"/>
                    <a:lumOff val="15000"/>
                  </a:schemeClr>
                </a:solidFill>
                <a:effectLst/>
              </a:rPr>
              <a:t>/country-comparison/the-</a:t>
            </a:r>
            <a:r>
              <a:rPr lang="en-US" sz="1600" b="0" dirty="0" err="1">
                <a:solidFill>
                  <a:schemeClr val="tx1">
                    <a:lumMod val="85000"/>
                    <a:lumOff val="15000"/>
                  </a:schemeClr>
                </a:solidFill>
                <a:effectLst/>
              </a:rPr>
              <a:t>uk,vietnam</a:t>
            </a:r>
            <a:r>
              <a:rPr lang="en-US" sz="1600" b="0" dirty="0">
                <a:solidFill>
                  <a:schemeClr val="tx1">
                    <a:lumMod val="85000"/>
                    <a:lumOff val="15000"/>
                  </a:schemeClr>
                </a:solidFill>
                <a:effectLst/>
              </a:rPr>
              <a:t>/&gt; [Accessed 11 August 2022].</a:t>
            </a:r>
            <a:endParaRPr lang="en-US" sz="1600" b="1" dirty="0">
              <a:solidFill>
                <a:schemeClr val="tx1">
                  <a:lumMod val="85000"/>
                  <a:lumOff val="15000"/>
                </a:schemeClr>
              </a:solidFill>
              <a:effectLst/>
            </a:endParaRPr>
          </a:p>
          <a:p>
            <a:pPr marL="0" marR="0">
              <a:lnSpc>
                <a:spcPct val="90000"/>
              </a:lnSpc>
              <a:spcAft>
                <a:spcPts val="0"/>
              </a:spcAft>
            </a:pPr>
            <a:r>
              <a:rPr lang="en-US" sz="1600" b="0" dirty="0">
                <a:solidFill>
                  <a:schemeClr val="tx1">
                    <a:lumMod val="85000"/>
                    <a:lumOff val="15000"/>
                  </a:schemeClr>
                </a:solidFill>
                <a:effectLst/>
              </a:rPr>
              <a:t>Human Rights Watch. 2018. World Report 2019: Rights Trends in Vietnam. [online] Available at: &lt;https://</a:t>
            </a:r>
            <a:r>
              <a:rPr lang="en-US" sz="1600" b="0" dirty="0" err="1">
                <a:solidFill>
                  <a:schemeClr val="tx1">
                    <a:lumMod val="85000"/>
                    <a:lumOff val="15000"/>
                  </a:schemeClr>
                </a:solidFill>
                <a:effectLst/>
              </a:rPr>
              <a:t>www.hrw.org</a:t>
            </a:r>
            <a:r>
              <a:rPr lang="en-US" sz="1600" b="0" dirty="0">
                <a:solidFill>
                  <a:schemeClr val="tx1">
                    <a:lumMod val="85000"/>
                    <a:lumOff val="15000"/>
                  </a:schemeClr>
                </a:solidFill>
                <a:effectLst/>
              </a:rPr>
              <a:t>/world-report/2019/country-chapters/</a:t>
            </a:r>
            <a:r>
              <a:rPr lang="en-US" sz="1600" b="0" dirty="0" err="1">
                <a:solidFill>
                  <a:schemeClr val="tx1">
                    <a:lumMod val="85000"/>
                    <a:lumOff val="15000"/>
                  </a:schemeClr>
                </a:solidFill>
                <a:effectLst/>
              </a:rPr>
              <a:t>vietnam</a:t>
            </a:r>
            <a:r>
              <a:rPr lang="en-US" sz="1600" b="0" dirty="0">
                <a:solidFill>
                  <a:schemeClr val="tx1">
                    <a:lumMod val="85000"/>
                    <a:lumOff val="15000"/>
                  </a:schemeClr>
                </a:solidFill>
                <a:effectLst/>
              </a:rPr>
              <a:t>&gt; [Accessed 11 August 2022].</a:t>
            </a:r>
            <a:endParaRPr lang="en-US" sz="1600" b="1" dirty="0">
              <a:solidFill>
                <a:schemeClr val="tx1">
                  <a:lumMod val="85000"/>
                  <a:lumOff val="15000"/>
                </a:schemeClr>
              </a:solidFill>
              <a:effectLst/>
            </a:endParaRPr>
          </a:p>
        </p:txBody>
      </p:sp>
    </p:spTree>
    <p:extLst>
      <p:ext uri="{BB962C8B-B14F-4D97-AF65-F5344CB8AC3E}">
        <p14:creationId xmlns:p14="http://schemas.microsoft.com/office/powerpoint/2010/main" val="16312517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9" name="Rectangle 15">
            <a:extLst>
              <a:ext uri="{FF2B5EF4-FFF2-40B4-BE49-F238E27FC236}">
                <a16:creationId xmlns:a16="http://schemas.microsoft.com/office/drawing/2014/main" id="{84167985-D6E9-40FF-97C0-4B6D373E85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68" y="640080"/>
            <a:ext cx="10911865" cy="462686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17">
            <a:extLst>
              <a:ext uri="{FF2B5EF4-FFF2-40B4-BE49-F238E27FC236}">
                <a16:creationId xmlns:a16="http://schemas.microsoft.com/office/drawing/2014/main" id="{68801362-349C-44BE-BEF6-8E926E1D3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42976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3722C7-55A7-B420-94C6-33C04D6EBEF6}"/>
              </a:ext>
            </a:extLst>
          </p:cNvPr>
          <p:cNvSpPr>
            <a:spLocks noGrp="1"/>
          </p:cNvSpPr>
          <p:nvPr>
            <p:ph type="title"/>
          </p:nvPr>
        </p:nvSpPr>
        <p:spPr>
          <a:xfrm>
            <a:off x="1262729" y="1289303"/>
            <a:ext cx="9638443" cy="3339303"/>
          </a:xfrm>
          <a:ln>
            <a:noFill/>
          </a:ln>
        </p:spPr>
        <p:txBody>
          <a:bodyPr vert="horz" lIns="274320" tIns="182880" rIns="274320" bIns="182880" rtlCol="0" anchor="ctr" anchorCtr="1">
            <a:normAutofit/>
          </a:bodyPr>
          <a:lstStyle/>
          <a:p>
            <a:r>
              <a:rPr lang="en-US" sz="5000" kern="1200" cap="all" spc="200" baseline="0" dirty="0">
                <a:solidFill>
                  <a:srgbClr val="262626"/>
                </a:solidFill>
                <a:latin typeface="+mj-lt"/>
                <a:ea typeface="+mj-ea"/>
                <a:cs typeface="+mj-cs"/>
              </a:rPr>
              <a:t>Thank you!!!!</a:t>
            </a:r>
          </a:p>
        </p:txBody>
      </p:sp>
    </p:spTree>
    <p:extLst>
      <p:ext uri="{BB962C8B-B14F-4D97-AF65-F5344CB8AC3E}">
        <p14:creationId xmlns:p14="http://schemas.microsoft.com/office/powerpoint/2010/main" val="310709095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927BD4C1-B6B1-4715-ABF9-E660A51A4EA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{AC7DFB76-7440-CD46-AACF-617EBA33BD39}tf10001120</Template>
  <TotalTime>886</TotalTime>
  <Words>1604</Words>
  <Application>Microsoft Macintosh PowerPoint</Application>
  <PresentationFormat>Widescreen</PresentationFormat>
  <Paragraphs>93</Paragraphs>
  <Slides>14</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Garamond</vt:lpstr>
      <vt:lpstr>Gill Sans MT</vt:lpstr>
      <vt:lpstr>Wingdings</vt:lpstr>
      <vt:lpstr>Parcel</vt:lpstr>
      <vt:lpstr>Evaluation of Business Environment of new look in vietnam</vt:lpstr>
      <vt:lpstr>Table  of content</vt:lpstr>
      <vt:lpstr>Introduction</vt:lpstr>
      <vt:lpstr>Introduction to Vietnam</vt:lpstr>
      <vt:lpstr>Opportunities for doing business in Vietnam </vt:lpstr>
      <vt:lpstr>Opportunities for doing business in Vietnam </vt:lpstr>
      <vt:lpstr>Challenges for doing business in Vietnam</vt:lpstr>
      <vt:lpstr>Challenges for doing business in Vietnam</vt:lpstr>
      <vt:lpstr>Barriers for doing business in Vietnam</vt:lpstr>
      <vt:lpstr>Cultural sensitivity when doing business in Vietnam</vt:lpstr>
      <vt:lpstr>Recommendations for getting success in Vietnam</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2- Evaluation of Business Environment</dc:title>
  <dc:creator>LENOVO</dc:creator>
  <cp:lastModifiedBy>simona vitelaru</cp:lastModifiedBy>
  <cp:revision>3</cp:revision>
  <dcterms:created xsi:type="dcterms:W3CDTF">2022-08-11T12:08:57Z</dcterms:created>
  <dcterms:modified xsi:type="dcterms:W3CDTF">2022-08-23T09:18:18Z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