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59"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8" autoAdjust="0"/>
    <p:restoredTop sz="94660"/>
  </p:normalViewPr>
  <p:slideViewPr>
    <p:cSldViewPr snapToGrid="0">
      <p:cViewPr varScale="1">
        <p:scale>
          <a:sx n="87" d="100"/>
          <a:sy n="87" d="100"/>
        </p:scale>
        <p:origin x="1219"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E9AAF3-90CA-42E5-B84B-19BDB44B2970}" type="doc">
      <dgm:prSet loTypeId="urn:microsoft.com/office/officeart/2005/8/layout/vList2" loCatId="list" qsTypeId="urn:microsoft.com/office/officeart/2005/8/quickstyle/simple1" qsCatId="simple" csTypeId="urn:microsoft.com/office/officeart/2005/8/colors/accent2_3" csCatId="accent2" phldr="1"/>
      <dgm:spPr/>
      <dgm:t>
        <a:bodyPr/>
        <a:lstStyle/>
        <a:p>
          <a:endParaRPr lang="en-US"/>
        </a:p>
      </dgm:t>
    </dgm:pt>
    <dgm:pt modelId="{87560A72-7B2F-48CE-97DB-C31B2D1E999D}">
      <dgm:prSet/>
      <dgm:spPr/>
      <dgm:t>
        <a:bodyPr/>
        <a:lstStyle/>
        <a:p>
          <a:r>
            <a:rPr lang="en-GB"/>
            <a:t>Pollution prevention and control measures</a:t>
          </a:r>
          <a:endParaRPr lang="en-US"/>
        </a:p>
      </dgm:t>
    </dgm:pt>
    <dgm:pt modelId="{E67BB15C-742B-43BF-8ADA-A4E30413000C}" type="parTrans" cxnId="{F68E62C1-9A1E-4264-AED8-B00B516682E5}">
      <dgm:prSet/>
      <dgm:spPr/>
      <dgm:t>
        <a:bodyPr/>
        <a:lstStyle/>
        <a:p>
          <a:endParaRPr lang="en-US"/>
        </a:p>
      </dgm:t>
    </dgm:pt>
    <dgm:pt modelId="{E8ECF190-23BC-48E6-856E-A28C57154B73}" type="sibTrans" cxnId="{F68E62C1-9A1E-4264-AED8-B00B516682E5}">
      <dgm:prSet/>
      <dgm:spPr/>
      <dgm:t>
        <a:bodyPr/>
        <a:lstStyle/>
        <a:p>
          <a:endParaRPr lang="en-US"/>
        </a:p>
      </dgm:t>
    </dgm:pt>
    <dgm:pt modelId="{20E05B58-E50E-4574-A36E-EDEA7CEA1950}">
      <dgm:prSet/>
      <dgm:spPr/>
      <dgm:t>
        <a:bodyPr/>
        <a:lstStyle/>
        <a:p>
          <a:r>
            <a:rPr lang="en-GB"/>
            <a:t>Measures = those that ensure the environment is in an acceptable state</a:t>
          </a:r>
          <a:endParaRPr lang="en-US"/>
        </a:p>
      </dgm:t>
    </dgm:pt>
    <dgm:pt modelId="{D24EF29D-5EC2-4C5D-8375-6469817C4D22}" type="parTrans" cxnId="{4F9DE7AD-C7FB-4C6B-A139-3AA09D814CFF}">
      <dgm:prSet/>
      <dgm:spPr/>
      <dgm:t>
        <a:bodyPr/>
        <a:lstStyle/>
        <a:p>
          <a:endParaRPr lang="en-US"/>
        </a:p>
      </dgm:t>
    </dgm:pt>
    <dgm:pt modelId="{03E5810D-66DA-4F30-93DD-0B3DB2316DD5}" type="sibTrans" cxnId="{4F9DE7AD-C7FB-4C6B-A139-3AA09D814CFF}">
      <dgm:prSet/>
      <dgm:spPr/>
      <dgm:t>
        <a:bodyPr/>
        <a:lstStyle/>
        <a:p>
          <a:endParaRPr lang="en-US"/>
        </a:p>
      </dgm:t>
    </dgm:pt>
    <dgm:pt modelId="{7D325DA6-937F-40A2-B425-58090B85B759}">
      <dgm:prSet/>
      <dgm:spPr/>
      <dgm:t>
        <a:bodyPr/>
        <a:lstStyle/>
        <a:p>
          <a:r>
            <a:rPr lang="en-GB"/>
            <a:t>I.e. polluter responsibility for costs for preventing or dealing with pollution</a:t>
          </a:r>
          <a:endParaRPr lang="en-US"/>
        </a:p>
      </dgm:t>
    </dgm:pt>
    <dgm:pt modelId="{F027CA19-FBE1-42F1-9AF4-753EA974C3E5}" type="parTrans" cxnId="{FE9F35B9-E326-4321-AA12-26695755F57A}">
      <dgm:prSet/>
      <dgm:spPr/>
      <dgm:t>
        <a:bodyPr/>
        <a:lstStyle/>
        <a:p>
          <a:endParaRPr lang="en-US"/>
        </a:p>
      </dgm:t>
    </dgm:pt>
    <dgm:pt modelId="{E4CF7256-5EBB-4CCE-A556-AF057A5ECC44}" type="sibTrans" cxnId="{FE9F35B9-E326-4321-AA12-26695755F57A}">
      <dgm:prSet/>
      <dgm:spPr/>
      <dgm:t>
        <a:bodyPr/>
        <a:lstStyle/>
        <a:p>
          <a:endParaRPr lang="en-US"/>
        </a:p>
      </dgm:t>
    </dgm:pt>
    <dgm:pt modelId="{FBC45255-1A6E-4961-8C42-4CDE0C123232}">
      <dgm:prSet/>
      <dgm:spPr/>
      <dgm:t>
        <a:bodyPr/>
        <a:lstStyle/>
        <a:p>
          <a:r>
            <a:rPr lang="en-GB" dirty="0"/>
            <a:t>Includes environmental and direct costs</a:t>
          </a:r>
          <a:endParaRPr lang="en-US" dirty="0"/>
        </a:p>
      </dgm:t>
    </dgm:pt>
    <dgm:pt modelId="{DA5134D0-5E91-4687-B08D-12C15EDC3D61}" type="parTrans" cxnId="{212E62F2-81D0-4E17-80DA-01B71029F4A0}">
      <dgm:prSet/>
      <dgm:spPr/>
      <dgm:t>
        <a:bodyPr/>
        <a:lstStyle/>
        <a:p>
          <a:endParaRPr lang="en-US"/>
        </a:p>
      </dgm:t>
    </dgm:pt>
    <dgm:pt modelId="{8DD90AA5-0DCB-42F4-B9CC-A84CF1E1C01F}" type="sibTrans" cxnId="{212E62F2-81D0-4E17-80DA-01B71029F4A0}">
      <dgm:prSet/>
      <dgm:spPr/>
      <dgm:t>
        <a:bodyPr/>
        <a:lstStyle/>
        <a:p>
          <a:endParaRPr lang="en-US"/>
        </a:p>
      </dgm:t>
    </dgm:pt>
    <dgm:pt modelId="{9BE8003F-4C5A-4F12-8399-44EB192A775F}">
      <dgm:prSet/>
      <dgm:spPr/>
      <dgm:t>
        <a:bodyPr/>
        <a:lstStyle/>
        <a:p>
          <a:r>
            <a:rPr lang="en-US" dirty="0"/>
            <a:t>Can also include administrative costs</a:t>
          </a:r>
        </a:p>
      </dgm:t>
    </dgm:pt>
    <dgm:pt modelId="{5305F3E5-0C6A-497A-BDE5-967116E7B938}" type="parTrans" cxnId="{A135A202-5FE5-458C-B879-A49FF5939042}">
      <dgm:prSet/>
      <dgm:spPr/>
      <dgm:t>
        <a:bodyPr/>
        <a:lstStyle/>
        <a:p>
          <a:endParaRPr lang="en-US"/>
        </a:p>
      </dgm:t>
    </dgm:pt>
    <dgm:pt modelId="{53D7C8DF-1036-4080-9496-75E3585061D1}" type="sibTrans" cxnId="{A135A202-5FE5-458C-B879-A49FF5939042}">
      <dgm:prSet/>
      <dgm:spPr/>
      <dgm:t>
        <a:bodyPr/>
        <a:lstStyle/>
        <a:p>
          <a:endParaRPr lang="en-US"/>
        </a:p>
      </dgm:t>
    </dgm:pt>
    <dgm:pt modelId="{63D9FBDD-8B83-481F-9016-80E1EDFD5619}" type="pres">
      <dgm:prSet presAssocID="{69E9AAF3-90CA-42E5-B84B-19BDB44B2970}" presName="linear" presStyleCnt="0">
        <dgm:presLayoutVars>
          <dgm:animLvl val="lvl"/>
          <dgm:resizeHandles val="exact"/>
        </dgm:presLayoutVars>
      </dgm:prSet>
      <dgm:spPr/>
    </dgm:pt>
    <dgm:pt modelId="{68F50F18-8E53-4C3C-A186-F2F84C254DF9}" type="pres">
      <dgm:prSet presAssocID="{87560A72-7B2F-48CE-97DB-C31B2D1E999D}" presName="parentText" presStyleLbl="node1" presStyleIdx="0" presStyleCnt="5">
        <dgm:presLayoutVars>
          <dgm:chMax val="0"/>
          <dgm:bulletEnabled val="1"/>
        </dgm:presLayoutVars>
      </dgm:prSet>
      <dgm:spPr/>
    </dgm:pt>
    <dgm:pt modelId="{0077E54F-C8DD-4D90-A381-BD354227D77C}" type="pres">
      <dgm:prSet presAssocID="{E8ECF190-23BC-48E6-856E-A28C57154B73}" presName="spacer" presStyleCnt="0"/>
      <dgm:spPr/>
    </dgm:pt>
    <dgm:pt modelId="{29A3C308-3C6E-4443-8FEA-8C233402CB8C}" type="pres">
      <dgm:prSet presAssocID="{20E05B58-E50E-4574-A36E-EDEA7CEA1950}" presName="parentText" presStyleLbl="node1" presStyleIdx="1" presStyleCnt="5">
        <dgm:presLayoutVars>
          <dgm:chMax val="0"/>
          <dgm:bulletEnabled val="1"/>
        </dgm:presLayoutVars>
      </dgm:prSet>
      <dgm:spPr/>
    </dgm:pt>
    <dgm:pt modelId="{170F9D9A-36D0-4982-807E-E41072F7064E}" type="pres">
      <dgm:prSet presAssocID="{03E5810D-66DA-4F30-93DD-0B3DB2316DD5}" presName="spacer" presStyleCnt="0"/>
      <dgm:spPr/>
    </dgm:pt>
    <dgm:pt modelId="{F9D43319-9A55-4AE7-BCC7-9ED66628E3F9}" type="pres">
      <dgm:prSet presAssocID="{7D325DA6-937F-40A2-B425-58090B85B759}" presName="parentText" presStyleLbl="node1" presStyleIdx="2" presStyleCnt="5">
        <dgm:presLayoutVars>
          <dgm:chMax val="0"/>
          <dgm:bulletEnabled val="1"/>
        </dgm:presLayoutVars>
      </dgm:prSet>
      <dgm:spPr/>
    </dgm:pt>
    <dgm:pt modelId="{EBF06D31-D2AA-4C6E-83D3-613876816F79}" type="pres">
      <dgm:prSet presAssocID="{E4CF7256-5EBB-4CCE-A556-AF057A5ECC44}" presName="spacer" presStyleCnt="0"/>
      <dgm:spPr/>
    </dgm:pt>
    <dgm:pt modelId="{3E90CE3F-F696-40CC-A7F6-73C2222DF6D2}" type="pres">
      <dgm:prSet presAssocID="{FBC45255-1A6E-4961-8C42-4CDE0C123232}" presName="parentText" presStyleLbl="node1" presStyleIdx="3" presStyleCnt="5">
        <dgm:presLayoutVars>
          <dgm:chMax val="0"/>
          <dgm:bulletEnabled val="1"/>
        </dgm:presLayoutVars>
      </dgm:prSet>
      <dgm:spPr/>
    </dgm:pt>
    <dgm:pt modelId="{401F57A7-2104-4C81-862C-2FA2B9ACC241}" type="pres">
      <dgm:prSet presAssocID="{8DD90AA5-0DCB-42F4-B9CC-A84CF1E1C01F}" presName="spacer" presStyleCnt="0"/>
      <dgm:spPr/>
    </dgm:pt>
    <dgm:pt modelId="{4BEBEED7-5C82-4493-B716-5A4858B93482}" type="pres">
      <dgm:prSet presAssocID="{9BE8003F-4C5A-4F12-8399-44EB192A775F}" presName="parentText" presStyleLbl="node1" presStyleIdx="4" presStyleCnt="5">
        <dgm:presLayoutVars>
          <dgm:chMax val="0"/>
          <dgm:bulletEnabled val="1"/>
        </dgm:presLayoutVars>
      </dgm:prSet>
      <dgm:spPr/>
    </dgm:pt>
  </dgm:ptLst>
  <dgm:cxnLst>
    <dgm:cxn modelId="{A135A202-5FE5-458C-B879-A49FF5939042}" srcId="{69E9AAF3-90CA-42E5-B84B-19BDB44B2970}" destId="{9BE8003F-4C5A-4F12-8399-44EB192A775F}" srcOrd="4" destOrd="0" parTransId="{5305F3E5-0C6A-497A-BDE5-967116E7B938}" sibTransId="{53D7C8DF-1036-4080-9496-75E3585061D1}"/>
    <dgm:cxn modelId="{AFDACB05-8103-4F56-BC33-F16602B2BAA7}" type="presOf" srcId="{69E9AAF3-90CA-42E5-B84B-19BDB44B2970}" destId="{63D9FBDD-8B83-481F-9016-80E1EDFD5619}" srcOrd="0" destOrd="0" presId="urn:microsoft.com/office/officeart/2005/8/layout/vList2"/>
    <dgm:cxn modelId="{131AA613-A3F8-4048-869A-B8027395A3F1}" type="presOf" srcId="{20E05B58-E50E-4574-A36E-EDEA7CEA1950}" destId="{29A3C308-3C6E-4443-8FEA-8C233402CB8C}" srcOrd="0" destOrd="0" presId="urn:microsoft.com/office/officeart/2005/8/layout/vList2"/>
    <dgm:cxn modelId="{CBCFF72C-1665-462C-B62F-609CED56A69B}" type="presOf" srcId="{FBC45255-1A6E-4961-8C42-4CDE0C123232}" destId="{3E90CE3F-F696-40CC-A7F6-73C2222DF6D2}" srcOrd="0" destOrd="0" presId="urn:microsoft.com/office/officeart/2005/8/layout/vList2"/>
    <dgm:cxn modelId="{7001FE6F-032C-4F24-93B3-70EAC1A51070}" type="presOf" srcId="{9BE8003F-4C5A-4F12-8399-44EB192A775F}" destId="{4BEBEED7-5C82-4493-B716-5A4858B93482}" srcOrd="0" destOrd="0" presId="urn:microsoft.com/office/officeart/2005/8/layout/vList2"/>
    <dgm:cxn modelId="{72B3B982-428B-4F9F-9C5E-1065BC1560D4}" type="presOf" srcId="{87560A72-7B2F-48CE-97DB-C31B2D1E999D}" destId="{68F50F18-8E53-4C3C-A186-F2F84C254DF9}" srcOrd="0" destOrd="0" presId="urn:microsoft.com/office/officeart/2005/8/layout/vList2"/>
    <dgm:cxn modelId="{125F149A-1B65-46E3-B013-22906454E870}" type="presOf" srcId="{7D325DA6-937F-40A2-B425-58090B85B759}" destId="{F9D43319-9A55-4AE7-BCC7-9ED66628E3F9}" srcOrd="0" destOrd="0" presId="urn:microsoft.com/office/officeart/2005/8/layout/vList2"/>
    <dgm:cxn modelId="{4F9DE7AD-C7FB-4C6B-A139-3AA09D814CFF}" srcId="{69E9AAF3-90CA-42E5-B84B-19BDB44B2970}" destId="{20E05B58-E50E-4574-A36E-EDEA7CEA1950}" srcOrd="1" destOrd="0" parTransId="{D24EF29D-5EC2-4C5D-8375-6469817C4D22}" sibTransId="{03E5810D-66DA-4F30-93DD-0B3DB2316DD5}"/>
    <dgm:cxn modelId="{FE9F35B9-E326-4321-AA12-26695755F57A}" srcId="{69E9AAF3-90CA-42E5-B84B-19BDB44B2970}" destId="{7D325DA6-937F-40A2-B425-58090B85B759}" srcOrd="2" destOrd="0" parTransId="{F027CA19-FBE1-42F1-9AF4-753EA974C3E5}" sibTransId="{E4CF7256-5EBB-4CCE-A556-AF057A5ECC44}"/>
    <dgm:cxn modelId="{F68E62C1-9A1E-4264-AED8-B00B516682E5}" srcId="{69E9AAF3-90CA-42E5-B84B-19BDB44B2970}" destId="{87560A72-7B2F-48CE-97DB-C31B2D1E999D}" srcOrd="0" destOrd="0" parTransId="{E67BB15C-742B-43BF-8ADA-A4E30413000C}" sibTransId="{E8ECF190-23BC-48E6-856E-A28C57154B73}"/>
    <dgm:cxn modelId="{212E62F2-81D0-4E17-80DA-01B71029F4A0}" srcId="{69E9AAF3-90CA-42E5-B84B-19BDB44B2970}" destId="{FBC45255-1A6E-4961-8C42-4CDE0C123232}" srcOrd="3" destOrd="0" parTransId="{DA5134D0-5E91-4687-B08D-12C15EDC3D61}" sibTransId="{8DD90AA5-0DCB-42F4-B9CC-A84CF1E1C01F}"/>
    <dgm:cxn modelId="{3714A034-5650-433A-A0E8-457FC5C69925}" type="presParOf" srcId="{63D9FBDD-8B83-481F-9016-80E1EDFD5619}" destId="{68F50F18-8E53-4C3C-A186-F2F84C254DF9}" srcOrd="0" destOrd="0" presId="urn:microsoft.com/office/officeart/2005/8/layout/vList2"/>
    <dgm:cxn modelId="{B0F2A266-F6B9-47E9-BD8E-A829C8E9A94F}" type="presParOf" srcId="{63D9FBDD-8B83-481F-9016-80E1EDFD5619}" destId="{0077E54F-C8DD-4D90-A381-BD354227D77C}" srcOrd="1" destOrd="0" presId="urn:microsoft.com/office/officeart/2005/8/layout/vList2"/>
    <dgm:cxn modelId="{57D6E7E5-15D5-4825-A067-F2A57652740D}" type="presParOf" srcId="{63D9FBDD-8B83-481F-9016-80E1EDFD5619}" destId="{29A3C308-3C6E-4443-8FEA-8C233402CB8C}" srcOrd="2" destOrd="0" presId="urn:microsoft.com/office/officeart/2005/8/layout/vList2"/>
    <dgm:cxn modelId="{29963A64-08CB-40B3-AF76-51EC8AF2779D}" type="presParOf" srcId="{63D9FBDD-8B83-481F-9016-80E1EDFD5619}" destId="{170F9D9A-36D0-4982-807E-E41072F7064E}" srcOrd="3" destOrd="0" presId="urn:microsoft.com/office/officeart/2005/8/layout/vList2"/>
    <dgm:cxn modelId="{8C8DCAFB-1EE7-49B0-B73E-EEAD0234C5FC}" type="presParOf" srcId="{63D9FBDD-8B83-481F-9016-80E1EDFD5619}" destId="{F9D43319-9A55-4AE7-BCC7-9ED66628E3F9}" srcOrd="4" destOrd="0" presId="urn:microsoft.com/office/officeart/2005/8/layout/vList2"/>
    <dgm:cxn modelId="{B16A6BF7-8EB8-4591-81CB-09E8CA77451B}" type="presParOf" srcId="{63D9FBDD-8B83-481F-9016-80E1EDFD5619}" destId="{EBF06D31-D2AA-4C6E-83D3-613876816F79}" srcOrd="5" destOrd="0" presId="urn:microsoft.com/office/officeart/2005/8/layout/vList2"/>
    <dgm:cxn modelId="{09F1B016-AFAA-43B2-B566-5E87A6D4E83C}" type="presParOf" srcId="{63D9FBDD-8B83-481F-9016-80E1EDFD5619}" destId="{3E90CE3F-F696-40CC-A7F6-73C2222DF6D2}" srcOrd="6" destOrd="0" presId="urn:microsoft.com/office/officeart/2005/8/layout/vList2"/>
    <dgm:cxn modelId="{A3392EBB-7EDF-4570-A979-EBBB2C9CB4A6}" type="presParOf" srcId="{63D9FBDD-8B83-481F-9016-80E1EDFD5619}" destId="{401F57A7-2104-4C81-862C-2FA2B9ACC241}" srcOrd="7" destOrd="0" presId="urn:microsoft.com/office/officeart/2005/8/layout/vList2"/>
    <dgm:cxn modelId="{C93C080D-B698-429D-9C89-B0C58CB137E3}" type="presParOf" srcId="{63D9FBDD-8B83-481F-9016-80E1EDFD5619}" destId="{4BEBEED7-5C82-4493-B716-5A4858B93482}"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64D51A-117E-4922-9BC5-125564097A8E}" type="doc">
      <dgm:prSet loTypeId="urn:microsoft.com/office/officeart/2005/8/layout/vProcess5" loCatId="process" qsTypeId="urn:microsoft.com/office/officeart/2005/8/quickstyle/simple5" qsCatId="simple" csTypeId="urn:microsoft.com/office/officeart/2005/8/colors/accent6_2" csCatId="accent6"/>
      <dgm:spPr/>
      <dgm:t>
        <a:bodyPr/>
        <a:lstStyle/>
        <a:p>
          <a:endParaRPr lang="en-US"/>
        </a:p>
      </dgm:t>
    </dgm:pt>
    <dgm:pt modelId="{E7BE6B7E-D790-4AD3-B026-D14176490AB4}">
      <dgm:prSet/>
      <dgm:spPr/>
      <dgm:t>
        <a:bodyPr/>
        <a:lstStyle/>
        <a:p>
          <a:r>
            <a:rPr lang="en-GB"/>
            <a:t>Polluter should cover the costs themselves</a:t>
          </a:r>
          <a:endParaRPr lang="en-US"/>
        </a:p>
      </dgm:t>
    </dgm:pt>
    <dgm:pt modelId="{F47DD0E7-F8B3-4B67-9F99-7DD6F6F62FB7}" type="parTrans" cxnId="{9FC5E4E2-28C3-4160-BE67-63FC40D87322}">
      <dgm:prSet/>
      <dgm:spPr/>
      <dgm:t>
        <a:bodyPr/>
        <a:lstStyle/>
        <a:p>
          <a:endParaRPr lang="en-US"/>
        </a:p>
      </dgm:t>
    </dgm:pt>
    <dgm:pt modelId="{95E2BDD7-9EA4-45D5-8768-DB8E0EEEB031}" type="sibTrans" cxnId="{9FC5E4E2-28C3-4160-BE67-63FC40D87322}">
      <dgm:prSet/>
      <dgm:spPr/>
      <dgm:t>
        <a:bodyPr/>
        <a:lstStyle/>
        <a:p>
          <a:endParaRPr lang="en-US"/>
        </a:p>
      </dgm:t>
    </dgm:pt>
    <dgm:pt modelId="{202CDD58-79B6-47F4-B299-DB5FFB5A3BCE}">
      <dgm:prSet/>
      <dgm:spPr/>
      <dgm:t>
        <a:bodyPr/>
        <a:lstStyle/>
        <a:p>
          <a:r>
            <a:rPr lang="en-GB"/>
            <a:t>NO use of grants, subsidies, etc.</a:t>
          </a:r>
          <a:endParaRPr lang="en-US"/>
        </a:p>
      </dgm:t>
    </dgm:pt>
    <dgm:pt modelId="{E7427714-FE4F-49C0-BB93-2CD507C40737}" type="parTrans" cxnId="{6F13F09F-E17E-45CD-A122-62F967FECDC7}">
      <dgm:prSet/>
      <dgm:spPr/>
      <dgm:t>
        <a:bodyPr/>
        <a:lstStyle/>
        <a:p>
          <a:endParaRPr lang="en-US"/>
        </a:p>
      </dgm:t>
    </dgm:pt>
    <dgm:pt modelId="{4A707C67-384A-48EF-A4A3-33D94D4619F4}" type="sibTrans" cxnId="{6F13F09F-E17E-45CD-A122-62F967FECDC7}">
      <dgm:prSet/>
      <dgm:spPr/>
      <dgm:t>
        <a:bodyPr/>
        <a:lstStyle/>
        <a:p>
          <a:endParaRPr lang="en-US"/>
        </a:p>
      </dgm:t>
    </dgm:pt>
    <dgm:pt modelId="{C19C3807-82F2-4765-90D9-1C56A3630FEC}">
      <dgm:prSet/>
      <dgm:spPr/>
      <dgm:t>
        <a:bodyPr/>
        <a:lstStyle/>
        <a:p>
          <a:r>
            <a:rPr lang="en-GB"/>
            <a:t>There ARE exceptions:</a:t>
          </a:r>
          <a:endParaRPr lang="en-US"/>
        </a:p>
      </dgm:t>
    </dgm:pt>
    <dgm:pt modelId="{5D466801-FA1A-4F3F-8A0A-6EFFC7ABE119}" type="parTrans" cxnId="{8B940740-6A72-440B-AE32-C5FA647FC177}">
      <dgm:prSet/>
      <dgm:spPr/>
      <dgm:t>
        <a:bodyPr/>
        <a:lstStyle/>
        <a:p>
          <a:endParaRPr lang="en-US"/>
        </a:p>
      </dgm:t>
    </dgm:pt>
    <dgm:pt modelId="{F0F6323F-DFC6-40BF-B4DE-050654007DD3}" type="sibTrans" cxnId="{8B940740-6A72-440B-AE32-C5FA647FC177}">
      <dgm:prSet/>
      <dgm:spPr/>
      <dgm:t>
        <a:bodyPr/>
        <a:lstStyle/>
        <a:p>
          <a:endParaRPr lang="en-US"/>
        </a:p>
      </dgm:t>
    </dgm:pt>
    <dgm:pt modelId="{5BFE6384-17A2-4FAF-B37A-6238DFE33FA6}">
      <dgm:prSet/>
      <dgm:spPr/>
      <dgm:t>
        <a:bodyPr/>
        <a:lstStyle/>
        <a:p>
          <a:r>
            <a:rPr lang="en-GB" baseline="0"/>
            <a:t>Assistance for R&amp;D</a:t>
          </a:r>
          <a:endParaRPr lang="en-US"/>
        </a:p>
      </dgm:t>
    </dgm:pt>
    <dgm:pt modelId="{17AFB0FD-0223-4659-898B-D3B576A3B01B}" type="parTrans" cxnId="{DB23CC57-B131-4F14-8AB1-E9D58FBFB404}">
      <dgm:prSet/>
      <dgm:spPr/>
      <dgm:t>
        <a:bodyPr/>
        <a:lstStyle/>
        <a:p>
          <a:endParaRPr lang="en-US"/>
        </a:p>
      </dgm:t>
    </dgm:pt>
    <dgm:pt modelId="{C340EB08-96A1-4BBF-A9F0-70815B9339DB}" type="sibTrans" cxnId="{DB23CC57-B131-4F14-8AB1-E9D58FBFB404}">
      <dgm:prSet/>
      <dgm:spPr/>
      <dgm:t>
        <a:bodyPr/>
        <a:lstStyle/>
        <a:p>
          <a:endParaRPr lang="en-US"/>
        </a:p>
      </dgm:t>
    </dgm:pt>
    <dgm:pt modelId="{8B0FF1B9-4553-46B0-9F95-57D028334DFA}">
      <dgm:prSet/>
      <dgm:spPr/>
      <dgm:t>
        <a:bodyPr/>
        <a:lstStyle/>
        <a:p>
          <a:r>
            <a:rPr lang="en-GB" baseline="0"/>
            <a:t>Assistance for new &amp; severe pollution control requirements </a:t>
          </a:r>
          <a:endParaRPr lang="en-US"/>
        </a:p>
      </dgm:t>
    </dgm:pt>
    <dgm:pt modelId="{E2444D93-C403-44DA-BBD9-E58D798D59A9}" type="parTrans" cxnId="{FDC694E8-8F88-472B-AB30-1A6A0310A4CB}">
      <dgm:prSet/>
      <dgm:spPr/>
      <dgm:t>
        <a:bodyPr/>
        <a:lstStyle/>
        <a:p>
          <a:endParaRPr lang="en-US"/>
        </a:p>
      </dgm:t>
    </dgm:pt>
    <dgm:pt modelId="{73EBF0B0-4AAC-445F-B60B-3800408DEDC5}" type="sibTrans" cxnId="{FDC694E8-8F88-472B-AB30-1A6A0310A4CB}">
      <dgm:prSet/>
      <dgm:spPr/>
      <dgm:t>
        <a:bodyPr/>
        <a:lstStyle/>
        <a:p>
          <a:endParaRPr lang="en-US"/>
        </a:p>
      </dgm:t>
    </dgm:pt>
    <dgm:pt modelId="{3539BD5A-231B-4FA9-962D-F27508A9019F}" type="pres">
      <dgm:prSet presAssocID="{8064D51A-117E-4922-9BC5-125564097A8E}" presName="outerComposite" presStyleCnt="0">
        <dgm:presLayoutVars>
          <dgm:chMax val="5"/>
          <dgm:dir/>
          <dgm:resizeHandles val="exact"/>
        </dgm:presLayoutVars>
      </dgm:prSet>
      <dgm:spPr/>
    </dgm:pt>
    <dgm:pt modelId="{1B106367-3A7A-4C5C-AF7B-C697BE84643A}" type="pres">
      <dgm:prSet presAssocID="{8064D51A-117E-4922-9BC5-125564097A8E}" presName="dummyMaxCanvas" presStyleCnt="0">
        <dgm:presLayoutVars/>
      </dgm:prSet>
      <dgm:spPr/>
    </dgm:pt>
    <dgm:pt modelId="{7A9DFDF7-1A31-419F-B717-564EC7C1E608}" type="pres">
      <dgm:prSet presAssocID="{8064D51A-117E-4922-9BC5-125564097A8E}" presName="ThreeNodes_1" presStyleLbl="node1" presStyleIdx="0" presStyleCnt="3">
        <dgm:presLayoutVars>
          <dgm:bulletEnabled val="1"/>
        </dgm:presLayoutVars>
      </dgm:prSet>
      <dgm:spPr/>
    </dgm:pt>
    <dgm:pt modelId="{9395203D-C4A7-4543-BC5E-28F7CA3EB561}" type="pres">
      <dgm:prSet presAssocID="{8064D51A-117E-4922-9BC5-125564097A8E}" presName="ThreeNodes_2" presStyleLbl="node1" presStyleIdx="1" presStyleCnt="3">
        <dgm:presLayoutVars>
          <dgm:bulletEnabled val="1"/>
        </dgm:presLayoutVars>
      </dgm:prSet>
      <dgm:spPr/>
    </dgm:pt>
    <dgm:pt modelId="{4848FB2E-E09F-4503-91BC-BA687E733004}" type="pres">
      <dgm:prSet presAssocID="{8064D51A-117E-4922-9BC5-125564097A8E}" presName="ThreeNodes_3" presStyleLbl="node1" presStyleIdx="2" presStyleCnt="3">
        <dgm:presLayoutVars>
          <dgm:bulletEnabled val="1"/>
        </dgm:presLayoutVars>
      </dgm:prSet>
      <dgm:spPr/>
    </dgm:pt>
    <dgm:pt modelId="{6018A62A-5B19-45E2-8FD9-E1F6A3152A5D}" type="pres">
      <dgm:prSet presAssocID="{8064D51A-117E-4922-9BC5-125564097A8E}" presName="ThreeConn_1-2" presStyleLbl="fgAccFollowNode1" presStyleIdx="0" presStyleCnt="2">
        <dgm:presLayoutVars>
          <dgm:bulletEnabled val="1"/>
        </dgm:presLayoutVars>
      </dgm:prSet>
      <dgm:spPr/>
    </dgm:pt>
    <dgm:pt modelId="{5F668775-41C0-4947-80B3-1B018AAD2A4B}" type="pres">
      <dgm:prSet presAssocID="{8064D51A-117E-4922-9BC5-125564097A8E}" presName="ThreeConn_2-3" presStyleLbl="fgAccFollowNode1" presStyleIdx="1" presStyleCnt="2">
        <dgm:presLayoutVars>
          <dgm:bulletEnabled val="1"/>
        </dgm:presLayoutVars>
      </dgm:prSet>
      <dgm:spPr/>
    </dgm:pt>
    <dgm:pt modelId="{53237118-5B3D-4D18-B29A-EFB04ACE728D}" type="pres">
      <dgm:prSet presAssocID="{8064D51A-117E-4922-9BC5-125564097A8E}" presName="ThreeNodes_1_text" presStyleLbl="node1" presStyleIdx="2" presStyleCnt="3">
        <dgm:presLayoutVars>
          <dgm:bulletEnabled val="1"/>
        </dgm:presLayoutVars>
      </dgm:prSet>
      <dgm:spPr/>
    </dgm:pt>
    <dgm:pt modelId="{F0DF7459-AF5D-4DE7-B7E2-5A082F54811F}" type="pres">
      <dgm:prSet presAssocID="{8064D51A-117E-4922-9BC5-125564097A8E}" presName="ThreeNodes_2_text" presStyleLbl="node1" presStyleIdx="2" presStyleCnt="3">
        <dgm:presLayoutVars>
          <dgm:bulletEnabled val="1"/>
        </dgm:presLayoutVars>
      </dgm:prSet>
      <dgm:spPr/>
    </dgm:pt>
    <dgm:pt modelId="{F2DE4FD7-A3AB-4EF0-B673-9F2C9008BA23}" type="pres">
      <dgm:prSet presAssocID="{8064D51A-117E-4922-9BC5-125564097A8E}" presName="ThreeNodes_3_text" presStyleLbl="node1" presStyleIdx="2" presStyleCnt="3">
        <dgm:presLayoutVars>
          <dgm:bulletEnabled val="1"/>
        </dgm:presLayoutVars>
      </dgm:prSet>
      <dgm:spPr/>
    </dgm:pt>
  </dgm:ptLst>
  <dgm:cxnLst>
    <dgm:cxn modelId="{1FA57B0A-BFB1-4A97-95B5-93ACE50E1C5A}" type="presOf" srcId="{C19C3807-82F2-4765-90D9-1C56A3630FEC}" destId="{F2DE4FD7-A3AB-4EF0-B673-9F2C9008BA23}" srcOrd="1" destOrd="0" presId="urn:microsoft.com/office/officeart/2005/8/layout/vProcess5"/>
    <dgm:cxn modelId="{40C3B417-9ACF-44C5-AE1D-F90EBA8B63CF}" type="presOf" srcId="{5BFE6384-17A2-4FAF-B37A-6238DFE33FA6}" destId="{4848FB2E-E09F-4503-91BC-BA687E733004}" srcOrd="0" destOrd="1" presId="urn:microsoft.com/office/officeart/2005/8/layout/vProcess5"/>
    <dgm:cxn modelId="{8B940740-6A72-440B-AE32-C5FA647FC177}" srcId="{8064D51A-117E-4922-9BC5-125564097A8E}" destId="{C19C3807-82F2-4765-90D9-1C56A3630FEC}" srcOrd="2" destOrd="0" parTransId="{5D466801-FA1A-4F3F-8A0A-6EFFC7ABE119}" sibTransId="{F0F6323F-DFC6-40BF-B4DE-050654007DD3}"/>
    <dgm:cxn modelId="{270CD564-9AA9-4E18-9D31-616674FACC00}" type="presOf" srcId="{95E2BDD7-9EA4-45D5-8768-DB8E0EEEB031}" destId="{6018A62A-5B19-45E2-8FD9-E1F6A3152A5D}" srcOrd="0" destOrd="0" presId="urn:microsoft.com/office/officeart/2005/8/layout/vProcess5"/>
    <dgm:cxn modelId="{CC00EC6F-86D1-4AB2-83DA-06A7E5417EBC}" type="presOf" srcId="{E7BE6B7E-D790-4AD3-B026-D14176490AB4}" destId="{53237118-5B3D-4D18-B29A-EFB04ACE728D}" srcOrd="1" destOrd="0" presId="urn:microsoft.com/office/officeart/2005/8/layout/vProcess5"/>
    <dgm:cxn modelId="{38E4D473-C5BD-42FD-A5A5-5D04511B7CCF}" type="presOf" srcId="{4A707C67-384A-48EF-A4A3-33D94D4619F4}" destId="{5F668775-41C0-4947-80B3-1B018AAD2A4B}" srcOrd="0" destOrd="0" presId="urn:microsoft.com/office/officeart/2005/8/layout/vProcess5"/>
    <dgm:cxn modelId="{DB23CC57-B131-4F14-8AB1-E9D58FBFB404}" srcId="{C19C3807-82F2-4765-90D9-1C56A3630FEC}" destId="{5BFE6384-17A2-4FAF-B37A-6238DFE33FA6}" srcOrd="0" destOrd="0" parTransId="{17AFB0FD-0223-4659-898B-D3B576A3B01B}" sibTransId="{C340EB08-96A1-4BBF-A9F0-70815B9339DB}"/>
    <dgm:cxn modelId="{20C1D194-0550-4462-9F6E-0205073D8CA0}" type="presOf" srcId="{8B0FF1B9-4553-46B0-9F95-57D028334DFA}" destId="{4848FB2E-E09F-4503-91BC-BA687E733004}" srcOrd="0" destOrd="2" presId="urn:microsoft.com/office/officeart/2005/8/layout/vProcess5"/>
    <dgm:cxn modelId="{4D101F9A-3013-46B1-B640-98558670168C}" type="presOf" srcId="{8B0FF1B9-4553-46B0-9F95-57D028334DFA}" destId="{F2DE4FD7-A3AB-4EF0-B673-9F2C9008BA23}" srcOrd="1" destOrd="2" presId="urn:microsoft.com/office/officeart/2005/8/layout/vProcess5"/>
    <dgm:cxn modelId="{6F13F09F-E17E-45CD-A122-62F967FECDC7}" srcId="{8064D51A-117E-4922-9BC5-125564097A8E}" destId="{202CDD58-79B6-47F4-B299-DB5FFB5A3BCE}" srcOrd="1" destOrd="0" parTransId="{E7427714-FE4F-49C0-BB93-2CD507C40737}" sibTransId="{4A707C67-384A-48EF-A4A3-33D94D4619F4}"/>
    <dgm:cxn modelId="{A8713AA4-71BA-4DD7-94AC-079EC319E087}" type="presOf" srcId="{202CDD58-79B6-47F4-B299-DB5FFB5A3BCE}" destId="{9395203D-C4A7-4543-BC5E-28F7CA3EB561}" srcOrd="0" destOrd="0" presId="urn:microsoft.com/office/officeart/2005/8/layout/vProcess5"/>
    <dgm:cxn modelId="{4346AECF-3BAC-4BFA-AF85-7B2158010DCD}" type="presOf" srcId="{C19C3807-82F2-4765-90D9-1C56A3630FEC}" destId="{4848FB2E-E09F-4503-91BC-BA687E733004}" srcOrd="0" destOrd="0" presId="urn:microsoft.com/office/officeart/2005/8/layout/vProcess5"/>
    <dgm:cxn modelId="{25DBD3D9-67F9-41BD-9554-262E03C719B0}" type="presOf" srcId="{8064D51A-117E-4922-9BC5-125564097A8E}" destId="{3539BD5A-231B-4FA9-962D-F27508A9019F}" srcOrd="0" destOrd="0" presId="urn:microsoft.com/office/officeart/2005/8/layout/vProcess5"/>
    <dgm:cxn modelId="{424D8BDC-8AAC-42A2-ACAC-5C1D5B6D7365}" type="presOf" srcId="{E7BE6B7E-D790-4AD3-B026-D14176490AB4}" destId="{7A9DFDF7-1A31-419F-B717-564EC7C1E608}" srcOrd="0" destOrd="0" presId="urn:microsoft.com/office/officeart/2005/8/layout/vProcess5"/>
    <dgm:cxn modelId="{9FC5E4E2-28C3-4160-BE67-63FC40D87322}" srcId="{8064D51A-117E-4922-9BC5-125564097A8E}" destId="{E7BE6B7E-D790-4AD3-B026-D14176490AB4}" srcOrd="0" destOrd="0" parTransId="{F47DD0E7-F8B3-4B67-9F99-7DD6F6F62FB7}" sibTransId="{95E2BDD7-9EA4-45D5-8768-DB8E0EEEB031}"/>
    <dgm:cxn modelId="{FDC694E8-8F88-472B-AB30-1A6A0310A4CB}" srcId="{C19C3807-82F2-4765-90D9-1C56A3630FEC}" destId="{8B0FF1B9-4553-46B0-9F95-57D028334DFA}" srcOrd="1" destOrd="0" parTransId="{E2444D93-C403-44DA-BBD9-E58D798D59A9}" sibTransId="{73EBF0B0-4AAC-445F-B60B-3800408DEDC5}"/>
    <dgm:cxn modelId="{89EFDEF4-F0C3-4143-AC3D-AE70F11B74BC}" type="presOf" srcId="{202CDD58-79B6-47F4-B299-DB5FFB5A3BCE}" destId="{F0DF7459-AF5D-4DE7-B7E2-5A082F54811F}" srcOrd="1" destOrd="0" presId="urn:microsoft.com/office/officeart/2005/8/layout/vProcess5"/>
    <dgm:cxn modelId="{49E959FA-12EC-475E-9F49-47688715FD67}" type="presOf" srcId="{5BFE6384-17A2-4FAF-B37A-6238DFE33FA6}" destId="{F2DE4FD7-A3AB-4EF0-B673-9F2C9008BA23}" srcOrd="1" destOrd="1" presId="urn:microsoft.com/office/officeart/2005/8/layout/vProcess5"/>
    <dgm:cxn modelId="{A0146B66-3FCD-4519-A4A1-8C1855A95BD8}" type="presParOf" srcId="{3539BD5A-231B-4FA9-962D-F27508A9019F}" destId="{1B106367-3A7A-4C5C-AF7B-C697BE84643A}" srcOrd="0" destOrd="0" presId="urn:microsoft.com/office/officeart/2005/8/layout/vProcess5"/>
    <dgm:cxn modelId="{AA8361BE-2C0B-4F42-B5EE-A73ABF7FE81D}" type="presParOf" srcId="{3539BD5A-231B-4FA9-962D-F27508A9019F}" destId="{7A9DFDF7-1A31-419F-B717-564EC7C1E608}" srcOrd="1" destOrd="0" presId="urn:microsoft.com/office/officeart/2005/8/layout/vProcess5"/>
    <dgm:cxn modelId="{58EC19F0-2D96-4756-A2B2-99938690D1EB}" type="presParOf" srcId="{3539BD5A-231B-4FA9-962D-F27508A9019F}" destId="{9395203D-C4A7-4543-BC5E-28F7CA3EB561}" srcOrd="2" destOrd="0" presId="urn:microsoft.com/office/officeart/2005/8/layout/vProcess5"/>
    <dgm:cxn modelId="{15EA0F9B-5464-42D8-989A-8ADE147F0EE6}" type="presParOf" srcId="{3539BD5A-231B-4FA9-962D-F27508A9019F}" destId="{4848FB2E-E09F-4503-91BC-BA687E733004}" srcOrd="3" destOrd="0" presId="urn:microsoft.com/office/officeart/2005/8/layout/vProcess5"/>
    <dgm:cxn modelId="{2D58E32D-7098-4D0E-B0E1-DB8CF2181B1B}" type="presParOf" srcId="{3539BD5A-231B-4FA9-962D-F27508A9019F}" destId="{6018A62A-5B19-45E2-8FD9-E1F6A3152A5D}" srcOrd="4" destOrd="0" presId="urn:microsoft.com/office/officeart/2005/8/layout/vProcess5"/>
    <dgm:cxn modelId="{D34D33DE-4D85-4991-9E5A-2E1E68A5A00B}" type="presParOf" srcId="{3539BD5A-231B-4FA9-962D-F27508A9019F}" destId="{5F668775-41C0-4947-80B3-1B018AAD2A4B}" srcOrd="5" destOrd="0" presId="urn:microsoft.com/office/officeart/2005/8/layout/vProcess5"/>
    <dgm:cxn modelId="{B6EA0823-AC09-4A09-845A-081D16EB2150}" type="presParOf" srcId="{3539BD5A-231B-4FA9-962D-F27508A9019F}" destId="{53237118-5B3D-4D18-B29A-EFB04ACE728D}" srcOrd="6" destOrd="0" presId="urn:microsoft.com/office/officeart/2005/8/layout/vProcess5"/>
    <dgm:cxn modelId="{B554B807-F3EA-464F-A2D4-FEC28466BAAE}" type="presParOf" srcId="{3539BD5A-231B-4FA9-962D-F27508A9019F}" destId="{F0DF7459-AF5D-4DE7-B7E2-5A082F54811F}" srcOrd="7" destOrd="0" presId="urn:microsoft.com/office/officeart/2005/8/layout/vProcess5"/>
    <dgm:cxn modelId="{ED477AF6-CD26-4FAC-B77D-D59C0CDC1219}" type="presParOf" srcId="{3539BD5A-231B-4FA9-962D-F27508A9019F}" destId="{F2DE4FD7-A3AB-4EF0-B673-9F2C9008BA23}"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F50F18-8E53-4C3C-A186-F2F84C254DF9}">
      <dsp:nvSpPr>
        <dsp:cNvPr id="0" name=""/>
        <dsp:cNvSpPr/>
      </dsp:nvSpPr>
      <dsp:spPr>
        <a:xfrm>
          <a:off x="0" y="170558"/>
          <a:ext cx="4435078" cy="810809"/>
        </a:xfrm>
        <a:prstGeom prst="roundRect">
          <a:avLst/>
        </a:prstGeom>
        <a:solidFill>
          <a:schemeClr val="accent2">
            <a:shade val="8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Pollution prevention and control measures</a:t>
          </a:r>
          <a:endParaRPr lang="en-US" sz="2100" kern="1200"/>
        </a:p>
      </dsp:txBody>
      <dsp:txXfrm>
        <a:off x="39580" y="210138"/>
        <a:ext cx="4355918" cy="731649"/>
      </dsp:txXfrm>
    </dsp:sp>
    <dsp:sp modelId="{29A3C308-3C6E-4443-8FEA-8C233402CB8C}">
      <dsp:nvSpPr>
        <dsp:cNvPr id="0" name=""/>
        <dsp:cNvSpPr/>
      </dsp:nvSpPr>
      <dsp:spPr>
        <a:xfrm>
          <a:off x="0" y="1041848"/>
          <a:ext cx="4435078" cy="810809"/>
        </a:xfrm>
        <a:prstGeom prst="roundRect">
          <a:avLst/>
        </a:prstGeom>
        <a:solidFill>
          <a:schemeClr val="accent2">
            <a:shade val="80000"/>
            <a:hueOff val="92099"/>
            <a:satOff val="1556"/>
            <a:lumOff val="620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Measures = those that ensure the environment is in an acceptable state</a:t>
          </a:r>
          <a:endParaRPr lang="en-US" sz="2100" kern="1200"/>
        </a:p>
      </dsp:txBody>
      <dsp:txXfrm>
        <a:off x="39580" y="1081428"/>
        <a:ext cx="4355918" cy="731649"/>
      </dsp:txXfrm>
    </dsp:sp>
    <dsp:sp modelId="{F9D43319-9A55-4AE7-BCC7-9ED66628E3F9}">
      <dsp:nvSpPr>
        <dsp:cNvPr id="0" name=""/>
        <dsp:cNvSpPr/>
      </dsp:nvSpPr>
      <dsp:spPr>
        <a:xfrm>
          <a:off x="0" y="1913138"/>
          <a:ext cx="4435078" cy="810809"/>
        </a:xfrm>
        <a:prstGeom prst="roundRect">
          <a:avLst/>
        </a:prstGeom>
        <a:solidFill>
          <a:schemeClr val="accent2">
            <a:shade val="80000"/>
            <a:hueOff val="184199"/>
            <a:satOff val="3113"/>
            <a:lumOff val="1240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I.e. polluter responsibility for costs for preventing or dealing with pollution</a:t>
          </a:r>
          <a:endParaRPr lang="en-US" sz="2100" kern="1200"/>
        </a:p>
      </dsp:txBody>
      <dsp:txXfrm>
        <a:off x="39580" y="1952718"/>
        <a:ext cx="4355918" cy="731649"/>
      </dsp:txXfrm>
    </dsp:sp>
    <dsp:sp modelId="{3E90CE3F-F696-40CC-A7F6-73C2222DF6D2}">
      <dsp:nvSpPr>
        <dsp:cNvPr id="0" name=""/>
        <dsp:cNvSpPr/>
      </dsp:nvSpPr>
      <dsp:spPr>
        <a:xfrm>
          <a:off x="0" y="2784428"/>
          <a:ext cx="4435078" cy="810809"/>
        </a:xfrm>
        <a:prstGeom prst="roundRect">
          <a:avLst/>
        </a:prstGeom>
        <a:solidFill>
          <a:schemeClr val="accent2">
            <a:shade val="80000"/>
            <a:hueOff val="276298"/>
            <a:satOff val="4669"/>
            <a:lumOff val="1860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Includes environmental and direct costs</a:t>
          </a:r>
          <a:endParaRPr lang="en-US" sz="2100" kern="1200" dirty="0"/>
        </a:p>
      </dsp:txBody>
      <dsp:txXfrm>
        <a:off x="39580" y="2824008"/>
        <a:ext cx="4355918" cy="731649"/>
      </dsp:txXfrm>
    </dsp:sp>
    <dsp:sp modelId="{4BEBEED7-5C82-4493-B716-5A4858B93482}">
      <dsp:nvSpPr>
        <dsp:cNvPr id="0" name=""/>
        <dsp:cNvSpPr/>
      </dsp:nvSpPr>
      <dsp:spPr>
        <a:xfrm>
          <a:off x="0" y="3655719"/>
          <a:ext cx="4435078" cy="810809"/>
        </a:xfrm>
        <a:prstGeom prst="roundRect">
          <a:avLst/>
        </a:prstGeom>
        <a:solidFill>
          <a:schemeClr val="accent2">
            <a:shade val="80000"/>
            <a:hueOff val="368397"/>
            <a:satOff val="6226"/>
            <a:lumOff val="2480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Can also include administrative costs</a:t>
          </a:r>
        </a:p>
      </dsp:txBody>
      <dsp:txXfrm>
        <a:off x="39580" y="3695299"/>
        <a:ext cx="4355918" cy="7316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9DFDF7-1A31-419F-B717-564EC7C1E608}">
      <dsp:nvSpPr>
        <dsp:cNvPr id="0" name=""/>
        <dsp:cNvSpPr/>
      </dsp:nvSpPr>
      <dsp:spPr>
        <a:xfrm>
          <a:off x="0" y="0"/>
          <a:ext cx="3769816" cy="1391126"/>
        </a:xfrm>
        <a:prstGeom prst="roundRect">
          <a:avLst>
            <a:gd name="adj" fmla="val 10000"/>
          </a:avLst>
        </a:prstGeom>
        <a:gradFill rotWithShape="0">
          <a:gsLst>
            <a:gs pos="0">
              <a:schemeClr val="accent6">
                <a:hueOff val="0"/>
                <a:satOff val="0"/>
                <a:lumOff val="0"/>
                <a:alphaOff val="0"/>
                <a:tint val="98000"/>
                <a:satMod val="110000"/>
                <a:lumMod val="104000"/>
              </a:schemeClr>
            </a:gs>
            <a:gs pos="69000">
              <a:schemeClr val="accent6">
                <a:hueOff val="0"/>
                <a:satOff val="0"/>
                <a:lumOff val="0"/>
                <a:alphaOff val="0"/>
                <a:shade val="88000"/>
                <a:satMod val="130000"/>
                <a:lumMod val="92000"/>
              </a:schemeClr>
            </a:gs>
            <a:gs pos="100000">
              <a:schemeClr val="accent6">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Polluter should cover the costs themselves</a:t>
          </a:r>
          <a:endParaRPr lang="en-US" sz="1800" kern="1200"/>
        </a:p>
      </dsp:txBody>
      <dsp:txXfrm>
        <a:off x="40745" y="40745"/>
        <a:ext cx="2268681" cy="1309636"/>
      </dsp:txXfrm>
    </dsp:sp>
    <dsp:sp modelId="{9395203D-C4A7-4543-BC5E-28F7CA3EB561}">
      <dsp:nvSpPr>
        <dsp:cNvPr id="0" name=""/>
        <dsp:cNvSpPr/>
      </dsp:nvSpPr>
      <dsp:spPr>
        <a:xfrm>
          <a:off x="332630" y="1622980"/>
          <a:ext cx="3769816" cy="1391126"/>
        </a:xfrm>
        <a:prstGeom prst="roundRect">
          <a:avLst>
            <a:gd name="adj" fmla="val 10000"/>
          </a:avLst>
        </a:prstGeom>
        <a:gradFill rotWithShape="0">
          <a:gsLst>
            <a:gs pos="0">
              <a:schemeClr val="accent6">
                <a:hueOff val="0"/>
                <a:satOff val="0"/>
                <a:lumOff val="0"/>
                <a:alphaOff val="0"/>
                <a:tint val="98000"/>
                <a:satMod val="110000"/>
                <a:lumMod val="104000"/>
              </a:schemeClr>
            </a:gs>
            <a:gs pos="69000">
              <a:schemeClr val="accent6">
                <a:hueOff val="0"/>
                <a:satOff val="0"/>
                <a:lumOff val="0"/>
                <a:alphaOff val="0"/>
                <a:shade val="88000"/>
                <a:satMod val="130000"/>
                <a:lumMod val="92000"/>
              </a:schemeClr>
            </a:gs>
            <a:gs pos="100000">
              <a:schemeClr val="accent6">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NO use of grants, subsidies, etc.</a:t>
          </a:r>
          <a:endParaRPr lang="en-US" sz="1800" kern="1200"/>
        </a:p>
      </dsp:txBody>
      <dsp:txXfrm>
        <a:off x="373375" y="1663725"/>
        <a:ext cx="2451463" cy="1309636"/>
      </dsp:txXfrm>
    </dsp:sp>
    <dsp:sp modelId="{4848FB2E-E09F-4503-91BC-BA687E733004}">
      <dsp:nvSpPr>
        <dsp:cNvPr id="0" name=""/>
        <dsp:cNvSpPr/>
      </dsp:nvSpPr>
      <dsp:spPr>
        <a:xfrm>
          <a:off x="665261" y="3245961"/>
          <a:ext cx="3769816" cy="1391126"/>
        </a:xfrm>
        <a:prstGeom prst="roundRect">
          <a:avLst>
            <a:gd name="adj" fmla="val 10000"/>
          </a:avLst>
        </a:prstGeom>
        <a:gradFill rotWithShape="0">
          <a:gsLst>
            <a:gs pos="0">
              <a:schemeClr val="accent6">
                <a:hueOff val="0"/>
                <a:satOff val="0"/>
                <a:lumOff val="0"/>
                <a:alphaOff val="0"/>
                <a:tint val="98000"/>
                <a:satMod val="110000"/>
                <a:lumMod val="104000"/>
              </a:schemeClr>
            </a:gs>
            <a:gs pos="69000">
              <a:schemeClr val="accent6">
                <a:hueOff val="0"/>
                <a:satOff val="0"/>
                <a:lumOff val="0"/>
                <a:alphaOff val="0"/>
                <a:shade val="88000"/>
                <a:satMod val="130000"/>
                <a:lumMod val="92000"/>
              </a:schemeClr>
            </a:gs>
            <a:gs pos="100000">
              <a:schemeClr val="accent6">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There ARE exceptions:</a:t>
          </a:r>
          <a:endParaRPr lang="en-US" sz="1800" kern="1200"/>
        </a:p>
        <a:p>
          <a:pPr marL="114300" lvl="1" indent="-114300" algn="l" defTabSz="622300">
            <a:lnSpc>
              <a:spcPct val="90000"/>
            </a:lnSpc>
            <a:spcBef>
              <a:spcPct val="0"/>
            </a:spcBef>
            <a:spcAft>
              <a:spcPct val="15000"/>
            </a:spcAft>
            <a:buChar char="•"/>
          </a:pPr>
          <a:r>
            <a:rPr lang="en-GB" sz="1400" kern="1200" baseline="0"/>
            <a:t>Assistance for R&amp;D</a:t>
          </a:r>
          <a:endParaRPr lang="en-US" sz="1400" kern="1200"/>
        </a:p>
        <a:p>
          <a:pPr marL="114300" lvl="1" indent="-114300" algn="l" defTabSz="622300">
            <a:lnSpc>
              <a:spcPct val="90000"/>
            </a:lnSpc>
            <a:spcBef>
              <a:spcPct val="0"/>
            </a:spcBef>
            <a:spcAft>
              <a:spcPct val="15000"/>
            </a:spcAft>
            <a:buChar char="•"/>
          </a:pPr>
          <a:r>
            <a:rPr lang="en-GB" sz="1400" kern="1200" baseline="0"/>
            <a:t>Assistance for new &amp; severe pollution control requirements </a:t>
          </a:r>
          <a:endParaRPr lang="en-US" sz="1400" kern="1200"/>
        </a:p>
      </dsp:txBody>
      <dsp:txXfrm>
        <a:off x="706006" y="3286706"/>
        <a:ext cx="2451463" cy="1309636"/>
      </dsp:txXfrm>
    </dsp:sp>
    <dsp:sp modelId="{6018A62A-5B19-45E2-8FD9-E1F6A3152A5D}">
      <dsp:nvSpPr>
        <dsp:cNvPr id="0" name=""/>
        <dsp:cNvSpPr/>
      </dsp:nvSpPr>
      <dsp:spPr>
        <a:xfrm>
          <a:off x="2865584" y="1054937"/>
          <a:ext cx="904232" cy="904232"/>
        </a:xfrm>
        <a:prstGeom prst="downArrow">
          <a:avLst>
            <a:gd name="adj1" fmla="val 55000"/>
            <a:gd name="adj2" fmla="val 45000"/>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069036" y="1054937"/>
        <a:ext cx="497328" cy="680435"/>
      </dsp:txXfrm>
    </dsp:sp>
    <dsp:sp modelId="{5F668775-41C0-4947-80B3-1B018AAD2A4B}">
      <dsp:nvSpPr>
        <dsp:cNvPr id="0" name=""/>
        <dsp:cNvSpPr/>
      </dsp:nvSpPr>
      <dsp:spPr>
        <a:xfrm>
          <a:off x="3198214" y="2668644"/>
          <a:ext cx="904232" cy="904232"/>
        </a:xfrm>
        <a:prstGeom prst="downArrow">
          <a:avLst>
            <a:gd name="adj1" fmla="val 55000"/>
            <a:gd name="adj2" fmla="val 45000"/>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401666" y="2668644"/>
        <a:ext cx="497328" cy="68043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504A22C-E6AF-4399-A94E-770EC658AEDD}" type="datetimeFigureOut">
              <a:rPr lang="en-GB" smtClean="0"/>
              <a:t>04/12/2017</a:t>
            </a:fld>
            <a:endParaRPr lang="en-GB"/>
          </a:p>
        </p:txBody>
      </p:sp>
      <p:sp>
        <p:nvSpPr>
          <p:cNvPr id="5" name="Footer Placeholder 4"/>
          <p:cNvSpPr>
            <a:spLocks noGrp="1"/>
          </p:cNvSpPr>
          <p:nvPr>
            <p:ph type="ftr" sz="quarter" idx="11"/>
          </p:nvPr>
        </p:nvSpPr>
        <p:spPr>
          <a:xfrm>
            <a:off x="2396319" y="329308"/>
            <a:ext cx="3086292" cy="309201"/>
          </a:xfrm>
        </p:spPr>
        <p:txBody>
          <a:bodyPr/>
          <a:lstStyle/>
          <a:p>
            <a:endParaRPr lang="en-GB"/>
          </a:p>
        </p:txBody>
      </p:sp>
      <p:sp>
        <p:nvSpPr>
          <p:cNvPr id="6" name="Slide Number Placeholder 5"/>
          <p:cNvSpPr>
            <a:spLocks noGrp="1"/>
          </p:cNvSpPr>
          <p:nvPr>
            <p:ph type="sldNum" sz="quarter" idx="12"/>
          </p:nvPr>
        </p:nvSpPr>
        <p:spPr>
          <a:xfrm>
            <a:off x="1434703" y="798973"/>
            <a:ext cx="802005" cy="503578"/>
          </a:xfrm>
        </p:spPr>
        <p:txBody>
          <a:bodyPr/>
          <a:lstStyle/>
          <a:p>
            <a:fld id="{80A7AA99-6C08-4B02-B1DA-D6AB6FA4F289}" type="slidenum">
              <a:rPr lang="en-GB" smtClean="0"/>
              <a:t>‹#›</a:t>
            </a:fld>
            <a:endParaRPr lang="en-GB"/>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34555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04A22C-E6AF-4399-A94E-770EC658AEDD}"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A7AA99-6C08-4B02-B1DA-D6AB6FA4F289}" type="slidenum">
              <a:rPr lang="en-GB" smtClean="0"/>
              <a:t>‹#›</a:t>
            </a:fld>
            <a:endParaRPr lang="en-GB"/>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2184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504A22C-E6AF-4399-A94E-770EC658AEDD}"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A7AA99-6C08-4B02-B1DA-D6AB6FA4F289}" type="slidenum">
              <a:rPr lang="en-GB" smtClean="0"/>
              <a:t>‹#›</a:t>
            </a:fld>
            <a:endParaRPr lang="en-GB"/>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312926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04A22C-E6AF-4399-A94E-770EC658AEDD}" type="datetimeFigureOut">
              <a:rPr lang="en-GB" smtClean="0"/>
              <a:t>04/12/2017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A7AA99-6C08-4B02-B1DA-D6AB6FA4F289}" type="slidenum">
              <a:rPr lang="en-GB" smtClean="0"/>
              <a:t>‹#›</a:t>
            </a:fld>
            <a:endParaRPr lang="en-GB"/>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86107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504A22C-E6AF-4399-A94E-770EC658AEDD}" type="datetimeFigureOut">
              <a:rPr lang="en-GB" smtClean="0"/>
              <a:t>04/12/2017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A7AA99-6C08-4B02-B1DA-D6AB6FA4F289}" type="slidenum">
              <a:rPr lang="en-GB" smtClean="0"/>
              <a:t>‹#›</a:t>
            </a:fld>
            <a:endParaRPr lang="en-GB"/>
          </a:p>
        </p:txBody>
      </p:sp>
    </p:spTree>
    <p:extLst>
      <p:ext uri="{BB962C8B-B14F-4D97-AF65-F5344CB8AC3E}">
        <p14:creationId xmlns:p14="http://schemas.microsoft.com/office/powerpoint/2010/main" val="26469688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504A22C-E6AF-4399-A94E-770EC658AEDD}" type="datetimeFigureOut">
              <a:rPr lang="en-GB" smtClean="0"/>
              <a:t>04/12/2017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A7AA99-6C08-4B02-B1DA-D6AB6FA4F289}" type="slidenum">
              <a:rPr lang="en-GB" smtClean="0"/>
              <a:t>‹#›</a:t>
            </a:fld>
            <a:endParaRPr lang="en-GB"/>
          </a:p>
        </p:txBody>
      </p:sp>
    </p:spTree>
    <p:extLst>
      <p:ext uri="{BB962C8B-B14F-4D97-AF65-F5344CB8AC3E}">
        <p14:creationId xmlns:p14="http://schemas.microsoft.com/office/powerpoint/2010/main" val="3773835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04A22C-E6AF-4399-A94E-770EC658AEDD}" type="datetimeFigureOut">
              <a:rPr lang="en-GB" smtClean="0"/>
              <a:t>04/12/2017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A7AA99-6C08-4B02-B1DA-D6AB6FA4F289}" type="slidenum">
              <a:rPr lang="en-GB" smtClean="0"/>
              <a:t>‹#›</a:t>
            </a:fld>
            <a:endParaRPr lang="en-GB"/>
          </a:p>
        </p:txBody>
      </p:sp>
    </p:spTree>
    <p:extLst>
      <p:ext uri="{BB962C8B-B14F-4D97-AF65-F5344CB8AC3E}">
        <p14:creationId xmlns:p14="http://schemas.microsoft.com/office/powerpoint/2010/main" val="9041239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0504A22C-E6AF-4399-A94E-770EC658AEDD}" type="datetimeFigureOut">
              <a:rPr lang="en-GB" smtClean="0"/>
              <a:t>04/12/2017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A7AA99-6C08-4B02-B1DA-D6AB6FA4F289}" type="slidenum">
              <a:rPr lang="en-GB" smtClean="0"/>
              <a:t>‹#›</a:t>
            </a:fld>
            <a:endParaRPr lang="en-GB"/>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152384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fld id="{0504A22C-E6AF-4399-A94E-770EC658AEDD}" type="datetimeFigureOut">
              <a:rPr lang="en-GB" smtClean="0"/>
              <a:t>04/12/2017</a:t>
            </a:fld>
            <a:endParaRPr lang="en-GB"/>
          </a:p>
        </p:txBody>
      </p:sp>
      <p:sp>
        <p:nvSpPr>
          <p:cNvPr id="6" name="Footer Placeholder 5"/>
          <p:cNvSpPr>
            <a:spLocks noGrp="1"/>
          </p:cNvSpPr>
          <p:nvPr>
            <p:ph type="ftr" sz="quarter" idx="11"/>
          </p:nvPr>
        </p:nvSpPr>
        <p:spPr>
          <a:xfrm>
            <a:off x="1437530" y="318641"/>
            <a:ext cx="3251553" cy="320931"/>
          </a:xfrm>
        </p:spPr>
        <p:txBody>
          <a:bodyPr/>
          <a:lstStyle/>
          <a:p>
            <a:endParaRPr lang="en-GB"/>
          </a:p>
        </p:txBody>
      </p:sp>
      <p:sp>
        <p:nvSpPr>
          <p:cNvPr id="7" name="Slide Number Placeholder 6"/>
          <p:cNvSpPr>
            <a:spLocks noGrp="1"/>
          </p:cNvSpPr>
          <p:nvPr>
            <p:ph type="sldNum" sz="quarter" idx="12"/>
          </p:nvPr>
        </p:nvSpPr>
        <p:spPr/>
        <p:txBody>
          <a:bodyPr/>
          <a:lstStyle/>
          <a:p>
            <a:fld id="{80A7AA99-6C08-4B02-B1DA-D6AB6FA4F289}" type="slidenum">
              <a:rPr lang="en-GB" smtClean="0"/>
              <a:t>‹#›</a:t>
            </a:fld>
            <a:endParaRPr lang="en-GB"/>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86865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04A22C-E6AF-4399-A94E-770EC658AEDD}"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A7AA99-6C08-4B02-B1DA-D6AB6FA4F289}" type="slidenum">
              <a:rPr lang="en-GB" smtClean="0"/>
              <a:t>‹#›</a:t>
            </a:fld>
            <a:endParaRPr lang="en-GB"/>
          </a:p>
        </p:txBody>
      </p:sp>
    </p:spTree>
    <p:extLst>
      <p:ext uri="{BB962C8B-B14F-4D97-AF65-F5344CB8AC3E}">
        <p14:creationId xmlns:p14="http://schemas.microsoft.com/office/powerpoint/2010/main" val="3709545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04A22C-E6AF-4399-A94E-770EC658AEDD}"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A7AA99-6C08-4B02-B1DA-D6AB6FA4F289}" type="slidenum">
              <a:rPr lang="en-GB" smtClean="0"/>
              <a:t>‹#›</a:t>
            </a:fld>
            <a:endParaRPr lang="en-GB"/>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76968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504A22C-E6AF-4399-A94E-770EC658AEDD}" type="datetimeFigureOut">
              <a:rPr lang="en-GB" smtClean="0"/>
              <a:t>04/12/2017</a:t>
            </a:fld>
            <a:endParaRPr lang="en-GB"/>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80A7AA99-6C08-4B02-B1DA-D6AB6FA4F289}" type="slidenum">
              <a:rPr lang="en-GB" smtClean="0"/>
              <a:t>‹#›</a:t>
            </a:fld>
            <a:endParaRPr lang="en-GB"/>
          </a:p>
        </p:txBody>
      </p:sp>
    </p:spTree>
    <p:extLst>
      <p:ext uri="{BB962C8B-B14F-4D97-AF65-F5344CB8AC3E}">
        <p14:creationId xmlns:p14="http://schemas.microsoft.com/office/powerpoint/2010/main" val="367256354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M8VChwkYMy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oecd.org/" TargetMode="External"/><Relationship Id="rId2" Type="http://schemas.openxmlformats.org/officeDocument/2006/relationships/hyperlink" Target="http://www.theguardian.com/uk" TargetMode="External"/><Relationship Id="rId1" Type="http://schemas.openxmlformats.org/officeDocument/2006/relationships/slideLayout" Target="../slideLayouts/slideLayout2.xml"/><Relationship Id="rId4" Type="http://schemas.openxmlformats.org/officeDocument/2006/relationships/hyperlink" Target="http://www.onu.delegfrance.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Polluter Pays Principle</a:t>
            </a:r>
          </a:p>
        </p:txBody>
      </p:sp>
      <p:sp>
        <p:nvSpPr>
          <p:cNvPr id="3" name="Subtitle 2"/>
          <p:cNvSpPr>
            <a:spLocks noGrp="1"/>
          </p:cNvSpPr>
          <p:nvPr>
            <p:ph type="subTitle" idx="1"/>
          </p:nvPr>
        </p:nvSpPr>
        <p:spPr/>
        <p:txBody>
          <a:bodyPr/>
          <a:lstStyle/>
          <a:p>
            <a:r>
              <a:rPr lang="en-GB" dirty="0"/>
              <a:t>M6X01894 – Environmental law &amp; policy</a:t>
            </a:r>
          </a:p>
          <a:p>
            <a:r>
              <a:rPr lang="en-GB" dirty="0"/>
              <a:t>BSc Renewable energy &amp; the Built environment</a:t>
            </a:r>
          </a:p>
        </p:txBody>
      </p:sp>
    </p:spTree>
    <p:extLst>
      <p:ext uri="{BB962C8B-B14F-4D97-AF65-F5344CB8AC3E}">
        <p14:creationId xmlns:p14="http://schemas.microsoft.com/office/powerpoint/2010/main" val="4701220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outline</a:t>
            </a:r>
          </a:p>
        </p:txBody>
      </p:sp>
      <p:sp>
        <p:nvSpPr>
          <p:cNvPr id="3" name="Content Placeholder 2"/>
          <p:cNvSpPr>
            <a:spLocks noGrp="1"/>
          </p:cNvSpPr>
          <p:nvPr>
            <p:ph idx="1"/>
          </p:nvPr>
        </p:nvSpPr>
        <p:spPr/>
        <p:txBody>
          <a:bodyPr/>
          <a:lstStyle/>
          <a:p>
            <a:r>
              <a:rPr lang="en-GB" dirty="0"/>
              <a:t>What is the PPP?</a:t>
            </a:r>
          </a:p>
          <a:p>
            <a:r>
              <a:rPr lang="en-GB" dirty="0"/>
              <a:t>Development history</a:t>
            </a:r>
          </a:p>
          <a:p>
            <a:r>
              <a:rPr lang="en-GB" dirty="0"/>
              <a:t>Costs covered</a:t>
            </a:r>
          </a:p>
          <a:p>
            <a:r>
              <a:rPr lang="en-GB" dirty="0"/>
              <a:t>Paying for pollution</a:t>
            </a:r>
          </a:p>
          <a:p>
            <a:r>
              <a:rPr lang="en-GB" dirty="0"/>
              <a:t>Who is the polluter?</a:t>
            </a:r>
          </a:p>
          <a:p>
            <a:endParaRPr lang="en-GB" dirty="0"/>
          </a:p>
        </p:txBody>
      </p:sp>
    </p:spTree>
    <p:extLst>
      <p:ext uri="{BB962C8B-B14F-4D97-AF65-F5344CB8AC3E}">
        <p14:creationId xmlns:p14="http://schemas.microsoft.com/office/powerpoint/2010/main" val="4200501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600E1-4B30-4AD8-9344-5D34C1943E13}"/>
              </a:ext>
            </a:extLst>
          </p:cNvPr>
          <p:cNvSpPr>
            <a:spLocks noGrp="1"/>
          </p:cNvSpPr>
          <p:nvPr>
            <p:ph type="title"/>
          </p:nvPr>
        </p:nvSpPr>
        <p:spPr/>
        <p:txBody>
          <a:bodyPr/>
          <a:lstStyle/>
          <a:p>
            <a:r>
              <a:rPr lang="en-GB" dirty="0"/>
              <a:t>What is the polluter pays principle (</a:t>
            </a:r>
            <a:r>
              <a:rPr lang="en-GB" dirty="0" err="1"/>
              <a:t>ppp</a:t>
            </a:r>
            <a:r>
              <a:rPr lang="en-GB" dirty="0"/>
              <a:t>)?</a:t>
            </a:r>
          </a:p>
        </p:txBody>
      </p:sp>
      <p:sp>
        <p:nvSpPr>
          <p:cNvPr id="3" name="Content Placeholder 2">
            <a:extLst>
              <a:ext uri="{FF2B5EF4-FFF2-40B4-BE49-F238E27FC236}">
                <a16:creationId xmlns:a16="http://schemas.microsoft.com/office/drawing/2014/main" id="{21E89CDB-6E67-4E37-A59F-207D0282B916}"/>
              </a:ext>
            </a:extLst>
          </p:cNvPr>
          <p:cNvSpPr>
            <a:spLocks noGrp="1"/>
          </p:cNvSpPr>
          <p:nvPr>
            <p:ph idx="1"/>
          </p:nvPr>
        </p:nvSpPr>
        <p:spPr/>
        <p:txBody>
          <a:bodyPr/>
          <a:lstStyle/>
          <a:p>
            <a:r>
              <a:rPr lang="en-GB" dirty="0"/>
              <a:t>Those creating pollution should bear the cost</a:t>
            </a:r>
          </a:p>
          <a:p>
            <a:r>
              <a:rPr lang="en-GB" dirty="0"/>
              <a:t>E.g. factory creating substance as </a:t>
            </a:r>
            <a:r>
              <a:rPr lang="en-GB" dirty="0" err="1"/>
              <a:t>byproduct</a:t>
            </a:r>
            <a:r>
              <a:rPr lang="en-GB" dirty="0"/>
              <a:t> is responsible for safe disposal</a:t>
            </a:r>
          </a:p>
          <a:p>
            <a:r>
              <a:rPr lang="en-GB" dirty="0"/>
              <a:t>Underpins most regulation governing land, air &amp; water</a:t>
            </a:r>
          </a:p>
        </p:txBody>
      </p:sp>
    </p:spTree>
    <p:extLst>
      <p:ext uri="{BB962C8B-B14F-4D97-AF65-F5344CB8AC3E}">
        <p14:creationId xmlns:p14="http://schemas.microsoft.com/office/powerpoint/2010/main" val="33980733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E4031-2966-48FC-8CA9-99C98A022DC5}"/>
              </a:ext>
            </a:extLst>
          </p:cNvPr>
          <p:cNvSpPr>
            <a:spLocks noGrp="1"/>
          </p:cNvSpPr>
          <p:nvPr>
            <p:ph type="title"/>
          </p:nvPr>
        </p:nvSpPr>
        <p:spPr/>
        <p:txBody>
          <a:bodyPr/>
          <a:lstStyle/>
          <a:p>
            <a:r>
              <a:rPr lang="en-GB" dirty="0"/>
              <a:t>Where did it come from?</a:t>
            </a:r>
          </a:p>
        </p:txBody>
      </p:sp>
      <p:sp>
        <p:nvSpPr>
          <p:cNvPr id="3" name="Content Placeholder 2">
            <a:extLst>
              <a:ext uri="{FF2B5EF4-FFF2-40B4-BE49-F238E27FC236}">
                <a16:creationId xmlns:a16="http://schemas.microsoft.com/office/drawing/2014/main" id="{EC2DA39B-3954-49F0-A41D-12A61045CB36}"/>
              </a:ext>
            </a:extLst>
          </p:cNvPr>
          <p:cNvSpPr>
            <a:spLocks noGrp="1"/>
          </p:cNvSpPr>
          <p:nvPr>
            <p:ph idx="1"/>
          </p:nvPr>
        </p:nvSpPr>
        <p:spPr/>
        <p:txBody>
          <a:bodyPr/>
          <a:lstStyle/>
          <a:p>
            <a:r>
              <a:rPr lang="en-GB" dirty="0"/>
              <a:t>Adopted by the OECD in 1972</a:t>
            </a:r>
          </a:p>
          <a:p>
            <a:r>
              <a:rPr lang="en-GB" dirty="0"/>
              <a:t>1974 guidance on its implementation</a:t>
            </a:r>
          </a:p>
          <a:p>
            <a:r>
              <a:rPr lang="en-GB" dirty="0"/>
              <a:t>Placed with the European Community Treaty</a:t>
            </a:r>
          </a:p>
          <a:p>
            <a:r>
              <a:rPr lang="en-GB" dirty="0"/>
              <a:t>Various updates on measures &amp; costs included</a:t>
            </a:r>
          </a:p>
          <a:p>
            <a:r>
              <a:rPr lang="en-GB" dirty="0"/>
              <a:t>1992 – inclusion in Rio Declaration (Principle 16)</a:t>
            </a:r>
          </a:p>
          <a:p>
            <a:endParaRPr lang="en-GB" dirty="0"/>
          </a:p>
        </p:txBody>
      </p:sp>
    </p:spTree>
    <p:extLst>
      <p:ext uri="{BB962C8B-B14F-4D97-AF65-F5344CB8AC3E}">
        <p14:creationId xmlns:p14="http://schemas.microsoft.com/office/powerpoint/2010/main" val="1362740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D32A60-013B-47A8-8833-D2424080917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E27932B-B694-4C4C-90D7-A0333A7C587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14" name="Picture 13" descr="A picture containing indoor, furniture&#10;&#10;Description generated with high confidence">
            <a:extLst>
              <a:ext uri="{FF2B5EF4-FFF2-40B4-BE49-F238E27FC236}">
                <a16:creationId xmlns:a16="http://schemas.microsoft.com/office/drawing/2014/main" id="{DF63C9AD-AE6E-4512-8171-91612E84CCFB}"/>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6" name="Straight Connector 15">
            <a:extLst>
              <a:ext uri="{FF2B5EF4-FFF2-40B4-BE49-F238E27FC236}">
                <a16:creationId xmlns:a16="http://schemas.microsoft.com/office/drawing/2014/main" id="{FE1A49CE-B63D-457A-A180-1C883E1A63D2}"/>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EBB0476-5CF0-4F44-8D68-5D42D7AEE43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8684" y="2146542"/>
            <a:ext cx="245407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0" name="Title 1">
            <a:extLst>
              <a:ext uri="{FF2B5EF4-FFF2-40B4-BE49-F238E27FC236}">
                <a16:creationId xmlns:a16="http://schemas.microsoft.com/office/drawing/2014/main" id="{A9DA474E-6B91-4200-840F-0257B2358A75}"/>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685" y="3122496"/>
            <a:ext cx="264761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sp>
        <p:nvSpPr>
          <p:cNvPr id="2" name="Title 1">
            <a:extLst>
              <a:ext uri="{FF2B5EF4-FFF2-40B4-BE49-F238E27FC236}">
                <a16:creationId xmlns:a16="http://schemas.microsoft.com/office/drawing/2014/main" id="{9C64A92D-2636-4995-AE7F-82FA203BC1D2}"/>
              </a:ext>
            </a:extLst>
          </p:cNvPr>
          <p:cNvSpPr>
            <a:spLocks noGrp="1"/>
          </p:cNvSpPr>
          <p:nvPr>
            <p:ph type="title"/>
          </p:nvPr>
        </p:nvSpPr>
        <p:spPr>
          <a:xfrm>
            <a:off x="1088684" y="2303047"/>
            <a:ext cx="2454070" cy="2674198"/>
          </a:xfrm>
        </p:spPr>
        <p:txBody>
          <a:bodyPr anchor="t">
            <a:normAutofit/>
          </a:bodyPr>
          <a:lstStyle/>
          <a:p>
            <a:r>
              <a:rPr lang="en-GB" dirty="0"/>
              <a:t>The costs covered</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1979005315"/>
              </p:ext>
            </p:extLst>
          </p:nvPr>
        </p:nvGraphicFramePr>
        <p:xfrm>
          <a:off x="3856434" y="803275"/>
          <a:ext cx="4435078"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6712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D32A60-013B-47A8-8833-D2424080917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E27932B-B694-4C4C-90D7-A0333A7C587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14" name="Picture 13" descr="A picture containing indoor, furniture&#10;&#10;Description generated with high confidence">
            <a:extLst>
              <a:ext uri="{FF2B5EF4-FFF2-40B4-BE49-F238E27FC236}">
                <a16:creationId xmlns:a16="http://schemas.microsoft.com/office/drawing/2014/main" id="{DF63C9AD-AE6E-4512-8171-91612E84CCFB}"/>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6" name="Straight Connector 15">
            <a:extLst>
              <a:ext uri="{FF2B5EF4-FFF2-40B4-BE49-F238E27FC236}">
                <a16:creationId xmlns:a16="http://schemas.microsoft.com/office/drawing/2014/main" id="{FE1A49CE-B63D-457A-A180-1C883E1A63D2}"/>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EBB0476-5CF0-4F44-8D68-5D42D7AEE43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8684" y="2146542"/>
            <a:ext cx="245407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0" name="Title 1">
            <a:extLst>
              <a:ext uri="{FF2B5EF4-FFF2-40B4-BE49-F238E27FC236}">
                <a16:creationId xmlns:a16="http://schemas.microsoft.com/office/drawing/2014/main" id="{A9DA474E-6B91-4200-840F-0257B2358A75}"/>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685" y="3122496"/>
            <a:ext cx="264761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sp>
        <p:nvSpPr>
          <p:cNvPr id="2" name="Title 1">
            <a:extLst>
              <a:ext uri="{FF2B5EF4-FFF2-40B4-BE49-F238E27FC236}">
                <a16:creationId xmlns:a16="http://schemas.microsoft.com/office/drawing/2014/main" id="{DC0705B8-64EC-45CC-805B-4A91F8F6242B}"/>
              </a:ext>
            </a:extLst>
          </p:cNvPr>
          <p:cNvSpPr>
            <a:spLocks noGrp="1"/>
          </p:cNvSpPr>
          <p:nvPr>
            <p:ph type="title"/>
          </p:nvPr>
        </p:nvSpPr>
        <p:spPr>
          <a:xfrm>
            <a:off x="1088684" y="2303047"/>
            <a:ext cx="2454070" cy="2674198"/>
          </a:xfrm>
        </p:spPr>
        <p:txBody>
          <a:bodyPr anchor="t">
            <a:normAutofit/>
          </a:bodyPr>
          <a:lstStyle/>
          <a:p>
            <a:r>
              <a:rPr lang="en-GB" dirty="0"/>
              <a:t>Paying for pollution</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2658271364"/>
              </p:ext>
            </p:extLst>
          </p:nvPr>
        </p:nvGraphicFramePr>
        <p:xfrm>
          <a:off x="3856434" y="803275"/>
          <a:ext cx="4435078"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17644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9B59E-CFF4-4B55-A7A7-F6D2090B421E}"/>
              </a:ext>
            </a:extLst>
          </p:cNvPr>
          <p:cNvSpPr>
            <a:spLocks noGrp="1"/>
          </p:cNvSpPr>
          <p:nvPr>
            <p:ph type="title"/>
          </p:nvPr>
        </p:nvSpPr>
        <p:spPr/>
        <p:txBody>
          <a:bodyPr/>
          <a:lstStyle/>
          <a:p>
            <a:r>
              <a:rPr lang="en-GB" dirty="0"/>
              <a:t>Accidental pollution</a:t>
            </a:r>
          </a:p>
        </p:txBody>
      </p:sp>
      <p:sp>
        <p:nvSpPr>
          <p:cNvPr id="3" name="Content Placeholder 2">
            <a:extLst>
              <a:ext uri="{FF2B5EF4-FFF2-40B4-BE49-F238E27FC236}">
                <a16:creationId xmlns:a16="http://schemas.microsoft.com/office/drawing/2014/main" id="{F04FCF89-39C9-4E89-9404-24DCAD48B6A4}"/>
              </a:ext>
            </a:extLst>
          </p:cNvPr>
          <p:cNvSpPr>
            <a:spLocks noGrp="1"/>
          </p:cNvSpPr>
          <p:nvPr>
            <p:ph idx="1"/>
          </p:nvPr>
        </p:nvSpPr>
        <p:spPr/>
        <p:txBody>
          <a:bodyPr/>
          <a:lstStyle/>
          <a:p>
            <a:r>
              <a:rPr lang="en-GB" dirty="0"/>
              <a:t>1988 – inclusion of accidental pollution</a:t>
            </a:r>
          </a:p>
          <a:p>
            <a:r>
              <a:rPr lang="en-GB" dirty="0"/>
              <a:t>Updated to state:</a:t>
            </a:r>
          </a:p>
          <a:p>
            <a:r>
              <a:rPr lang="en-GB" dirty="0"/>
              <a:t>“</a:t>
            </a:r>
            <a:r>
              <a:rPr lang="en-GB" i="1" dirty="0"/>
              <a:t>cost of measures to prevent and control accidental pollution should be borne by the potential originators of such pollution, whether the measures are taken by them or by the authorities.  Similarly, the originator of actual accidental pollution should bear the cost of control measures, including rehabilitating the environment</a:t>
            </a:r>
            <a:r>
              <a:rPr lang="en-GB" dirty="0"/>
              <a:t>”</a:t>
            </a:r>
          </a:p>
        </p:txBody>
      </p:sp>
      <p:sp>
        <p:nvSpPr>
          <p:cNvPr id="4" name="TextBox 3">
            <a:extLst>
              <a:ext uri="{FF2B5EF4-FFF2-40B4-BE49-F238E27FC236}">
                <a16:creationId xmlns:a16="http://schemas.microsoft.com/office/drawing/2014/main" id="{59012AD8-76B9-4286-8B2B-A99DD651E181}"/>
              </a:ext>
            </a:extLst>
          </p:cNvPr>
          <p:cNvSpPr txBox="1"/>
          <p:nvPr/>
        </p:nvSpPr>
        <p:spPr>
          <a:xfrm>
            <a:off x="8794" y="6519446"/>
            <a:ext cx="6869445" cy="338554"/>
          </a:xfrm>
          <a:prstGeom prst="rect">
            <a:avLst/>
          </a:prstGeom>
          <a:noFill/>
        </p:spPr>
        <p:txBody>
          <a:bodyPr wrap="none" rtlCol="0">
            <a:spAutoFit/>
          </a:bodyPr>
          <a:lstStyle/>
          <a:p>
            <a:r>
              <a:rPr lang="en-GB" sz="1600" dirty="0">
                <a:solidFill>
                  <a:schemeClr val="bg1"/>
                </a:solidFill>
              </a:rPr>
              <a:t>Source: The Polluter Pays Principle: OWED analyses and recommendations, 1992</a:t>
            </a:r>
          </a:p>
        </p:txBody>
      </p:sp>
    </p:spTree>
    <p:extLst>
      <p:ext uri="{BB962C8B-B14F-4D97-AF65-F5344CB8AC3E}">
        <p14:creationId xmlns:p14="http://schemas.microsoft.com/office/powerpoint/2010/main" val="3948224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A43CF-532D-4517-842B-1A2E492129B4}"/>
              </a:ext>
            </a:extLst>
          </p:cNvPr>
          <p:cNvSpPr>
            <a:spLocks noGrp="1"/>
          </p:cNvSpPr>
          <p:nvPr>
            <p:ph type="title"/>
          </p:nvPr>
        </p:nvSpPr>
        <p:spPr/>
        <p:txBody>
          <a:bodyPr/>
          <a:lstStyle/>
          <a:p>
            <a:r>
              <a:rPr lang="en-GB" dirty="0"/>
              <a:t>Internalising the costs</a:t>
            </a:r>
          </a:p>
        </p:txBody>
      </p:sp>
      <p:sp>
        <p:nvSpPr>
          <p:cNvPr id="3" name="Content Placeholder 2">
            <a:extLst>
              <a:ext uri="{FF2B5EF4-FFF2-40B4-BE49-F238E27FC236}">
                <a16:creationId xmlns:a16="http://schemas.microsoft.com/office/drawing/2014/main" id="{152166C4-2719-4965-A8A6-894875057279}"/>
              </a:ext>
            </a:extLst>
          </p:cNvPr>
          <p:cNvSpPr>
            <a:spLocks noGrp="1"/>
          </p:cNvSpPr>
          <p:nvPr>
            <p:ph idx="1"/>
          </p:nvPr>
        </p:nvSpPr>
        <p:spPr/>
        <p:txBody>
          <a:bodyPr/>
          <a:lstStyle/>
          <a:p>
            <a:r>
              <a:rPr lang="en-GB" dirty="0"/>
              <a:t>The polluter must pay</a:t>
            </a:r>
          </a:p>
          <a:p>
            <a:r>
              <a:rPr lang="en-GB" dirty="0"/>
              <a:t>BUT they can externalise the cost to others </a:t>
            </a:r>
          </a:p>
          <a:p>
            <a:pPr lvl="1"/>
            <a:r>
              <a:rPr lang="en-GB" dirty="0"/>
              <a:t>E.g. inclusion within prices, sharing with others, etc.</a:t>
            </a:r>
          </a:p>
          <a:p>
            <a:r>
              <a:rPr lang="en-GB" dirty="0"/>
              <a:t>Led to the internalisation of cost associated with pollution in a product</a:t>
            </a:r>
          </a:p>
          <a:p>
            <a:r>
              <a:rPr lang="en-GB" dirty="0"/>
              <a:t>Is this always the case?</a:t>
            </a:r>
          </a:p>
        </p:txBody>
      </p:sp>
    </p:spTree>
    <p:extLst>
      <p:ext uri="{BB962C8B-B14F-4D97-AF65-F5344CB8AC3E}">
        <p14:creationId xmlns:p14="http://schemas.microsoft.com/office/powerpoint/2010/main" val="33492205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97D94-D2FB-4E7B-8929-63CA53CCE7B1}"/>
              </a:ext>
            </a:extLst>
          </p:cNvPr>
          <p:cNvSpPr>
            <a:spLocks noGrp="1"/>
          </p:cNvSpPr>
          <p:nvPr>
            <p:ph type="title"/>
          </p:nvPr>
        </p:nvSpPr>
        <p:spPr/>
        <p:txBody>
          <a:bodyPr/>
          <a:lstStyle/>
          <a:p>
            <a:r>
              <a:rPr lang="en-GB" dirty="0"/>
              <a:t>Who is the polluter?</a:t>
            </a:r>
          </a:p>
        </p:txBody>
      </p:sp>
      <p:sp>
        <p:nvSpPr>
          <p:cNvPr id="3" name="Content Placeholder 2">
            <a:extLst>
              <a:ext uri="{FF2B5EF4-FFF2-40B4-BE49-F238E27FC236}">
                <a16:creationId xmlns:a16="http://schemas.microsoft.com/office/drawing/2014/main" id="{BA1D3835-C972-47BE-AB8E-FC1A9BEB4D0E}"/>
              </a:ext>
            </a:extLst>
          </p:cNvPr>
          <p:cNvSpPr>
            <a:spLocks noGrp="1"/>
          </p:cNvSpPr>
          <p:nvPr>
            <p:ph idx="1"/>
          </p:nvPr>
        </p:nvSpPr>
        <p:spPr/>
        <p:txBody>
          <a:bodyPr/>
          <a:lstStyle/>
          <a:p>
            <a:r>
              <a:rPr lang="en-GB" dirty="0"/>
              <a:t>Not clearly identified in early documentation</a:t>
            </a:r>
          </a:p>
          <a:p>
            <a:r>
              <a:rPr lang="en-GB" dirty="0"/>
              <a:t>EC definition:</a:t>
            </a:r>
          </a:p>
          <a:p>
            <a:pPr lvl="1"/>
            <a:r>
              <a:rPr lang="en-GB" dirty="0"/>
              <a:t>“</a:t>
            </a:r>
            <a:r>
              <a:rPr lang="en-GB" i="1" dirty="0"/>
              <a:t>the person who directly or indirectly causes deterioration of the environment or establishes conditions leading to its deterioration”</a:t>
            </a:r>
          </a:p>
          <a:p>
            <a:r>
              <a:rPr lang="en-GB" dirty="0"/>
              <a:t>How would you classify the polluter from transport?</a:t>
            </a:r>
          </a:p>
          <a:p>
            <a:pPr lvl="1"/>
            <a:r>
              <a:rPr lang="en-GB" dirty="0"/>
              <a:t>Recommendation: to use the economic agent playing a decisive role in the pollution rather than originating it</a:t>
            </a:r>
          </a:p>
        </p:txBody>
      </p:sp>
    </p:spTree>
    <p:extLst>
      <p:ext uri="{BB962C8B-B14F-4D97-AF65-F5344CB8AC3E}">
        <p14:creationId xmlns:p14="http://schemas.microsoft.com/office/powerpoint/2010/main" val="1797193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1000"/>
                                        <p:tgtEl>
                                          <p:spTgt spid="3">
                                            <p:txEl>
                                              <p:pRg st="4" end="4"/>
                                            </p:txEl>
                                          </p:spTgt>
                                        </p:tgtEl>
                                      </p:cBhvr>
                                    </p:animEffect>
                                    <p:anim calcmode="lin" valueType="num">
                                      <p:cBhvr>
                                        <p:cTn id="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AB947-A346-44B6-B0A2-7E309350BA5E}"/>
              </a:ext>
            </a:extLst>
          </p:cNvPr>
          <p:cNvSpPr>
            <a:spLocks noGrp="1"/>
          </p:cNvSpPr>
          <p:nvPr>
            <p:ph type="title"/>
          </p:nvPr>
        </p:nvSpPr>
        <p:spPr/>
        <p:txBody>
          <a:bodyPr/>
          <a:lstStyle/>
          <a:p>
            <a:r>
              <a:rPr lang="en-GB" dirty="0"/>
              <a:t>liability</a:t>
            </a:r>
          </a:p>
        </p:txBody>
      </p:sp>
      <p:sp>
        <p:nvSpPr>
          <p:cNvPr id="3" name="Content Placeholder 2">
            <a:extLst>
              <a:ext uri="{FF2B5EF4-FFF2-40B4-BE49-F238E27FC236}">
                <a16:creationId xmlns:a16="http://schemas.microsoft.com/office/drawing/2014/main" id="{7C88F39B-2153-4E87-8ED4-83888400E93E}"/>
              </a:ext>
            </a:extLst>
          </p:cNvPr>
          <p:cNvSpPr>
            <a:spLocks noGrp="1"/>
          </p:cNvSpPr>
          <p:nvPr>
            <p:ph idx="1"/>
          </p:nvPr>
        </p:nvSpPr>
        <p:spPr/>
        <p:txBody>
          <a:bodyPr/>
          <a:lstStyle/>
          <a:p>
            <a:r>
              <a:rPr lang="en-GB" dirty="0"/>
              <a:t>The PPP does NOT deal with liability</a:t>
            </a:r>
          </a:p>
          <a:p>
            <a:r>
              <a:rPr lang="en-GB" dirty="0"/>
              <a:t>The polluter may or may not be liable</a:t>
            </a:r>
          </a:p>
          <a:p>
            <a:r>
              <a:rPr lang="en-GB" dirty="0"/>
              <a:t>Act as ‘guarantor’</a:t>
            </a:r>
          </a:p>
          <a:p>
            <a:r>
              <a:rPr lang="en-GB" dirty="0"/>
              <a:t>Polluter would need financial safeguards &amp;/or insurance</a:t>
            </a:r>
          </a:p>
          <a:p>
            <a:r>
              <a:rPr lang="en-GB" dirty="0"/>
              <a:t>The State can pay if needed</a:t>
            </a:r>
          </a:p>
        </p:txBody>
      </p:sp>
    </p:spTree>
    <p:extLst>
      <p:ext uri="{BB962C8B-B14F-4D97-AF65-F5344CB8AC3E}">
        <p14:creationId xmlns:p14="http://schemas.microsoft.com/office/powerpoint/2010/main" val="26727811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DCF77-160A-4D0E-AEE0-FD9CD9613A54}"/>
              </a:ext>
            </a:extLst>
          </p:cNvPr>
          <p:cNvSpPr>
            <a:spLocks noGrp="1"/>
          </p:cNvSpPr>
          <p:nvPr>
            <p:ph type="title"/>
          </p:nvPr>
        </p:nvSpPr>
        <p:spPr/>
        <p:txBody>
          <a:bodyPr/>
          <a:lstStyle/>
          <a:p>
            <a:r>
              <a:rPr lang="en-GB" dirty="0"/>
              <a:t>Instruments to implement </a:t>
            </a:r>
            <a:r>
              <a:rPr lang="en-GB" dirty="0" err="1"/>
              <a:t>ppp</a:t>
            </a:r>
            <a:endParaRPr lang="en-GB" dirty="0"/>
          </a:p>
        </p:txBody>
      </p:sp>
      <p:pic>
        <p:nvPicPr>
          <p:cNvPr id="6" name="Content Placeholder 5">
            <a:extLst>
              <a:ext uri="{FF2B5EF4-FFF2-40B4-BE49-F238E27FC236}">
                <a16:creationId xmlns:a16="http://schemas.microsoft.com/office/drawing/2014/main" id="{B749FAB9-4F13-4621-9C0C-9522E006566D}"/>
              </a:ext>
            </a:extLst>
          </p:cNvPr>
          <p:cNvPicPr>
            <a:picLocks noGrp="1" noChangeAspect="1"/>
          </p:cNvPicPr>
          <p:nvPr>
            <p:ph idx="1"/>
          </p:nvPr>
        </p:nvPicPr>
        <p:blipFill>
          <a:blip r:embed="rId2"/>
          <a:stretch>
            <a:fillRect/>
          </a:stretch>
        </p:blipFill>
        <p:spPr>
          <a:xfrm>
            <a:off x="813013" y="2078648"/>
            <a:ext cx="7656395" cy="4197106"/>
          </a:xfrm>
          <a:prstGeom prst="rect">
            <a:avLst/>
          </a:prstGeom>
        </p:spPr>
      </p:pic>
    </p:spTree>
    <p:extLst>
      <p:ext uri="{BB962C8B-B14F-4D97-AF65-F5344CB8AC3E}">
        <p14:creationId xmlns:p14="http://schemas.microsoft.com/office/powerpoint/2010/main" val="8508426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A7DB5-FE62-47CB-9FCA-4BA8401296A4}"/>
              </a:ext>
            </a:extLst>
          </p:cNvPr>
          <p:cNvSpPr>
            <a:spLocks noGrp="1"/>
          </p:cNvSpPr>
          <p:nvPr>
            <p:ph type="title"/>
          </p:nvPr>
        </p:nvSpPr>
        <p:spPr/>
        <p:txBody>
          <a:bodyPr/>
          <a:lstStyle/>
          <a:p>
            <a:r>
              <a:rPr lang="en-GB" dirty="0"/>
              <a:t>In practice…</a:t>
            </a:r>
          </a:p>
        </p:txBody>
      </p:sp>
      <p:sp>
        <p:nvSpPr>
          <p:cNvPr id="3" name="Content Placeholder 2">
            <a:extLst>
              <a:ext uri="{FF2B5EF4-FFF2-40B4-BE49-F238E27FC236}">
                <a16:creationId xmlns:a16="http://schemas.microsoft.com/office/drawing/2014/main" id="{A9DC1802-2C36-4207-A7DB-50A1EC5DBB9B}"/>
              </a:ext>
            </a:extLst>
          </p:cNvPr>
          <p:cNvSpPr>
            <a:spLocks noGrp="1"/>
          </p:cNvSpPr>
          <p:nvPr>
            <p:ph idx="1"/>
          </p:nvPr>
        </p:nvSpPr>
        <p:spPr/>
        <p:txBody>
          <a:bodyPr/>
          <a:lstStyle/>
          <a:p>
            <a:r>
              <a:rPr lang="en-GB" dirty="0"/>
              <a:t>Considerable criticism on effectiveness</a:t>
            </a:r>
          </a:p>
          <a:p>
            <a:pPr lvl="1"/>
            <a:r>
              <a:rPr lang="en-GB" dirty="0"/>
              <a:t>What is pollution?</a:t>
            </a:r>
          </a:p>
          <a:p>
            <a:pPr lvl="1"/>
            <a:r>
              <a:rPr lang="en-GB" dirty="0"/>
              <a:t>Does this include preservation of natural resources?</a:t>
            </a:r>
          </a:p>
          <a:p>
            <a:pPr lvl="1"/>
            <a:r>
              <a:rPr lang="en-GB" dirty="0"/>
              <a:t>Who is the polluter?</a:t>
            </a:r>
          </a:p>
          <a:p>
            <a:pPr lvl="1"/>
            <a:r>
              <a:rPr lang="en-GB" dirty="0"/>
              <a:t>What about multi-party causation? </a:t>
            </a:r>
          </a:p>
          <a:p>
            <a:pPr lvl="1"/>
            <a:r>
              <a:rPr lang="en-GB" dirty="0"/>
              <a:t>Exclusions – ‘some polluters pay’</a:t>
            </a:r>
          </a:p>
        </p:txBody>
      </p:sp>
    </p:spTree>
    <p:extLst>
      <p:ext uri="{BB962C8B-B14F-4D97-AF65-F5344CB8AC3E}">
        <p14:creationId xmlns:p14="http://schemas.microsoft.com/office/powerpoint/2010/main" val="42119900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33FB7-144A-4096-80D8-178E001B5839}"/>
              </a:ext>
            </a:extLst>
          </p:cNvPr>
          <p:cNvSpPr>
            <a:spLocks noGrp="1"/>
          </p:cNvSpPr>
          <p:nvPr>
            <p:ph type="title"/>
          </p:nvPr>
        </p:nvSpPr>
        <p:spPr/>
        <p:txBody>
          <a:bodyPr/>
          <a:lstStyle/>
          <a:p>
            <a:r>
              <a:rPr lang="en-GB" dirty="0"/>
              <a:t>Developments from </a:t>
            </a:r>
            <a:r>
              <a:rPr lang="en-GB" dirty="0" err="1"/>
              <a:t>eu</a:t>
            </a:r>
            <a:r>
              <a:rPr lang="en-GB" dirty="0"/>
              <a:t> case law</a:t>
            </a:r>
          </a:p>
        </p:txBody>
      </p:sp>
      <p:sp>
        <p:nvSpPr>
          <p:cNvPr id="3" name="Content Placeholder 2">
            <a:extLst>
              <a:ext uri="{FF2B5EF4-FFF2-40B4-BE49-F238E27FC236}">
                <a16:creationId xmlns:a16="http://schemas.microsoft.com/office/drawing/2014/main" id="{4629021B-4D0C-4711-BDDB-2FCFAEC4E9C6}"/>
              </a:ext>
            </a:extLst>
          </p:cNvPr>
          <p:cNvSpPr>
            <a:spLocks noGrp="1"/>
          </p:cNvSpPr>
          <p:nvPr>
            <p:ph idx="1"/>
          </p:nvPr>
        </p:nvSpPr>
        <p:spPr/>
        <p:txBody>
          <a:bodyPr/>
          <a:lstStyle/>
          <a:p>
            <a:pPr marL="457200" indent="-457200">
              <a:buFont typeface="+mj-lt"/>
              <a:buAutoNum type="arabicPeriod"/>
            </a:pPr>
            <a:r>
              <a:rPr lang="en-GB" dirty="0"/>
              <a:t>Polluters are only responsible for the pollution they create</a:t>
            </a:r>
          </a:p>
          <a:p>
            <a:pPr marL="457200" indent="-457200">
              <a:buFont typeface="+mj-lt"/>
              <a:buAutoNum type="arabicPeriod"/>
            </a:pPr>
            <a:r>
              <a:rPr lang="en-GB" dirty="0"/>
              <a:t>Where there are differing sources, all polluters must contribute</a:t>
            </a:r>
          </a:p>
          <a:p>
            <a:pPr marL="457200" indent="-457200">
              <a:buFont typeface="+mj-lt"/>
              <a:buAutoNum type="arabicPeriod"/>
            </a:pPr>
            <a:r>
              <a:rPr lang="en-GB" dirty="0"/>
              <a:t>Those that do not pollute are not to be burdened</a:t>
            </a:r>
          </a:p>
          <a:p>
            <a:pPr marL="457200" indent="-457200">
              <a:buFont typeface="+mj-lt"/>
              <a:buAutoNum type="arabicPeriod"/>
            </a:pPr>
            <a:r>
              <a:rPr lang="en-GB" dirty="0"/>
              <a:t>Use of presumptions in causation is allowed</a:t>
            </a:r>
          </a:p>
          <a:p>
            <a:pPr marL="457200" indent="-457200">
              <a:buFont typeface="+mj-lt"/>
              <a:buAutoNum type="arabicPeriod"/>
            </a:pPr>
            <a:r>
              <a:rPr lang="en-GB" dirty="0"/>
              <a:t>Differentiation of contributions is allowed</a:t>
            </a:r>
          </a:p>
        </p:txBody>
      </p:sp>
    </p:spTree>
    <p:extLst>
      <p:ext uri="{BB962C8B-B14F-4D97-AF65-F5344CB8AC3E}">
        <p14:creationId xmlns:p14="http://schemas.microsoft.com/office/powerpoint/2010/main" val="3294671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58D3C-8A36-451B-82BC-1DB6B5D0748B}"/>
              </a:ext>
            </a:extLst>
          </p:cNvPr>
          <p:cNvSpPr>
            <a:spLocks noGrp="1"/>
          </p:cNvSpPr>
          <p:nvPr>
            <p:ph type="title"/>
          </p:nvPr>
        </p:nvSpPr>
        <p:spPr/>
        <p:txBody>
          <a:bodyPr/>
          <a:lstStyle/>
          <a:p>
            <a:r>
              <a:rPr lang="en-GB" dirty="0"/>
              <a:t>Latest update</a:t>
            </a:r>
          </a:p>
        </p:txBody>
      </p:sp>
      <p:sp>
        <p:nvSpPr>
          <p:cNvPr id="3" name="Content Placeholder 2">
            <a:extLst>
              <a:ext uri="{FF2B5EF4-FFF2-40B4-BE49-F238E27FC236}">
                <a16:creationId xmlns:a16="http://schemas.microsoft.com/office/drawing/2014/main" id="{C9B4BCA7-BEBF-4E63-AD01-FBB2A4AB5EF2}"/>
              </a:ext>
            </a:extLst>
          </p:cNvPr>
          <p:cNvSpPr>
            <a:spLocks noGrp="1"/>
          </p:cNvSpPr>
          <p:nvPr>
            <p:ph idx="1"/>
          </p:nvPr>
        </p:nvSpPr>
        <p:spPr/>
        <p:txBody>
          <a:bodyPr/>
          <a:lstStyle/>
          <a:p>
            <a:r>
              <a:rPr lang="en-GB" dirty="0"/>
              <a:t>Article 8 of the Draft Global Pact for the Environment:</a:t>
            </a:r>
          </a:p>
          <a:p>
            <a:endParaRPr lang="en-GB" dirty="0"/>
          </a:p>
          <a:p>
            <a:r>
              <a:rPr lang="en-GB" dirty="0"/>
              <a:t>“</a:t>
            </a:r>
            <a:r>
              <a:rPr lang="en-GB" i="1" dirty="0"/>
              <a:t>Parties shall ensure that prevention, mitigation and remediation costs for pollution, and other environmental disruptions and degradation are, to the greatest possible extent, borne by their originator</a:t>
            </a:r>
            <a:r>
              <a:rPr lang="en-GB" dirty="0"/>
              <a:t>”</a:t>
            </a:r>
          </a:p>
        </p:txBody>
      </p:sp>
    </p:spTree>
    <p:extLst>
      <p:ext uri="{BB962C8B-B14F-4D97-AF65-F5344CB8AC3E}">
        <p14:creationId xmlns:p14="http://schemas.microsoft.com/office/powerpoint/2010/main" val="2615296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1E4FE-F6E6-46E5-90F0-9E207D3DD97E}"/>
              </a:ext>
            </a:extLst>
          </p:cNvPr>
          <p:cNvSpPr>
            <a:spLocks noGrp="1"/>
          </p:cNvSpPr>
          <p:nvPr>
            <p:ph type="title"/>
          </p:nvPr>
        </p:nvSpPr>
        <p:spPr/>
        <p:txBody>
          <a:bodyPr/>
          <a:lstStyle/>
          <a:p>
            <a:r>
              <a:rPr lang="en-GB" dirty="0"/>
              <a:t>Further information</a:t>
            </a:r>
          </a:p>
        </p:txBody>
      </p:sp>
      <p:sp>
        <p:nvSpPr>
          <p:cNvPr id="3" name="Content Placeholder 2">
            <a:extLst>
              <a:ext uri="{FF2B5EF4-FFF2-40B4-BE49-F238E27FC236}">
                <a16:creationId xmlns:a16="http://schemas.microsoft.com/office/drawing/2014/main" id="{901043D1-3045-4124-BCCC-49CB2C85724D}"/>
              </a:ext>
            </a:extLst>
          </p:cNvPr>
          <p:cNvSpPr>
            <a:spLocks noGrp="1"/>
          </p:cNvSpPr>
          <p:nvPr>
            <p:ph idx="1"/>
          </p:nvPr>
        </p:nvSpPr>
        <p:spPr/>
        <p:txBody>
          <a:bodyPr/>
          <a:lstStyle/>
          <a:p>
            <a:r>
              <a:rPr lang="en-GB" dirty="0"/>
              <a:t>Please watch: </a:t>
            </a:r>
            <a:r>
              <a:rPr lang="en-GB" dirty="0">
                <a:hlinkClick r:id="rId2"/>
              </a:rPr>
              <a:t>https://www.youtube.com/watch?v=M8VChwkYMys</a:t>
            </a:r>
            <a:r>
              <a:rPr lang="en-GB" dirty="0"/>
              <a:t> for more on the PPP</a:t>
            </a:r>
          </a:p>
        </p:txBody>
      </p:sp>
    </p:spTree>
    <p:extLst>
      <p:ext uri="{BB962C8B-B14F-4D97-AF65-F5344CB8AC3E}">
        <p14:creationId xmlns:p14="http://schemas.microsoft.com/office/powerpoint/2010/main" val="37902116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Useful information</a:t>
            </a:r>
          </a:p>
        </p:txBody>
      </p:sp>
      <p:sp>
        <p:nvSpPr>
          <p:cNvPr id="3" name="Content Placeholder 2"/>
          <p:cNvSpPr>
            <a:spLocks noGrp="1"/>
          </p:cNvSpPr>
          <p:nvPr>
            <p:ph idx="1"/>
          </p:nvPr>
        </p:nvSpPr>
        <p:spPr/>
        <p:txBody>
          <a:bodyPr/>
          <a:lstStyle/>
          <a:p>
            <a:r>
              <a:rPr lang="en-GB" dirty="0"/>
              <a:t>Environmental Law chapter 8</a:t>
            </a:r>
          </a:p>
          <a:p>
            <a:r>
              <a:rPr lang="en-GB" dirty="0"/>
              <a:t>European Commission – Environment</a:t>
            </a:r>
          </a:p>
          <a:p>
            <a:r>
              <a:rPr lang="en-GB" dirty="0"/>
              <a:t>The Guardian (</a:t>
            </a:r>
            <a:r>
              <a:rPr lang="en-GB" dirty="0">
                <a:hlinkClick r:id="rId2"/>
              </a:rPr>
              <a:t>www.theguardian.com/uk</a:t>
            </a:r>
            <a:r>
              <a:rPr lang="en-GB" dirty="0"/>
              <a:t>) </a:t>
            </a:r>
          </a:p>
          <a:p>
            <a:r>
              <a:rPr lang="en-GB" dirty="0"/>
              <a:t>OECD (</a:t>
            </a:r>
            <a:r>
              <a:rPr lang="en-GB" dirty="0">
                <a:hlinkClick r:id="rId3"/>
              </a:rPr>
              <a:t>www.oecd.org</a:t>
            </a:r>
            <a:r>
              <a:rPr lang="en-GB" dirty="0"/>
              <a:t>) </a:t>
            </a:r>
          </a:p>
          <a:p>
            <a:r>
              <a:rPr lang="en-GB" dirty="0"/>
              <a:t>France at the United Nations (</a:t>
            </a:r>
            <a:r>
              <a:rPr lang="en-GB" dirty="0">
                <a:hlinkClick r:id="rId4"/>
              </a:rPr>
              <a:t>www.onu.delegfrance.org</a:t>
            </a:r>
            <a:r>
              <a:rPr lang="en-GB" dirty="0"/>
              <a:t>)  </a:t>
            </a:r>
          </a:p>
          <a:p>
            <a:endParaRPr lang="en-GB" dirty="0"/>
          </a:p>
          <a:p>
            <a:endParaRPr lang="en-GB" dirty="0"/>
          </a:p>
        </p:txBody>
      </p:sp>
    </p:spTree>
    <p:extLst>
      <p:ext uri="{BB962C8B-B14F-4D97-AF65-F5344CB8AC3E}">
        <p14:creationId xmlns:p14="http://schemas.microsoft.com/office/powerpoint/2010/main" val="66283907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M6X01894 - Concept of environment</Template>
  <TotalTime>863</TotalTime>
  <Words>612</Words>
  <Application>Microsoft Office PowerPoint</Application>
  <PresentationFormat>On-screen Show (4:3)</PresentationFormat>
  <Paragraphs>80</Paragraphs>
  <Slides>16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Gill Sans MT</vt:lpstr>
      <vt:lpstr>Gallery</vt:lpstr>
      <vt:lpstr>Polluter Pays Principle</vt:lpstr>
      <vt:lpstr>outline</vt:lpstr>
      <vt:lpstr>What is the polluter pays principle (ppp)?</vt:lpstr>
      <vt:lpstr>Where did it come from?</vt:lpstr>
      <vt:lpstr>The costs covered</vt:lpstr>
      <vt:lpstr>Paying for pollution</vt:lpstr>
      <vt:lpstr>Accidental pollution</vt:lpstr>
      <vt:lpstr>Internalising the costs</vt:lpstr>
      <vt:lpstr>Who is the polluter?</vt:lpstr>
      <vt:lpstr>liability</vt:lpstr>
      <vt:lpstr>Instruments to implement ppp</vt:lpstr>
      <vt:lpstr>In practice…</vt:lpstr>
      <vt:lpstr>Developments from eu case law</vt:lpstr>
      <vt:lpstr>Latest update</vt:lpstr>
      <vt:lpstr>Further information</vt:lpstr>
      <vt:lpstr>Useful information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Background to environmental law</dc:title>
  <dc:creator>Lara Hopkinson</dc:creator>
  <cp:lastModifiedBy>Owner</cp:lastModifiedBy>
  <cp:revision>37</cp:revision>
  <dcterms:created xsi:type="dcterms:W3CDTF">2017-10-25T13:41:17Z</dcterms:created>
  <dcterms:modified xsi:type="dcterms:W3CDTF">2017-12-04T13:32:40Z</dcterms:modified>
</cp:coreProperties>
</file>