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1" r:id="rId3"/>
    <p:sldId id="257" r:id="rId4"/>
    <p:sldId id="262" r:id="rId5"/>
    <p:sldId id="258" r:id="rId6"/>
    <p:sldId id="263" r:id="rId7"/>
    <p:sldId id="259" r:id="rId8"/>
    <p:sldId id="260" r:id="rId9"/>
    <p:sldId id="264" r:id="rId10"/>
    <p:sldId id="265" r:id="rId11"/>
    <p:sldId id="276" r:id="rId12"/>
    <p:sldId id="266" r:id="rId13"/>
    <p:sldId id="267" r:id="rId14"/>
    <p:sldId id="268" r:id="rId15"/>
    <p:sldId id="269" r:id="rId16"/>
    <p:sldId id="275" r:id="rId17"/>
    <p:sldId id="270" r:id="rId18"/>
    <p:sldId id="271" r:id="rId19"/>
    <p:sldId id="272" r:id="rId20"/>
    <p:sldId id="273" r:id="rId21"/>
    <p:sldId id="274" r:id="rId22"/>
    <p:sldId id="281" r:id="rId23"/>
    <p:sldId id="277" r:id="rId24"/>
    <p:sldId id="278" r:id="rId25"/>
    <p:sldId id="280" r:id="rId26"/>
    <p:sldId id="279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94" d="100"/>
          <a:sy n="94" d="100"/>
        </p:scale>
        <p:origin x="-1224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E9C6FC8-C42B-454D-BD58-5593225F07A8}" type="datetimeFigureOut">
              <a:rPr lang="en-US" smtClean="0"/>
              <a:t>16/11/2013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03C5E26D-9379-204A-82EE-B790569D1B0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Relationship Id="rId3" Type="http://schemas.openxmlformats.org/officeDocument/2006/relationships/hyperlink" Target="http://www.google.co.uk/url?sa=i&amp;rct=j&amp;q=&amp;esrc=s&amp;frm=1&amp;source=images&amp;cd=&amp;cad=rja&amp;docid=Xdk57vxLeZXg6M&amp;tbnid=ICVzAa3jnm1hqM:&amp;ved=0CAUQjRw&amp;url=http://www.usu.edu/markdamen/1320Hist%2526Civ/chapters/15CRUSAD.htm&amp;ei=y4uEUo3ZEcrY0QWC2YGgDg&amp;bvm=bv.56343320,d.d2k&amp;psig=AFQjCNHPzPMDLzEWNhhEL3orp9PSKbbE8g&amp;ust=1384504571092331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Judaism and Christianity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An overview of Christian History</a:t>
            </a:r>
          </a:p>
          <a:p>
            <a:r>
              <a:rPr lang="en-US" dirty="0" smtClean="0"/>
              <a:t>The beginnings to the Middle Ages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951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Paul’s First Missionary Journey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Begun around 44 CE; ended by 50 AD</a:t>
            </a:r>
          </a:p>
          <a:p>
            <a:r>
              <a:rPr lang="en-US" dirty="0" smtClean="0"/>
              <a:t>Barnabas</a:t>
            </a:r>
          </a:p>
          <a:p>
            <a:r>
              <a:rPr lang="en-US" dirty="0" smtClean="0"/>
              <a:t>Mark</a:t>
            </a:r>
          </a:p>
          <a:p>
            <a:r>
              <a:rPr lang="en-US" dirty="0" smtClean="0"/>
              <a:t>Antioch</a:t>
            </a:r>
          </a:p>
          <a:p>
            <a:r>
              <a:rPr lang="en-US" dirty="0"/>
              <a:t>Seleucia, Cyprus, </a:t>
            </a:r>
            <a:r>
              <a:rPr lang="en-US" dirty="0" err="1"/>
              <a:t>Perga</a:t>
            </a:r>
            <a:r>
              <a:rPr lang="en-US" dirty="0"/>
              <a:t> in </a:t>
            </a:r>
            <a:r>
              <a:rPr lang="en-US" dirty="0" err="1"/>
              <a:t>Pamphylia</a:t>
            </a:r>
            <a:r>
              <a:rPr lang="en-US" dirty="0"/>
              <a:t> (Mark then went to Jerusalem; Paul and Barnabas turn to the Gentiles), </a:t>
            </a:r>
            <a:r>
              <a:rPr lang="en-US" dirty="0" err="1"/>
              <a:t>Iconium</a:t>
            </a:r>
            <a:r>
              <a:rPr lang="en-US" dirty="0"/>
              <a:t>, </a:t>
            </a:r>
            <a:r>
              <a:rPr lang="en-US" dirty="0" err="1"/>
              <a:t>Lystra</a:t>
            </a:r>
            <a:r>
              <a:rPr lang="en-US" dirty="0"/>
              <a:t>, </a:t>
            </a:r>
            <a:r>
              <a:rPr lang="en-US" dirty="0" err="1"/>
              <a:t>Derbe</a:t>
            </a:r>
            <a:r>
              <a:rPr lang="en-US" dirty="0"/>
              <a:t>.</a:t>
            </a:r>
            <a:endParaRPr lang="en-GB" dirty="0"/>
          </a:p>
          <a:p>
            <a:r>
              <a:rPr lang="en-US" dirty="0"/>
              <a:t>They then retrace their steps to Antioch.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600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600" y="274638"/>
            <a:ext cx="5659269" cy="633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634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Paul’s Second Missionary Journey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Begins around 51 CE; ends around 53-54 CE</a:t>
            </a:r>
          </a:p>
          <a:p>
            <a:r>
              <a:rPr lang="en-US" dirty="0" smtClean="0"/>
              <a:t>Silas</a:t>
            </a:r>
          </a:p>
          <a:p>
            <a:r>
              <a:rPr lang="en-US" dirty="0"/>
              <a:t>Syria and Cilicia (now southeastern Turkey); </a:t>
            </a:r>
            <a:r>
              <a:rPr lang="en-US" dirty="0" err="1"/>
              <a:t>Derbe</a:t>
            </a:r>
            <a:r>
              <a:rPr lang="en-US" dirty="0"/>
              <a:t>, </a:t>
            </a:r>
            <a:r>
              <a:rPr lang="en-US" dirty="0" err="1"/>
              <a:t>Lystra</a:t>
            </a:r>
            <a:r>
              <a:rPr lang="en-US" dirty="0"/>
              <a:t> (Timothy), Phrygia and </a:t>
            </a:r>
            <a:r>
              <a:rPr lang="en-US" b="1" dirty="0"/>
              <a:t>Galatia</a:t>
            </a:r>
            <a:r>
              <a:rPr lang="en-US" dirty="0"/>
              <a:t>; </a:t>
            </a:r>
            <a:r>
              <a:rPr lang="en-US" dirty="0" err="1"/>
              <a:t>Mysia</a:t>
            </a:r>
            <a:r>
              <a:rPr lang="en-US" dirty="0"/>
              <a:t> to Troas, the island of </a:t>
            </a:r>
            <a:r>
              <a:rPr lang="en-US" dirty="0" err="1"/>
              <a:t>Samothracia</a:t>
            </a:r>
            <a:r>
              <a:rPr lang="en-US" dirty="0"/>
              <a:t>,, </a:t>
            </a:r>
            <a:r>
              <a:rPr lang="en-US" dirty="0" err="1"/>
              <a:t>Neapolis</a:t>
            </a:r>
            <a:r>
              <a:rPr lang="en-US" dirty="0"/>
              <a:t> (now northern Greece), </a:t>
            </a:r>
            <a:r>
              <a:rPr lang="en-US" b="1" dirty="0"/>
              <a:t>Philippi</a:t>
            </a:r>
            <a:r>
              <a:rPr lang="en-US" dirty="0"/>
              <a:t>, </a:t>
            </a:r>
            <a:r>
              <a:rPr lang="en-US" dirty="0" err="1"/>
              <a:t>Amphipolis</a:t>
            </a:r>
            <a:r>
              <a:rPr lang="en-US" dirty="0"/>
              <a:t>, </a:t>
            </a:r>
            <a:r>
              <a:rPr lang="en-US" dirty="0" err="1"/>
              <a:t>Appolonia</a:t>
            </a:r>
            <a:r>
              <a:rPr lang="en-US" dirty="0"/>
              <a:t>, </a:t>
            </a:r>
            <a:r>
              <a:rPr lang="en-US" b="1" dirty="0"/>
              <a:t>Thessalonica</a:t>
            </a:r>
            <a:r>
              <a:rPr lang="en-US" dirty="0"/>
              <a:t>, Berea, Achaia, Athens, </a:t>
            </a:r>
            <a:r>
              <a:rPr lang="en-US" b="1" dirty="0"/>
              <a:t>Corinth </a:t>
            </a:r>
            <a:r>
              <a:rPr lang="en-US" dirty="0"/>
              <a:t>(where he stays a year and a half) </a:t>
            </a:r>
            <a:endParaRPr lang="en-GB" dirty="0"/>
          </a:p>
          <a:p>
            <a:r>
              <a:rPr lang="en-US" dirty="0"/>
              <a:t>No further mention of Silas.</a:t>
            </a:r>
            <a:endParaRPr lang="en-GB" dirty="0"/>
          </a:p>
          <a:p>
            <a:r>
              <a:rPr lang="en-US" dirty="0"/>
              <a:t>From </a:t>
            </a:r>
            <a:r>
              <a:rPr lang="en-US" dirty="0" smtClean="0"/>
              <a:t>Corinth </a:t>
            </a:r>
            <a:r>
              <a:rPr lang="en-US" dirty="0"/>
              <a:t>to </a:t>
            </a:r>
            <a:r>
              <a:rPr lang="en-US" dirty="0" err="1"/>
              <a:t>Cenchrea</a:t>
            </a:r>
            <a:r>
              <a:rPr lang="en-US" dirty="0"/>
              <a:t>, </a:t>
            </a:r>
            <a:r>
              <a:rPr lang="en-US" b="1" dirty="0"/>
              <a:t>Ephesus</a:t>
            </a:r>
            <a:r>
              <a:rPr lang="en-US" dirty="0"/>
              <a:t>, Caesarea, to Antioch.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5831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974" y="112526"/>
            <a:ext cx="7695642" cy="663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960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Paul’s Third Missionary Journey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Begins around 54 CE; ends around 58 CE</a:t>
            </a:r>
          </a:p>
          <a:p>
            <a:r>
              <a:rPr lang="en-US" b="1" dirty="0"/>
              <a:t>Galatia,</a:t>
            </a:r>
            <a:r>
              <a:rPr lang="en-US" dirty="0"/>
              <a:t> </a:t>
            </a:r>
            <a:r>
              <a:rPr lang="en-US" b="1" dirty="0"/>
              <a:t>Ephesus</a:t>
            </a:r>
            <a:r>
              <a:rPr lang="en-US" dirty="0"/>
              <a:t> (where he stayed for 3 years</a:t>
            </a:r>
            <a:r>
              <a:rPr lang="en-US" b="1" dirty="0"/>
              <a:t>)</a:t>
            </a:r>
            <a:r>
              <a:rPr lang="en-US" dirty="0"/>
              <a:t>.</a:t>
            </a:r>
            <a:endParaRPr lang="en-GB" dirty="0"/>
          </a:p>
          <a:p>
            <a:r>
              <a:rPr lang="en-US" dirty="0"/>
              <a:t>Timothy and Erastus sent ahead into Macedonia.</a:t>
            </a:r>
            <a:endParaRPr lang="en-GB" dirty="0"/>
          </a:p>
          <a:p>
            <a:r>
              <a:rPr lang="en-US" dirty="0"/>
              <a:t>Troas, to Macedonia (where he was joined by Titus)</a:t>
            </a:r>
            <a:endParaRPr lang="en-GB" dirty="0"/>
          </a:p>
          <a:p>
            <a:r>
              <a:rPr lang="en-US" b="1" dirty="0"/>
              <a:t>Corinth</a:t>
            </a:r>
            <a:r>
              <a:rPr lang="en-US" dirty="0"/>
              <a:t>, Achaia, Philippi, Troas, </a:t>
            </a:r>
            <a:r>
              <a:rPr lang="en-US" dirty="0" err="1"/>
              <a:t>Assos</a:t>
            </a:r>
            <a:r>
              <a:rPr lang="en-US" dirty="0"/>
              <a:t>, </a:t>
            </a:r>
            <a:r>
              <a:rPr lang="en-US" dirty="0" err="1"/>
              <a:t>Mitylene</a:t>
            </a:r>
            <a:r>
              <a:rPr lang="en-US" dirty="0"/>
              <a:t>, Chios, Samos, </a:t>
            </a:r>
            <a:r>
              <a:rPr lang="en-US" dirty="0" err="1"/>
              <a:t>Trogylium</a:t>
            </a:r>
            <a:r>
              <a:rPr lang="en-US" dirty="0"/>
              <a:t>, and Miletus (now in southwestern Turkey), Coos, Rhodes, </a:t>
            </a:r>
            <a:r>
              <a:rPr lang="en-US" dirty="0" err="1"/>
              <a:t>Patara</a:t>
            </a:r>
            <a:r>
              <a:rPr lang="en-US" dirty="0"/>
              <a:t>, </a:t>
            </a:r>
            <a:r>
              <a:rPr lang="en-US" dirty="0" err="1"/>
              <a:t>Tyre</a:t>
            </a:r>
            <a:r>
              <a:rPr lang="en-US" dirty="0"/>
              <a:t> (which is now in Lebanon), </a:t>
            </a:r>
            <a:r>
              <a:rPr lang="en-US" dirty="0" err="1"/>
              <a:t>Ptolemais</a:t>
            </a:r>
            <a:r>
              <a:rPr lang="en-US" dirty="0"/>
              <a:t>, Caesarea, Jerusalem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8463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863600"/>
            <a:ext cx="7226300" cy="513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106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643" y="723375"/>
            <a:ext cx="7123844" cy="546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73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Apostolic 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Clement of Rome (d.99)</a:t>
            </a:r>
          </a:p>
          <a:p>
            <a:r>
              <a:rPr lang="en-US" dirty="0" smtClean="0"/>
              <a:t>Ignatius of Antioch (c.35-110)</a:t>
            </a:r>
          </a:p>
          <a:p>
            <a:r>
              <a:rPr lang="en-US" dirty="0" smtClean="0"/>
              <a:t>Polycarp of Smyrna (c.69-c.155)</a:t>
            </a:r>
          </a:p>
        </p:txBody>
      </p:sp>
    </p:spTree>
    <p:extLst>
      <p:ext uri="{BB962C8B-B14F-4D97-AF65-F5344CB8AC3E}">
        <p14:creationId xmlns:p14="http://schemas.microsoft.com/office/powerpoint/2010/main" val="3481802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Greek Fathers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Irenaeus</a:t>
            </a:r>
            <a:r>
              <a:rPr lang="en-US" dirty="0" smtClean="0"/>
              <a:t> of Lyons (130-202)</a:t>
            </a:r>
          </a:p>
          <a:p>
            <a:r>
              <a:rPr lang="en-US" dirty="0" smtClean="0"/>
              <a:t>Clement of Alexandria (c.150-c.215)</a:t>
            </a:r>
          </a:p>
          <a:p>
            <a:r>
              <a:rPr lang="en-US" dirty="0" smtClean="0"/>
              <a:t>Origen of Alexandria (c.185-c.254)</a:t>
            </a:r>
          </a:p>
          <a:p>
            <a:r>
              <a:rPr lang="en-US" dirty="0" smtClean="0"/>
              <a:t>Athanasius of Alexandria (c.293-373)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3411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Irenaeus</a:t>
            </a:r>
            <a:r>
              <a:rPr lang="en-US" dirty="0" smtClean="0"/>
              <a:t> (130-202)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Against the Gnostics</a:t>
            </a:r>
          </a:p>
          <a:p>
            <a:r>
              <a:rPr lang="en-US" dirty="0" smtClean="0"/>
              <a:t>God’s work performed by his ‘two hands’ – the Son and the Spirit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058" y="1600200"/>
            <a:ext cx="4012742" cy="457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773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1637"/>
            <a:ext cx="8229600" cy="1143000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Cappadocian</a:t>
            </a:r>
            <a:r>
              <a:rPr lang="en-US" dirty="0" smtClean="0"/>
              <a:t> Fathers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Basil the Great (c.329-379)</a:t>
            </a:r>
          </a:p>
          <a:p>
            <a:r>
              <a:rPr lang="en-US" dirty="0" smtClean="0"/>
              <a:t>Gregory of Nyssa (335-394)</a:t>
            </a:r>
          </a:p>
          <a:p>
            <a:r>
              <a:rPr lang="en-US" dirty="0" smtClean="0"/>
              <a:t>Peter of </a:t>
            </a:r>
            <a:r>
              <a:rPr lang="en-US" dirty="0" err="1" smtClean="0"/>
              <a:t>Sabaste</a:t>
            </a:r>
            <a:r>
              <a:rPr lang="en-US" dirty="0" smtClean="0"/>
              <a:t> (c.340-391)</a:t>
            </a:r>
          </a:p>
          <a:p>
            <a:r>
              <a:rPr lang="en-US" dirty="0" smtClean="0"/>
              <a:t>Gregory </a:t>
            </a:r>
            <a:r>
              <a:rPr lang="en-US" dirty="0" err="1" smtClean="0"/>
              <a:t>Nazianzus</a:t>
            </a:r>
            <a:r>
              <a:rPr lang="en-US" dirty="0" smtClean="0"/>
              <a:t> (c.329-390)</a:t>
            </a:r>
          </a:p>
          <a:p>
            <a:r>
              <a:rPr lang="en-US" dirty="0" smtClean="0"/>
              <a:t>Apologists – speak to the learned Greeks</a:t>
            </a:r>
          </a:p>
          <a:p>
            <a:r>
              <a:rPr lang="en-US" dirty="0" smtClean="0"/>
              <a:t>Trinity – </a:t>
            </a:r>
            <a:r>
              <a:rPr lang="en-US" i="1" dirty="0" err="1" smtClean="0"/>
              <a:t>circumincessio</a:t>
            </a:r>
            <a:r>
              <a:rPr lang="en-US" dirty="0" smtClean="0"/>
              <a:t>, </a:t>
            </a:r>
            <a:r>
              <a:rPr lang="en-US" i="1" dirty="0" err="1" smtClean="0"/>
              <a:t>perichoresis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136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John Chrysostom (c.347-c.407)</a:t>
            </a:r>
          </a:p>
          <a:p>
            <a:r>
              <a:rPr lang="en-US" dirty="0" smtClean="0"/>
              <a:t>Cyril of Alexandria (c.378-444)</a:t>
            </a:r>
          </a:p>
          <a:p>
            <a:r>
              <a:rPr lang="en-US" dirty="0" smtClean="0"/>
              <a:t>Maximus the Confessor (c.580-662)</a:t>
            </a:r>
          </a:p>
          <a:p>
            <a:r>
              <a:rPr lang="en-US" dirty="0" smtClean="0"/>
              <a:t>John of Damascus (c.676-749)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661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Latin Fathers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Tertullian (c.165-c.225) ‘Father of Latin Christianity’</a:t>
            </a:r>
          </a:p>
          <a:p>
            <a:pPr lvl="1"/>
            <a:r>
              <a:rPr lang="en-US" dirty="0"/>
              <a:t>Trinity</a:t>
            </a:r>
          </a:p>
          <a:p>
            <a:pPr lvl="1"/>
            <a:r>
              <a:rPr lang="en-US" dirty="0"/>
              <a:t>Christian is made not born</a:t>
            </a:r>
          </a:p>
          <a:p>
            <a:pPr lvl="1"/>
            <a:r>
              <a:rPr lang="en-US" dirty="0"/>
              <a:t>The blood of the martyrs is the seed of the church</a:t>
            </a:r>
          </a:p>
          <a:p>
            <a:r>
              <a:rPr lang="en-US" dirty="0" smtClean="0"/>
              <a:t>Cyprian of Carthage (d.258)</a:t>
            </a:r>
          </a:p>
          <a:p>
            <a:r>
              <a:rPr lang="en-US" dirty="0" smtClean="0"/>
              <a:t>Hilary </a:t>
            </a:r>
            <a:r>
              <a:rPr lang="en-US" dirty="0"/>
              <a:t>o</a:t>
            </a:r>
            <a:r>
              <a:rPr lang="en-US" dirty="0" smtClean="0"/>
              <a:t>f Poitiers (c.300-c.368)</a:t>
            </a:r>
          </a:p>
        </p:txBody>
      </p:sp>
    </p:spTree>
    <p:extLst>
      <p:ext uri="{BB962C8B-B14F-4D97-AF65-F5344CB8AC3E}">
        <p14:creationId xmlns:p14="http://schemas.microsoft.com/office/powerpoint/2010/main" val="1218836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Ambrose of Milan (337-397)</a:t>
            </a:r>
          </a:p>
          <a:p>
            <a:r>
              <a:rPr lang="en-US" dirty="0" smtClean="0"/>
              <a:t>Jerome of </a:t>
            </a:r>
            <a:r>
              <a:rPr lang="en-US" dirty="0" err="1" smtClean="0"/>
              <a:t>Stridonium</a:t>
            </a:r>
            <a:r>
              <a:rPr lang="en-US" dirty="0" smtClean="0"/>
              <a:t> (c.347-420)</a:t>
            </a:r>
          </a:p>
          <a:p>
            <a:r>
              <a:rPr lang="en-US" dirty="0" smtClean="0"/>
              <a:t>Augustine of Hippo (354-430)</a:t>
            </a:r>
          </a:p>
          <a:p>
            <a:r>
              <a:rPr lang="en-US" dirty="0" smtClean="0"/>
              <a:t>Gregory the Great (c.540-604)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455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Augustine of Hippo (354-430)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Salvation by grace</a:t>
            </a:r>
          </a:p>
          <a:p>
            <a:r>
              <a:rPr lang="en-US" dirty="0" smtClean="0"/>
              <a:t>Predestination to salvation</a:t>
            </a:r>
          </a:p>
          <a:p>
            <a:r>
              <a:rPr lang="en-US" i="1" dirty="0" smtClean="0"/>
              <a:t>Confessions</a:t>
            </a:r>
            <a:endParaRPr lang="en-US" dirty="0" smtClean="0"/>
          </a:p>
          <a:p>
            <a:r>
              <a:rPr lang="en-US" dirty="0" smtClean="0"/>
              <a:t>‘Thou hast made us for Thyself, and our hearts are restless until they find themselves in Thee.’</a:t>
            </a:r>
          </a:p>
          <a:p>
            <a:r>
              <a:rPr lang="en-US" i="1" dirty="0" err="1" smtClean="0"/>
              <a:t>Civitate</a:t>
            </a:r>
            <a:r>
              <a:rPr lang="en-US" i="1" dirty="0" smtClean="0"/>
              <a:t> Dei</a:t>
            </a:r>
            <a:endParaRPr lang="en-US" i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997" y="1540191"/>
            <a:ext cx="3500003" cy="458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52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Eight Doctors of the Church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Western Church</a:t>
            </a:r>
          </a:p>
          <a:p>
            <a:endParaRPr lang="en-US" dirty="0"/>
          </a:p>
          <a:p>
            <a:r>
              <a:rPr lang="en-US" dirty="0" smtClean="0"/>
              <a:t>Ambrose</a:t>
            </a:r>
          </a:p>
          <a:p>
            <a:r>
              <a:rPr lang="en-US" dirty="0" smtClean="0"/>
              <a:t>Jerome</a:t>
            </a:r>
          </a:p>
          <a:p>
            <a:r>
              <a:rPr lang="en-US" dirty="0" smtClean="0"/>
              <a:t>Augustine</a:t>
            </a:r>
          </a:p>
          <a:p>
            <a:r>
              <a:rPr lang="en-US" dirty="0" smtClean="0"/>
              <a:t>Gregory the Great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Eastern Church</a:t>
            </a:r>
          </a:p>
          <a:p>
            <a:endParaRPr lang="en-US" dirty="0"/>
          </a:p>
          <a:p>
            <a:r>
              <a:rPr lang="en-US" dirty="0" smtClean="0"/>
              <a:t>Athanasius</a:t>
            </a:r>
          </a:p>
          <a:p>
            <a:r>
              <a:rPr lang="en-US" dirty="0" smtClean="0"/>
              <a:t>Basil the Great</a:t>
            </a:r>
          </a:p>
          <a:p>
            <a:r>
              <a:rPr lang="en-US" dirty="0" smtClean="0"/>
              <a:t>Gregory of </a:t>
            </a:r>
            <a:r>
              <a:rPr lang="en-US" dirty="0" err="1" smtClean="0"/>
              <a:t>Nazianzus</a:t>
            </a:r>
            <a:endParaRPr lang="en-US" dirty="0" smtClean="0"/>
          </a:p>
          <a:p>
            <a:r>
              <a:rPr lang="en-US" dirty="0" smtClean="0"/>
              <a:t>John Chrysostom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204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Ecumenical Councils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First Council of Nicaea (325) – repudiated Arianism; Christ ‘</a:t>
            </a:r>
            <a:r>
              <a:rPr lang="en-US" dirty="0" err="1" smtClean="0"/>
              <a:t>homoouisos</a:t>
            </a:r>
            <a:r>
              <a:rPr lang="en-US" dirty="0" smtClean="0"/>
              <a:t> with the Father’; Nicene Creed</a:t>
            </a:r>
          </a:p>
          <a:p>
            <a:r>
              <a:rPr lang="en-US" dirty="0" smtClean="0"/>
              <a:t>First Council of Constantinople (381) – repudiated Arianism</a:t>
            </a:r>
          </a:p>
          <a:p>
            <a:r>
              <a:rPr lang="en-US" dirty="0" smtClean="0"/>
              <a:t>Council of Ephesus (431) – </a:t>
            </a:r>
            <a:r>
              <a:rPr lang="en-US" dirty="0" err="1" smtClean="0"/>
              <a:t>Nestorianism</a:t>
            </a:r>
            <a:r>
              <a:rPr lang="en-US" dirty="0" smtClean="0"/>
              <a:t>; </a:t>
            </a:r>
            <a:r>
              <a:rPr lang="en-US" dirty="0" err="1" smtClean="0"/>
              <a:t>Pelagianism</a:t>
            </a:r>
            <a:r>
              <a:rPr lang="en-US" dirty="0" smtClean="0"/>
              <a:t> Mary as </a:t>
            </a:r>
            <a:r>
              <a:rPr lang="en-US" dirty="0" err="1" smtClean="0"/>
              <a:t>Theotokos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493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Council of Chalcedon (451) – </a:t>
            </a:r>
            <a:r>
              <a:rPr lang="en-US" dirty="0" err="1" smtClean="0"/>
              <a:t>Eutychianism</a:t>
            </a:r>
            <a:r>
              <a:rPr lang="en-US" dirty="0" smtClean="0"/>
              <a:t>; adopted </a:t>
            </a:r>
            <a:r>
              <a:rPr lang="en-US" dirty="0" err="1" smtClean="0"/>
              <a:t>Chalcedonian</a:t>
            </a:r>
            <a:r>
              <a:rPr lang="en-US" dirty="0" smtClean="0"/>
              <a:t> Creed</a:t>
            </a:r>
          </a:p>
          <a:p>
            <a:r>
              <a:rPr lang="en-US" dirty="0" smtClean="0"/>
              <a:t>Second Council of Constantinople (553) – </a:t>
            </a:r>
            <a:r>
              <a:rPr lang="en-US" dirty="0" err="1" smtClean="0"/>
              <a:t>Nestorianism</a:t>
            </a:r>
            <a:endParaRPr lang="en-US" dirty="0" smtClean="0"/>
          </a:p>
          <a:p>
            <a:r>
              <a:rPr lang="en-US" dirty="0" smtClean="0"/>
              <a:t>Third Council of Constantinople (680-681) – </a:t>
            </a:r>
            <a:r>
              <a:rPr lang="en-US" dirty="0" err="1" smtClean="0"/>
              <a:t>Monolethitism</a:t>
            </a:r>
            <a:r>
              <a:rPr lang="en-US" dirty="0" smtClean="0"/>
              <a:t> and </a:t>
            </a:r>
            <a:r>
              <a:rPr lang="en-US" dirty="0" err="1" smtClean="0"/>
              <a:t>Monoenergism</a:t>
            </a:r>
            <a:endParaRPr lang="en-US" dirty="0" smtClean="0"/>
          </a:p>
          <a:p>
            <a:r>
              <a:rPr lang="en-US" dirty="0" smtClean="0"/>
              <a:t>Second Council of Nicaea (787) – repudiated iconoclasm and restored veneration of icons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6000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Christianization of Britain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Roman Conquest of Britain in 42 (</a:t>
            </a:r>
            <a:r>
              <a:rPr lang="en-US" dirty="0" err="1" smtClean="0"/>
              <a:t>Londinium</a:t>
            </a:r>
            <a:r>
              <a:rPr lang="en-US" dirty="0" smtClean="0"/>
              <a:t> established the following year)</a:t>
            </a:r>
          </a:p>
          <a:p>
            <a:r>
              <a:rPr lang="en-US" dirty="0" smtClean="0"/>
              <a:t>Christianity by 3</a:t>
            </a:r>
            <a:r>
              <a:rPr lang="en-US" baseline="30000" dirty="0" smtClean="0"/>
              <a:t>rd</a:t>
            </a:r>
            <a:r>
              <a:rPr lang="en-US" dirty="0" smtClean="0"/>
              <a:t> century (Alban, died 304; Julius and Aaron, died 304 at </a:t>
            </a:r>
            <a:r>
              <a:rPr lang="en-US" dirty="0" err="1" smtClean="0"/>
              <a:t>Caerleon</a:t>
            </a:r>
            <a:r>
              <a:rPr lang="en-US" dirty="0" smtClean="0"/>
              <a:t>)</a:t>
            </a:r>
          </a:p>
          <a:p>
            <a:r>
              <a:rPr lang="en-US" dirty="0" smtClean="0"/>
              <a:t>Romans withdrew from 383</a:t>
            </a:r>
          </a:p>
          <a:p>
            <a:r>
              <a:rPr lang="en-US" dirty="0" smtClean="0"/>
              <a:t>Augustine sent to Kent in 597 by Gregory the Great (converted indigenous church to Rome)</a:t>
            </a:r>
          </a:p>
          <a:p>
            <a:r>
              <a:rPr lang="en-US" dirty="0" smtClean="0"/>
              <a:t>Theodore of Tarsus, 669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30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Anselm of Canterbury (1033-1109)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Monologion</a:t>
            </a:r>
            <a:r>
              <a:rPr lang="en-US" dirty="0" smtClean="0"/>
              <a:t> (1077)</a:t>
            </a:r>
          </a:p>
          <a:p>
            <a:r>
              <a:rPr lang="en-US" dirty="0" err="1" smtClean="0"/>
              <a:t>Proslogion</a:t>
            </a:r>
            <a:r>
              <a:rPr lang="en-US" dirty="0" smtClean="0"/>
              <a:t> (1077-1078)</a:t>
            </a:r>
          </a:p>
          <a:p>
            <a:r>
              <a:rPr lang="en-US" dirty="0" smtClean="0"/>
              <a:t>Ontological Argument for the existence of God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796" y="1611057"/>
            <a:ext cx="3935003" cy="437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453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Crusades</a:t>
            </a:r>
            <a:endParaRPr lang="en-GB" dirty="0"/>
          </a:p>
        </p:txBody>
      </p:sp>
      <p:pic>
        <p:nvPicPr>
          <p:cNvPr id="25" name="Content Placeholder 2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01" y="1727200"/>
            <a:ext cx="3759697" cy="363728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Seven crusades in all</a:t>
            </a:r>
          </a:p>
          <a:p>
            <a:r>
              <a:rPr lang="en-GB" dirty="0" smtClean="0"/>
              <a:t>First, 1095, to restore the Holy Land to Christian control</a:t>
            </a:r>
          </a:p>
          <a:p>
            <a:r>
              <a:rPr lang="en-GB" dirty="0" smtClean="0"/>
              <a:t>Final one ended in 1291</a:t>
            </a:r>
          </a:p>
          <a:p>
            <a:r>
              <a:rPr lang="en-GB" dirty="0" smtClean="0"/>
              <a:t>Brutal conflict; seen as self-serving</a:t>
            </a:r>
          </a:p>
          <a:p>
            <a:r>
              <a:rPr lang="en-GB" dirty="0" smtClean="0"/>
              <a:t>Left Christendom divided, led to fall of Byzantine (Eastern) Empire to Ottomans</a:t>
            </a:r>
          </a:p>
          <a:p>
            <a:endParaRPr lang="en-GB" dirty="0"/>
          </a:p>
        </p:txBody>
      </p:sp>
      <p:sp>
        <p:nvSpPr>
          <p:cNvPr id="20" name="AutoShape 12" descr="data:image/jpeg;base64,/9j/4AAQSkZJRgABAQAAAQABAAD/2wCEAAkGBxQTEhUUExQWFhUXGCIbGRgYFyAdHxocIB0cHR0gIB0aHighHCElIBogIjIiJyksLi4uHR8zODMsNygtLisBCgoKDg0OGxAQGzckICYsLS8tLC0sNCwsLDQsLCw0LC00LCwvLCwsLCwsLCwsLCwsLCwsLCwsLCwsLCwsLCwsLP/AABEIALgBEgMBIgACEQEDEQH/xAAcAAACAgMBAQAAAAAAAAAAAAAEBQMGAAIHAQj/xABLEAACAQIEAwYDBgMEBgcJAAABAhEDIQAEEjEFQVEGEyIyYXFCgZEHFCNSobFicsFD0eHwJDOCkqLxU3ODk7PC0hUWFyU1VGOksv/EABoBAAIDAQEAAAAAAAAAAAAAAAIDAQQFAAb/xAA1EQABAwMDAgIIBQQDAAAAAAABAAIRAxIhBDFBIlET8AVhcYGRobHRMlLB4fEUI0JiFSRy/9oADAMBAAIRAxEAPwBd2l4oaKqq3quYpj8vVyPTliq0aIUAD6nn1PzxuclmWqVK1ejmNbHdqNSFXpdbD+7ED51AfN+hxniiWiIW1pn02i4kT7UQBGxnA3EF/Cf+U/tjwZ2n+b/P0xmZzCFGGoXBG/piQxwOye6rTLTkfFdGpoNCEAXUHbqowo7VZLXlmdVGqn4xAHw3/aR88EcM4vQNCjqr0gwpoGBcAg6RII5bYJXiWWKsO/okEEf6xdo53xUtc10xss0EQqRT0soYAQRO2NMxl1dSpAg8+nqMRZdBSepSDqyKZRgwIKnlMxbBmWh6lJTBVnAIkXvYH3MD5xi0QQZC021WupyfeFp2Q4azNW70RR7nuxUCqPjVhEjc6T4oN7YM4lwyjTB+INIGpwrKReBAAaQG36DfDvN1D3VYFSfw4id9dREgTt5iOWFnfDSoquiuANSsecb7898C7U1XQZx2CzBQpgnCrHGcmEKLTIJvoIWBB0svodQa/wDF0xpmXBgrBhb+Gwt+h/hxa83kO/RIIqBGkim4llvIBvB2Py5b4v8AwLMUmpj7vpVFEGmBpKnmGWAZHP3m+Gj0k9lOA2Tzx5lJOha58zAXCqjTXq+FQ2tio3EyZWxi/phjW0nL60Clu9VTCjYoxHsbHfHUe2vYtM1S72gipmaY1Ar4dYUeUgCCYHhPW22OX5OqFoQRJeqZXkIUczvIdj9caGk1ArM7KpqKXhu7oH7mFgQus3WdpA8t9wRz6/LElZlOkqB62HP0jzW25c8S5ziNM+EKJAgMBMfTnIH6YFom4kBgxhgbaZ5wfzfuMWiWg2tSAHES4Lc0VSZCzBMbwPSem/rfBHF8p3VXuoBIADDSBqYqrcxKgAwcS5eqDXph1DJ3qCObDUNS/vJ2g4tX2p92eLVNCRpRQzmLsF9p8rASb2xMC60KJMSVSKeXCNytdrAgiPXyx+xxotMM8CLmVkbWv/gvzOCGLVPCFUA35EGJAZrbQSAOfsMF8PbT4QBpiZPmJm89Y6+2CDATHCEvIE8oIZdLhRdDzUSQI1rcXPMf4Y8cKzAKqaSRHg/U+nTaSOk4IzFU1ToQCJsTeeWraw5dTtjMmCrKoA0sTqncMBcW+o9MdAmBspkxJ3UDZdabAAKQI1agDKzv6EEwfQjpjzNsk+VAkgWXczeSNlHpubYmzLlwYQK2oi27coHpBueQ9cZw1yCFAmefRRaIP5TYj588dibRshzFx3Q65dUbTCkoQWlZ1IecHYj0xpmNIYgBChIA8IF+YkDyg7n5YJzlRnYhV8StAIN3tcD5b9Mb8OsyoACHuH20gciDcaTiCBMDZECYk7qBKCBtI0ypGuUBsb89o29iMSDLK0jTSFyVOkXA5meV/n8sTVFNQsAqiCRqnzAW35LvP0wRlN9MA0ypidyRAZSdrftGCa0THCFzjE8oPK0Vuvd04CypKiT7k9DY/LrgetQFQKVphWidIUbRdv8A0jnviXMNr0sqaRyU7GLSY+DYb3t0uWjUwpbW20P11HmYuCNo2GItDscKSS3PKgydOlpINJYprJbSDqkTI+X74Dr5ZWOpVCqNzG3RiPWdrwLnljeqYYabruJvMbk3vBlgIvflhgndrSOmp4ST4zBuSPSMRaHdJ4Uklpnuh8stMo80VGi3iANwOv8AnlgKrly8wiggXAAt6THm/b54lLHXuQo5xsvJjfzCelgQThggoohZfIxvuZ+H9b44ND8HZcXW5SlM3YfgUj6wt/qMZiVlpAx3VMehq3+frjzC+rv8v2TOnt5+K+oUzGZVAD3b1vSVU+uxi3viTJ1MwRNdKKnnoZmj/eUev6YkOXXWHjxRE+lse5yjrRkJZQwIlTBHscVpTrVFnKlSPw6dN/520j9FM4A+7U18VWhlQSbfhqZ3tJAvb54Y0qOlFEmBYT7RgXieQWsEVi0K4eFaJIOx6jBAjlC4HhLs3wzXEZDKEctQUEX9EMe2PVpOBAyeVNQW0hQBt+Yjb1j5YsEnA4yf4wq6mkU9OnV4d5mOvLHBw7KC091WuKZJ1TvKnD8h0ZtIbSpG5YqpibHpv7Jc1wJqg0Jw7LOCfPSOnSeoaLER6/1x0jOUtdN021KR7SCOeNOF5Y0qVNCxcogBY8zG8e+CvFuyCx12645xPK1MuatPMj8RqS3kCm8VKV1c7X3UAkHYGxKvJZJtNRnZ4DSyISWgKrM5JPIMog6iZAEGBi8/aVnwmYAEFloqrCOVSqI/8M2vywq7HdploIy1CFVyPxHKgK6gISTZVBVVIJ0glSLEgYqjSC24bdla/qjNpSXtLwqhlcx3Xe1leBDVtLBgaet40ANT0yoBm5mJgjG/BeE5jSK1Tvg/g/FAQeAlZDlGMgAm7RtywJ9ofEvvmYAoN3vhFNNKx3lZhpci5BATnsJAnHvFc9mWKmvUVTTUeBFikIHgqQDDLqF+kmwlZVUoBzg0EAlNZVLWlxEgK/DtAFpd5TIYUgNddhCS0AMtNJepJMiAFM+bHJMhwzv3ZS0qKkuQunUSxNg2wAGoejAcsdi7N1ctmhWrj8SrVRhUyxYKRq0koVYxGpfC9hBnFG0ls1X1+aEkGxDBQkfxNpQSYF5suwGrdQpOtwUdK2tUbdle5LhtKmpUU0aeZUA8+YHptEYV8X7OU8x5CKbAWMfvp2g7wOc+1jpUToLWt1sI9GMDG+SzKOZVWcEg/hU3qcoMmkpA+uMdj6l1zJJ+K0nhkQ7Zc/7IZXVn6FJ/OtZVafLCuJj5LPrgbiudbM1qlUmTUcuSRvcwT0UC0c/YYcmoiZ2vmKLMO7yrPJUgioyd0vhMGzVFN+h5jCbJ5Ze7MVAJPmt6W/w9cer0zjUYCey87XaGPMd8LfJup1ebVPjLTJaL4XVyLLT8p9bE+/5eRPOwwTXqkMUQyCYPqRbfkLgMfQc8G0MoqU6mth4vi02AgCInYYs5cIHCRhpuPKGyboofxTIGuR5bbW2/wxBmn0xoYkQAW5yLqQfzevSMT5uoqkopk2BNrz5YHNiLHkN/eXL5MgEaRNgALro+IbTPrzxESLQpmOoqLJoNQJMOskqLAAWiPy3m++B84oQ/hEx6HysdgP5haOVjgqtU7uVvKiGMA+D4THNgTEc8e0uGOUZWhTEJHIbmfU8yMdBItAXXAdRKhy1MTqLgQhDJPlHSTcep5nAxpxFOm0gmVbo/QEEbg3/vOCANLFTGp4V2gfIiebDrtE4My/D2NN1KqDshBkaRtEXsee84627AC6bckrXJKB4wTZYdCNiDtHKIjAWZqqQBSHgJ221H0m4F4Y7RbEmarQTO/kqFSAXImI6fxHl8sE8MpA03KFDUPh2OlRbwwRIHqPQ4n8XSFG3UUJTjTUlyrGA5ZRpXewHS8Yj7whioMqxieTEWB9uR6keuCqw1MUBlTZjPniIvyjZm6RzxvUyDBLoDU1QYMeGYgdABEDrBxEHjhdcBvytvuhCaWIJJlniDaSCB6Wt0wuy7s/4a6eqjYTvJ6ibqIvI6Ym194qoF1mnOm5l7G5nl16m2Cc5QYBQUYALqap+UnmYG6k/7pYY45yNlwMYO6zMZFgiEME0yXkTJi5ncyZB9DgbLk1CFkqomBzX0uLsJt0F98bVaJqkMisSoCmD6jxH91t0JwVxPJhCIDBGB1sDdW5P1m9zzBxMTkDH1UTGCc/RDLwdgAO82/h/xx5ianxcKAO7cwIkLIMdDzHrj3ExQ8yhmt5hfRq5er33eFk0lNOm8g2MzMRvywRWSoysBoEqQLnf1iDH64hy1EKsAQMehYiBBN8UFdXtU1VhVWkVAABNQgz7aT+5wq4lVzpKCilABXBaasll5jxKAPf0w0qLMWvOB6/D6dTUXpqZME/8AK+CaYQuBKnq52uAIyxa19NVLH5kTgU8UzK1FP3KqaRW5VkZw09A8QB7nGr9ncq1jRU25SPbY4H/908uRYOsflc/LzT0xILPP8qDf5/hF5rtG4U6clnJ28VG3v4WJjHvHu11HJ0FqVQwquspRIIZiImZ8oE3J2/TFd7UcOTJUg6V8xrdtFNA6wWgm5CghQASfaLkjFMr8Haqe+NV8xU594fEQPhOs2UbCDYHafEU1K1FhAcYTGUqzgSAgH4i9f7xWqsGauykm8DzBVEQQogAD0Hrgapmu6lm1C12Ub/M2m37Yc08pNKq60SisELB0KqoPrtAABtsBzLTjTgHClqFa9RGWlE0qNS8tAhzMSN9Knex6YbW1lKjTJBntCVT0tSo8AiFNwrhoE5l51VpKDUPwaZJGgE7Ei5j2kxOFHaXMLUZKdOYBgPNwB5zzBBEADbY9MFZ6tUpMVkDVMRsAdys3XC+qV1HSZCgLPU7sR8zp/wBnGE0ufU8RxyvUU9MxrbOPMqKmtVF1Ao6K0RUQEgm4idtjsBv7YgzFdmzbVBqpqqA06YlYAIkDuztMmRJ8Q57ODnIpCkVEyTcXUQNNyDaC20bjC3LUi9YsQNIBpr5TJF2MGdpg2IFuuNPTValR1jshZ2v0tGlTNVvSeIVl7P0gOI0C8VAarIrVGNQL3lJzTPiJO4WJg+IwTIxf+K8BKZSqtbMPUAcVF1sSUVV0sbkTEtUi1wBeJPMKWb7yzuyhQPEovTKHUrqDcMCFOwnRt4lAe8a7VtVRTUZRVQFS6Vl7mfzPT0d4ADfSDuYJIg4tVaMHpGFk0q2OoqlKzLlKjAk1K1WmurbwovesfWWZLYQs3hNJVADGQYuDzQex58hhjxnMeGilMlUpJNuesAgerd2E9oOBkygGglgC3l6Id1ibkHY9ZxYa3gJZdyVtTy50KNAJJAYA7LcR7QfqZxMzBabKxiPMxkyDtHIk9PQ8sQ5iuwpgyBVElgBYQYhv0jrhv2Gr5ep3n3jK9+QwIJLMASrHxKrAv5D5QTygwBgnvazbsoY1z91U/wD2jHlQCLCdtJ5R67k7kx7YxOKtDKw8zBtSkgqwi4+m1sdgpdkeH8RUjL0qS1EALfd2emyg9FqBqbzyDaDG8TOOadrOxOayBmtTPdMxVKkWPQEAnSSLxtvBMYqeI7urNjV5SzahRUILHV+HN9RPm1n8x29LdMRZnOJTR0QsA7AiD4lFiR6RERzxr2by5dxRY6BVghjAi5GoFiAJNg0xO+2Oo/8AwnyLWSrnGO+v8Mj/AHVplx81GGGsYwlikJyuVDiVI7qxPreQfMN9zvPWMRV8+Fp91TJgHzSdpJ+sx+uOh5/7IAQKmXza93qVT3qEMoZguoEWYAkclwyy32SZIEBs49ZoGoIhCk84ZVeB85t9ANVyPw2rkS8ScPqGkHTpiLR88F8O4gCO7I3MkjdgBZZ5ExGo7Y6Bxr7KabSMlmAa24oVKit3gG/d1QFuPysoPyuaZkOxGdeT3Rp6QGBqeAGSVWGPhGoggEkA8jiG1HBSWAoqhGhDoIdxYRAAg+DqFI+szvgd8wWApqWIBN5ILi/hk9JhjygcziTi2ZqIe7qaqbraqCIIboJ5k3naL4jTJkeVgtQgRpPlnZR1DDnzMYuEzhqqRGXKE0I0adaORqIAiwPiWBaIuB6euJsxmNVSFZijwIN1kTePywNviPoDiWrUZ2amralaPSI8w2mxgkzbbfb3IsaRFLTMtvYQYn6EXHzHLHRmBsp9Z3UdFtDNTR2UKQWYDdfW0SOo+EjpGGObLMxupp6eR8x+KWBjQOce2BuIOXLKog7ahuWF9Ii8CbnkJxJw1fCVKgljoYEwFUC4g7heQ5gg4Mb28JboIlBDhrcqzgcgDYD09Me4PapBjvEEW3/xxmCsp+f5QXuX0LOPSfEfTGgBJ32xpSJEknGYtFbg3HoMahxpuQJYC55kgAX6k40okwWxUePZ37xUFBCRSpSWcCQawssXv3Z8X80c1wQEoZV5XzH2xtRGAuGZ8VgHiG8rr+VxEj2O4PMEHng+kSDBH64AoguYdr+0WrP1EC06i0aehSxaz71ICkeIkhCZto9TgXJ5tKjmmPw6hBI0sWRrkHSWgqw0k6SORgmMA8QRznc6wCkfeHEEA/EZ36ifr6YXqtU1oQLq2VwNIV1kreIl3kAEiZIwNfR030i44MbrqOqqNqWjbsrBnK806i1laplwoNVQPy1KbBm8UlVIgqszIucS5vNQNbNKi4IFgBtBHI2iDhll6TaqoBB1UmgCN5Vhb/Z5i2K/V4WdBFECpRa5pBhAg3NJpOi48p8PquMAgFoBWyMOJS1qhZK2YZGqHTFNFmdRICkaReGj9ZnC2hpQwrTpsVIhjO+pSdQmdz1xbeE5mm5C0jDLbuzZli3lm/SQSJ54V8WqjNVnBAK0vBqiSNIYvE2gsdO/wDDqTslpCstqEvjj6IHjVakJdJkCDMi48IibQbRzwLw7Sg8J1WAew8cGZuN5LEGCJix0iM4dl1apt5APCIgs3PSQQYHPSR4pMRIm4pQ7pmZZCytgPCwPmIkmRMMIJgWncDVoaZwp+I054VHUa2n4w072y3YmdvOEVVzdBxNRGSpsGSTexJKi3MgGd1BYHkD3RrfhlFhyACbm7HYWAJBC6iJGmR5jhvw/KqaLzUprq0rq1BlmdQusgE6d5wFwGmalZ/CjCkCQHaBqCM0kDcatHpGre2BZqKtc2DHdE/S6PSA1SCewT2vw/L5lmlBKMVQrYhVMKJHLSBa9sV/jPZdwNVNRWABKg2YGOnxC/K/vhvw3LtTq6CFRXJgJsCASDHIkASBvfpiwDLMECiWYGOvsfTF6XUxBXnnkF5LNuB2XH8iYJLmSG0sDMg7BmB67emDuztF6ZdhXqU6Ctqfu206iDAW25aLcgJPux7bZxTmGqBQe7QUxAuxklz8gdzMRgDL5pTRUlVCFS6qveDSyKd9ZKvIUDUCGki0Y57paFYpASSmOf43XqZerWKGlWGllqKxVgpdhAIhlKqIsbgEkb4cdm/tHqZsJlc8FqsCTSLCFrVAPwqdVQNJ/ECnVbaDYmabx7i/fhadOmWZxc6fEWBMQBc8/r6Yrj0mAupHK4Iv0vhMpxC65284TUo1KmcZ3WsKQNJkVFZyW0swprTBRAkyHJZSy+LxRhIe0Q00TWUlySBpbVAEQ06tV9UWJuG9sWesddOqaWl6mZoUUUOYUUyo8bNBJ8bNPyuNOKnlu5Vh4CNAVCtRCreFfGZul3BMajcdRg3NhDTdJWvFuP13y/jrOcv3o1oAsMisoaR4SSzCdLHkBa875njdRalNDSWvABqNUUK1ySq+Hwo4QrtN56E4WVFNSotJBqY1xAjzFmkDV4SLrHOwtGGT8UbL1IYEO5JddjaLyyqTIPOTK7mcAi5Sqr24ztM1KaZp2pSQq1IfSpMgA1AWUra4IIIttjouS7SUOIUbLJVFbNUnUEAKoQ93fykA+VSRadNscdbL1K9R3p0ydRJIG07mCfrHrhzkuzeco1EqKIK3bS4BQDzBySNMrPOGBsSMc0xuuInZHdr6Bo56qHXWhVVTppKqAVkwFMER8O2B83WAbu0UaoCFhE9dI9ecnYX6Yt/HOE/eMklUFmqmn4W0tpZBYqCVAMNuLEFyTtA5/lFpwgqSHDApfe/8AU7neR7YuMdiAqj2yZKbfdghpwgdw41NqACzIkCPLE26z1xBxMKGfu51SNZG8xYL1fmI2vOPM1mgGcqTrKgNBMIP/AFdBvMYlyFJiUJ1Ai52iDcSSTJeZJ9I5Ybg9ISsjqKhyg17yGEEldgBcAeh39cR5usAWZQykn8TrI20380Xt8JM8seVK2ksyEGSQIHlE+WDu03X/AGsEZCixJI7thHh8UwSJgnqeZ9sQM9IRHGSotLeg9BSDD5MTcevPHuJl4W8cx6Cs0D0EDbGYmx3Yobmr6KcwPfHjrYDGEzGFPHuMlCaVGDVi5NxTnYkc2PJfabRNAZVxA9quNsgGVy5/GeNbj+xQ8/5yNugueUrEoBCERIQKIjp/nnON8nQ0wjXcyXbnJuZ6kzJxqz/iTe4C+m9rfM/TD2thA7KYUMy9KoKqDVYB021qL/JhJIPrB3tbsnmkqKtRCGU7EehggzsQQQQbgyMUD7yYJ3I2jbfbrODMnxQ5c6rsjGXQb/zL/EP+IeoBwL2TlSDCqHG6IXiWcpuGE1Sym21VbG52HeMfkemGv2dZtKlTNZerS8NZdRR9/A5BB6Wqr7aZ3x59oSEZ2hXSqFp5ih4XAkFqeqL+odbfw+mF3ZfMrS4nTILFKjMhc2H4gJUCbnxBB9MT+Kml7PVhzdRsrUShV1P3jMlOsxHjUqSJZhAe+kib6QecBBW7QadKpRNOLAEAkegsDHPHUc5lkq6UqLqXUCJGxBBBFrEb45xwpKgV9KjwVHCgqIdVqMoaU8rWgggiRIAkzh6zTspi4bStrR6gOw4SVXX4g2itropUQMXIdPIzWBDeZDJEQcacEfuVI0htNOGkmDJEze8kziXtMX73QfArlajrqBBKCBEctUG4BttgXK5cu2lRJMwOsCfrhbPwe1azGhxLo4H7qL70KZqMgM6wwUXIXSBqO0gEEddoi+HWXArUhaaczNmkmYiBLX3iG83m1DCx1iIkeGT/AF+WBQ70WFRb0yBqU3CyQdj8PMgbEAiNxqaXVxDHbLH9I+jJBrU8nJI+yJz+XehaCQTrdFuP5wORieQnoDg3giBfvVZQrroUwCZbU1EAAzzBIHrgylUWstmmo52BnR+YgruYIBIF4QmLthPVyi5UZhGBak4C64k0yHm4+JAwEruJNiDe66i0P8Rvv+6y2al5o+A/gyP1CN4fxKnUr05U0zqES1i8Qyzt8TeEkEabicM+1XHWywCU1mrUst9MXiT13xRTrVipAOoC+oEFSJU3JV19DP8ACym2M49QKFW1MyhRuxIF9UAEnSJB2OFOdJyuGnkXBRcYYiixBHiIDNG+5IXosjfnivUwOuLLnnDq6MwizJHp8Jj1/Q+mFGWpUARqabdDE+vOPTnhtZgLhBwgouhuQrP9nlTuKv3hqXeOUbupN0CqSzgRvpBAP98i6cNy7Zy6oskk1azIrG4EaSwM1CsQeQMm5Awg+zmu9bN6aSo7LROlmYwgLICYjxEAwAYnqMdD4DmKaOqUITKoWRQBLZmsSC7L/AhmWA0yTsFxXqAB0NVqiCRL0JxPhL5PLTl0NTu0YALWamyg7GIKVEUk+BhYc98c9+0DhVWi4qDasNRj4iFpu50xupcXHIt+XHdRW0gn64519pPDgpytZVhZYMqWAZipDACwM2J5ixx12IKlzJMhceruyqjhiJfUkDkkKHnmSZHuJ549ztSvmGZ9LuOZCkgQOpnYHrjoXZ3sxSzVau2lVWmE0hRNmNQmb89MR6/Wzdp6CZXIOieBW8Or+ax5WtOCsFtxKUXG60JD2dyoyWRohitRq5FU05U6CwAUidwFCzJsTNsOcrw5q1RamY8mkEUQfBAJ0Mwm53gbR1jFUq5Wnpp5ZBp7wzUIudAghQDzJGkD36YveUTSpZo1G7QbKAIVR6KtvUyeeMPV6pxbDcT8VsUtO1hzlLzl0p5lqIHgzLgqJhUePxgATE1KTGwEkg+45v2lpCjm6qrpbTULKZFiRNQHaOZt8QIxfO1dItlGaSKiN36mLqEK8+XgP1Y4oYyWpWaDB8QHN25NeLTMD5nGp6LealGORhZmvaGVJ7obJ5diysunRJZtVmJPxEA7m8DljziFWpTAGoecwVvCTsQbGDy9TiWk4psWKQ9SxE7MLmTtpIOqffCpasMaYGmDdiIued9t7TcDkScaL3BrYVNouKOyTCoPDX8QuAaMDVzgl41bcttsMsnKAoqLW1nyoNDgm1hJVgWMbz6YBFKiUKgywEAqDe9lINwT5oGo9YJgQZVMxrDLpHdkVAGbcqQwBvJgiJ/XCGPqTLU57KcQ5MxkiLFq6kWK/dqlj0uJtjMdIy/2wMUUnKySBJFZLmN7qMZg/Eq/l+v3QeFT/N9PsnHHuKsS1GixRVtUrDl/BTPNurfDsL+UXhOS7tYAAi++0+vM8zjFoJSpqFEAWsJj/H1xulSBpO7cxa3TEAQiUlPLgKzAyWO/X1xCcuTt/n/HEwBCwOUgW2xvQECTglBUGZp6RMbRP6D6c8ZTpAsCSCBcRjziPiQmSDy5/pzGIKFBjebRb/P92CQoXjeR72i1MxpV++S9kcAhvQI6kqeQJDn4sVbNUSwEm9MwxUFdJ8JEiJWoGaQCJnTexIuShkMgFo5kWIPIibRg3KcBymfWpTqh1qoBpqIzIzUjJphh5andtKAMDAVfzYA9OeF0XJXwn7SVVQM5Rqd4sS9MKwqRBmJBUkEGIjoYwHwbxT3VV+9cmrVSonmLmXZUaPDJHkcC95OJeNdks1lqDVKtfLVaVNLswKGBAFiGuVld2mfqsGSqURUqmk1MUNVQEsBBXbSAxksQbQLEzHOpq6NOpTi+DxKdp6lRj8Nn2JfmSa9erUgPANJSqm+jVBgzEsWIudpwFl6ZRxqVpBsFIBmesGMb8KzTIGiDpQXaTJlVFiY5nl1xJk6zOx1HYEgTABA5D2xlgRherpNLRCLzfEh3TDQoqgHxiGEGW+IGDJO0XPpiQcL7xaZVkHNw1RfDpFzvsWI9sV6vWKho2kzP5TY/o04IzFcLSdgCGVInlGgz9S30AxJbjCAMtwPPmEoymZqU3cpBpM7WEeWdxIEgj4T1+WLNk+KrU7susIJ06plmsgY2JtEahsAd7jCHgHCzXplySlNIAvpU2N2bflsLwd8OeJ08tlysB3rJpAUB1JpmZBMxs0gm5IPIkY9E0WtAC8bUN7ySM+pB8c7P+Vsu5DqDM6dFwzOPCYDKoOqBBIMAThfn+H5jw08yj0ki7uCRO58SkgezGxJ+TTIVKopFWqKugyE0qwMppYEldZBDEEagLiBYYNyHaiqq91XpmqsQGpP4gvIMSRqPLVINvngTSad8ImVnNwMqoJ2dqLUREQZjW4AWk3iYGYBMEKLXMfPox4R2e1Zr7vVVlZZFWmizWCxNgw06iYEm0NOwxdOzGdprnEzGVapUbToZTlajAKSuu9NAdayBqlt+c4vdHJUM3l5rUVfXUqtLrDj8apEHzKQIHUYQ8WGBlWWf3M7KkZXsRmUqsuURstSq0kSrWzDDvJBY1Ai0mJIaVk+HYwRvi+8I4RTyyQhLsQFNRgJ0jyqoFkRRsgtzuSSSMtTdUCudRXw6ubAbE/xRv6ziLiObSkheo4RRzPM7AAbknYAYX608NjCkdtRC/M4TdsMv94yxFMhpRipm2pSpH6gjHtClXzBJJOXy/Sfxqo9SP9SD83v8Jwz7pQiIgCoFhQBAA5RjjkKRuuT9heOVMtVzH4Peo9NHbQ0MumQI1WadRsSNrE3GDO3HGBmtFGkrKtMl6hfwjxIBTMgmRpqEkja04m4fwxaCZgC7rV0GBHgHiQetn+Z9sMsrapmARDFENt7oV390P0xm1vSD2lzQMfwrFPRtMOO6E7KcGWkBW71K9R0A1qZRYtpT5c999pOGHE8ylNSXML8XWNtI6sxsB641qVKeWFRzpRC0kxu/oPici0fXbCzJN3z97UEKL00Y2QHdmPOoRz+ESBzxmyXkvdt5wrgECAjeLualOorDSwy0MszBqsBExcju+mKPUzdUUzT1amolkUOZAKmDzsDAP/PFvyNQ1qdWvpP49VQl/wCzpjw/Ugn54q3bPICnnXL2Wqq1Ij/ZYE9NSgn3vjV9FVvDqmn3Hz8yqHpClfSD+xQK09QFWofDYMRab2b0CsZA53J5Yjr5DWaj1AEOsKdLdAPEQfzCIgyQ3PGpbLimRK92WvJJ8W94xEXbWBJCoN+YTk2/mWY9BfcjHoDGxysQTOMKT7klOXBbSBDG0ovRYAhxuSLi4EnBS1oVjpVNK6dRAIsOgMkdB649qvRpUxqH4bmDbUDO53+dsLO7JdQJVRtbyrvcH4gLqOQOJIDMBDJdkoiUNzSpfNgD8xFj6YzA1XhmWk/iPv0n9dN/fGYHq9XxH2RXM9fwP3XaawESbqLgfTpviKhVlrqBH13/AMDiLO1S+kR/d88Q5LOanZCsEH6gDCgrSbmoI9sDZmvAkAsYnSOf9MQVs7oiFk3wRRzDMvkhouJmMcAoJW/mi02n2ONw2zAWi8cvSMD0KmkEG3MsTYDc39sJcz2idjoyyBlG1RgdPrpWJfrNh64h7mtEuK5rXOMAJxS7xvIAtMjdjH0xPkanc1qNTXK94KTWN1qkL+j6DPp64p1fjhqfhtmqjMonTl6KmekgByOkkgYgNfOPCUlzYdhqXU4E6SLgeIWkWMdcJNYOEAE+5H4RByQPerx9riK1HKqxsa7A/wDc1b/Lrisdrs5WevXy4CkM2pWMgqBpN4B1ySBaD1nAlRc/Ug537zVVZ0wEJEwCQIE7c+W2+Cc1mqdWsXRwT3jhgZVwDJHga8eEjUPDMXxTqUr6ovbiR+quNqNZp3WuFwB/RV6rknF+7eOsf4z+mGOTFNxFRgIpwGF/DFjA5jlscPmzNOhS710ZmMmmoIhwLGZggSQJxTMrmGIZlsWDawBtqMsL9CYwGposZ+Eq96P1lbVB3iADsQtKqAMdJJWbSZPvI3w04TlMu+Wq0amlWAZi7E+SYBG4CoCAfl6HC0cv8/vgwO+VejXpgMV8UEgrUUyHpnlDLaD6HAUaga/Kta6gatKGmCNv1CXdm1zNTLKAuikpgOtM6jubE+Hdj4oJsPyg4d8VyTU6gIGmmEp02JGrSy01DR+aIO087Wx0zh+V4fmUWpRVRl6yDVT0wilYEMhGlfykREjrhPx0rTqkp/qy5QSC5nQLDV4FHISDEWF8bDIIAG/deWdIJJ27LneayWliJlWUTUKzyJEWAEg7Sb7xeFmZzyhSJk7wBNhz0qNMesjBHaTNIrFEBAkFST5Fm7aZ0+KQBM7EwDsrWpqIUDwkgyTIYgeZiNwLQDuemCNQ7efcobRByDjzv5hPuwfbSpkKtUrQWotUKWBbSygcl3UEiDBEmBJxe+H/AGj5FKbBu/HjZgHpgaAx1FdSkhhqm/qPc8mqJ3dyRBNyb+L8xPrsfcY8Wl3h3BAEgCbTsTI36DC302jvPsTqbncER7V2nJdtRmDRXL0GHfVCiPVbSurxE8pMaTyt0vhH9oFOmlWh3mZNSvRrp31iEUVLBEHlDAS8SWi+0Yo/DOO1cr3SKFKU6610nfUt2TV0cfqWxr2s7StmqxqGn3VLUWp0Q0mWYF6jtzJIA6ABVEAXVZz6k0uIMHgrsjZzRkWqn/7ct89P+OD8shCUw8FhTXVAi8QY6Xws7RALk1QCdb0qQ9manP8Awg4dZg3wDU9xyqV2n4cwzdN6T6GrU2EG6tUQ601IfN4ddxBsL4X08zUL6qtKmtSNIC1W8azt3ejU0GYHqRN8NvtJUrl0rLqJo1VfwmDHlaDy8LH64AfiNemKxaqzrTpvA8KhnQJqbUokLqfSBMiN8R/TUamXNylPrVGHpKX9ociFy7VcyWNciEUwBSBMagqnSigkcyTFyTjzPcNLA06tRaWX2qVWdRrQT4Uvq8U3Yx0wT2iVVo11vraq2lpJIAdQDJubuI9vTCujlEy7UEpIFL0qtZzAnRBCgyJ+FRvuW64pa6m1hbbjG3sVjSVHOa6U/PEAwRctRqVVWApC6KcbCHeAR/LqxUO11XNNmP8ASkVbRSCHUkEyVJNyWi59BbF5WqUCqTYAD5xiDtC9CpRWnXpVKgJOk0nCsrIhqW1CNk69MUNHWFKu10e87qxqKZqUyJXKUJI0Io8ALKCI6wT6g2A5m5wUcq5pAwFdZMTM76gT/FN/XFw4WeCVaBYrmqTm6t3kuSQQdMTTmwswi46YrHEKuQYoxGcHwiGpsX6kppTmYMEA7Y9YHwMrzpElKqbl4ppGkeKnItHVucKbAc+eCxlqhoqBpR9QJJMmesjcnn9MEtkctdKecK1WOpe+oMpDwbzS7wQZiCMS53hQakitWy1VVMk/eaaEsPhiqyRz35RzxIIAMqHCSIS373S5tUB5hT4R7enTGYb0uH1yAe/pC2yvRIHoCKlx64zBZ8x90Ejt9fsr/XHkAJmBP92PDRPiI83KeeNcgJIk3bcD2wyFKCSL9PTbCVcQWYypOmJB3J9r/wBcMMjlviPPl6/88C1DLKJJnp/XEXaHOslFlpkBoIBJ2Gklj7hASPUDEE4XJXxLPrUR2j8Km0AR/ragJv0KgiADubnlhRkuH1+IVNCPopL4ahU7nZlEXi0TzjA1euqcPFRGhi0KBsNdlvyK01t6jF97HkZXKU6SZTMlyNTnu1EsdzqZwCByvtGKQ6nXOVl0tbY33p1wjs1SylLQiiOcbkn98ZxChGayom5SqP8Aw/7sb08/Wexy1QR+apTE/NWP7YHdMy9am/d0R3QYENWMnXp/JT5aeuGlxKS1kH48+pFcWp92yKBZjAMXG83GwjnbFP7SZWmmZy1YJBfUrkDcRqBN4m3MXvhj25fNDKu6imO6ZW1JVbUArBiACgBkCN9jgLtHXqPTy6ulNQ9UEOKpYGUqXMosDxdcNDsJD2bqrdps5rrFVMqiqJiJF9MgWBiPqMLQiGdbtTIWNSAyRNgQLMPfDvjXCPxajUXR1mSQ1hAVd4tyAm3rhSQyiLwd4vtffGbXZUvLowvRaCtp/AbSuE8z3+SCZxMapX80kE/7MW+pwRXzOojwxCqu0TAjnz5/PEIrCYLD2nDHO5QNqekGZVHOxtAnxQIO9pNjhIa5xwFedWp0vxPCc/Zx2jOTzH3dypy2YaPEbUqp25bOYU8pg9cWT7Us93FFKasO8bwkAeL4gsEXgAt1nb4sc3ymUNRqiVoQBTABsbAiWMbjVy+He+IuC9sK1HNJmaqrXZAaRDbkWBKGZDkCS/OSD6alGnUY2XLzmsqUX1T4Rxyk2eSpram9Nkew7twVIWPCD/AAZJ+Ik4iylTTIkiDDsRvezXtA8p9IOOs9tOB0M7lBxHho1Mg8aLMlBOpSvJ0mQOgIvIxyCvW7xVAlomJ3cE32iFH6kDFhrgR6/Pn+VSLTKKqOKjBbaW8oPOPiN9rWHPEmUrAEqCLNDGZufKb9djPPEWSqwwUeIRJebkRY3PpEcowPmswG2QiJDRY1BzAgHpM8sFDQLv2+i65xwfnn6o+u02WGJshG89bjyjrgWrTK06k3LAhj0cbj2IuMT5SksgtJqJB1DYjkB/DHKOuNK7q5Pd2RhB38W8HaQATBPPbYHEWBokcqTVc6AeF2nK5r70vDDEak+8MP5KQQf8VUH5YsVV4O+/8Az+W2KZ9l+a72hQ59zlQhPQtWrCPfTSQ/MYujrimFfmVXu2azk81/DS1/QMf6YQ9pMse4qAfElX/irUj/AExa+N0ddGunJ6DD/hI/ris9oav+g06m8pq+tLWf1GG0+Uqrwou1q6iTMBWpoPcOtQ/UE/TGmXpB83mCRK06VOgPQxra/u1/bB/aFxoDtZfvN/ZQ4/Zf1wm7M1C2X71rNWdqh/2mJ/S2Mr0n+P3fU/srei/Afb+n7pzUZWJwDTfXWop0zbp/+u8//wBYIonxgdcAZE/6VRiP/qFTn/8Agaf2xlAb+w/RW5XPMopCNQv52TlJIOwnbqW5DElAOkqmguSFYsIANzbTFiNh1B5nDV8oFzWckXSuxW/J55c5jAHFq6ySPMoGs/wcugkG6xzx7Khmi15PC83XxVcyOVFmqrlnVgoSw1LduoA6tJt03xAFCCaiBjIVkAELMaSL84uZufbEuRphipL6WUyFkXBE6jMyWncbbcsaZrMKpcq2ssNLg+IAHffYzcQd9ueCO1yH/VOmyr8gY98ZhEmVzBAIWmQbglrn1MHfHmD8Q/lKDwx+YLsnDqOm/Mgftgt60Ak2xBlR4F9h+2I84rMQotP6Rv8A3YQrinylgvKeuKf2irmrTrlT/ZsqnaVLQx/7R4pqPyqxxZeKVmVNFOQ7Faan8uohZ+Uz8jhTl1DUqlRYAK+AcqSLS1ao+IrSKQPz1G9wDtlHKqgyjPkaJUDSFLtHMqO7pmOctq9wDjtvDM53lGm6nzKCPmJ/rjl/Y/hqrllFUyu/8oALRtsqd7Uv/wBImHvAuLVcoHSsuqjSXUxQD8FjJ7oKN1B8KnqDMCMJptgJlV0uV9cEWO8b48emkDTvHTliLLVKVUB0IZDIm+4JHP1xBneKUMuPxaignwqsyxJ2AUXJ9Bg0CE7W1wuQqjTJZCq+rGyj5tAxtkOA06lGmlaSqCIBgTEctj0jaTim9sM1m67qoTuqKI1TS9iQjKNRCyyga9QkT4Zi2Ccnw3imWAJqZeqLf2jBiD1JpgH0nrgoxCCcyrzQ7LZRQAtK193c7iDu2E/bDgeWo0RUVNBNQKSXcqoIaSwDeVfMY5A4r+Y+02rl2FOvlGV9Oo/iA+GYkacDcU+06hmVp0+7qGKiuNIJIZZ0EeW4fSd+WAghSYPCOocOoLWoip3qq7HUssSD3buqqwgNKr3hi4lVjxWfcdyuVpcMrZinQUxlmZC7Fj4lt5p5wT7Y59xntBp095Qqau8L6TqRjBGvUAqDUxMs4AsFUQBes8Z7XZnMUxS1d1QAA7pLLoHlGkWNxEb4610zwpFgGBlWOnT01O6VRAUaGLFTYTuigEkcrD8PbY4rnEcsUzFRSsavGt59GvA5gHbnhquXqUUyzs6nvaad0xJGh9JdUYfGsMUB6mDyjztSF/DzABK2J/kcQf6HF8EET2VQyHR3QfYvte+RzIrIGNCodFamfjjmonzKLz8ueHP2kdmqdFlz2UIbJZkgkrtTduYjZWJ+ROKq+QiTMyNOnYASD4Y2gftiydkO08Uf/Z2aAbLVqj0YBXWDV06GVTJGlpMmB+IInTitUaWG4qxTeHiAqNmhDQkm/wAMzJ8yjfff0wVk0XTq1xaJB8u0KOm4nrifOcLfLPXoOuqpRqGmCOgPmX12P74HWqZ0AQGN4Gzc1B2v5p5A4JuDPdQ7IhR1mKsUFwJ2JuPiW3JTeRytg7L0dAYhpBjaLEDlG3tjX7o4WdK94GEeKwA2j09OcnA9VRYKCPETbqd19x16YPLTJUAh2Auv/Y7k1TIF1/tahJ91AQjbqCfni5ab4r/2bZQ0uF5YH4lNT21szD9CMWA7ieuKIWillPMB69NVIKPSqT66Ci8/UnFKSsKvB3BEGiHomP4NVMSf5SDiy8BP+kZf/qsx9RWpg/riucCoAniWV3DF2A5FiJb6CpTGCYcwhqiWyt/tBok8NQKZL1kv/wBYWP8A5sTaNAVALAAD22GBMzmDWyvCU37wo7f9lTJP6kfTBfEKkHYz/TGT6TdNQN9StaMQwn1rEP4oHpb/AD88JOD1wc9QHTNVefVSuGvDjqqSff5b/tit9m5HFtG0Vqh+oBH6YpMbh3/lWeR7VB2rRFz+b2DrpqU52JCtM9CQbeo9MJ8sjOQ5AKRIk3LfmIHpsJthz20pBuKV1bZqIYWm6gEQPfCTL1Vhi+oBx/qxaH+Ifw/mnpOPS+j3f9dhPZYWsb/ecoyTRILBdUHTFwF5jr4TcdbgYJyWScEVCVg3MgkmedjuR9BbEGRCkeeCBKXuCNmjeB8I6GeeNuF5gE6yx0wYE2B+IfLceh9MXGxIlVnTGFHV4dVk6QQJsBWItytFvbGYKORrN4lp5kq1wQ8Ag3EAmwxmILG9vPwXXnz/ACutJXimkC+kf0wvqHSxZ3IZhaByHiIFue3yx7lNRWne8Atb029LfvguuqsFUiQ0kSOkD+uEhWil+XUsaJcnUapIsdhSqALba5mT064J4PlB+EhjSaa+g0lMkf1K7c7484qdC0nBgJVWfaD/AOYDDFaCiEJOlZpQOSBjR+opZim3/ZjpgHnK4BB8M4cFy9ISY0wxYRqDJRaSLx+GjLvaD0OIU4VVfM1HbSaKVnYU2fTrqB28TQpBAiwMczzw3pZ8d0EdQW0kkR8YWnUK+gJq1U6R6YU8H493iVGhRDLvuwbwyT1LBmn1wDSpcCRITBO0OWr0zSzKPSAJQlC2jw2MPTNgP4sL17GK1RM3kc0KrIysFqnWDpNhrA1L8weWFXBOMxTippBMsG2jWS/jB2WW84JHULhhxRe4R8zSBWoih20MVFQSAwYA6XlZhiDEyMEIIkIXNLTlMc83f5mpSZTTqPlHXS24Je8EWYGAQw/ewP4jmi+VpVApGtEtE6dag3HpOIRkmrNSo5wf6QKZqJVptDABgGUxK6l1r1Vr2tfbggJy4ot5qUUzP8IBU/NY9jI5YkIVyz7SKbrngpOo93v6E7egwg4dR016Sj/pac+o1rB9I29oxcPtYogcRp6dzlgW/wB9gP2xTWqorCsJZgQwg8lIn5WwcS0lQDBAXQPtvfu86kEA92SZ2ALTMdZ5c7Y52iBCGkMxBYCRMfET6nf5EY6N9sun78jtGk0JEjlqjHO84lMjSgIcLKmbBd/n7Y6kOifguqEXQrz9odIUsvw2lsPu4mxnyILAfFMwf7sDcIbv8q9OrGpCyNPQiZ/WRht9oKafuLEkhqcD0hDI3/h29cVvgmSNSo8rqusRHKSPC1r7SINiARh1M2534+SVUbdI25+aQtZHBbxTpdgZ8ttQA3kAfXDz7OKWjiNCqyg6AzhGGpnKxq9TUCFnUC8oAMNeI9nwzsYZtKjeAVZvEdMehBi+53nFVzrNSYAytRG1B18JAFw4IMqeVuYgYW5hLJd64+KaHgOhvqn4K7/bdw9Uq085RYaagAqFNmBAKuLwSRInppxzru1TQ0+fmB5eYM9Qd53k4dcZ4zWrIlOqoKN4nIPmhp1RMU3MjVpsdRa0nEHEqwSFIEtvNwB69eg645jIBJ4QufkAIJ8wwUDUylT4y0GPQSLydvTGxpaempwdInY7TPOZv1xB3GkEsmrkVYwdJ2eZ83I9MWDs9lKdTNZXLC5NZSZvpVfGb+umIxJJgk8KWgXADkruuWphKaU1sERVHsoA/pjzXcDfG2Z39MDUx4himFolVjgWYP3ygh5DNi/pXAH7HCbNf6NxCtVEwKqu4n4GXTUtz8Kk/wCyMNsq4XiSDaMxVp/79Nq/6zjztDlh99qEqGL0UgdYNQN8oYD5jC3GBPrTWNDjaeR+ir/ZbO0CcnrrIv3ehWSC27GtpEDnKAH5jDXOZ6jVaFq0nBB8rifePr+uKDR4Z91ObLf2ZKr7Eak5/l/zbEHD8+BUpVMzSBy+nu4iYUx4iD7TP9+K1bReO/xJ4Q09R4IsI5XSOD0ZeoNQ26jc7c+n7YrPZxSeOVAViCzbfwIP6z88V3j3CRTrLpZACYQgCCp8VNiIhgwkE/mGHfZ/MZaroUJ92zqxpZWZO8IiQGHWI0naTExhbfR5Ad1biNkR1YJGNjK27c1QnFGYyB3UC150rEDmcVunki8PUMqbFoFzy2F1BABPP2GDe1NVmzSM1RyYKstWNSPddJKBZW4hueJagVqWh4BiGKnSPYdOnz5Y19DTLaIY7/FZusfNW4crzL1Q2thS0stibS0chzj+/CPM5nvIOnSOkzsbObbDpz9hgyqru4pUVqVH8rBAWL76fKCdvMcetSqZdagqDS5P9pTKxyAKsNsWC67CQGW5QJrUhZqdUtzIO5588ZgxKDQPxkFttO36j9sZiId2+Q+6KWd/mV1l300qekAkhQ0chAufoBiWrdYBANv8/rgbIMCiwwsoB+gwVSoLJggnnfnhYTiFBmagd6FAaTrcvUJkRTpiSbHckqBgvN5iaTsBDMr1Y5gVEFKgDPxO6qQvoemIVyn4qGF0FGpufihhbSf6ex9/aRdKpqGGXSrVBt4ss9SmWAgyCDrC7gpacLcpCRdpM61GvU0zY1W076maoV5m0CkoEfm9cKeH5so7KD4XsZsYRAoME7SH9dsOu3mXAzJuDrkgi5uoEfJqRM+uK9UyzVKZeUWGkmoCT4fEq6V6lhzJ5QcVTNyvsAsCh4IaiGglV1ZY0KOgAIMNbSQ0Lp2N55SYvFXoFqLLNBiVZdzSYGW0kW06Qx07WMEYn+7MPGgZb6itg9N9IDFSSVIMAFCYMAyDhXxHhhYqjMNVjLyuoLcgWMmARGtrdMcCZlqhzQRBXSBx5HOXztIE9+O6ZdzTZdTlIiSGAaYBMojKDcM0WtSerTqUiIqhgRaSR41a0yB4xIt498U/sPlRVo1sqCRdai1LBkqqADptDBYQ+mrTcG1g4XUOTWt3+WZnDlxUpKpVlbTJGpwwvMgi17kAnFkbSqDhBhc6+13M/wDzMR5ly6CB11OSPoZxTWpjQ5MXQkDabWaOnQfPfFh+0PMJWz9SsGmmaSMpj1IuPRpB9sV/NMoVmIuUIWPoR8jf2wxm2UDvUuh/bIrCplXIEtRMA320Egjp4j/kYoGXYBSq3YrIEXM2m3W0DlbHXe2GSHE8klTLENmMuAyofM6rNN4HRmRgOun1xx8Mt2EzuIsQ03W2xBv9emBougIqjZOV0/7QIrZCnVSC+UrlSpgakZtKkQbiGBk+vpjn/BaiirTq1JNPvF13K6l1DXdSCFAJiDvfFk+znjAq1nyVen3qZtBSd1EMukMAZ5gBtPpCRtGF/aHsZmcrVq0XU90xhMwR+HBManYCKfUgxBnlBxzXbgqHNyCFF2oylTh+drU0LU4bVShiRoMwSTIZRF9U74H4txBcwtGqQoqAlHTkREhwD8J39CSMdR7SZehxZDTy7UzmKQPdNq8NakDocWkwSs/92RvfkeZp1KdXuqtKouYQQyRJYdbb2EyLETfHUqkC0ldUZJkBa5vMzoCHYHSAPDERJPIAW9icQZFC5EsRpIYWu0GLyeUQBy354lymTLGQAVBIaOo2AXkoPI7742zNJqb95IMnwrtyEg+hA35EDFgyes7JQgdI3Xmc3Lg6mIiLRpEhgb7f1jFu+yLJM+fVj5aVJnE7tr8IY3PigEemKxlgJRtJZWaZjc8mI5KDsPmb4snZXtG2Sp52tSWnoLKql5JLqCSFA5SzHf4sKrDpnum6c9UHhdnrYEpHxDHK2+0jPugYrQRTsRTbUAxABu5H6YBb7Q87LoKqQonX3QmfSbbTyxXLHASVbFVhwFbONEpxmksG9ek/pDUKqSeV9EfLDLtfmadPM5eo1Wmiw6OSRC3RhN/4I+Zxy6vxCtmcwtTM1Khr6QUYwogTbwgbT++AsvmIzJdYPdz4jeWFyep+eJNEhslQ3UC6ANlZPtDpZfMMr5WulaoxAenTadcbQBYkSx32LdMVytTWo4A1EOFSLwkblgB4SLgA8wTgHvzS01UnxXMWIM7gbAAxBi5kbYeVgzE1qKkHQXrqJ0MZUeCR5oJMcowVMhnS5JrTU6m7qLL5dqyNkKhArJLZZyR4gTJpzGx3HRgeWAWVqkUqgK1EbSZBBVvzMf2A3PPBlNTmqqd0SmjxipF1i5J6AEQBzPoCcOM03eUTnUANWmO7zCzAqgGFdfWeXuOQwyAx0f4lKkvb/sEFTz1KuGyufI1iFp5oC4Pwip1tF94364X5vIPRJy1UAOp1BrkOt4ZT6/pg0r94R1AWBSV2eZCk8tpDSIA3w54Nwpszl6VDMLDUxKVZ8dNCZAHKfQ8vYSLopu6TIKJk1G9QyEm4J2hzeV/EovVVpvTLakI2jQx0mAd95vg7P9uc65P+kt4wDARdIX+QqRM2jcn9EWZeorMO8VgjlJUeFiN2LHZYv72wNRQqwbmxlSbeL16BhYdPfDhB2SSDymTdpcxN2Sec0Kc/OKUYzAfeN/0iD0IuPe++Mx1qmVdeHdsaa0kH3Or5RdXVpt0gY2r9vEAOjJ1Z/iIH7A4zGYzP6p+y3v8AjqZEyVFQ+0B1WPuzi/Qn98Zle0urWy5bOVb2GgMFJZ3bYbEubdIxmMwTdQ5xS6mhYxsgofivaxaxIfL5ptIsCB4SJHK+kTt16YByfGkVArUcyTMDSg5XUC+6267DGYzAXyZQuZZgFb5ftX3cp3dXSQRdNJF9hBMCPcdABbE9XtVRqEFqNRTqXxRqgKdRgaV3gr88ZjMdjdc2TiUzyHazKUiDTZkkDWrUnAYxGoNTBZHGwcbixBgRYE+0vJ6SGqOb7PlixI/mV1U+5VT1GPcZhweVXqUgTK5j2jr5c11qUHQ0zrUoFYEA1ajqSCoEQ4FiY04SVChMlgZ9OY2HULFjz2xmMwYqGISbBMq3/ZdmwvEsvoqFRDBlLxrUj/VjVYkmGgkeW14nqPHOw3Ds3U7wN3Fa+0I2qxkqwlv1Bk74zGYg5ypA4VBbhlfhvFadFTSq063jJcimriKgYM4nQZJIi2rQYtbpuS7R02kK+poBKM6LXXkZBISsLeZTfq2+MxmAu6oTfBBp3Kp9tKtEGjm8nWpjM06y6u7BVnQtp/EpKBqKzzuRqHPFoz75HP0YzAUKRdpBp+61Y0i45lW6qCcZjMCx3iHKKtRFMCCua9v+z+V4caNfJs/dVAUcAF1LiCp1nwiQWsDuBAgnFAHEEYMamozyG5vIUdFG/qY6RjMZiwHuaLeFVNMHPK3OfdiUoatLRcrBBKjWAASAJk/rbkTxTLtTy1OnpYKHJeRtq8pJ6lQv0jGYzAlxO6YGgDCLrVacBaP4hcACDIW0AnkLx88RZnIHLoCy6lDeIreYbxEmNjA35YzGYN1QuMoWUg1pCIqZ4P4aJc6jJJtAMeFZH68saHhb1WCU1jwEASAPXczuQfWcZjMdeajxco8NtKmS1N87wlClGj/bIwLkbGAZBO8W+W2J8rVp01DNmadNYhVWGqH3F4J6BT749xmJqYcUqiCWDO6xXii6ZWl3aEGajMqu3OdM6gT/ABQYEWwC+eoNrpU6gCrdneppViIgA3LCeQUC2+MxmFXycp5phggKfLvSGiiKyoC4qVPD46rWjQsyAIsDBJg4dUuDPUca2Pcqh7uiWtYwNWk+NouZ9MZjMGDOSq9QlvSEZney1Gt5ssOd0JW+pR8MSdI58pwkz3YlGH4dWpTJkEONYDarXsRt16YzGYY0yJSHEtMAoEdksx1y7fxExPr5eeMxmMwV5XSV/9k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8575" y="-776288"/>
            <a:ext cx="2428875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utoShape 18" descr="data:image/jpeg;base64,/9j/4AAQSkZJRgABAQAAAQABAAD/2wCEAAkGBxQTEhUUExQWFhUXGCIbGRgYFyAdHxocIB0cHR0gIB0aHighHCElIBogIjIiJyksLi4uHR8zODMsNygtLisBCgoKDg0OGxAQGzckICYsLS8tLC0sNCwsLDQsLCw0LC00LCwvLCwsLCwsLCwsLCwsLCwsLCwsLCwsLCwsLCwsLP/AABEIALgBEgMBIgACEQEDEQH/xAAcAAACAgMBAQAAAAAAAAAAAAAEBQMGAAIHAQj/xABLEAACAQIEAwYDBgMEBgcJAAABAhEDIQAEEjEFQVEGEyIyYXFCgZEHFCNSobFicsFD0eHwJDOCkqLxU3ODk7PC0hUWFyU1VGOksv/EABoBAAIDAQEAAAAAAAAAAAAAAAIDAQQFAAb/xAA1EQABAwMDAgIIBQQDAAAAAAABAAIRAxIhBDFBIlET8AVhcYGRobHRMlLB4fEUI0JiFSRy/9oADAMBAAIRAxEAPwBd2l4oaKqq3quYpj8vVyPTliq0aIUAD6nn1PzxuclmWqVK1ejmNbHdqNSFXpdbD+7ED51AfN+hxniiWiIW1pn02i4kT7UQBGxnA3EF/Cf+U/tjwZ2n+b/P0xmZzCFGGoXBG/piQxwOye6rTLTkfFdGpoNCEAXUHbqowo7VZLXlmdVGqn4xAHw3/aR88EcM4vQNCjqr0gwpoGBcAg6RII5bYJXiWWKsO/okEEf6xdo53xUtc10xss0EQqRT0soYAQRO2NMxl1dSpAg8+nqMRZdBSepSDqyKZRgwIKnlMxbBmWh6lJTBVnAIkXvYH3MD5xi0QQZC021WupyfeFp2Q4azNW70RR7nuxUCqPjVhEjc6T4oN7YM4lwyjTB+INIGpwrKReBAAaQG36DfDvN1D3VYFSfw4id9dREgTt5iOWFnfDSoquiuANSsecb7898C7U1XQZx2CzBQpgnCrHGcmEKLTIJvoIWBB0svodQa/wDF0xpmXBgrBhb+Gwt+h/hxa83kO/RIIqBGkim4llvIBvB2Py5b4v8AwLMUmpj7vpVFEGmBpKnmGWAZHP3m+Gj0k9lOA2Tzx5lJOha58zAXCqjTXq+FQ2tio3EyZWxi/phjW0nL60Clu9VTCjYoxHsbHfHUe2vYtM1S72gipmaY1Ar4dYUeUgCCYHhPW22OX5OqFoQRJeqZXkIUczvIdj9caGk1ArM7KpqKXhu7oH7mFgQus3WdpA8t9wRz6/LElZlOkqB62HP0jzW25c8S5ziNM+EKJAgMBMfTnIH6YFom4kBgxhgbaZ5wfzfuMWiWg2tSAHES4Lc0VSZCzBMbwPSem/rfBHF8p3VXuoBIADDSBqYqrcxKgAwcS5eqDXph1DJ3qCObDUNS/vJ2g4tX2p92eLVNCRpRQzmLsF9p8rASb2xMC60KJMSVSKeXCNytdrAgiPXyx+xxotMM8CLmVkbWv/gvzOCGLVPCFUA35EGJAZrbQSAOfsMF8PbT4QBpiZPmJm89Y6+2CDATHCEvIE8oIZdLhRdDzUSQI1rcXPMf4Y8cKzAKqaSRHg/U+nTaSOk4IzFU1ToQCJsTeeWraw5dTtjMmCrKoA0sTqncMBcW+o9MdAmBspkxJ3UDZdabAAKQI1agDKzv6EEwfQjpjzNsk+VAkgWXczeSNlHpubYmzLlwYQK2oi27coHpBueQ9cZw1yCFAmefRRaIP5TYj588dibRshzFx3Q65dUbTCkoQWlZ1IecHYj0xpmNIYgBChIA8IF+YkDyg7n5YJzlRnYhV8StAIN3tcD5b9Mb8OsyoACHuH20gciDcaTiCBMDZECYk7qBKCBtI0ypGuUBsb89o29iMSDLK0jTSFyVOkXA5meV/n8sTVFNQsAqiCRqnzAW35LvP0wRlN9MA0ypidyRAZSdrftGCa0THCFzjE8oPK0Vuvd04CypKiT7k9DY/LrgetQFQKVphWidIUbRdv8A0jnviXMNr0sqaRyU7GLSY+DYb3t0uWjUwpbW20P11HmYuCNo2GItDscKSS3PKgydOlpINJYprJbSDqkTI+X74Dr5ZWOpVCqNzG3RiPWdrwLnljeqYYabruJvMbk3vBlgIvflhgndrSOmp4ST4zBuSPSMRaHdJ4Uklpnuh8stMo80VGi3iANwOv8AnlgKrly8wiggXAAt6THm/b54lLHXuQo5xsvJjfzCelgQThggoohZfIxvuZ+H9b44ND8HZcXW5SlM3YfgUj6wt/qMZiVlpAx3VMehq3+frjzC+rv8v2TOnt5+K+oUzGZVAD3b1vSVU+uxi3viTJ1MwRNdKKnnoZmj/eUev6YkOXXWHjxRE+lse5yjrRkJZQwIlTBHscVpTrVFnKlSPw6dN/520j9FM4A+7U18VWhlQSbfhqZ3tJAvb54Y0qOlFEmBYT7RgXieQWsEVi0K4eFaJIOx6jBAjlC4HhLs3wzXEZDKEctQUEX9EMe2PVpOBAyeVNQW0hQBt+Yjb1j5YsEnA4yf4wq6mkU9OnV4d5mOvLHBw7KC091WuKZJ1TvKnD8h0ZtIbSpG5YqpibHpv7Jc1wJqg0Jw7LOCfPSOnSeoaLER6/1x0jOUtdN021KR7SCOeNOF5Y0qVNCxcogBY8zG8e+CvFuyCx12645xPK1MuatPMj8RqS3kCm8VKV1c7X3UAkHYGxKvJZJtNRnZ4DSyISWgKrM5JPIMog6iZAEGBi8/aVnwmYAEFloqrCOVSqI/8M2vywq7HdploIy1CFVyPxHKgK6gISTZVBVVIJ0glSLEgYqjSC24bdla/qjNpSXtLwqhlcx3Xe1leBDVtLBgaet40ANT0yoBm5mJgjG/BeE5jSK1Tvg/g/FAQeAlZDlGMgAm7RtywJ9ofEvvmYAoN3vhFNNKx3lZhpci5BATnsJAnHvFc9mWKmvUVTTUeBFikIHgqQDDLqF+kmwlZVUoBzg0EAlNZVLWlxEgK/DtAFpd5TIYUgNddhCS0AMtNJepJMiAFM+bHJMhwzv3ZS0qKkuQunUSxNg2wAGoejAcsdi7N1ctmhWrj8SrVRhUyxYKRq0koVYxGpfC9hBnFG0ls1X1+aEkGxDBQkfxNpQSYF5suwGrdQpOtwUdK2tUbdle5LhtKmpUU0aeZUA8+YHptEYV8X7OU8x5CKbAWMfvp2g7wOc+1jpUToLWt1sI9GMDG+SzKOZVWcEg/hU3qcoMmkpA+uMdj6l1zJJ+K0nhkQ7Zc/7IZXVn6FJ/OtZVafLCuJj5LPrgbiudbM1qlUmTUcuSRvcwT0UC0c/YYcmoiZ2vmKLMO7yrPJUgioyd0vhMGzVFN+h5jCbJ5Ze7MVAJPmt6W/w9cer0zjUYCey87XaGPMd8LfJup1ebVPjLTJaL4XVyLLT8p9bE+/5eRPOwwTXqkMUQyCYPqRbfkLgMfQc8G0MoqU6mth4vi02AgCInYYs5cIHCRhpuPKGyboofxTIGuR5bbW2/wxBmn0xoYkQAW5yLqQfzevSMT5uoqkopk2BNrz5YHNiLHkN/eXL5MgEaRNgALro+IbTPrzxESLQpmOoqLJoNQJMOskqLAAWiPy3m++B84oQ/hEx6HysdgP5haOVjgqtU7uVvKiGMA+D4THNgTEc8e0uGOUZWhTEJHIbmfU8yMdBItAXXAdRKhy1MTqLgQhDJPlHSTcep5nAxpxFOm0gmVbo/QEEbg3/vOCANLFTGp4V2gfIiebDrtE4My/D2NN1KqDshBkaRtEXsee84627AC6bckrXJKB4wTZYdCNiDtHKIjAWZqqQBSHgJ221H0m4F4Y7RbEmarQTO/kqFSAXImI6fxHl8sE8MpA03KFDUPh2OlRbwwRIHqPQ4n8XSFG3UUJTjTUlyrGA5ZRpXewHS8Yj7whioMqxieTEWB9uR6keuCqw1MUBlTZjPniIvyjZm6RzxvUyDBLoDU1QYMeGYgdABEDrBxEHjhdcBvytvuhCaWIJJlniDaSCB6Wt0wuy7s/4a6eqjYTvJ6ibqIvI6Ym194qoF1mnOm5l7G5nl16m2Cc5QYBQUYALqap+UnmYG6k/7pYY45yNlwMYO6zMZFgiEME0yXkTJi5ncyZB9DgbLk1CFkqomBzX0uLsJt0F98bVaJqkMisSoCmD6jxH91t0JwVxPJhCIDBGB1sDdW5P1m9zzBxMTkDH1UTGCc/RDLwdgAO82/h/xx5ianxcKAO7cwIkLIMdDzHrj3ExQ8yhmt5hfRq5er33eFk0lNOm8g2MzMRvywRWSoysBoEqQLnf1iDH64hy1EKsAQMehYiBBN8UFdXtU1VhVWkVAABNQgz7aT+5wq4lVzpKCilABXBaasll5jxKAPf0w0qLMWvOB6/D6dTUXpqZME/8AK+CaYQuBKnq52uAIyxa19NVLH5kTgU8UzK1FP3KqaRW5VkZw09A8QB7nGr9ncq1jRU25SPbY4H/908uRYOsflc/LzT0xILPP8qDf5/hF5rtG4U6clnJ28VG3v4WJjHvHu11HJ0FqVQwquspRIIZiImZ8oE3J2/TFd7UcOTJUg6V8xrdtFNA6wWgm5CghQASfaLkjFMr8Haqe+NV8xU594fEQPhOs2UbCDYHafEU1K1FhAcYTGUqzgSAgH4i9f7xWqsGauykm8DzBVEQQogAD0Hrgapmu6lm1C12Ub/M2m37Yc08pNKq60SisELB0KqoPrtAABtsBzLTjTgHClqFa9RGWlE0qNS8tAhzMSN9Knex6YbW1lKjTJBntCVT0tSo8AiFNwrhoE5l51VpKDUPwaZJGgE7Ei5j2kxOFHaXMLUZKdOYBgPNwB5zzBBEADbY9MFZ6tUpMVkDVMRsAdys3XC+qV1HSZCgLPU7sR8zp/wBnGE0ufU8RxyvUU9MxrbOPMqKmtVF1Ao6K0RUQEgm4idtjsBv7YgzFdmzbVBqpqqA06YlYAIkDuztMmRJ8Q57ODnIpCkVEyTcXUQNNyDaC20bjC3LUi9YsQNIBpr5TJF2MGdpg2IFuuNPTValR1jshZ2v0tGlTNVvSeIVl7P0gOI0C8VAarIrVGNQL3lJzTPiJO4WJg+IwTIxf+K8BKZSqtbMPUAcVF1sSUVV0sbkTEtUi1wBeJPMKWb7yzuyhQPEovTKHUrqDcMCFOwnRt4lAe8a7VtVRTUZRVQFS6Vl7mfzPT0d4ADfSDuYJIg4tVaMHpGFk0q2OoqlKzLlKjAk1K1WmurbwovesfWWZLYQs3hNJVADGQYuDzQex58hhjxnMeGilMlUpJNuesAgerd2E9oOBkygGglgC3l6Id1ibkHY9ZxYa3gJZdyVtTy50KNAJJAYA7LcR7QfqZxMzBabKxiPMxkyDtHIk9PQ8sQ5iuwpgyBVElgBYQYhv0jrhv2Gr5ep3n3jK9+QwIJLMASrHxKrAv5D5QTygwBgnvazbsoY1z91U/wD2jHlQCLCdtJ5R67k7kx7YxOKtDKw8zBtSkgqwi4+m1sdgpdkeH8RUjL0qS1EALfd2emyg9FqBqbzyDaDG8TOOadrOxOayBmtTPdMxVKkWPQEAnSSLxtvBMYqeI7urNjV5SzahRUILHV+HN9RPm1n8x29LdMRZnOJTR0QsA7AiD4lFiR6RERzxr2by5dxRY6BVghjAi5GoFiAJNg0xO+2Oo/8AwnyLWSrnGO+v8Mj/AHVplx81GGGsYwlikJyuVDiVI7qxPreQfMN9zvPWMRV8+Fp91TJgHzSdpJ+sx+uOh5/7IAQKmXza93qVT3qEMoZguoEWYAkclwyy32SZIEBs49ZoGoIhCk84ZVeB85t9ANVyPw2rkS8ScPqGkHTpiLR88F8O4gCO7I3MkjdgBZZ5ExGo7Y6Bxr7KabSMlmAa24oVKit3gG/d1QFuPysoPyuaZkOxGdeT3Rp6QGBqeAGSVWGPhGoggEkA8jiG1HBSWAoqhGhDoIdxYRAAg+DqFI+szvgd8wWApqWIBN5ILi/hk9JhjygcziTi2ZqIe7qaqbraqCIIboJ5k3naL4jTJkeVgtQgRpPlnZR1DDnzMYuEzhqqRGXKE0I0adaORqIAiwPiWBaIuB6euJsxmNVSFZijwIN1kTePywNviPoDiWrUZ2amralaPSI8w2mxgkzbbfb3IsaRFLTMtvYQYn6EXHzHLHRmBsp9Z3UdFtDNTR2UKQWYDdfW0SOo+EjpGGObLMxupp6eR8x+KWBjQOce2BuIOXLKog7ahuWF9Ii8CbnkJxJw1fCVKgljoYEwFUC4g7heQ5gg4Mb28JboIlBDhrcqzgcgDYD09Me4PapBjvEEW3/xxmCsp+f5QXuX0LOPSfEfTGgBJ32xpSJEknGYtFbg3HoMahxpuQJYC55kgAX6k40okwWxUePZ37xUFBCRSpSWcCQawssXv3Z8X80c1wQEoZV5XzH2xtRGAuGZ8VgHiG8rr+VxEj2O4PMEHng+kSDBH64AoguYdr+0WrP1EC06i0aehSxaz71ICkeIkhCZto9TgXJ5tKjmmPw6hBI0sWRrkHSWgqw0k6SORgmMA8QRznc6wCkfeHEEA/EZ36ifr6YXqtU1oQLq2VwNIV1kreIl3kAEiZIwNfR030i44MbrqOqqNqWjbsrBnK806i1laplwoNVQPy1KbBm8UlVIgqszIucS5vNQNbNKi4IFgBtBHI2iDhll6TaqoBB1UmgCN5Vhb/Z5i2K/V4WdBFECpRa5pBhAg3NJpOi48p8PquMAgFoBWyMOJS1qhZK2YZGqHTFNFmdRICkaReGj9ZnC2hpQwrTpsVIhjO+pSdQmdz1xbeE5mm5C0jDLbuzZli3lm/SQSJ54V8WqjNVnBAK0vBqiSNIYvE2gsdO/wDDqTslpCstqEvjj6IHjVakJdJkCDMi48IibQbRzwLw7Sg8J1WAew8cGZuN5LEGCJix0iM4dl1apt5APCIgs3PSQQYHPSR4pMRIm4pQ7pmZZCytgPCwPmIkmRMMIJgWncDVoaZwp+I054VHUa2n4w072y3YmdvOEVVzdBxNRGSpsGSTexJKi3MgGd1BYHkD3RrfhlFhyACbm7HYWAJBC6iJGmR5jhvw/KqaLzUprq0rq1BlmdQusgE6d5wFwGmalZ/CjCkCQHaBqCM0kDcatHpGre2BZqKtc2DHdE/S6PSA1SCewT2vw/L5lmlBKMVQrYhVMKJHLSBa9sV/jPZdwNVNRWABKg2YGOnxC/K/vhvw3LtTq6CFRXJgJsCASDHIkASBvfpiwDLMECiWYGOvsfTF6XUxBXnnkF5LNuB2XH8iYJLmSG0sDMg7BmB67emDuztF6ZdhXqU6Ctqfu206iDAW25aLcgJPux7bZxTmGqBQe7QUxAuxklz8gdzMRgDL5pTRUlVCFS6qveDSyKd9ZKvIUDUCGki0Y57paFYpASSmOf43XqZerWKGlWGllqKxVgpdhAIhlKqIsbgEkb4cdm/tHqZsJlc8FqsCTSLCFrVAPwqdVQNJ/ECnVbaDYmabx7i/fhadOmWZxc6fEWBMQBc8/r6Yrj0mAupHK4Iv0vhMpxC65284TUo1KmcZ3WsKQNJkVFZyW0swprTBRAkyHJZSy+LxRhIe0Q00TWUlySBpbVAEQ06tV9UWJuG9sWesddOqaWl6mZoUUUOYUUyo8bNBJ8bNPyuNOKnlu5Vh4CNAVCtRCreFfGZul3BMajcdRg3NhDTdJWvFuP13y/jrOcv3o1oAsMisoaR4SSzCdLHkBa875njdRalNDSWvABqNUUK1ySq+Hwo4QrtN56E4WVFNSotJBqY1xAjzFmkDV4SLrHOwtGGT8UbL1IYEO5JddjaLyyqTIPOTK7mcAi5Sqr24ztM1KaZp2pSQq1IfSpMgA1AWUra4IIIttjouS7SUOIUbLJVFbNUnUEAKoQ93fykA+VSRadNscdbL1K9R3p0ydRJIG07mCfrHrhzkuzeco1EqKIK3bS4BQDzBySNMrPOGBsSMc0xuuInZHdr6Bo56qHXWhVVTppKqAVkwFMER8O2B83WAbu0UaoCFhE9dI9ecnYX6Yt/HOE/eMklUFmqmn4W0tpZBYqCVAMNuLEFyTtA5/lFpwgqSHDApfe/8AU7neR7YuMdiAqj2yZKbfdghpwgdw41NqACzIkCPLE26z1xBxMKGfu51SNZG8xYL1fmI2vOPM1mgGcqTrKgNBMIP/AFdBvMYlyFJiUJ1Ai52iDcSSTJeZJ9I5Ybg9ISsjqKhyg17yGEEldgBcAeh39cR5usAWZQykn8TrI20380Xt8JM8seVK2ksyEGSQIHlE+WDu03X/AGsEZCixJI7thHh8UwSJgnqeZ9sQM9IRHGSotLeg9BSDD5MTcevPHuJl4W8cx6Cs0D0EDbGYmx3Yobmr6KcwPfHjrYDGEzGFPHuMlCaVGDVi5NxTnYkc2PJfabRNAZVxA9quNsgGVy5/GeNbj+xQ8/5yNugueUrEoBCERIQKIjp/nnON8nQ0wjXcyXbnJuZ6kzJxqz/iTe4C+m9rfM/TD2thA7KYUMy9KoKqDVYB021qL/JhJIPrB3tbsnmkqKtRCGU7EehggzsQQQQbgyMUD7yYJ3I2jbfbrODMnxQ5c6rsjGXQb/zL/EP+IeoBwL2TlSDCqHG6IXiWcpuGE1Sym21VbG52HeMfkemGv2dZtKlTNZerS8NZdRR9/A5BB6Wqr7aZ3x59oSEZ2hXSqFp5ih4XAkFqeqL+odbfw+mF3ZfMrS4nTILFKjMhc2H4gJUCbnxBB9MT+Kml7PVhzdRsrUShV1P3jMlOsxHjUqSJZhAe+kib6QecBBW7QadKpRNOLAEAkegsDHPHUc5lkq6UqLqXUCJGxBBBFrEb45xwpKgV9KjwVHCgqIdVqMoaU8rWgggiRIAkzh6zTspi4bStrR6gOw4SVXX4g2itropUQMXIdPIzWBDeZDJEQcacEfuVI0htNOGkmDJEze8kziXtMX73QfArlajrqBBKCBEctUG4BttgXK5cu2lRJMwOsCfrhbPwe1azGhxLo4H7qL70KZqMgM6wwUXIXSBqO0gEEddoi+HWXArUhaaczNmkmYiBLX3iG83m1DCx1iIkeGT/AF+WBQ70WFRb0yBqU3CyQdj8PMgbEAiNxqaXVxDHbLH9I+jJBrU8nJI+yJz+XehaCQTrdFuP5wORieQnoDg3giBfvVZQrroUwCZbU1EAAzzBIHrgylUWstmmo52BnR+YgruYIBIF4QmLthPVyi5UZhGBak4C64k0yHm4+JAwEruJNiDe66i0P8Rvv+6y2al5o+A/gyP1CN4fxKnUr05U0zqES1i8Qyzt8TeEkEabicM+1XHWywCU1mrUst9MXiT13xRTrVipAOoC+oEFSJU3JV19DP8ACym2M49QKFW1MyhRuxIF9UAEnSJB2OFOdJyuGnkXBRcYYiixBHiIDNG+5IXosjfnivUwOuLLnnDq6MwizJHp8Jj1/Q+mFGWpUARqabdDE+vOPTnhtZgLhBwgouhuQrP9nlTuKv3hqXeOUbupN0CqSzgRvpBAP98i6cNy7Zy6oskk1azIrG4EaSwM1CsQeQMm5Awg+zmu9bN6aSo7LROlmYwgLICYjxEAwAYnqMdD4DmKaOqUITKoWRQBLZmsSC7L/AhmWA0yTsFxXqAB0NVqiCRL0JxPhL5PLTl0NTu0YALWamyg7GIKVEUk+BhYc98c9+0DhVWi4qDasNRj4iFpu50xupcXHIt+XHdRW0gn64519pPDgpytZVhZYMqWAZipDACwM2J5ixx12IKlzJMhceruyqjhiJfUkDkkKHnmSZHuJ549ztSvmGZ9LuOZCkgQOpnYHrjoXZ3sxSzVau2lVWmE0hRNmNQmb89MR6/Wzdp6CZXIOieBW8Or+ax5WtOCsFtxKUXG60JD2dyoyWRohitRq5FU05U6CwAUidwFCzJsTNsOcrw5q1RamY8mkEUQfBAJ0Mwm53gbR1jFUq5Wnpp5ZBp7wzUIudAghQDzJGkD36YveUTSpZo1G7QbKAIVR6KtvUyeeMPV6pxbDcT8VsUtO1hzlLzl0p5lqIHgzLgqJhUePxgATE1KTGwEkg+45v2lpCjm6qrpbTULKZFiRNQHaOZt8QIxfO1dItlGaSKiN36mLqEK8+XgP1Y4oYyWpWaDB8QHN25NeLTMD5nGp6LealGORhZmvaGVJ7obJ5diysunRJZtVmJPxEA7m8DljziFWpTAGoecwVvCTsQbGDy9TiWk4psWKQ9SxE7MLmTtpIOqffCpasMaYGmDdiIued9t7TcDkScaL3BrYVNouKOyTCoPDX8QuAaMDVzgl41bcttsMsnKAoqLW1nyoNDgm1hJVgWMbz6YBFKiUKgywEAqDe9lINwT5oGo9YJgQZVMxrDLpHdkVAGbcqQwBvJgiJ/XCGPqTLU57KcQ5MxkiLFq6kWK/dqlj0uJtjMdIy/2wMUUnKySBJFZLmN7qMZg/Eq/l+v3QeFT/N9PsnHHuKsS1GixRVtUrDl/BTPNurfDsL+UXhOS7tYAAi++0+vM8zjFoJSpqFEAWsJj/H1xulSBpO7cxa3TEAQiUlPLgKzAyWO/X1xCcuTt/n/HEwBCwOUgW2xvQECTglBUGZp6RMbRP6D6c8ZTpAsCSCBcRjziPiQmSDy5/pzGIKFBjebRb/P92CQoXjeR72i1MxpV++S9kcAhvQI6kqeQJDn4sVbNUSwEm9MwxUFdJ8JEiJWoGaQCJnTexIuShkMgFo5kWIPIibRg3KcBymfWpTqh1qoBpqIzIzUjJphh5andtKAMDAVfzYA9OeF0XJXwn7SVVQM5Rqd4sS9MKwqRBmJBUkEGIjoYwHwbxT3VV+9cmrVSonmLmXZUaPDJHkcC95OJeNdks1lqDVKtfLVaVNLswKGBAFiGuVld2mfqsGSqURUqmk1MUNVQEsBBXbSAxksQbQLEzHOpq6NOpTi+DxKdp6lRj8Nn2JfmSa9erUgPANJSqm+jVBgzEsWIudpwFl6ZRxqVpBsFIBmesGMb8KzTIGiDpQXaTJlVFiY5nl1xJk6zOx1HYEgTABA5D2xlgRherpNLRCLzfEh3TDQoqgHxiGEGW+IGDJO0XPpiQcL7xaZVkHNw1RfDpFzvsWI9sV6vWKho2kzP5TY/o04IzFcLSdgCGVInlGgz9S30AxJbjCAMtwPPmEoymZqU3cpBpM7WEeWdxIEgj4T1+WLNk+KrU7susIJ06plmsgY2JtEahsAd7jCHgHCzXplySlNIAvpU2N2bflsLwd8OeJ08tlysB3rJpAUB1JpmZBMxs0gm5IPIkY9E0WtAC8bUN7ySM+pB8c7P+Vsu5DqDM6dFwzOPCYDKoOqBBIMAThfn+H5jw08yj0ki7uCRO58SkgezGxJ+TTIVKopFWqKugyE0qwMppYEldZBDEEagLiBYYNyHaiqq91XpmqsQGpP4gvIMSRqPLVINvngTSad8ImVnNwMqoJ2dqLUREQZjW4AWk3iYGYBMEKLXMfPox4R2e1Zr7vVVlZZFWmizWCxNgw06iYEm0NOwxdOzGdprnEzGVapUbToZTlajAKSuu9NAdayBqlt+c4vdHJUM3l5rUVfXUqtLrDj8apEHzKQIHUYQ8WGBlWWf3M7KkZXsRmUqsuURstSq0kSrWzDDvJBY1Ai0mJIaVk+HYwRvi+8I4RTyyQhLsQFNRgJ0jyqoFkRRsgtzuSSSMtTdUCudRXw6ubAbE/xRv6ziLiObSkheo4RRzPM7AAbknYAYX608NjCkdtRC/M4TdsMv94yxFMhpRipm2pSpH6gjHtClXzBJJOXy/Sfxqo9SP9SD83v8Jwz7pQiIgCoFhQBAA5RjjkKRuuT9heOVMtVzH4Peo9NHbQ0MumQI1WadRsSNrE3GDO3HGBmtFGkrKtMl6hfwjxIBTMgmRpqEkja04m4fwxaCZgC7rV0GBHgHiQetn+Z9sMsrapmARDFENt7oV390P0xm1vSD2lzQMfwrFPRtMOO6E7KcGWkBW71K9R0A1qZRYtpT5c999pOGHE8ylNSXML8XWNtI6sxsB641qVKeWFRzpRC0kxu/oPici0fXbCzJN3z97UEKL00Y2QHdmPOoRz+ESBzxmyXkvdt5wrgECAjeLualOorDSwy0MszBqsBExcju+mKPUzdUUzT1amolkUOZAKmDzsDAP/PFvyNQ1qdWvpP49VQl/wCzpjw/Ugn54q3bPICnnXL2Wqq1Ij/ZYE9NSgn3vjV9FVvDqmn3Hz8yqHpClfSD+xQK09QFWofDYMRab2b0CsZA53J5Yjr5DWaj1AEOsKdLdAPEQfzCIgyQ3PGpbLimRK92WvJJ8W94xEXbWBJCoN+YTk2/mWY9BfcjHoDGxysQTOMKT7klOXBbSBDG0ovRYAhxuSLi4EnBS1oVjpVNK6dRAIsOgMkdB649qvRpUxqH4bmDbUDO53+dsLO7JdQJVRtbyrvcH4gLqOQOJIDMBDJdkoiUNzSpfNgD8xFj6YzA1XhmWk/iPv0n9dN/fGYHq9XxH2RXM9fwP3XaawESbqLgfTpviKhVlrqBH13/AMDiLO1S+kR/d88Q5LOanZCsEH6gDCgrSbmoI9sDZmvAkAsYnSOf9MQVs7oiFk3wRRzDMvkhouJmMcAoJW/mi02n2ONw2zAWi8cvSMD0KmkEG3MsTYDc39sJcz2idjoyyBlG1RgdPrpWJfrNh64h7mtEuK5rXOMAJxS7xvIAtMjdjH0xPkanc1qNTXK94KTWN1qkL+j6DPp64p1fjhqfhtmqjMonTl6KmekgByOkkgYgNfOPCUlzYdhqXU4E6SLgeIWkWMdcJNYOEAE+5H4RByQPerx9riK1HKqxsa7A/wDc1b/Lrisdrs5WevXy4CkM2pWMgqBpN4B1ySBaD1nAlRc/Ug537zVVZ0wEJEwCQIE7c+W2+Cc1mqdWsXRwT3jhgZVwDJHga8eEjUPDMXxTqUr6ovbiR+quNqNZp3WuFwB/RV6rknF+7eOsf4z+mGOTFNxFRgIpwGF/DFjA5jlscPmzNOhS710ZmMmmoIhwLGZggSQJxTMrmGIZlsWDawBtqMsL9CYwGposZ+Eq96P1lbVB3iADsQtKqAMdJJWbSZPvI3w04TlMu+Wq0amlWAZi7E+SYBG4CoCAfl6HC0cv8/vgwO+VejXpgMV8UEgrUUyHpnlDLaD6HAUaga/Kta6gatKGmCNv1CXdm1zNTLKAuikpgOtM6jubE+Hdj4oJsPyg4d8VyTU6gIGmmEp02JGrSy01DR+aIO087Wx0zh+V4fmUWpRVRl6yDVT0wilYEMhGlfykREjrhPx0rTqkp/qy5QSC5nQLDV4FHISDEWF8bDIIAG/deWdIJJ27LneayWliJlWUTUKzyJEWAEg7Sb7xeFmZzyhSJk7wBNhz0qNMesjBHaTNIrFEBAkFST5Fm7aZ0+KQBM7EwDsrWpqIUDwkgyTIYgeZiNwLQDuemCNQ7efcobRByDjzv5hPuwfbSpkKtUrQWotUKWBbSygcl3UEiDBEmBJxe+H/AGj5FKbBu/HjZgHpgaAx1FdSkhhqm/qPc8mqJ3dyRBNyb+L8xPrsfcY8Wl3h3BAEgCbTsTI36DC302jvPsTqbncER7V2nJdtRmDRXL0GHfVCiPVbSurxE8pMaTyt0vhH9oFOmlWh3mZNSvRrp31iEUVLBEHlDAS8SWi+0Yo/DOO1cr3SKFKU6610nfUt2TV0cfqWxr2s7StmqxqGn3VLUWp0Q0mWYF6jtzJIA6ABVEAXVZz6k0uIMHgrsjZzRkWqn/7ct89P+OD8shCUw8FhTXVAi8QY6Xws7RALk1QCdb0qQ9manP8Awg4dZg3wDU9xyqV2n4cwzdN6T6GrU2EG6tUQ601IfN4ddxBsL4X08zUL6qtKmtSNIC1W8azt3ejU0GYHqRN8NvtJUrl0rLqJo1VfwmDHlaDy8LH64AfiNemKxaqzrTpvA8KhnQJqbUokLqfSBMiN8R/TUamXNylPrVGHpKX9ociFy7VcyWNciEUwBSBMagqnSigkcyTFyTjzPcNLA06tRaWX2qVWdRrQT4Uvq8U3Yx0wT2iVVo11vraq2lpJIAdQDJubuI9vTCujlEy7UEpIFL0qtZzAnRBCgyJ+FRvuW64pa6m1hbbjG3sVjSVHOa6U/PEAwRctRqVVWApC6KcbCHeAR/LqxUO11XNNmP8ASkVbRSCHUkEyVJNyWi59BbF5WqUCqTYAD5xiDtC9CpRWnXpVKgJOk0nCsrIhqW1CNk69MUNHWFKu10e87qxqKZqUyJXKUJI0Io8ALKCI6wT6g2A5m5wUcq5pAwFdZMTM76gT/FN/XFw4WeCVaBYrmqTm6t3kuSQQdMTTmwswi46YrHEKuQYoxGcHwiGpsX6kppTmYMEA7Y9YHwMrzpElKqbl4ppGkeKnItHVucKbAc+eCxlqhoqBpR9QJJMmesjcnn9MEtkctdKecK1WOpe+oMpDwbzS7wQZiCMS53hQakitWy1VVMk/eaaEsPhiqyRz35RzxIIAMqHCSIS373S5tUB5hT4R7enTGYb0uH1yAe/pC2yvRIHoCKlx64zBZ8x90Ejt9fsr/XHkAJmBP92PDRPiI83KeeNcgJIk3bcD2wyFKCSL9PTbCVcQWYypOmJB3J9r/wBcMMjlviPPl6/88C1DLKJJnp/XEXaHOslFlpkBoIBJ2Gklj7hASPUDEE4XJXxLPrUR2j8Km0AR/ragJv0KgiADubnlhRkuH1+IVNCPopL4ahU7nZlEXi0TzjA1euqcPFRGhi0KBsNdlvyK01t6jF97HkZXKU6SZTMlyNTnu1EsdzqZwCByvtGKQ6nXOVl0tbY33p1wjs1SylLQiiOcbkn98ZxChGayom5SqP8Aw/7sb08/Wexy1QR+apTE/NWP7YHdMy9am/d0R3QYENWMnXp/JT5aeuGlxKS1kH48+pFcWp92yKBZjAMXG83GwjnbFP7SZWmmZy1YJBfUrkDcRqBN4m3MXvhj25fNDKu6imO6ZW1JVbUArBiACgBkCN9jgLtHXqPTy6ulNQ9UEOKpYGUqXMosDxdcNDsJD2bqrdps5rrFVMqiqJiJF9MgWBiPqMLQiGdbtTIWNSAyRNgQLMPfDvjXCPxajUXR1mSQ1hAVd4tyAm3rhSQyiLwd4vtffGbXZUvLowvRaCtp/AbSuE8z3+SCZxMapX80kE/7MW+pwRXzOojwxCqu0TAjnz5/PEIrCYLD2nDHO5QNqekGZVHOxtAnxQIO9pNjhIa5xwFedWp0vxPCc/Zx2jOTzH3dypy2YaPEbUqp25bOYU8pg9cWT7Us93FFKasO8bwkAeL4gsEXgAt1nb4sc3ymUNRqiVoQBTABsbAiWMbjVy+He+IuC9sK1HNJmaqrXZAaRDbkWBKGZDkCS/OSD6alGnUY2XLzmsqUX1T4Rxyk2eSpram9Nkew7twVIWPCD/AAZJ+Ik4iylTTIkiDDsRvezXtA8p9IOOs9tOB0M7lBxHho1Mg8aLMlBOpSvJ0mQOgIvIxyCvW7xVAlomJ3cE32iFH6kDFhrgR6/Pn+VSLTKKqOKjBbaW8oPOPiN9rWHPEmUrAEqCLNDGZufKb9djPPEWSqwwUeIRJebkRY3PpEcowPmswG2QiJDRY1BzAgHpM8sFDQLv2+i65xwfnn6o+u02WGJshG89bjyjrgWrTK06k3LAhj0cbj2IuMT5SksgtJqJB1DYjkB/DHKOuNK7q5Pd2RhB38W8HaQATBPPbYHEWBokcqTVc6AeF2nK5r70vDDEak+8MP5KQQf8VUH5YsVV4O+/8Az+W2KZ9l+a72hQ59zlQhPQtWrCPfTSQ/MYujrimFfmVXu2azk81/DS1/QMf6YQ9pMse4qAfElX/irUj/AExa+N0ddGunJ6DD/hI/ris9oav+g06m8pq+tLWf1GG0+Uqrwou1q6iTMBWpoPcOtQ/UE/TGmXpB83mCRK06VOgPQxra/u1/bB/aFxoDtZfvN/ZQ4/Zf1wm7M1C2X71rNWdqh/2mJ/S2Mr0n+P3fU/srei/Afb+n7pzUZWJwDTfXWop0zbp/+u8//wBYIonxgdcAZE/6VRiP/qFTn/8Agaf2xlAb+w/RW5XPMopCNQv52TlJIOwnbqW5DElAOkqmguSFYsIANzbTFiNh1B5nDV8oFzWckXSuxW/J55c5jAHFq6ySPMoGs/wcugkG6xzx7Khmi15PC83XxVcyOVFmqrlnVgoSw1LduoA6tJt03xAFCCaiBjIVkAELMaSL84uZufbEuRphipL6WUyFkXBE6jMyWncbbcsaZrMKpcq2ssNLg+IAHffYzcQd9ueCO1yH/VOmyr8gY98ZhEmVzBAIWmQbglrn1MHfHmD8Q/lKDwx+YLsnDqOm/Mgftgt60Ak2xBlR4F9h+2I84rMQotP6Rv8A3YQrinylgvKeuKf2irmrTrlT/ZsqnaVLQx/7R4pqPyqxxZeKVmVNFOQ7Faan8uohZ+Uz8jhTl1DUqlRYAK+AcqSLS1ao+IrSKQPz1G9wDtlHKqgyjPkaJUDSFLtHMqO7pmOctq9wDjtvDM53lGm6nzKCPmJ/rjl/Y/hqrllFUyu/8oALRtsqd7Uv/wBImHvAuLVcoHSsuqjSXUxQD8FjJ7oKN1B8KnqDMCMJptgJlV0uV9cEWO8b48emkDTvHTliLLVKVUB0IZDIm+4JHP1xBneKUMuPxaignwqsyxJ2AUXJ9Bg0CE7W1wuQqjTJZCq+rGyj5tAxtkOA06lGmlaSqCIBgTEctj0jaTim9sM1m67qoTuqKI1TS9iQjKNRCyyga9QkT4Zi2Ccnw3imWAJqZeqLf2jBiD1JpgH0nrgoxCCcyrzQ7LZRQAtK193c7iDu2E/bDgeWo0RUVNBNQKSXcqoIaSwDeVfMY5A4r+Y+02rl2FOvlGV9Oo/iA+GYkacDcU+06hmVp0+7qGKiuNIJIZZ0EeW4fSd+WAghSYPCOocOoLWoip3qq7HUssSD3buqqwgNKr3hi4lVjxWfcdyuVpcMrZinQUxlmZC7Fj4lt5p5wT7Y59xntBp095Qqau8L6TqRjBGvUAqDUxMs4AsFUQBes8Z7XZnMUxS1d1QAA7pLLoHlGkWNxEb4610zwpFgGBlWOnT01O6VRAUaGLFTYTuigEkcrD8PbY4rnEcsUzFRSsavGt59GvA5gHbnhquXqUUyzs6nvaad0xJGh9JdUYfGsMUB6mDyjztSF/DzABK2J/kcQf6HF8EET2VQyHR3QfYvte+RzIrIGNCodFamfjjmonzKLz8ueHP2kdmqdFlz2UIbJZkgkrtTduYjZWJ+ROKq+QiTMyNOnYASD4Y2gftiydkO08Uf/Z2aAbLVqj0YBXWDV06GVTJGlpMmB+IInTitUaWG4qxTeHiAqNmhDQkm/wAMzJ8yjfff0wVk0XTq1xaJB8u0KOm4nrifOcLfLPXoOuqpRqGmCOgPmX12P74HWqZ0AQGN4Gzc1B2v5p5A4JuDPdQ7IhR1mKsUFwJ2JuPiW3JTeRytg7L0dAYhpBjaLEDlG3tjX7o4WdK94GEeKwA2j09OcnA9VRYKCPETbqd19x16YPLTJUAh2Auv/Y7k1TIF1/tahJ91AQjbqCfni5ab4r/2bZQ0uF5YH4lNT21szD9CMWA7ieuKIWillPMB69NVIKPSqT66Ci8/UnFKSsKvB3BEGiHomP4NVMSf5SDiy8BP+kZf/qsx9RWpg/riucCoAniWV3DF2A5FiJb6CpTGCYcwhqiWyt/tBok8NQKZL1kv/wBYWP8A5sTaNAVALAAD22GBMzmDWyvCU37wo7f9lTJP6kfTBfEKkHYz/TGT6TdNQN9StaMQwn1rEP4oHpb/AD88JOD1wc9QHTNVefVSuGvDjqqSff5b/tit9m5HFtG0Vqh+oBH6YpMbh3/lWeR7VB2rRFz+b2DrpqU52JCtM9CQbeo9MJ8sjOQ5AKRIk3LfmIHpsJthz20pBuKV1bZqIYWm6gEQPfCTL1Vhi+oBx/qxaH+Ifw/mnpOPS+j3f9dhPZYWsb/ecoyTRILBdUHTFwF5jr4TcdbgYJyWScEVCVg3MgkmedjuR9BbEGRCkeeCBKXuCNmjeB8I6GeeNuF5gE6yx0wYE2B+IfLceh9MXGxIlVnTGFHV4dVk6QQJsBWItytFvbGYKORrN4lp5kq1wQ8Ag3EAmwxmILG9vPwXXnz/ACutJXimkC+kf0wvqHSxZ3IZhaByHiIFue3yx7lNRWne8Atb029LfvguuqsFUiQ0kSOkD+uEhWil+XUsaJcnUapIsdhSqALba5mT064J4PlB+EhjSaa+g0lMkf1K7c7484qdC0nBgJVWfaD/AOYDDFaCiEJOlZpQOSBjR+opZim3/ZjpgHnK4BB8M4cFy9ISY0wxYRqDJRaSLx+GjLvaD0OIU4VVfM1HbSaKVnYU2fTrqB28TQpBAiwMczzw3pZ8d0EdQW0kkR8YWnUK+gJq1U6R6YU8H493iVGhRDLvuwbwyT1LBmn1wDSpcCRITBO0OWr0zSzKPSAJQlC2jw2MPTNgP4sL17GK1RM3kc0KrIysFqnWDpNhrA1L8weWFXBOMxTippBMsG2jWS/jB2WW84JHULhhxRe4R8zSBWoih20MVFQSAwYA6XlZhiDEyMEIIkIXNLTlMc83f5mpSZTTqPlHXS24Je8EWYGAQw/ewP4jmi+VpVApGtEtE6dag3HpOIRkmrNSo5wf6QKZqJVptDABgGUxK6l1r1Vr2tfbggJy4ot5qUUzP8IBU/NY9jI5YkIVyz7SKbrngpOo93v6E7egwg4dR016Sj/pac+o1rB9I29oxcPtYogcRp6dzlgW/wB9gP2xTWqorCsJZgQwg8lIn5WwcS0lQDBAXQPtvfu86kEA92SZ2ALTMdZ5c7Y52iBCGkMxBYCRMfET6nf5EY6N9sun78jtGk0JEjlqjHO84lMjSgIcLKmbBd/n7Y6kOifguqEXQrz9odIUsvw2lsPu4mxnyILAfFMwf7sDcIbv8q9OrGpCyNPQiZ/WRht9oKafuLEkhqcD0hDI3/h29cVvgmSNSo8rqusRHKSPC1r7SINiARh1M2534+SVUbdI25+aQtZHBbxTpdgZ8ttQA3kAfXDz7OKWjiNCqyg6AzhGGpnKxq9TUCFnUC8oAMNeI9nwzsYZtKjeAVZvEdMehBi+53nFVzrNSYAytRG1B18JAFw4IMqeVuYgYW5hLJd64+KaHgOhvqn4K7/bdw9Uq085RYaagAqFNmBAKuLwSRInppxzru1TQ0+fmB5eYM9Qd53k4dcZ4zWrIlOqoKN4nIPmhp1RMU3MjVpsdRa0nEHEqwSFIEtvNwB69eg645jIBJ4QufkAIJ8wwUDUylT4y0GPQSLydvTGxpaempwdInY7TPOZv1xB3GkEsmrkVYwdJ2eZ83I9MWDs9lKdTNZXLC5NZSZvpVfGb+umIxJJgk8KWgXADkruuWphKaU1sERVHsoA/pjzXcDfG2Z39MDUx4himFolVjgWYP3ygh5DNi/pXAH7HCbNf6NxCtVEwKqu4n4GXTUtz8Kk/wCyMNsq4XiSDaMxVp/79Nq/6zjztDlh99qEqGL0UgdYNQN8oYD5jC3GBPrTWNDjaeR+ir/ZbO0CcnrrIv3ehWSC27GtpEDnKAH5jDXOZ6jVaFq0nBB8rifePr+uKDR4Z91ObLf2ZKr7Eak5/l/zbEHD8+BUpVMzSBy+nu4iYUx4iD7TP9+K1bReO/xJ4Q09R4IsI5XSOD0ZeoNQ26jc7c+n7YrPZxSeOVAViCzbfwIP6z88V3j3CRTrLpZACYQgCCp8VNiIhgwkE/mGHfZ/MZaroUJ92zqxpZWZO8IiQGHWI0naTExhbfR5Ad1biNkR1YJGNjK27c1QnFGYyB3UC150rEDmcVunki8PUMqbFoFzy2F1BABPP2GDe1NVmzSM1RyYKstWNSPddJKBZW4hueJagVqWh4BiGKnSPYdOnz5Y19DTLaIY7/FZusfNW4crzL1Q2thS0stibS0chzj+/CPM5nvIOnSOkzsbObbDpz9hgyqru4pUVqVH8rBAWL76fKCdvMcetSqZdagqDS5P9pTKxyAKsNsWC67CQGW5QJrUhZqdUtzIO5588ZgxKDQPxkFttO36j9sZiId2+Q+6KWd/mV1l300qekAkhQ0chAufoBiWrdYBANv8/rgbIMCiwwsoB+gwVSoLJggnnfnhYTiFBmagd6FAaTrcvUJkRTpiSbHckqBgvN5iaTsBDMr1Y5gVEFKgDPxO6qQvoemIVyn4qGF0FGpufihhbSf6ex9/aRdKpqGGXSrVBt4ss9SmWAgyCDrC7gpacLcpCRdpM61GvU0zY1W076maoV5m0CkoEfm9cKeH5so7KD4XsZsYRAoME7SH9dsOu3mXAzJuDrkgi5uoEfJqRM+uK9UyzVKZeUWGkmoCT4fEq6V6lhzJ5QcVTNyvsAsCh4IaiGglV1ZY0KOgAIMNbSQ0Lp2N55SYvFXoFqLLNBiVZdzSYGW0kW06Qx07WMEYn+7MPGgZb6itg9N9IDFSSVIMAFCYMAyDhXxHhhYqjMNVjLyuoLcgWMmARGtrdMcCZlqhzQRBXSBx5HOXztIE9+O6ZdzTZdTlIiSGAaYBMojKDcM0WtSerTqUiIqhgRaSR41a0yB4xIt498U/sPlRVo1sqCRdai1LBkqqADptDBYQ+mrTcG1g4XUOTWt3+WZnDlxUpKpVlbTJGpwwvMgi17kAnFkbSqDhBhc6+13M/wDzMR5ly6CB11OSPoZxTWpjQ5MXQkDabWaOnQfPfFh+0PMJWz9SsGmmaSMpj1IuPRpB9sV/NMoVmIuUIWPoR8jf2wxm2UDvUuh/bIrCplXIEtRMA320Egjp4j/kYoGXYBSq3YrIEXM2m3W0DlbHXe2GSHE8klTLENmMuAyofM6rNN4HRmRgOun1xx8Mt2EzuIsQ03W2xBv9emBougIqjZOV0/7QIrZCnVSC+UrlSpgakZtKkQbiGBk+vpjn/BaiirTq1JNPvF13K6l1DXdSCFAJiDvfFk+znjAq1nyVen3qZtBSd1EMukMAZ5gBtPpCRtGF/aHsZmcrVq0XU90xhMwR+HBManYCKfUgxBnlBxzXbgqHNyCFF2oylTh+drU0LU4bVShiRoMwSTIZRF9U74H4txBcwtGqQoqAlHTkREhwD8J39CSMdR7SZehxZDTy7UzmKQPdNq8NakDocWkwSs/92RvfkeZp1KdXuqtKouYQQyRJYdbb2EyLETfHUqkC0ldUZJkBa5vMzoCHYHSAPDERJPIAW9icQZFC5EsRpIYWu0GLyeUQBy354lymTLGQAVBIaOo2AXkoPI7742zNJqb95IMnwrtyEg+hA35EDFgyes7JQgdI3Xmc3Lg6mIiLRpEhgb7f1jFu+yLJM+fVj5aVJnE7tr8IY3PigEemKxlgJRtJZWaZjc8mI5KDsPmb4snZXtG2Sp52tSWnoLKql5JLqCSFA5SzHf4sKrDpnum6c9UHhdnrYEpHxDHK2+0jPugYrQRTsRTbUAxABu5H6YBb7Q87LoKqQonX3QmfSbbTyxXLHASVbFVhwFbONEpxmksG9ek/pDUKqSeV9EfLDLtfmadPM5eo1Wmiw6OSRC3RhN/4I+Zxy6vxCtmcwtTM1Khr6QUYwogTbwgbT++AsvmIzJdYPdz4jeWFyep+eJNEhslQ3UC6ANlZPtDpZfMMr5WulaoxAenTadcbQBYkSx32LdMVytTWo4A1EOFSLwkblgB4SLgA8wTgHvzS01UnxXMWIM7gbAAxBi5kbYeVgzE1qKkHQXrqJ0MZUeCR5oJMcowVMhnS5JrTU6m7qLL5dqyNkKhArJLZZyR4gTJpzGx3HRgeWAWVqkUqgK1EbSZBBVvzMf2A3PPBlNTmqqd0SmjxipF1i5J6AEQBzPoCcOM03eUTnUANWmO7zCzAqgGFdfWeXuOQwyAx0f4lKkvb/sEFTz1KuGyufI1iFp5oC4Pwip1tF94364X5vIPRJy1UAOp1BrkOt4ZT6/pg0r94R1AWBSV2eZCk8tpDSIA3w54Nwpszl6VDMLDUxKVZ8dNCZAHKfQ8vYSLopu6TIKJk1G9QyEm4J2hzeV/EovVVpvTLakI2jQx0mAd95vg7P9uc65P+kt4wDARdIX+QqRM2jcn9EWZeorMO8VgjlJUeFiN2LHZYv72wNRQqwbmxlSbeL16BhYdPfDhB2SSDymTdpcxN2Sec0Kc/OKUYzAfeN/0iD0IuPe++Mx1qmVdeHdsaa0kH3Or5RdXVpt0gY2r9vEAOjJ1Z/iIH7A4zGYzP6p+y3v8AjqZEyVFQ+0B1WPuzi/Qn98Zle0urWy5bOVb2GgMFJZ3bYbEubdIxmMwTdQ5xS6mhYxsgofivaxaxIfL5ptIsCB4SJHK+kTt16YByfGkVArUcyTMDSg5XUC+6267DGYzAXyZQuZZgFb5ftX3cp3dXSQRdNJF9hBMCPcdABbE9XtVRqEFqNRTqXxRqgKdRgaV3gr88ZjMdjdc2TiUzyHazKUiDTZkkDWrUnAYxGoNTBZHGwcbixBgRYE+0vJ6SGqOb7PlixI/mV1U+5VT1GPcZhweVXqUgTK5j2jr5c11qUHQ0zrUoFYEA1ajqSCoEQ4FiY04SVChMlgZ9OY2HULFjz2xmMwYqGISbBMq3/ZdmwvEsvoqFRDBlLxrUj/VjVYkmGgkeW14nqPHOw3Ds3U7wN3Fa+0I2qxkqwlv1Bk74zGYg5ypA4VBbhlfhvFadFTSq063jJcimriKgYM4nQZJIi2rQYtbpuS7R02kK+poBKM6LXXkZBISsLeZTfq2+MxmAu6oTfBBp3Kp9tKtEGjm8nWpjM06y6u7BVnQtp/EpKBqKzzuRqHPFoz75HP0YzAUKRdpBp+61Y0i45lW6qCcZjMCx3iHKKtRFMCCua9v+z+V4caNfJs/dVAUcAF1LiCp1nwiQWsDuBAgnFAHEEYMamozyG5vIUdFG/qY6RjMZiwHuaLeFVNMHPK3OfdiUoatLRcrBBKjWAASAJk/rbkTxTLtTy1OnpYKHJeRtq8pJ6lQv0jGYzAlxO6YGgDCLrVacBaP4hcACDIW0AnkLx88RZnIHLoCy6lDeIreYbxEmNjA35YzGYN1QuMoWUg1pCIqZ4P4aJc6jJJtAMeFZH68saHhb1WCU1jwEASAPXczuQfWcZjMdeajxco8NtKmS1N87wlClGj/bIwLkbGAZBO8W+W2J8rVp01DNmadNYhVWGqH3F4J6BT749xmJqYcUqiCWDO6xXii6ZWl3aEGajMqu3OdM6gT/ABQYEWwC+eoNrpU6gCrdneppViIgA3LCeQUC2+MxmFXycp5phggKfLvSGiiKyoC4qVPD46rWjQsyAIsDBJg4dUuDPUca2Pcqh7uiWtYwNWk+NouZ9MZjMGDOSq9QlvSEZney1Gt5ssOd0JW+pR8MSdI58pwkz3YlGH4dWpTJkEONYDarXsRt16YzGYY0yJSHEtMAoEdksx1y7fxExPr5eeMxmMwV5XSV/9k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80975" y="-623888"/>
            <a:ext cx="2428875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20" descr="data:image/jpeg;base64,/9j/4AAQSkZJRgABAQAAAQABAAD/2wCEAAkGBxQTEhUUExQWFhUXGCIbGRgYFyAdHxocIB0cHR0gIB0aHighHCElIBogIjIiJyksLi4uHR8zODMsNygtLisBCgoKDg0OGxAQGzckICYsLS8tLC0sNCwsLDQsLCw0LC00LCwvLCwsLCwsLCwsLCwsLCwsLCwsLCwsLCwsLCwsLP/AABEIALgBEgMBIgACEQEDEQH/xAAcAAACAgMBAQAAAAAAAAAAAAAEBQMGAAIHAQj/xABLEAACAQIEAwYDBgMEBgcJAAABAhEDIQAEEjEFQVEGEyIyYXFCgZEHFCNSobFicsFD0eHwJDOCkqLxU3ODk7PC0hUWFyU1VGOksv/EABoBAAIDAQEAAAAAAAAAAAAAAAIDAQQFAAb/xAA1EQABAwMDAgIIBQQDAAAAAAABAAIRAxIhBDFBIlET8AVhcYGRobHRMlLB4fEUI0JiFSRy/9oADAMBAAIRAxEAPwBd2l4oaKqq3quYpj8vVyPTliq0aIUAD6nn1PzxuclmWqVK1ejmNbHdqNSFXpdbD+7ED51AfN+hxniiWiIW1pn02i4kT7UQBGxnA3EF/Cf+U/tjwZ2n+b/P0xmZzCFGGoXBG/piQxwOye6rTLTkfFdGpoNCEAXUHbqowo7VZLXlmdVGqn4xAHw3/aR88EcM4vQNCjqr0gwpoGBcAg6RII5bYJXiWWKsO/okEEf6xdo53xUtc10xss0EQqRT0soYAQRO2NMxl1dSpAg8+nqMRZdBSepSDqyKZRgwIKnlMxbBmWh6lJTBVnAIkXvYH3MD5xi0QQZC021WupyfeFp2Q4azNW70RR7nuxUCqPjVhEjc6T4oN7YM4lwyjTB+INIGpwrKReBAAaQG36DfDvN1D3VYFSfw4id9dREgTt5iOWFnfDSoquiuANSsecb7898C7U1XQZx2CzBQpgnCrHGcmEKLTIJvoIWBB0svodQa/wDF0xpmXBgrBhb+Gwt+h/hxa83kO/RIIqBGkim4llvIBvB2Py5b4v8AwLMUmpj7vpVFEGmBpKnmGWAZHP3m+Gj0k9lOA2Tzx5lJOha58zAXCqjTXq+FQ2tio3EyZWxi/phjW0nL60Clu9VTCjYoxHsbHfHUe2vYtM1S72gipmaY1Ar4dYUeUgCCYHhPW22OX5OqFoQRJeqZXkIUczvIdj9caGk1ArM7KpqKXhu7oH7mFgQus3WdpA8t9wRz6/LElZlOkqB62HP0jzW25c8S5ziNM+EKJAgMBMfTnIH6YFom4kBgxhgbaZ5wfzfuMWiWg2tSAHES4Lc0VSZCzBMbwPSem/rfBHF8p3VXuoBIADDSBqYqrcxKgAwcS5eqDXph1DJ3qCObDUNS/vJ2g4tX2p92eLVNCRpRQzmLsF9p8rASb2xMC60KJMSVSKeXCNytdrAgiPXyx+xxotMM8CLmVkbWv/gvzOCGLVPCFUA35EGJAZrbQSAOfsMF8PbT4QBpiZPmJm89Y6+2CDATHCEvIE8oIZdLhRdDzUSQI1rcXPMf4Y8cKzAKqaSRHg/U+nTaSOk4IzFU1ToQCJsTeeWraw5dTtjMmCrKoA0sTqncMBcW+o9MdAmBspkxJ3UDZdabAAKQI1agDKzv6EEwfQjpjzNsk+VAkgWXczeSNlHpubYmzLlwYQK2oi27coHpBueQ9cZw1yCFAmefRRaIP5TYj588dibRshzFx3Q65dUbTCkoQWlZ1IecHYj0xpmNIYgBChIA8IF+YkDyg7n5YJzlRnYhV8StAIN3tcD5b9Mb8OsyoACHuH20gciDcaTiCBMDZECYk7qBKCBtI0ypGuUBsb89o29iMSDLK0jTSFyVOkXA5meV/n8sTVFNQsAqiCRqnzAW35LvP0wRlN9MA0ypidyRAZSdrftGCa0THCFzjE8oPK0Vuvd04CypKiT7k9DY/LrgetQFQKVphWidIUbRdv8A0jnviXMNr0sqaRyU7GLSY+DYb3t0uWjUwpbW20P11HmYuCNo2GItDscKSS3PKgydOlpINJYprJbSDqkTI+X74Dr5ZWOpVCqNzG3RiPWdrwLnljeqYYabruJvMbk3vBlgIvflhgndrSOmp4ST4zBuSPSMRaHdJ4Uklpnuh8stMo80VGi3iANwOv8AnlgKrly8wiggXAAt6THm/b54lLHXuQo5xsvJjfzCelgQThggoohZfIxvuZ+H9b44ND8HZcXW5SlM3YfgUj6wt/qMZiVlpAx3VMehq3+frjzC+rv8v2TOnt5+K+oUzGZVAD3b1vSVU+uxi3viTJ1MwRNdKKnnoZmj/eUev6YkOXXWHjxRE+lse5yjrRkJZQwIlTBHscVpTrVFnKlSPw6dN/520j9FM4A+7U18VWhlQSbfhqZ3tJAvb54Y0qOlFEmBYT7RgXieQWsEVi0K4eFaJIOx6jBAjlC4HhLs3wzXEZDKEctQUEX9EMe2PVpOBAyeVNQW0hQBt+Yjb1j5YsEnA4yf4wq6mkU9OnV4d5mOvLHBw7KC091WuKZJ1TvKnD8h0ZtIbSpG5YqpibHpv7Jc1wJqg0Jw7LOCfPSOnSeoaLER6/1x0jOUtdN021KR7SCOeNOF5Y0qVNCxcogBY8zG8e+CvFuyCx12645xPK1MuatPMj8RqS3kCm8VKV1c7X3UAkHYGxKvJZJtNRnZ4DSyISWgKrM5JPIMog6iZAEGBi8/aVnwmYAEFloqrCOVSqI/8M2vywq7HdploIy1CFVyPxHKgK6gISTZVBVVIJ0glSLEgYqjSC24bdla/qjNpSXtLwqhlcx3Xe1leBDVtLBgaet40ANT0yoBm5mJgjG/BeE5jSK1Tvg/g/FAQeAlZDlGMgAm7RtywJ9ofEvvmYAoN3vhFNNKx3lZhpci5BATnsJAnHvFc9mWKmvUVTTUeBFikIHgqQDDLqF+kmwlZVUoBzg0EAlNZVLWlxEgK/DtAFpd5TIYUgNddhCS0AMtNJepJMiAFM+bHJMhwzv3ZS0qKkuQunUSxNg2wAGoejAcsdi7N1ctmhWrj8SrVRhUyxYKRq0koVYxGpfC9hBnFG0ls1X1+aEkGxDBQkfxNpQSYF5suwGrdQpOtwUdK2tUbdle5LhtKmpUU0aeZUA8+YHptEYV8X7OU8x5CKbAWMfvp2g7wOc+1jpUToLWt1sI9GMDG+SzKOZVWcEg/hU3qcoMmkpA+uMdj6l1zJJ+K0nhkQ7Zc/7IZXVn6FJ/OtZVafLCuJj5LPrgbiudbM1qlUmTUcuSRvcwT0UC0c/YYcmoiZ2vmKLMO7yrPJUgioyd0vhMGzVFN+h5jCbJ5Ze7MVAJPmt6W/w9cer0zjUYCey87XaGPMd8LfJup1ebVPjLTJaL4XVyLLT8p9bE+/5eRPOwwTXqkMUQyCYPqRbfkLgMfQc8G0MoqU6mth4vi02AgCInYYs5cIHCRhpuPKGyboofxTIGuR5bbW2/wxBmn0xoYkQAW5yLqQfzevSMT5uoqkopk2BNrz5YHNiLHkN/eXL5MgEaRNgALro+IbTPrzxESLQpmOoqLJoNQJMOskqLAAWiPy3m++B84oQ/hEx6HysdgP5haOVjgqtU7uVvKiGMA+D4THNgTEc8e0uGOUZWhTEJHIbmfU8yMdBItAXXAdRKhy1MTqLgQhDJPlHSTcep5nAxpxFOm0gmVbo/QEEbg3/vOCANLFTGp4V2gfIiebDrtE4My/D2NN1KqDshBkaRtEXsee84627AC6bckrXJKB4wTZYdCNiDtHKIjAWZqqQBSHgJ221H0m4F4Y7RbEmarQTO/kqFSAXImI6fxHl8sE8MpA03KFDUPh2OlRbwwRIHqPQ4n8XSFG3UUJTjTUlyrGA5ZRpXewHS8Yj7whioMqxieTEWB9uR6keuCqw1MUBlTZjPniIvyjZm6RzxvUyDBLoDU1QYMeGYgdABEDrBxEHjhdcBvytvuhCaWIJJlniDaSCB6Wt0wuy7s/4a6eqjYTvJ6ibqIvI6Ym194qoF1mnOm5l7G5nl16m2Cc5QYBQUYALqap+UnmYG6k/7pYY45yNlwMYO6zMZFgiEME0yXkTJi5ncyZB9DgbLk1CFkqomBzX0uLsJt0F98bVaJqkMisSoCmD6jxH91t0JwVxPJhCIDBGB1sDdW5P1m9zzBxMTkDH1UTGCc/RDLwdgAO82/h/xx5ianxcKAO7cwIkLIMdDzHrj3ExQ8yhmt5hfRq5er33eFk0lNOm8g2MzMRvywRWSoysBoEqQLnf1iDH64hy1EKsAQMehYiBBN8UFdXtU1VhVWkVAABNQgz7aT+5wq4lVzpKCilABXBaasll5jxKAPf0w0qLMWvOB6/D6dTUXpqZME/8AK+CaYQuBKnq52uAIyxa19NVLH5kTgU8UzK1FP3KqaRW5VkZw09A8QB7nGr9ncq1jRU25SPbY4H/908uRYOsflc/LzT0xILPP8qDf5/hF5rtG4U6clnJ28VG3v4WJjHvHu11HJ0FqVQwquspRIIZiImZ8oE3J2/TFd7UcOTJUg6V8xrdtFNA6wWgm5CghQASfaLkjFMr8Haqe+NV8xU594fEQPhOs2UbCDYHafEU1K1FhAcYTGUqzgSAgH4i9f7xWqsGauykm8DzBVEQQogAD0Hrgapmu6lm1C12Ub/M2m37Yc08pNKq60SisELB0KqoPrtAABtsBzLTjTgHClqFa9RGWlE0qNS8tAhzMSN9Knex6YbW1lKjTJBntCVT0tSo8AiFNwrhoE5l51VpKDUPwaZJGgE7Ei5j2kxOFHaXMLUZKdOYBgPNwB5zzBBEADbY9MFZ6tUpMVkDVMRsAdys3XC+qV1HSZCgLPU7sR8zp/wBnGE0ufU8RxyvUU9MxrbOPMqKmtVF1Ao6K0RUQEgm4idtjsBv7YgzFdmzbVBqpqqA06YlYAIkDuztMmRJ8Q57ODnIpCkVEyTcXUQNNyDaC20bjC3LUi9YsQNIBpr5TJF2MGdpg2IFuuNPTValR1jshZ2v0tGlTNVvSeIVl7P0gOI0C8VAarIrVGNQL3lJzTPiJO4WJg+IwTIxf+K8BKZSqtbMPUAcVF1sSUVV0sbkTEtUi1wBeJPMKWb7yzuyhQPEovTKHUrqDcMCFOwnRt4lAe8a7VtVRTUZRVQFS6Vl7mfzPT0d4ADfSDuYJIg4tVaMHpGFk0q2OoqlKzLlKjAk1K1WmurbwovesfWWZLYQs3hNJVADGQYuDzQex58hhjxnMeGilMlUpJNuesAgerd2E9oOBkygGglgC3l6Id1ibkHY9ZxYa3gJZdyVtTy50KNAJJAYA7LcR7QfqZxMzBabKxiPMxkyDtHIk9PQ8sQ5iuwpgyBVElgBYQYhv0jrhv2Gr5ep3n3jK9+QwIJLMASrHxKrAv5D5QTygwBgnvazbsoY1z91U/wD2jHlQCLCdtJ5R67k7kx7YxOKtDKw8zBtSkgqwi4+m1sdgpdkeH8RUjL0qS1EALfd2emyg9FqBqbzyDaDG8TOOadrOxOayBmtTPdMxVKkWPQEAnSSLxtvBMYqeI7urNjV5SzahRUILHV+HN9RPm1n8x29LdMRZnOJTR0QsA7AiD4lFiR6RERzxr2by5dxRY6BVghjAi5GoFiAJNg0xO+2Oo/8AwnyLWSrnGO+v8Mj/AHVplx81GGGsYwlikJyuVDiVI7qxPreQfMN9zvPWMRV8+Fp91TJgHzSdpJ+sx+uOh5/7IAQKmXza93qVT3qEMoZguoEWYAkclwyy32SZIEBs49ZoGoIhCk84ZVeB85t9ANVyPw2rkS8ScPqGkHTpiLR88F8O4gCO7I3MkjdgBZZ5ExGo7Y6Bxr7KabSMlmAa24oVKit3gG/d1QFuPysoPyuaZkOxGdeT3Rp6QGBqeAGSVWGPhGoggEkA8jiG1HBSWAoqhGhDoIdxYRAAg+DqFI+szvgd8wWApqWIBN5ILi/hk9JhjygcziTi2ZqIe7qaqbraqCIIboJ5k3naL4jTJkeVgtQgRpPlnZR1DDnzMYuEzhqqRGXKE0I0adaORqIAiwPiWBaIuB6euJsxmNVSFZijwIN1kTePywNviPoDiWrUZ2amralaPSI8w2mxgkzbbfb3IsaRFLTMtvYQYn6EXHzHLHRmBsp9Z3UdFtDNTR2UKQWYDdfW0SOo+EjpGGObLMxupp6eR8x+KWBjQOce2BuIOXLKog7ahuWF9Ii8CbnkJxJw1fCVKgljoYEwFUC4g7heQ5gg4Mb28JboIlBDhrcqzgcgDYD09Me4PapBjvEEW3/xxmCsp+f5QXuX0LOPSfEfTGgBJ32xpSJEknGYtFbg3HoMahxpuQJYC55kgAX6k40okwWxUePZ37xUFBCRSpSWcCQawssXv3Z8X80c1wQEoZV5XzH2xtRGAuGZ8VgHiG8rr+VxEj2O4PMEHng+kSDBH64AoguYdr+0WrP1EC06i0aehSxaz71ICkeIkhCZto9TgXJ5tKjmmPw6hBI0sWRrkHSWgqw0k6SORgmMA8QRznc6wCkfeHEEA/EZ36ifr6YXqtU1oQLq2VwNIV1kreIl3kAEiZIwNfR030i44MbrqOqqNqWjbsrBnK806i1laplwoNVQPy1KbBm8UlVIgqszIucS5vNQNbNKi4IFgBtBHI2iDhll6TaqoBB1UmgCN5Vhb/Z5i2K/V4WdBFECpRa5pBhAg3NJpOi48p8PquMAgFoBWyMOJS1qhZK2YZGqHTFNFmdRICkaReGj9ZnC2hpQwrTpsVIhjO+pSdQmdz1xbeE5mm5C0jDLbuzZli3lm/SQSJ54V8WqjNVnBAK0vBqiSNIYvE2gsdO/wDDqTslpCstqEvjj6IHjVakJdJkCDMi48IibQbRzwLw7Sg8J1WAew8cGZuN5LEGCJix0iM4dl1apt5APCIgs3PSQQYHPSR4pMRIm4pQ7pmZZCytgPCwPmIkmRMMIJgWncDVoaZwp+I054VHUa2n4w072y3YmdvOEVVzdBxNRGSpsGSTexJKi3MgGd1BYHkD3RrfhlFhyACbm7HYWAJBC6iJGmR5jhvw/KqaLzUprq0rq1BlmdQusgE6d5wFwGmalZ/CjCkCQHaBqCM0kDcatHpGre2BZqKtc2DHdE/S6PSA1SCewT2vw/L5lmlBKMVQrYhVMKJHLSBa9sV/jPZdwNVNRWABKg2YGOnxC/K/vhvw3LtTq6CFRXJgJsCASDHIkASBvfpiwDLMECiWYGOvsfTF6XUxBXnnkF5LNuB2XH8iYJLmSG0sDMg7BmB67emDuztF6ZdhXqU6Ctqfu206iDAW25aLcgJPux7bZxTmGqBQe7QUxAuxklz8gdzMRgDL5pTRUlVCFS6qveDSyKd9ZKvIUDUCGki0Y57paFYpASSmOf43XqZerWKGlWGllqKxVgpdhAIhlKqIsbgEkb4cdm/tHqZsJlc8FqsCTSLCFrVAPwqdVQNJ/ECnVbaDYmabx7i/fhadOmWZxc6fEWBMQBc8/r6Yrj0mAupHK4Iv0vhMpxC65284TUo1KmcZ3WsKQNJkVFZyW0swprTBRAkyHJZSy+LxRhIe0Q00TWUlySBpbVAEQ06tV9UWJuG9sWesddOqaWl6mZoUUUOYUUyo8bNBJ8bNPyuNOKnlu5Vh4CNAVCtRCreFfGZul3BMajcdRg3NhDTdJWvFuP13y/jrOcv3o1oAsMisoaR4SSzCdLHkBa875njdRalNDSWvABqNUUK1ySq+Hwo4QrtN56E4WVFNSotJBqY1xAjzFmkDV4SLrHOwtGGT8UbL1IYEO5JddjaLyyqTIPOTK7mcAi5Sqr24ztM1KaZp2pSQq1IfSpMgA1AWUra4IIIttjouS7SUOIUbLJVFbNUnUEAKoQ93fykA+VSRadNscdbL1K9R3p0ydRJIG07mCfrHrhzkuzeco1EqKIK3bS4BQDzBySNMrPOGBsSMc0xuuInZHdr6Bo56qHXWhVVTppKqAVkwFMER8O2B83WAbu0UaoCFhE9dI9ecnYX6Yt/HOE/eMklUFmqmn4W0tpZBYqCVAMNuLEFyTtA5/lFpwgqSHDApfe/8AU7neR7YuMdiAqj2yZKbfdghpwgdw41NqACzIkCPLE26z1xBxMKGfu51SNZG8xYL1fmI2vOPM1mgGcqTrKgNBMIP/AFdBvMYlyFJiUJ1Ai52iDcSSTJeZJ9I5Ybg9ISsjqKhyg17yGEEldgBcAeh39cR5usAWZQykn8TrI20380Xt8JM8seVK2ksyEGSQIHlE+WDu03X/AGsEZCixJI7thHh8UwSJgnqeZ9sQM9IRHGSotLeg9BSDD5MTcevPHuJl4W8cx6Cs0D0EDbGYmx3Yobmr6KcwPfHjrYDGEzGFPHuMlCaVGDVi5NxTnYkc2PJfabRNAZVxA9quNsgGVy5/GeNbj+xQ8/5yNugueUrEoBCERIQKIjp/nnON8nQ0wjXcyXbnJuZ6kzJxqz/iTe4C+m9rfM/TD2thA7KYUMy9KoKqDVYB021qL/JhJIPrB3tbsnmkqKtRCGU7EehggzsQQQQbgyMUD7yYJ3I2jbfbrODMnxQ5c6rsjGXQb/zL/EP+IeoBwL2TlSDCqHG6IXiWcpuGE1Sym21VbG52HeMfkemGv2dZtKlTNZerS8NZdRR9/A5BB6Wqr7aZ3x59oSEZ2hXSqFp5ih4XAkFqeqL+odbfw+mF3ZfMrS4nTILFKjMhc2H4gJUCbnxBB9MT+Kml7PVhzdRsrUShV1P3jMlOsxHjUqSJZhAe+kib6QecBBW7QadKpRNOLAEAkegsDHPHUc5lkq6UqLqXUCJGxBBBFrEb45xwpKgV9KjwVHCgqIdVqMoaU8rWgggiRIAkzh6zTspi4bStrR6gOw4SVXX4g2itropUQMXIdPIzWBDeZDJEQcacEfuVI0htNOGkmDJEze8kziXtMX73QfArlajrqBBKCBEctUG4BttgXK5cu2lRJMwOsCfrhbPwe1azGhxLo4H7qL70KZqMgM6wwUXIXSBqO0gEEddoi+HWXArUhaaczNmkmYiBLX3iG83m1DCx1iIkeGT/AF+WBQ70WFRb0yBqU3CyQdj8PMgbEAiNxqaXVxDHbLH9I+jJBrU8nJI+yJz+XehaCQTrdFuP5wORieQnoDg3giBfvVZQrroUwCZbU1EAAzzBIHrgylUWstmmo52BnR+YgruYIBIF4QmLthPVyi5UZhGBak4C64k0yHm4+JAwEruJNiDe66i0P8Rvv+6y2al5o+A/gyP1CN4fxKnUr05U0zqES1i8Qyzt8TeEkEabicM+1XHWywCU1mrUst9MXiT13xRTrVipAOoC+oEFSJU3JV19DP8ACym2M49QKFW1MyhRuxIF9UAEnSJB2OFOdJyuGnkXBRcYYiixBHiIDNG+5IXosjfnivUwOuLLnnDq6MwizJHp8Jj1/Q+mFGWpUARqabdDE+vOPTnhtZgLhBwgouhuQrP9nlTuKv3hqXeOUbupN0CqSzgRvpBAP98i6cNy7Zy6oskk1azIrG4EaSwM1CsQeQMm5Awg+zmu9bN6aSo7LROlmYwgLICYjxEAwAYnqMdD4DmKaOqUITKoWRQBLZmsSC7L/AhmWA0yTsFxXqAB0NVqiCRL0JxPhL5PLTl0NTu0YALWamyg7GIKVEUk+BhYc98c9+0DhVWi4qDasNRj4iFpu50xupcXHIt+XHdRW0gn64519pPDgpytZVhZYMqWAZipDACwM2J5ixx12IKlzJMhceruyqjhiJfUkDkkKHnmSZHuJ549ztSvmGZ9LuOZCkgQOpnYHrjoXZ3sxSzVau2lVWmE0hRNmNQmb89MR6/Wzdp6CZXIOieBW8Or+ax5WtOCsFtxKUXG60JD2dyoyWRohitRq5FU05U6CwAUidwFCzJsTNsOcrw5q1RamY8mkEUQfBAJ0Mwm53gbR1jFUq5Wnpp5ZBp7wzUIudAghQDzJGkD36YveUTSpZo1G7QbKAIVR6KtvUyeeMPV6pxbDcT8VsUtO1hzlLzl0p5lqIHgzLgqJhUePxgATE1KTGwEkg+45v2lpCjm6qrpbTULKZFiRNQHaOZt8QIxfO1dItlGaSKiN36mLqEK8+XgP1Y4oYyWpWaDB8QHN25NeLTMD5nGp6LealGORhZmvaGVJ7obJ5diysunRJZtVmJPxEA7m8DljziFWpTAGoecwVvCTsQbGDy9TiWk4psWKQ9SxE7MLmTtpIOqffCpasMaYGmDdiIued9t7TcDkScaL3BrYVNouKOyTCoPDX8QuAaMDVzgl41bcttsMsnKAoqLW1nyoNDgm1hJVgWMbz6YBFKiUKgywEAqDe9lINwT5oGo9YJgQZVMxrDLpHdkVAGbcqQwBvJgiJ/XCGPqTLU57KcQ5MxkiLFq6kWK/dqlj0uJtjMdIy/2wMUUnKySBJFZLmN7qMZg/Eq/l+v3QeFT/N9PsnHHuKsS1GixRVtUrDl/BTPNurfDsL+UXhOS7tYAAi++0+vM8zjFoJSpqFEAWsJj/H1xulSBpO7cxa3TEAQiUlPLgKzAyWO/X1xCcuTt/n/HEwBCwOUgW2xvQECTglBUGZp6RMbRP6D6c8ZTpAsCSCBcRjziPiQmSDy5/pzGIKFBjebRb/P92CQoXjeR72i1MxpV++S9kcAhvQI6kqeQJDn4sVbNUSwEm9MwxUFdJ8JEiJWoGaQCJnTexIuShkMgFo5kWIPIibRg3KcBymfWpTqh1qoBpqIzIzUjJphh5andtKAMDAVfzYA9OeF0XJXwn7SVVQM5Rqd4sS9MKwqRBmJBUkEGIjoYwHwbxT3VV+9cmrVSonmLmXZUaPDJHkcC95OJeNdks1lqDVKtfLVaVNLswKGBAFiGuVld2mfqsGSqURUqmk1MUNVQEsBBXbSAxksQbQLEzHOpq6NOpTi+DxKdp6lRj8Nn2JfmSa9erUgPANJSqm+jVBgzEsWIudpwFl6ZRxqVpBsFIBmesGMb8KzTIGiDpQXaTJlVFiY5nl1xJk6zOx1HYEgTABA5D2xlgRherpNLRCLzfEh3TDQoqgHxiGEGW+IGDJO0XPpiQcL7xaZVkHNw1RfDpFzvsWI9sV6vWKho2kzP5TY/o04IzFcLSdgCGVInlGgz9S30AxJbjCAMtwPPmEoymZqU3cpBpM7WEeWdxIEgj4T1+WLNk+KrU7susIJ06plmsgY2JtEahsAd7jCHgHCzXplySlNIAvpU2N2bflsLwd8OeJ08tlysB3rJpAUB1JpmZBMxs0gm5IPIkY9E0WtAC8bUN7ySM+pB8c7P+Vsu5DqDM6dFwzOPCYDKoOqBBIMAThfn+H5jw08yj0ki7uCRO58SkgezGxJ+TTIVKopFWqKugyE0qwMppYEldZBDEEagLiBYYNyHaiqq91XpmqsQGpP4gvIMSRqPLVINvngTSad8ImVnNwMqoJ2dqLUREQZjW4AWk3iYGYBMEKLXMfPox4R2e1Zr7vVVlZZFWmizWCxNgw06iYEm0NOwxdOzGdprnEzGVapUbToZTlajAKSuu9NAdayBqlt+c4vdHJUM3l5rUVfXUqtLrDj8apEHzKQIHUYQ8WGBlWWf3M7KkZXsRmUqsuURstSq0kSrWzDDvJBY1Ai0mJIaVk+HYwRvi+8I4RTyyQhLsQFNRgJ0jyqoFkRRsgtzuSSSMtTdUCudRXw6ubAbE/xRv6ziLiObSkheo4RRzPM7AAbknYAYX608NjCkdtRC/M4TdsMv94yxFMhpRipm2pSpH6gjHtClXzBJJOXy/Sfxqo9SP9SD83v8Jwz7pQiIgCoFhQBAA5RjjkKRuuT9heOVMtVzH4Peo9NHbQ0MumQI1WadRsSNrE3GDO3HGBmtFGkrKtMl6hfwjxIBTMgmRpqEkja04m4fwxaCZgC7rV0GBHgHiQetn+Z9sMsrapmARDFENt7oV390P0xm1vSD2lzQMfwrFPRtMOO6E7KcGWkBW71K9R0A1qZRYtpT5c999pOGHE8ylNSXML8XWNtI6sxsB641qVKeWFRzpRC0kxu/oPici0fXbCzJN3z97UEKL00Y2QHdmPOoRz+ESBzxmyXkvdt5wrgECAjeLualOorDSwy0MszBqsBExcju+mKPUzdUUzT1amolkUOZAKmDzsDAP/PFvyNQ1qdWvpP49VQl/wCzpjw/Ugn54q3bPICnnXL2Wqq1Ij/ZYE9NSgn3vjV9FVvDqmn3Hz8yqHpClfSD+xQK09QFWofDYMRab2b0CsZA53J5Yjr5DWaj1AEOsKdLdAPEQfzCIgyQ3PGpbLimRK92WvJJ8W94xEXbWBJCoN+YTk2/mWY9BfcjHoDGxysQTOMKT7klOXBbSBDG0ovRYAhxuSLi4EnBS1oVjpVNK6dRAIsOgMkdB649qvRpUxqH4bmDbUDO53+dsLO7JdQJVRtbyrvcH4gLqOQOJIDMBDJdkoiUNzSpfNgD8xFj6YzA1XhmWk/iPv0n9dN/fGYHq9XxH2RXM9fwP3XaawESbqLgfTpviKhVlrqBH13/AMDiLO1S+kR/d88Q5LOanZCsEH6gDCgrSbmoI9sDZmvAkAsYnSOf9MQVs7oiFk3wRRzDMvkhouJmMcAoJW/mi02n2ONw2zAWi8cvSMD0KmkEG3MsTYDc39sJcz2idjoyyBlG1RgdPrpWJfrNh64h7mtEuK5rXOMAJxS7xvIAtMjdjH0xPkanc1qNTXK94KTWN1qkL+j6DPp64p1fjhqfhtmqjMonTl6KmekgByOkkgYgNfOPCUlzYdhqXU4E6SLgeIWkWMdcJNYOEAE+5H4RByQPerx9riK1HKqxsa7A/wDc1b/Lrisdrs5WevXy4CkM2pWMgqBpN4B1ySBaD1nAlRc/Ug537zVVZ0wEJEwCQIE7c+W2+Cc1mqdWsXRwT3jhgZVwDJHga8eEjUPDMXxTqUr6ovbiR+quNqNZp3WuFwB/RV6rknF+7eOsf4z+mGOTFNxFRgIpwGF/DFjA5jlscPmzNOhS710ZmMmmoIhwLGZggSQJxTMrmGIZlsWDawBtqMsL9CYwGposZ+Eq96P1lbVB3iADsQtKqAMdJJWbSZPvI3w04TlMu+Wq0amlWAZi7E+SYBG4CoCAfl6HC0cv8/vgwO+VejXpgMV8UEgrUUyHpnlDLaD6HAUaga/Kta6gatKGmCNv1CXdm1zNTLKAuikpgOtM6jubE+Hdj4oJsPyg4d8VyTU6gIGmmEp02JGrSy01DR+aIO087Wx0zh+V4fmUWpRVRl6yDVT0wilYEMhGlfykREjrhPx0rTqkp/qy5QSC5nQLDV4FHISDEWF8bDIIAG/deWdIJJ27LneayWliJlWUTUKzyJEWAEg7Sb7xeFmZzyhSJk7wBNhz0qNMesjBHaTNIrFEBAkFST5Fm7aZ0+KQBM7EwDsrWpqIUDwkgyTIYgeZiNwLQDuemCNQ7efcobRByDjzv5hPuwfbSpkKtUrQWotUKWBbSygcl3UEiDBEmBJxe+H/AGj5FKbBu/HjZgHpgaAx1FdSkhhqm/qPc8mqJ3dyRBNyb+L8xPrsfcY8Wl3h3BAEgCbTsTI36DC302jvPsTqbncER7V2nJdtRmDRXL0GHfVCiPVbSurxE8pMaTyt0vhH9oFOmlWh3mZNSvRrp31iEUVLBEHlDAS8SWi+0Yo/DOO1cr3SKFKU6610nfUt2TV0cfqWxr2s7StmqxqGn3VLUWp0Q0mWYF6jtzJIA6ABVEAXVZz6k0uIMHgrsjZzRkWqn/7ct89P+OD8shCUw8FhTXVAi8QY6Xws7RALk1QCdb0qQ9manP8Awg4dZg3wDU9xyqV2n4cwzdN6T6GrU2EG6tUQ601IfN4ddxBsL4X08zUL6qtKmtSNIC1W8azt3ejU0GYHqRN8NvtJUrl0rLqJo1VfwmDHlaDy8LH64AfiNemKxaqzrTpvA8KhnQJqbUokLqfSBMiN8R/TUamXNylPrVGHpKX9ociFy7VcyWNciEUwBSBMagqnSigkcyTFyTjzPcNLA06tRaWX2qVWdRrQT4Uvq8U3Yx0wT2iVVo11vraq2lpJIAdQDJubuI9vTCujlEy7UEpIFL0qtZzAnRBCgyJ+FRvuW64pa6m1hbbjG3sVjSVHOa6U/PEAwRctRqVVWApC6KcbCHeAR/LqxUO11XNNmP8ASkVbRSCHUkEyVJNyWi59BbF5WqUCqTYAD5xiDtC9CpRWnXpVKgJOk0nCsrIhqW1CNk69MUNHWFKu10e87qxqKZqUyJXKUJI0Io8ALKCI6wT6g2A5m5wUcq5pAwFdZMTM76gT/FN/XFw4WeCVaBYrmqTm6t3kuSQQdMTTmwswi46YrHEKuQYoxGcHwiGpsX6kppTmYMEA7Y9YHwMrzpElKqbl4ppGkeKnItHVucKbAc+eCxlqhoqBpR9QJJMmesjcnn9MEtkctdKecK1WOpe+oMpDwbzS7wQZiCMS53hQakitWy1VVMk/eaaEsPhiqyRz35RzxIIAMqHCSIS373S5tUB5hT4R7enTGYb0uH1yAe/pC2yvRIHoCKlx64zBZ8x90Ejt9fsr/XHkAJmBP92PDRPiI83KeeNcgJIk3bcD2wyFKCSL9PTbCVcQWYypOmJB3J9r/wBcMMjlviPPl6/88C1DLKJJnp/XEXaHOslFlpkBoIBJ2Gklj7hASPUDEE4XJXxLPrUR2j8Km0AR/ragJv0KgiADubnlhRkuH1+IVNCPopL4ahU7nZlEXi0TzjA1euqcPFRGhi0KBsNdlvyK01t6jF97HkZXKU6SZTMlyNTnu1EsdzqZwCByvtGKQ6nXOVl0tbY33p1wjs1SylLQiiOcbkn98ZxChGayom5SqP8Aw/7sb08/Wexy1QR+apTE/NWP7YHdMy9am/d0R3QYENWMnXp/JT5aeuGlxKS1kH48+pFcWp92yKBZjAMXG83GwjnbFP7SZWmmZy1YJBfUrkDcRqBN4m3MXvhj25fNDKu6imO6ZW1JVbUArBiACgBkCN9jgLtHXqPTy6ulNQ9UEOKpYGUqXMosDxdcNDsJD2bqrdps5rrFVMqiqJiJF9MgWBiPqMLQiGdbtTIWNSAyRNgQLMPfDvjXCPxajUXR1mSQ1hAVd4tyAm3rhSQyiLwd4vtffGbXZUvLowvRaCtp/AbSuE8z3+SCZxMapX80kE/7MW+pwRXzOojwxCqu0TAjnz5/PEIrCYLD2nDHO5QNqekGZVHOxtAnxQIO9pNjhIa5xwFedWp0vxPCc/Zx2jOTzH3dypy2YaPEbUqp25bOYU8pg9cWT7Us93FFKasO8bwkAeL4gsEXgAt1nb4sc3ymUNRqiVoQBTABsbAiWMbjVy+He+IuC9sK1HNJmaqrXZAaRDbkWBKGZDkCS/OSD6alGnUY2XLzmsqUX1T4Rxyk2eSpram9Nkew7twVIWPCD/AAZJ+Ik4iylTTIkiDDsRvezXtA8p9IOOs9tOB0M7lBxHho1Mg8aLMlBOpSvJ0mQOgIvIxyCvW7xVAlomJ3cE32iFH6kDFhrgR6/Pn+VSLTKKqOKjBbaW8oPOPiN9rWHPEmUrAEqCLNDGZufKb9djPPEWSqwwUeIRJebkRY3PpEcowPmswG2QiJDRY1BzAgHpM8sFDQLv2+i65xwfnn6o+u02WGJshG89bjyjrgWrTK06k3LAhj0cbj2IuMT5SksgtJqJB1DYjkB/DHKOuNK7q5Pd2RhB38W8HaQATBPPbYHEWBokcqTVc6AeF2nK5r70vDDEak+8MP5KQQf8VUH5YsVV4O+/8Az+W2KZ9l+a72hQ59zlQhPQtWrCPfTSQ/MYujrimFfmVXu2azk81/DS1/QMf6YQ9pMse4qAfElX/irUj/AExa+N0ddGunJ6DD/hI/ris9oav+g06m8pq+tLWf1GG0+Uqrwou1q6iTMBWpoPcOtQ/UE/TGmXpB83mCRK06VOgPQxra/u1/bB/aFxoDtZfvN/ZQ4/Zf1wm7M1C2X71rNWdqh/2mJ/S2Mr0n+P3fU/srei/Afb+n7pzUZWJwDTfXWop0zbp/+u8//wBYIonxgdcAZE/6VRiP/qFTn/8Agaf2xlAb+w/RW5XPMopCNQv52TlJIOwnbqW5DElAOkqmguSFYsIANzbTFiNh1B5nDV8oFzWckXSuxW/J55c5jAHFq6ySPMoGs/wcugkG6xzx7Khmi15PC83XxVcyOVFmqrlnVgoSw1LduoA6tJt03xAFCCaiBjIVkAELMaSL84uZufbEuRphipL6WUyFkXBE6jMyWncbbcsaZrMKpcq2ssNLg+IAHffYzcQd9ueCO1yH/VOmyr8gY98ZhEmVzBAIWmQbglrn1MHfHmD8Q/lKDwx+YLsnDqOm/Mgftgt60Ak2xBlR4F9h+2I84rMQotP6Rv8A3YQrinylgvKeuKf2irmrTrlT/ZsqnaVLQx/7R4pqPyqxxZeKVmVNFOQ7Faan8uohZ+Uz8jhTl1DUqlRYAK+AcqSLS1ao+IrSKQPz1G9wDtlHKqgyjPkaJUDSFLtHMqO7pmOctq9wDjtvDM53lGm6nzKCPmJ/rjl/Y/hqrllFUyu/8oALRtsqd7Uv/wBImHvAuLVcoHSsuqjSXUxQD8FjJ7oKN1B8KnqDMCMJptgJlV0uV9cEWO8b48emkDTvHTliLLVKVUB0IZDIm+4JHP1xBneKUMuPxaignwqsyxJ2AUXJ9Bg0CE7W1wuQqjTJZCq+rGyj5tAxtkOA06lGmlaSqCIBgTEctj0jaTim9sM1m67qoTuqKI1TS9iQjKNRCyyga9QkT4Zi2Ccnw3imWAJqZeqLf2jBiD1JpgH0nrgoxCCcyrzQ7LZRQAtK193c7iDu2E/bDgeWo0RUVNBNQKSXcqoIaSwDeVfMY5A4r+Y+02rl2FOvlGV9Oo/iA+GYkacDcU+06hmVp0+7qGKiuNIJIZZ0EeW4fSd+WAghSYPCOocOoLWoip3qq7HUssSD3buqqwgNKr3hi4lVjxWfcdyuVpcMrZinQUxlmZC7Fj4lt5p5wT7Y59xntBp095Qqau8L6TqRjBGvUAqDUxMs4AsFUQBes8Z7XZnMUxS1d1QAA7pLLoHlGkWNxEb4610zwpFgGBlWOnT01O6VRAUaGLFTYTuigEkcrD8PbY4rnEcsUzFRSsavGt59GvA5gHbnhquXqUUyzs6nvaad0xJGh9JdUYfGsMUB6mDyjztSF/DzABK2J/kcQf6HF8EET2VQyHR3QfYvte+RzIrIGNCodFamfjjmonzKLz8ueHP2kdmqdFlz2UIbJZkgkrtTduYjZWJ+ROKq+QiTMyNOnYASD4Y2gftiydkO08Uf/Z2aAbLVqj0YBXWDV06GVTJGlpMmB+IInTitUaWG4qxTeHiAqNmhDQkm/wAMzJ8yjfff0wVk0XTq1xaJB8u0KOm4nrifOcLfLPXoOuqpRqGmCOgPmX12P74HWqZ0AQGN4Gzc1B2v5p5A4JuDPdQ7IhR1mKsUFwJ2JuPiW3JTeRytg7L0dAYhpBjaLEDlG3tjX7o4WdK94GEeKwA2j09OcnA9VRYKCPETbqd19x16YPLTJUAh2Auv/Y7k1TIF1/tahJ91AQjbqCfni5ab4r/2bZQ0uF5YH4lNT21szD9CMWA7ieuKIWillPMB69NVIKPSqT66Ci8/UnFKSsKvB3BEGiHomP4NVMSf5SDiy8BP+kZf/qsx9RWpg/riucCoAniWV3DF2A5FiJb6CpTGCYcwhqiWyt/tBok8NQKZL1kv/wBYWP8A5sTaNAVALAAD22GBMzmDWyvCU37wo7f9lTJP6kfTBfEKkHYz/TGT6TdNQN9StaMQwn1rEP4oHpb/AD88JOD1wc9QHTNVefVSuGvDjqqSff5b/tit9m5HFtG0Vqh+oBH6YpMbh3/lWeR7VB2rRFz+b2DrpqU52JCtM9CQbeo9MJ8sjOQ5AKRIk3LfmIHpsJthz20pBuKV1bZqIYWm6gEQPfCTL1Vhi+oBx/qxaH+Ifw/mnpOPS+j3f9dhPZYWsb/ecoyTRILBdUHTFwF5jr4TcdbgYJyWScEVCVg3MgkmedjuR9BbEGRCkeeCBKXuCNmjeB8I6GeeNuF5gE6yx0wYE2B+IfLceh9MXGxIlVnTGFHV4dVk6QQJsBWItytFvbGYKORrN4lp5kq1wQ8Ag3EAmwxmILG9vPwXXnz/ACutJXimkC+kf0wvqHSxZ3IZhaByHiIFue3yx7lNRWne8Atb029LfvguuqsFUiQ0kSOkD+uEhWil+XUsaJcnUapIsdhSqALba5mT064J4PlB+EhjSaa+g0lMkf1K7c7484qdC0nBgJVWfaD/AOYDDFaCiEJOlZpQOSBjR+opZim3/ZjpgHnK4BB8M4cFy9ISY0wxYRqDJRaSLx+GjLvaD0OIU4VVfM1HbSaKVnYU2fTrqB28TQpBAiwMczzw3pZ8d0EdQW0kkR8YWnUK+gJq1U6R6YU8H493iVGhRDLvuwbwyT1LBmn1wDSpcCRITBO0OWr0zSzKPSAJQlC2jw2MPTNgP4sL17GK1RM3kc0KrIysFqnWDpNhrA1L8weWFXBOMxTippBMsG2jWS/jB2WW84JHULhhxRe4R8zSBWoih20MVFQSAwYA6XlZhiDEyMEIIkIXNLTlMc83f5mpSZTTqPlHXS24Je8EWYGAQw/ewP4jmi+VpVApGtEtE6dag3HpOIRkmrNSo5wf6QKZqJVptDABgGUxK6l1r1Vr2tfbggJy4ot5qUUzP8IBU/NY9jI5YkIVyz7SKbrngpOo93v6E7egwg4dR016Sj/pac+o1rB9I29oxcPtYogcRp6dzlgW/wB9gP2xTWqorCsJZgQwg8lIn5WwcS0lQDBAXQPtvfu86kEA92SZ2ALTMdZ5c7Y52iBCGkMxBYCRMfET6nf5EY6N9sun78jtGk0JEjlqjHO84lMjSgIcLKmbBd/n7Y6kOifguqEXQrz9odIUsvw2lsPu4mxnyILAfFMwf7sDcIbv8q9OrGpCyNPQiZ/WRht9oKafuLEkhqcD0hDI3/h29cVvgmSNSo8rqusRHKSPC1r7SINiARh1M2534+SVUbdI25+aQtZHBbxTpdgZ8ttQA3kAfXDz7OKWjiNCqyg6AzhGGpnKxq9TUCFnUC8oAMNeI9nwzsYZtKjeAVZvEdMehBi+53nFVzrNSYAytRG1B18JAFw4IMqeVuYgYW5hLJd64+KaHgOhvqn4K7/bdw9Uq085RYaagAqFNmBAKuLwSRInppxzru1TQ0+fmB5eYM9Qd53k4dcZ4zWrIlOqoKN4nIPmhp1RMU3MjVpsdRa0nEHEqwSFIEtvNwB69eg645jIBJ4QufkAIJ8wwUDUylT4y0GPQSLydvTGxpaempwdInY7TPOZv1xB3GkEsmrkVYwdJ2eZ83I9MWDs9lKdTNZXLC5NZSZvpVfGb+umIxJJgk8KWgXADkruuWphKaU1sERVHsoA/pjzXcDfG2Z39MDUx4himFolVjgWYP3ygh5DNi/pXAH7HCbNf6NxCtVEwKqu4n4GXTUtz8Kk/wCyMNsq4XiSDaMxVp/79Nq/6zjztDlh99qEqGL0UgdYNQN8oYD5jC3GBPrTWNDjaeR+ir/ZbO0CcnrrIv3ehWSC27GtpEDnKAH5jDXOZ6jVaFq0nBB8rifePr+uKDR4Z91ObLf2ZKr7Eak5/l/zbEHD8+BUpVMzSBy+nu4iYUx4iD7TP9+K1bReO/xJ4Q09R4IsI5XSOD0ZeoNQ26jc7c+n7YrPZxSeOVAViCzbfwIP6z88V3j3CRTrLpZACYQgCCp8VNiIhgwkE/mGHfZ/MZaroUJ92zqxpZWZO8IiQGHWI0naTExhbfR5Ad1biNkR1YJGNjK27c1QnFGYyB3UC150rEDmcVunki8PUMqbFoFzy2F1BABPP2GDe1NVmzSM1RyYKstWNSPddJKBZW4hueJagVqWh4BiGKnSPYdOnz5Y19DTLaIY7/FZusfNW4crzL1Q2thS0stibS0chzj+/CPM5nvIOnSOkzsbObbDpz9hgyqru4pUVqVH8rBAWL76fKCdvMcetSqZdagqDS5P9pTKxyAKsNsWC67CQGW5QJrUhZqdUtzIO5588ZgxKDQPxkFttO36j9sZiId2+Q+6KWd/mV1l300qekAkhQ0chAufoBiWrdYBANv8/rgbIMCiwwsoB+gwVSoLJggnnfnhYTiFBmagd6FAaTrcvUJkRTpiSbHckqBgvN5iaTsBDMr1Y5gVEFKgDPxO6qQvoemIVyn4qGF0FGpufihhbSf6ex9/aRdKpqGGXSrVBt4ss9SmWAgyCDrC7gpacLcpCRdpM61GvU0zY1W076maoV5m0CkoEfm9cKeH5so7KD4XsZsYRAoME7SH9dsOu3mXAzJuDrkgi5uoEfJqRM+uK9UyzVKZeUWGkmoCT4fEq6V6lhzJ5QcVTNyvsAsCh4IaiGglV1ZY0KOgAIMNbSQ0Lp2N55SYvFXoFqLLNBiVZdzSYGW0kW06Qx07WMEYn+7MPGgZb6itg9N9IDFSSVIMAFCYMAyDhXxHhhYqjMNVjLyuoLcgWMmARGtrdMcCZlqhzQRBXSBx5HOXztIE9+O6ZdzTZdTlIiSGAaYBMojKDcM0WtSerTqUiIqhgRaSR41a0yB4xIt498U/sPlRVo1sqCRdai1LBkqqADptDBYQ+mrTcG1g4XUOTWt3+WZnDlxUpKpVlbTJGpwwvMgi17kAnFkbSqDhBhc6+13M/wDzMR5ly6CB11OSPoZxTWpjQ5MXQkDabWaOnQfPfFh+0PMJWz9SsGmmaSMpj1IuPRpB9sV/NMoVmIuUIWPoR8jf2wxm2UDvUuh/bIrCplXIEtRMA320Egjp4j/kYoGXYBSq3YrIEXM2m3W0DlbHXe2GSHE8klTLENmMuAyofM6rNN4HRmRgOun1xx8Mt2EzuIsQ03W2xBv9emBougIqjZOV0/7QIrZCnVSC+UrlSpgakZtKkQbiGBk+vpjn/BaiirTq1JNPvF13K6l1DXdSCFAJiDvfFk+znjAq1nyVen3qZtBSd1EMukMAZ5gBtPpCRtGF/aHsZmcrVq0XU90xhMwR+HBManYCKfUgxBnlBxzXbgqHNyCFF2oylTh+drU0LU4bVShiRoMwSTIZRF9U74H4txBcwtGqQoqAlHTkREhwD8J39CSMdR7SZehxZDTy7UzmKQPdNq8NakDocWkwSs/92RvfkeZp1KdXuqtKouYQQyRJYdbb2EyLETfHUqkC0ldUZJkBa5vMzoCHYHSAPDERJPIAW9icQZFC5EsRpIYWu0GLyeUQBy354lymTLGQAVBIaOo2AXkoPI7742zNJqb95IMnwrtyEg+hA35EDFgyes7JQgdI3Xmc3Lg6mIiLRpEhgb7f1jFu+yLJM+fVj5aVJnE7tr8IY3PigEemKxlgJRtJZWaZjc8mI5KDsPmb4snZXtG2Sp52tSWnoLKql5JLqCSFA5SzHf4sKrDpnum6c9UHhdnrYEpHxDHK2+0jPugYrQRTsRTbUAxABu5H6YBb7Q87LoKqQonX3QmfSbbTyxXLHASVbFVhwFbONEpxmksG9ek/pDUKqSeV9EfLDLtfmadPM5eo1Wmiw6OSRC3RhN/4I+Zxy6vxCtmcwtTM1Khr6QUYwogTbwgbT++AsvmIzJdYPdz4jeWFyep+eJNEhslQ3UC6ANlZPtDpZfMMr5WulaoxAenTadcbQBYkSx32LdMVytTWo4A1EOFSLwkblgB4SLgA8wTgHvzS01UnxXMWIM7gbAAxBi5kbYeVgzE1qKkHQXrqJ0MZUeCR5oJMcowVMhnS5JrTU6m7qLL5dqyNkKhArJLZZyR4gTJpzGx3HRgeWAWVqkUqgK1EbSZBBVvzMf2A3PPBlNTmqqd0SmjxipF1i5J6AEQBzPoCcOM03eUTnUANWmO7zCzAqgGFdfWeXuOQwyAx0f4lKkvb/sEFTz1KuGyufI1iFp5oC4Pwip1tF94364X5vIPRJy1UAOp1BrkOt4ZT6/pg0r94R1AWBSV2eZCk8tpDSIA3w54Nwpszl6VDMLDUxKVZ8dNCZAHKfQ8vYSLopu6TIKJk1G9QyEm4J2hzeV/EovVVpvTLakI2jQx0mAd95vg7P9uc65P+kt4wDARdIX+QqRM2jcn9EWZeorMO8VgjlJUeFiN2LHZYv72wNRQqwbmxlSbeL16BhYdPfDhB2SSDymTdpcxN2Sec0Kc/OKUYzAfeN/0iD0IuPe++Mx1qmVdeHdsaa0kH3Or5RdXVpt0gY2r9vEAOjJ1Z/iIH7A4zGYzP6p+y3v8AjqZEyVFQ+0B1WPuzi/Qn98Zle0urWy5bOVb2GgMFJZ3bYbEubdIxmMwTdQ5xS6mhYxsgofivaxaxIfL5ptIsCB4SJHK+kTt16YByfGkVArUcyTMDSg5XUC+6267DGYzAXyZQuZZgFb5ftX3cp3dXSQRdNJF9hBMCPcdABbE9XtVRqEFqNRTqXxRqgKdRgaV3gr88ZjMdjdc2TiUzyHazKUiDTZkkDWrUnAYxGoNTBZHGwcbixBgRYE+0vJ6SGqOb7PlixI/mV1U+5VT1GPcZhweVXqUgTK5j2jr5c11qUHQ0zrUoFYEA1ajqSCoEQ4FiY04SVChMlgZ9OY2HULFjz2xmMwYqGISbBMq3/ZdmwvEsvoqFRDBlLxrUj/VjVYkmGgkeW14nqPHOw3Ds3U7wN3Fa+0I2qxkqwlv1Bk74zGYg5ypA4VBbhlfhvFadFTSq063jJcimriKgYM4nQZJIi2rQYtbpuS7R02kK+poBKM6LXXkZBISsLeZTfq2+MxmAu6oTfBBp3Kp9tKtEGjm8nWpjM06y6u7BVnQtp/EpKBqKzzuRqHPFoz75HP0YzAUKRdpBp+61Y0i45lW6qCcZjMCx3iHKKtRFMCCua9v+z+V4caNfJs/dVAUcAF1LiCp1nwiQWsDuBAgnFAHEEYMamozyG5vIUdFG/qY6RjMZiwHuaLeFVNMHPK3OfdiUoatLRcrBBKjWAASAJk/rbkTxTLtTy1OnpYKHJeRtq8pJ6lQv0jGYzAlxO6YGgDCLrVacBaP4hcACDIW0AnkLx88RZnIHLoCy6lDeIreYbxEmNjA35YzGYN1QuMoWUg1pCIqZ4P4aJc6jJJtAMeFZH68saHhb1WCU1jwEASAPXczuQfWcZjMdeajxco8NtKmS1N87wlClGj/bIwLkbGAZBO8W+W2J8rVp01DNmadNYhVWGqH3F4J6BT749xmJqYcUqiCWDO6xXii6ZWl3aEGajMqu3OdM6gT/ABQYEWwC+eoNrpU6gCrdneppViIgA3LCeQUC2+MxmFXycp5phggKfLvSGiiKyoC4qVPD46rWjQsyAIsDBJg4dUuDPUca2Pcqh7uiWtYwNWk+NouZ9MZjMGDOSq9QlvSEZney1Gt5ssOd0JW+pR8MSdI58pwkz3YlGH4dWpTJkEONYDarXsRt16YzGYY0yJSHEtMAoEdksx1y7fxExPr5eeMxmMwV5XSV/9k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333375" y="-471488"/>
            <a:ext cx="2428875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337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Thomas Aquinas (1225-1274)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i="1" dirty="0" smtClean="0"/>
              <a:t>Summa </a:t>
            </a:r>
            <a:r>
              <a:rPr lang="en-US" i="1" dirty="0" err="1" smtClean="0"/>
              <a:t>Theologica</a:t>
            </a:r>
            <a:endParaRPr lang="en-US" i="1" dirty="0" smtClean="0"/>
          </a:p>
          <a:p>
            <a:r>
              <a:rPr lang="en-US" dirty="0" smtClean="0"/>
              <a:t>Natural Law</a:t>
            </a:r>
          </a:p>
          <a:p>
            <a:r>
              <a:rPr lang="en-US" dirty="0" smtClean="0"/>
              <a:t>Cosmological Argument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180" y="1600201"/>
            <a:ext cx="4024762" cy="452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198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Emphasizes value and agency of human beings</a:t>
            </a:r>
          </a:p>
          <a:p>
            <a:r>
              <a:rPr lang="en-US" dirty="0" smtClean="0"/>
              <a:t>Has become secular, was initially religious</a:t>
            </a:r>
          </a:p>
          <a:p>
            <a:r>
              <a:rPr lang="en-US" dirty="0" smtClean="0"/>
              <a:t>Concerned learning from original sources (and study of original languages) – </a:t>
            </a:r>
            <a:r>
              <a:rPr lang="en-US" i="1" dirty="0" smtClean="0"/>
              <a:t>ad </a:t>
            </a:r>
            <a:r>
              <a:rPr lang="en-US" i="1" dirty="0" err="1" smtClean="0"/>
              <a:t>fontes</a:t>
            </a:r>
            <a:endParaRPr lang="en-US" dirty="0" smtClean="0"/>
          </a:p>
          <a:p>
            <a:r>
              <a:rPr lang="en-US" dirty="0" smtClean="0"/>
              <a:t>Erasmus of Rotterdam (1466-1536)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199" y="1722151"/>
            <a:ext cx="2943937" cy="415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0030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/>
              <a:t>Enconium</a:t>
            </a:r>
            <a:r>
              <a:rPr lang="en-US" i="1" dirty="0"/>
              <a:t> </a:t>
            </a:r>
            <a:r>
              <a:rPr lang="en-US" i="1" dirty="0" err="1" smtClean="0"/>
              <a:t>Moriae</a:t>
            </a:r>
            <a:r>
              <a:rPr lang="en-US" dirty="0" smtClean="0"/>
              <a:t> – </a:t>
            </a:r>
            <a:r>
              <a:rPr lang="en-US" dirty="0"/>
              <a:t>‘In </a:t>
            </a:r>
            <a:r>
              <a:rPr lang="en-US" dirty="0" smtClean="0"/>
              <a:t>Praise </a:t>
            </a:r>
            <a:r>
              <a:rPr lang="en-US" dirty="0"/>
              <a:t>of Folly</a:t>
            </a:r>
            <a:r>
              <a:rPr lang="en-US" dirty="0" smtClean="0"/>
              <a:t>’ (1511)</a:t>
            </a:r>
          </a:p>
          <a:p>
            <a:r>
              <a:rPr lang="en-US" i="1" dirty="0" err="1" smtClean="0"/>
              <a:t>Instrumentum</a:t>
            </a:r>
            <a:r>
              <a:rPr lang="en-US" i="1" dirty="0" smtClean="0"/>
              <a:t> </a:t>
            </a:r>
            <a:r>
              <a:rPr lang="en-US" i="1" dirty="0" err="1"/>
              <a:t>novem</a:t>
            </a:r>
            <a:r>
              <a:rPr lang="en-US" i="1" dirty="0"/>
              <a:t> </a:t>
            </a:r>
            <a:r>
              <a:rPr lang="en-US" i="1" dirty="0" err="1"/>
              <a:t>omne</a:t>
            </a:r>
            <a:r>
              <a:rPr lang="en-US" i="1" dirty="0"/>
              <a:t> </a:t>
            </a:r>
            <a:r>
              <a:rPr lang="en-US" dirty="0" smtClean="0"/>
              <a:t>(1516)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6400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4253" y="228915"/>
            <a:ext cx="4552413" cy="601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8149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336</TotalTime>
  <Words>899</Words>
  <Application>Microsoft Macintosh PowerPoint</Application>
  <PresentationFormat>On-screen Show (4:3)</PresentationFormat>
  <Paragraphs>110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Breeze</vt:lpstr>
      <vt:lpstr>Judaism and Christianity</vt:lpstr>
      <vt:lpstr>Paul’s First Missionary Journey</vt:lpstr>
      <vt:lpstr>PowerPoint Presentation</vt:lpstr>
      <vt:lpstr>Paul’s Second Missionary Journey</vt:lpstr>
      <vt:lpstr>PowerPoint Presentation</vt:lpstr>
      <vt:lpstr>Paul’s Third Missionary Journey</vt:lpstr>
      <vt:lpstr>PowerPoint Presentation</vt:lpstr>
      <vt:lpstr>PowerPoint Presentation</vt:lpstr>
      <vt:lpstr>The Apostolic Age</vt:lpstr>
      <vt:lpstr>The Greek Fathers</vt:lpstr>
      <vt:lpstr>Irenaeus (130-202)</vt:lpstr>
      <vt:lpstr>The Cappadocian Fathers</vt:lpstr>
      <vt:lpstr>PowerPoint Presentation</vt:lpstr>
      <vt:lpstr>Latin Fathers</vt:lpstr>
      <vt:lpstr>PowerPoint Presentation</vt:lpstr>
      <vt:lpstr>Augustine of Hippo (354-430)</vt:lpstr>
      <vt:lpstr>Eight Doctors of the Church</vt:lpstr>
      <vt:lpstr>Ecumenical Councils</vt:lpstr>
      <vt:lpstr>PowerPoint Presentation</vt:lpstr>
      <vt:lpstr>Christianization of Britain</vt:lpstr>
      <vt:lpstr>Anselm of Canterbury (1033-1109)</vt:lpstr>
      <vt:lpstr>Crusades</vt:lpstr>
      <vt:lpstr>Thomas Aquinas (1225-1274)</vt:lpstr>
      <vt:lpstr>Humanism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19</cp:revision>
  <dcterms:created xsi:type="dcterms:W3CDTF">2013-11-12T19:30:12Z</dcterms:created>
  <dcterms:modified xsi:type="dcterms:W3CDTF">2013-11-16T16:44:34Z</dcterms:modified>
</cp:coreProperties>
</file>