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78" d="100"/>
          <a:sy n="78" d="100"/>
        </p:scale>
        <p:origin x="1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6796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alculatorultra.com/en/tool/drop-in-sales-calculator.html#google_vignette" TargetMode="External"/><Relationship Id="rId2" Type="http://schemas.openxmlformats.org/officeDocument/2006/relationships/hyperlink" Target="https://www.henley.ac.uk/news/2022/how-does-inflation-impact-businesses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www.linkedin.com/pulse/mistake-avoid-business-part-1-lack-adaptability-stephen-azubuike-ikpzf/" TargetMode="External"/><Relationship Id="rId4" Type="http://schemas.openxmlformats.org/officeDocument/2006/relationships/hyperlink" Target="https://www.business-reporter.co.uk/supply-chain/disruption-and-the-effect-on-supply-chain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Problem Solving and Decision Making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Vasile Hodinescu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2437120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Charles </a:t>
            </a:r>
            <a:r>
              <a:rPr lang="en-GB" sz="3200" dirty="0" err="1">
                <a:latin typeface="A"/>
              </a:rPr>
              <a:t>Oham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	DROP IN SALES- "decrease in the amount sold or revenue generated between two periods" ( Calculator Ultra, 2025)</a:t>
            </a:r>
          </a:p>
          <a:p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	Drop in sales is a problem which many companies are facing or will face at a certain point in time. </a:t>
            </a:r>
          </a:p>
          <a:p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	According to a survey, over the last year, 21.2% of UK businesses have reported lower performances with most of them, about 19.8%, having the main concern the falling in demand for good and services ( Office for National Statistics, 2025, BICS wave 142). </a:t>
            </a:r>
          </a:p>
          <a:p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decreased 30% in-store and increased slightly in online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Reputation for its bespoken floral arrangements 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Eco-friendly packaging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Wide range of costumers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25000" lnSpcReduction="20000"/>
          </a:bodyPr>
          <a:lstStyle/>
          <a:p>
            <a:endParaRPr lang="en-GB" sz="2800" b="1" dirty="0">
              <a:solidFill>
                <a:srgbClr val="FF000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9600" dirty="0">
                <a:solidFill>
                  <a:schemeClr val="tx1"/>
                </a:solidFill>
              </a:rPr>
              <a:t>Who: </a:t>
            </a:r>
            <a:r>
              <a:rPr lang="en-GB" sz="9600" dirty="0">
                <a:solidFill>
                  <a:schemeClr val="tx1"/>
                </a:solidFill>
                <a:ea typeface="+mn-lt"/>
                <a:cs typeface="+mn-lt"/>
              </a:rPr>
              <a:t>Liam and Priya Patel,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9600" dirty="0">
                <a:solidFill>
                  <a:schemeClr val="tx1"/>
                </a:solidFill>
              </a:rPr>
              <a:t>What: 30% drop in in-stores sales,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9600" dirty="0">
                <a:solidFill>
                  <a:schemeClr val="tx1"/>
                </a:solidFill>
              </a:rPr>
              <a:t>Where: Norwich, UK,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9600" dirty="0">
                <a:solidFill>
                  <a:schemeClr val="tx1"/>
                </a:solidFill>
              </a:rPr>
              <a:t>When: Over the last 12c mounts,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9600" dirty="0">
                <a:solidFill>
                  <a:schemeClr val="tx1"/>
                </a:solidFill>
              </a:rPr>
              <a:t>Why: Loss of foot traffic, rising operational costs, increased competition,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9600" dirty="0">
                <a:solidFill>
                  <a:schemeClr val="tx1"/>
                </a:solidFill>
              </a:rPr>
              <a:t> How: Assess the root causes, understand the market dynamics and make strategic decisions,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9600" dirty="0">
                <a:solidFill>
                  <a:schemeClr val="tx1"/>
                </a:solidFill>
              </a:rPr>
              <a:t>How much: The costs are unknown.</a:t>
            </a:r>
            <a:endParaRPr lang="en-GB" sz="2200" dirty="0">
              <a:solidFill>
                <a:schemeClr val="tx1"/>
              </a:solidFill>
            </a:endParaRPr>
          </a:p>
          <a:p>
            <a:r>
              <a:rPr lang="en-GB" sz="2200" dirty="0">
                <a:solidFill>
                  <a:schemeClr val="tx1"/>
                </a:solidFill>
              </a:rPr>
              <a:t> </a:t>
            </a:r>
            <a:endParaRPr lang="en-GB" sz="2800" dirty="0">
              <a:solidFill>
                <a:schemeClr val="tx1"/>
              </a:solidFill>
            </a:endParaRP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	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1" dirty="0"/>
              <a:t>Supply chain disruption of imported flowers</a:t>
            </a:r>
          </a:p>
          <a:p>
            <a:r>
              <a:rPr lang="en-GB" b="1" dirty="0"/>
              <a:t>	</a:t>
            </a:r>
            <a:r>
              <a:rPr lang="en-GB" sz="1500" b="1" dirty="0"/>
              <a:t>Ian Thompson(2025) in one of his articles, exposing the results of a research, it’s pointing the fact that 67% of Uk businesses have been negatively affected by Brexit alone.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700" b="1" dirty="0"/>
              <a:t>Degradation of the shop location</a:t>
            </a:r>
          </a:p>
          <a:p>
            <a:r>
              <a:rPr lang="en-GB" b="1" dirty="0"/>
              <a:t>	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1" dirty="0"/>
              <a:t>Inflation</a:t>
            </a:r>
            <a:endParaRPr lang="en-GB" b="1" dirty="0"/>
          </a:p>
          <a:p>
            <a:r>
              <a:rPr lang="en-GB" b="1" dirty="0"/>
              <a:t>	</a:t>
            </a:r>
            <a:r>
              <a:rPr lang="en-GB" sz="1500" b="1" dirty="0"/>
              <a:t>Professor Adrian Palmer(2022) is highlighting in his article that high inflation can lead costumer to lower their expenses and at the same time put companies in difficulty when making decisions.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1" dirty="0"/>
              <a:t>Low prices of online retailers</a:t>
            </a:r>
          </a:p>
          <a:p>
            <a:r>
              <a:rPr lang="en-GB" b="1" dirty="0"/>
              <a:t>	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1" dirty="0"/>
              <a:t>Online shopping took over in-store shopping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1" dirty="0"/>
              <a:t>Desire for more flexible delivery options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1" dirty="0"/>
              <a:t>Costumers embrace frequent discounts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	</a:t>
            </a:r>
            <a:r>
              <a:rPr lang="en-GB" sz="1900" b="1" dirty="0"/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/>
              <a:t>Shop’s website is outdated and difficult to navigate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/>
              <a:t>Digital marketing trends are hard to follow</a:t>
            </a:r>
          </a:p>
          <a:p>
            <a:pPr marL="0" indent="0">
              <a:buNone/>
            </a:pPr>
            <a:r>
              <a:rPr lang="en-GB" sz="1700" b="1" dirty="0"/>
              <a:t>	</a:t>
            </a:r>
            <a:r>
              <a:rPr lang="en-GB" b="1" dirty="0"/>
              <a:t> </a:t>
            </a:r>
            <a:r>
              <a:rPr lang="en-GB" sz="1500" b="1" dirty="0"/>
              <a:t>Stephen Azubuike(2024) in his article is pointing the result of a survey revealing the fact that</a:t>
            </a:r>
            <a:r>
              <a:rPr lang="en-GB" sz="1600" b="1" dirty="0"/>
              <a:t> 56% of businesses had the biggest struggle adapting to the rapid technological change rate.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/>
              <a:t>Social media’s integration with businesses</a:t>
            </a:r>
            <a:endParaRPr lang="en-GB" sz="1600" b="1" dirty="0"/>
          </a:p>
          <a:p>
            <a:pPr marL="0" indent="0">
              <a:buNone/>
            </a:pPr>
            <a:r>
              <a:rPr lang="en-GB" sz="1900" b="1" dirty="0"/>
              <a:t>	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/>
              <a:t>Sustainability laws and regulations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/>
              <a:t>Regulations that encourage aggressive competition</a:t>
            </a:r>
          </a:p>
          <a:p>
            <a:pPr marL="0" indent="0">
              <a:buNone/>
            </a:pPr>
            <a:r>
              <a:rPr lang="en-GB" sz="1900" b="1" dirty="0"/>
              <a:t>	ENVIRONMENTAL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/>
              <a:t>Eco-friendly materials and local suppliers have become more expensive</a:t>
            </a:r>
            <a:r>
              <a:rPr lang="en-GB" sz="1900" b="1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/>
              <a:t>Environmental awareness of the costumers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Isosceles Triangle 7">
            <a:extLst>
              <a:ext uri="{FF2B5EF4-FFF2-40B4-BE49-F238E27FC236}">
                <a16:creationId xmlns:a16="http://schemas.microsoft.com/office/drawing/2014/main" id="{C3257A78-4C71-FCBE-1559-3CE40ECB1688}"/>
              </a:ext>
            </a:extLst>
          </p:cNvPr>
          <p:cNvSpPr/>
          <p:nvPr/>
        </p:nvSpPr>
        <p:spPr>
          <a:xfrm rot="5400000">
            <a:off x="9217383" y="2345192"/>
            <a:ext cx="2199965" cy="237449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654FA71-DF0A-212B-8AA2-BD6DB7408768}"/>
              </a:ext>
            </a:extLst>
          </p:cNvPr>
          <p:cNvSpPr/>
          <p:nvPr/>
        </p:nvSpPr>
        <p:spPr>
          <a:xfrm>
            <a:off x="9222657" y="3227636"/>
            <a:ext cx="1573161" cy="52297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DROP IN SALES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B8A84F-23AE-16A5-1561-AF08F4DAF446}"/>
              </a:ext>
            </a:extLst>
          </p:cNvPr>
          <p:cNvCxnSpPr>
            <a:cxnSpLocks/>
            <a:endCxn id="3" idx="1"/>
          </p:cNvCxnSpPr>
          <p:nvPr/>
        </p:nvCxnSpPr>
        <p:spPr>
          <a:xfrm flipH="1">
            <a:off x="500744" y="3519949"/>
            <a:ext cx="8629376" cy="1248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778E01A-3B8C-2E74-E300-BC567A711BDD}"/>
              </a:ext>
            </a:extLst>
          </p:cNvPr>
          <p:cNvCxnSpPr>
            <a:cxnSpLocks/>
          </p:cNvCxnSpPr>
          <p:nvPr/>
        </p:nvCxnSpPr>
        <p:spPr>
          <a:xfrm>
            <a:off x="6096000" y="1764209"/>
            <a:ext cx="1995948" cy="17682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C1D5915-E67E-0D83-5161-FAD1C750FDF9}"/>
              </a:ext>
            </a:extLst>
          </p:cNvPr>
          <p:cNvCxnSpPr>
            <a:cxnSpLocks/>
          </p:cNvCxnSpPr>
          <p:nvPr/>
        </p:nvCxnSpPr>
        <p:spPr>
          <a:xfrm>
            <a:off x="4316361" y="1730477"/>
            <a:ext cx="1926153" cy="181148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1030C3E-6A36-58F4-8E16-09529B27F2B0}"/>
              </a:ext>
            </a:extLst>
          </p:cNvPr>
          <p:cNvCxnSpPr>
            <a:cxnSpLocks/>
          </p:cNvCxnSpPr>
          <p:nvPr/>
        </p:nvCxnSpPr>
        <p:spPr>
          <a:xfrm>
            <a:off x="2457967" y="1744681"/>
            <a:ext cx="1729229" cy="17618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1CF3F13-D59B-0A4F-A1D3-0E50EB778FE7}"/>
              </a:ext>
            </a:extLst>
          </p:cNvPr>
          <p:cNvCxnSpPr>
            <a:cxnSpLocks/>
          </p:cNvCxnSpPr>
          <p:nvPr/>
        </p:nvCxnSpPr>
        <p:spPr>
          <a:xfrm flipH="1">
            <a:off x="5745883" y="3526193"/>
            <a:ext cx="1215355" cy="180523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293209E-E680-BB85-16C7-8001A3A3982E}"/>
              </a:ext>
            </a:extLst>
          </p:cNvPr>
          <p:cNvCxnSpPr>
            <a:cxnSpLocks/>
          </p:cNvCxnSpPr>
          <p:nvPr/>
        </p:nvCxnSpPr>
        <p:spPr>
          <a:xfrm flipH="1">
            <a:off x="3795252" y="3533369"/>
            <a:ext cx="1348173" cy="179806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30857C2-7472-5A03-4181-D473AE4C39DB}"/>
              </a:ext>
            </a:extLst>
          </p:cNvPr>
          <p:cNvCxnSpPr>
            <a:cxnSpLocks/>
            <a:endCxn id="47" idx="0"/>
          </p:cNvCxnSpPr>
          <p:nvPr/>
        </p:nvCxnSpPr>
        <p:spPr>
          <a:xfrm flipH="1">
            <a:off x="1918285" y="3553681"/>
            <a:ext cx="1040440" cy="178557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8" name="Rectangle 37">
            <a:extLst>
              <a:ext uri="{FF2B5EF4-FFF2-40B4-BE49-F238E27FC236}">
                <a16:creationId xmlns:a16="http://schemas.microsoft.com/office/drawing/2014/main" id="{26F0C315-232B-2DC5-A08F-FACC57B3B9EA}"/>
              </a:ext>
            </a:extLst>
          </p:cNvPr>
          <p:cNvSpPr/>
          <p:nvPr/>
        </p:nvSpPr>
        <p:spPr>
          <a:xfrm>
            <a:off x="1179774" y="1427682"/>
            <a:ext cx="1278193" cy="33652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s</a:t>
            </a:r>
            <a:r>
              <a:rPr lang="en-GB" b="1" dirty="0" err="1">
                <a:solidFill>
                  <a:schemeClr val="tx1"/>
                </a:solidFill>
              </a:rPr>
              <a:t>Man</a:t>
            </a:r>
            <a:endParaRPr lang="en-GB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588A6CE5-EF1D-DE93-8BC3-5C0DE52A9EF4}"/>
              </a:ext>
            </a:extLst>
          </p:cNvPr>
          <p:cNvSpPr/>
          <p:nvPr/>
        </p:nvSpPr>
        <p:spPr>
          <a:xfrm>
            <a:off x="2920181" y="1401052"/>
            <a:ext cx="1396180" cy="33652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Material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26E7EA89-2C4C-F07F-D031-34994DE7A43F}"/>
              </a:ext>
            </a:extLst>
          </p:cNvPr>
          <p:cNvSpPr/>
          <p:nvPr/>
        </p:nvSpPr>
        <p:spPr>
          <a:xfrm>
            <a:off x="4699819" y="1407370"/>
            <a:ext cx="1396181" cy="33731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Method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DE3D0420-A4F6-0464-C3C0-32B3397AE360}"/>
              </a:ext>
            </a:extLst>
          </p:cNvPr>
          <p:cNvSpPr/>
          <p:nvPr/>
        </p:nvSpPr>
        <p:spPr>
          <a:xfrm>
            <a:off x="5108001" y="5331433"/>
            <a:ext cx="1460233" cy="3826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Procedures 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7940A926-50B6-7068-96FE-E5A77B003D8A}"/>
              </a:ext>
            </a:extLst>
          </p:cNvPr>
          <p:cNvSpPr/>
          <p:nvPr/>
        </p:nvSpPr>
        <p:spPr>
          <a:xfrm>
            <a:off x="3230968" y="5331432"/>
            <a:ext cx="1468851" cy="38261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Policies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9226E34F-8430-9E2E-01B2-014A9FC34659}"/>
              </a:ext>
            </a:extLst>
          </p:cNvPr>
          <p:cNvSpPr/>
          <p:nvPr/>
        </p:nvSpPr>
        <p:spPr>
          <a:xfrm>
            <a:off x="1108036" y="5339256"/>
            <a:ext cx="1620498" cy="38261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People</a:t>
            </a:r>
          </a:p>
        </p:txBody>
      </p:sp>
      <p:sp>
        <p:nvSpPr>
          <p:cNvPr id="55" name="Arrow: Pentagon 54">
            <a:extLst>
              <a:ext uri="{FF2B5EF4-FFF2-40B4-BE49-F238E27FC236}">
                <a16:creationId xmlns:a16="http://schemas.microsoft.com/office/drawing/2014/main" id="{98951B82-D299-94E5-27F1-6D66AFBB92AB}"/>
              </a:ext>
            </a:extLst>
          </p:cNvPr>
          <p:cNvSpPr/>
          <p:nvPr/>
        </p:nvSpPr>
        <p:spPr>
          <a:xfrm>
            <a:off x="3390845" y="1929121"/>
            <a:ext cx="1396181" cy="534658"/>
          </a:xfrm>
          <a:prstGeom prst="homePlat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Expensive biodegradable wrapping</a:t>
            </a:r>
          </a:p>
        </p:txBody>
      </p:sp>
      <p:sp>
        <p:nvSpPr>
          <p:cNvPr id="57" name="Arrow: Pentagon 56">
            <a:extLst>
              <a:ext uri="{FF2B5EF4-FFF2-40B4-BE49-F238E27FC236}">
                <a16:creationId xmlns:a16="http://schemas.microsoft.com/office/drawing/2014/main" id="{4A0FC0CE-DEBE-EED2-94C7-37CBB4552097}"/>
              </a:ext>
            </a:extLst>
          </p:cNvPr>
          <p:cNvSpPr/>
          <p:nvPr/>
        </p:nvSpPr>
        <p:spPr>
          <a:xfrm>
            <a:off x="1523855" y="1915761"/>
            <a:ext cx="1347116" cy="529883"/>
          </a:xfrm>
          <a:prstGeom prst="homePlat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Loosing foot traffic </a:t>
            </a:r>
          </a:p>
        </p:txBody>
      </p:sp>
      <p:sp>
        <p:nvSpPr>
          <p:cNvPr id="59" name="Arrow: Pentagon 58">
            <a:extLst>
              <a:ext uri="{FF2B5EF4-FFF2-40B4-BE49-F238E27FC236}">
                <a16:creationId xmlns:a16="http://schemas.microsoft.com/office/drawing/2014/main" id="{7D6C3AE3-FE7C-EE0C-B609-C703F891FFF9}"/>
              </a:ext>
            </a:extLst>
          </p:cNvPr>
          <p:cNvSpPr/>
          <p:nvPr/>
        </p:nvSpPr>
        <p:spPr>
          <a:xfrm>
            <a:off x="2064590" y="2655561"/>
            <a:ext cx="1533047" cy="529882"/>
          </a:xfrm>
          <a:prstGeom prst="homePlat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Shift towards online shopping </a:t>
            </a:r>
          </a:p>
        </p:txBody>
      </p:sp>
      <p:sp>
        <p:nvSpPr>
          <p:cNvPr id="60" name="Arrow: Pentagon 59">
            <a:extLst>
              <a:ext uri="{FF2B5EF4-FFF2-40B4-BE49-F238E27FC236}">
                <a16:creationId xmlns:a16="http://schemas.microsoft.com/office/drawing/2014/main" id="{769DE620-AC8C-E942-90E1-5803D9BFF4AD}"/>
              </a:ext>
            </a:extLst>
          </p:cNvPr>
          <p:cNvSpPr/>
          <p:nvPr/>
        </p:nvSpPr>
        <p:spPr>
          <a:xfrm>
            <a:off x="3897833" y="3603603"/>
            <a:ext cx="1040439" cy="370123"/>
          </a:xfrm>
          <a:prstGeom prst="homePlat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Inflation </a:t>
            </a:r>
          </a:p>
        </p:txBody>
      </p:sp>
      <p:sp>
        <p:nvSpPr>
          <p:cNvPr id="61" name="Arrow: Pentagon 60">
            <a:extLst>
              <a:ext uri="{FF2B5EF4-FFF2-40B4-BE49-F238E27FC236}">
                <a16:creationId xmlns:a16="http://schemas.microsoft.com/office/drawing/2014/main" id="{EA851CE4-CD02-4F5A-0ACE-EE69A85A951B}"/>
              </a:ext>
            </a:extLst>
          </p:cNvPr>
          <p:cNvSpPr/>
          <p:nvPr/>
        </p:nvSpPr>
        <p:spPr>
          <a:xfrm>
            <a:off x="2692948" y="4088852"/>
            <a:ext cx="1850646" cy="491613"/>
          </a:xfrm>
          <a:prstGeom prst="homePlat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Supply chain disruption</a:t>
            </a:r>
          </a:p>
        </p:txBody>
      </p:sp>
      <p:sp>
        <p:nvSpPr>
          <p:cNvPr id="62" name="Arrow: Pentagon 61">
            <a:extLst>
              <a:ext uri="{FF2B5EF4-FFF2-40B4-BE49-F238E27FC236}">
                <a16:creationId xmlns:a16="http://schemas.microsoft.com/office/drawing/2014/main" id="{3B9BB209-22FD-AD4C-7635-18061BACA02D}"/>
              </a:ext>
            </a:extLst>
          </p:cNvPr>
          <p:cNvSpPr/>
          <p:nvPr/>
        </p:nvSpPr>
        <p:spPr>
          <a:xfrm>
            <a:off x="3783187" y="2526224"/>
            <a:ext cx="1543680" cy="397779"/>
          </a:xfrm>
          <a:prstGeom prst="homePlat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Outdated website</a:t>
            </a:r>
          </a:p>
        </p:txBody>
      </p:sp>
      <p:sp>
        <p:nvSpPr>
          <p:cNvPr id="63" name="Arrow: Pentagon 62">
            <a:extLst>
              <a:ext uri="{FF2B5EF4-FFF2-40B4-BE49-F238E27FC236}">
                <a16:creationId xmlns:a16="http://schemas.microsoft.com/office/drawing/2014/main" id="{65A0959F-18C8-2251-23B6-45A94AA9771D}"/>
              </a:ext>
            </a:extLst>
          </p:cNvPr>
          <p:cNvSpPr/>
          <p:nvPr/>
        </p:nvSpPr>
        <p:spPr>
          <a:xfrm>
            <a:off x="4916191" y="1828280"/>
            <a:ext cx="1481813" cy="522170"/>
          </a:xfrm>
          <a:prstGeom prst="homePlat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Relying mostly on word-of-mouth</a:t>
            </a:r>
          </a:p>
        </p:txBody>
      </p:sp>
      <p:sp>
        <p:nvSpPr>
          <p:cNvPr id="65" name="Arrow: Pentagon 64">
            <a:extLst>
              <a:ext uri="{FF2B5EF4-FFF2-40B4-BE49-F238E27FC236}">
                <a16:creationId xmlns:a16="http://schemas.microsoft.com/office/drawing/2014/main" id="{EB1D9A1E-8AD6-8083-505B-8D1C42D1DAB7}"/>
              </a:ext>
            </a:extLst>
          </p:cNvPr>
          <p:cNvSpPr/>
          <p:nvPr/>
        </p:nvSpPr>
        <p:spPr>
          <a:xfrm>
            <a:off x="5550772" y="2363870"/>
            <a:ext cx="1383483" cy="397779"/>
          </a:xfrm>
          <a:prstGeom prst="homePlat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Not offering subscriptions</a:t>
            </a:r>
          </a:p>
        </p:txBody>
      </p:sp>
      <p:sp>
        <p:nvSpPr>
          <p:cNvPr id="66" name="Arrow: Pentagon 65">
            <a:extLst>
              <a:ext uri="{FF2B5EF4-FFF2-40B4-BE49-F238E27FC236}">
                <a16:creationId xmlns:a16="http://schemas.microsoft.com/office/drawing/2014/main" id="{CC2D435C-F696-12B9-0363-2DD4AF74E9DE}"/>
              </a:ext>
            </a:extLst>
          </p:cNvPr>
          <p:cNvSpPr/>
          <p:nvPr/>
        </p:nvSpPr>
        <p:spPr>
          <a:xfrm>
            <a:off x="6045591" y="2870858"/>
            <a:ext cx="1482582" cy="377459"/>
          </a:xfrm>
          <a:prstGeom prst="homePlat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No flexible delivery</a:t>
            </a:r>
          </a:p>
        </p:txBody>
      </p:sp>
      <p:sp>
        <p:nvSpPr>
          <p:cNvPr id="67" name="Arrow: Pentagon 66">
            <a:extLst>
              <a:ext uri="{FF2B5EF4-FFF2-40B4-BE49-F238E27FC236}">
                <a16:creationId xmlns:a16="http://schemas.microsoft.com/office/drawing/2014/main" id="{4D3032FE-4274-E6B5-7D41-B2FC7257C6A8}"/>
              </a:ext>
            </a:extLst>
          </p:cNvPr>
          <p:cNvSpPr/>
          <p:nvPr/>
        </p:nvSpPr>
        <p:spPr>
          <a:xfrm>
            <a:off x="4938273" y="3797129"/>
            <a:ext cx="1717464" cy="493608"/>
          </a:xfrm>
          <a:prstGeom prst="homePlat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Understanding the market dynamic</a:t>
            </a:r>
          </a:p>
        </p:txBody>
      </p:sp>
      <p:sp>
        <p:nvSpPr>
          <p:cNvPr id="68" name="Arrow: Pentagon 67">
            <a:extLst>
              <a:ext uri="{FF2B5EF4-FFF2-40B4-BE49-F238E27FC236}">
                <a16:creationId xmlns:a16="http://schemas.microsoft.com/office/drawing/2014/main" id="{482A055D-DC79-831A-9BC8-567C7AD28705}"/>
              </a:ext>
            </a:extLst>
          </p:cNvPr>
          <p:cNvSpPr/>
          <p:nvPr/>
        </p:nvSpPr>
        <p:spPr>
          <a:xfrm>
            <a:off x="4436164" y="4495538"/>
            <a:ext cx="1717464" cy="404566"/>
          </a:xfrm>
          <a:prstGeom prst="homePlat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The need to modernise</a:t>
            </a:r>
          </a:p>
        </p:txBody>
      </p:sp>
      <p:sp>
        <p:nvSpPr>
          <p:cNvPr id="69" name="Arrow: Pentagon 68">
            <a:extLst>
              <a:ext uri="{FF2B5EF4-FFF2-40B4-BE49-F238E27FC236}">
                <a16:creationId xmlns:a16="http://schemas.microsoft.com/office/drawing/2014/main" id="{B78A643F-21B6-34E9-C380-0C6A4171077D}"/>
              </a:ext>
            </a:extLst>
          </p:cNvPr>
          <p:cNvSpPr/>
          <p:nvPr/>
        </p:nvSpPr>
        <p:spPr>
          <a:xfrm>
            <a:off x="784496" y="3893574"/>
            <a:ext cx="1850646" cy="491613"/>
          </a:xfrm>
          <a:prstGeom prst="homePlat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Environmental </a:t>
            </a:r>
            <a:r>
              <a:rPr lang="en-GB" sz="1200" dirty="0" err="1">
                <a:solidFill>
                  <a:schemeClr val="tx1"/>
                </a:solidFill>
              </a:rPr>
              <a:t>comunity</a:t>
            </a:r>
            <a:endParaRPr lang="en-GB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/>
              <a:t>	Despite devotion, mindfulness and creativity, a company can easily fail to keep up with the ever-changing retail environmental.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Adrain Palmer (2022) 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How does the inflation impact businesses </a:t>
            </a:r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Available at: </a:t>
            </a:r>
            <a:r>
              <a:rPr lang="en-GB" u="sng" dirty="0">
                <a:hlinkClick r:id="rId2"/>
              </a:rPr>
              <a:t>https://www.henley.ac.uk/news/2022/how-does-inflation-impact-businesses</a:t>
            </a:r>
            <a:endParaRPr lang="en-GB" dirty="0"/>
          </a:p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(Visited: 08.11.2025) </a:t>
            </a:r>
          </a:p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3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Ian Thompson(2025) </a:t>
            </a:r>
            <a:r>
              <a:rPr lang="en-GB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Disruption and effect on supply chain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https://www.business-reporter.co.uk/supply-chain/disruption-and-the-effect-on-supply-chains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 (Visited: 08.11.2025)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Stephen Azubuike (2024) </a:t>
            </a:r>
            <a:r>
              <a:rPr lang="en-GB" sz="22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Mistake To Avoid in Business: Part 1-Lack of Adaptability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https://www.linkedin.com/pulse/mistake-avoid-business-part-1-lack-adaptability-stephen-azubuike-ikpzf/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(visited: 09.11.2025)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(2025) </a:t>
            </a:r>
            <a:r>
              <a:rPr lang="en-GB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Insights and Conditions Survey data, Wave 142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(visited: 09.11.2025)</a:t>
            </a:r>
            <a:endParaRPr lang="en-GB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835</TotalTime>
  <Words>717</Words>
  <Application>Microsoft Office PowerPoint</Application>
  <PresentationFormat>Widescreen</PresentationFormat>
  <Paragraphs>95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NAME: Problem Solving and Decision Making  MODULE CODE: LCLM4004 STUDENT NAME: Vasile Hodinescu STUDENT ID: 2437120 LECTURER: Charles Oham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Zoriana Shpyt (2437386)</cp:lastModifiedBy>
  <cp:revision>93</cp:revision>
  <dcterms:created xsi:type="dcterms:W3CDTF">2024-10-08T15:58:04Z</dcterms:created>
  <dcterms:modified xsi:type="dcterms:W3CDTF">2025-11-10T09:59:19Z</dcterms:modified>
</cp:coreProperties>
</file>