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91" d="100"/>
          <a:sy n="91" d="100"/>
        </p:scale>
        <p:origin x="-148" y="1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nwen Williams" userId="8cddccff-1a1d-4583-b4c6-12dd9d3d2194" providerId="ADAL" clId="{F859289D-0810-4781-840C-8E9ED6701A44}"/>
    <pc:docChg chg="custSel addSld modSld">
      <pc:chgData name="Bronwen Williams" userId="8cddccff-1a1d-4583-b4c6-12dd9d3d2194" providerId="ADAL" clId="{F859289D-0810-4781-840C-8E9ED6701A44}" dt="2023-02-14T18:09:25.336" v="1670" actId="26606"/>
      <pc:docMkLst>
        <pc:docMk/>
      </pc:docMkLst>
      <pc:sldChg chg="addSp modSp new mod setBg">
        <pc:chgData name="Bronwen Williams" userId="8cddccff-1a1d-4583-b4c6-12dd9d3d2194" providerId="ADAL" clId="{F859289D-0810-4781-840C-8E9ED6701A44}" dt="2023-02-14T17:50:54.320" v="528" actId="20577"/>
        <pc:sldMkLst>
          <pc:docMk/>
          <pc:sldMk cId="393562795" sldId="276"/>
        </pc:sldMkLst>
        <pc:spChg chg="mod">
          <ac:chgData name="Bronwen Williams" userId="8cddccff-1a1d-4583-b4c6-12dd9d3d2194" providerId="ADAL" clId="{F859289D-0810-4781-840C-8E9ED6701A44}" dt="2023-02-14T17:49:17.913" v="431" actId="26606"/>
          <ac:spMkLst>
            <pc:docMk/>
            <pc:sldMk cId="393562795" sldId="276"/>
            <ac:spMk id="2" creationId="{01E77208-294D-3C6A-1ACE-3FD76EE73BD4}"/>
          </ac:spMkLst>
        </pc:spChg>
        <pc:spChg chg="mod">
          <ac:chgData name="Bronwen Williams" userId="8cddccff-1a1d-4583-b4c6-12dd9d3d2194" providerId="ADAL" clId="{F859289D-0810-4781-840C-8E9ED6701A44}" dt="2023-02-14T17:50:54.320" v="528" actId="20577"/>
          <ac:spMkLst>
            <pc:docMk/>
            <pc:sldMk cId="393562795" sldId="276"/>
            <ac:spMk id="3" creationId="{8558A9BA-A499-686E-5B79-95984106DE6A}"/>
          </ac:spMkLst>
        </pc:spChg>
        <pc:spChg chg="add">
          <ac:chgData name="Bronwen Williams" userId="8cddccff-1a1d-4583-b4c6-12dd9d3d2194" providerId="ADAL" clId="{F859289D-0810-4781-840C-8E9ED6701A44}" dt="2023-02-14T17:49:17.913" v="431" actId="26606"/>
          <ac:spMkLst>
            <pc:docMk/>
            <pc:sldMk cId="393562795" sldId="276"/>
            <ac:spMk id="9" creationId="{D009D6D5-DAC2-4A8B-A17A-E206B9012D09}"/>
          </ac:spMkLst>
        </pc:spChg>
        <pc:picChg chg="add">
          <ac:chgData name="Bronwen Williams" userId="8cddccff-1a1d-4583-b4c6-12dd9d3d2194" providerId="ADAL" clId="{F859289D-0810-4781-840C-8E9ED6701A44}" dt="2023-02-14T17:49:17.913" v="431" actId="26606"/>
          <ac:picMkLst>
            <pc:docMk/>
            <pc:sldMk cId="393562795" sldId="276"/>
            <ac:picMk id="5" creationId="{CEF45DEA-BB2E-6D82-8B6E-0063279905C5}"/>
          </ac:picMkLst>
        </pc:picChg>
      </pc:sldChg>
      <pc:sldChg chg="addSp delSp modSp new mod">
        <pc:chgData name="Bronwen Williams" userId="8cddccff-1a1d-4583-b4c6-12dd9d3d2194" providerId="ADAL" clId="{F859289D-0810-4781-840C-8E9ED6701A44}" dt="2023-02-14T17:59:03.578" v="892" actId="20577"/>
        <pc:sldMkLst>
          <pc:docMk/>
          <pc:sldMk cId="1590458695" sldId="277"/>
        </pc:sldMkLst>
        <pc:spChg chg="mod">
          <ac:chgData name="Bronwen Williams" userId="8cddccff-1a1d-4583-b4c6-12dd9d3d2194" providerId="ADAL" clId="{F859289D-0810-4781-840C-8E9ED6701A44}" dt="2023-02-14T17:58:45.991" v="883" actId="27636"/>
          <ac:spMkLst>
            <pc:docMk/>
            <pc:sldMk cId="1590458695" sldId="277"/>
            <ac:spMk id="2" creationId="{68A94D4E-A04A-C874-452E-D5BA85045774}"/>
          </ac:spMkLst>
        </pc:spChg>
        <pc:spChg chg="del mod">
          <ac:chgData name="Bronwen Williams" userId="8cddccff-1a1d-4583-b4c6-12dd9d3d2194" providerId="ADAL" clId="{F859289D-0810-4781-840C-8E9ED6701A44}" dt="2023-02-14T17:53:34.049" v="538" actId="3680"/>
          <ac:spMkLst>
            <pc:docMk/>
            <pc:sldMk cId="1590458695" sldId="277"/>
            <ac:spMk id="3" creationId="{85FBCC28-F8ED-8097-B073-7E7DC4BBF28F}"/>
          </ac:spMkLst>
        </pc:spChg>
        <pc:graphicFrameChg chg="add mod ord modGraphic">
          <ac:chgData name="Bronwen Williams" userId="8cddccff-1a1d-4583-b4c6-12dd9d3d2194" providerId="ADAL" clId="{F859289D-0810-4781-840C-8E9ED6701A44}" dt="2023-02-14T17:58:49.133" v="884" actId="1076"/>
          <ac:graphicFrameMkLst>
            <pc:docMk/>
            <pc:sldMk cId="1590458695" sldId="277"/>
            <ac:graphicFrameMk id="4" creationId="{235BB5B5-69E6-A198-A1B9-EC6C02D2ACBD}"/>
          </ac:graphicFrameMkLst>
        </pc:graphicFrameChg>
        <pc:graphicFrameChg chg="add mod modGraphic">
          <ac:chgData name="Bronwen Williams" userId="8cddccff-1a1d-4583-b4c6-12dd9d3d2194" providerId="ADAL" clId="{F859289D-0810-4781-840C-8E9ED6701A44}" dt="2023-02-14T17:58:52.162" v="885" actId="1076"/>
          <ac:graphicFrameMkLst>
            <pc:docMk/>
            <pc:sldMk cId="1590458695" sldId="277"/>
            <ac:graphicFrameMk id="5" creationId="{13C9B643-1CC2-1C65-E95D-40E83487D906}"/>
          </ac:graphicFrameMkLst>
        </pc:graphicFrameChg>
        <pc:graphicFrameChg chg="add mod modGraphic">
          <ac:chgData name="Bronwen Williams" userId="8cddccff-1a1d-4583-b4c6-12dd9d3d2194" providerId="ADAL" clId="{F859289D-0810-4781-840C-8E9ED6701A44}" dt="2023-02-14T17:59:03.578" v="892" actId="20577"/>
          <ac:graphicFrameMkLst>
            <pc:docMk/>
            <pc:sldMk cId="1590458695" sldId="277"/>
            <ac:graphicFrameMk id="6" creationId="{F30D2127-ECAE-D243-8BA3-6E8ECD3C8C09}"/>
          </ac:graphicFrameMkLst>
        </pc:graphicFrameChg>
      </pc:sldChg>
      <pc:sldChg chg="addSp delSp modSp new mod">
        <pc:chgData name="Bronwen Williams" userId="8cddccff-1a1d-4583-b4c6-12dd9d3d2194" providerId="ADAL" clId="{F859289D-0810-4781-840C-8E9ED6701A44}" dt="2023-02-14T18:06:20.644" v="1345" actId="20577"/>
        <pc:sldMkLst>
          <pc:docMk/>
          <pc:sldMk cId="1700845603" sldId="278"/>
        </pc:sldMkLst>
        <pc:spChg chg="mod">
          <ac:chgData name="Bronwen Williams" userId="8cddccff-1a1d-4583-b4c6-12dd9d3d2194" providerId="ADAL" clId="{F859289D-0810-4781-840C-8E9ED6701A44}" dt="2023-02-14T18:02:57.423" v="1138" actId="255"/>
          <ac:spMkLst>
            <pc:docMk/>
            <pc:sldMk cId="1700845603" sldId="278"/>
            <ac:spMk id="2" creationId="{B2C8345D-58F5-090E-3AA9-EDCE5F3D343A}"/>
          </ac:spMkLst>
        </pc:spChg>
        <pc:spChg chg="del mod">
          <ac:chgData name="Bronwen Williams" userId="8cddccff-1a1d-4583-b4c6-12dd9d3d2194" providerId="ADAL" clId="{F859289D-0810-4781-840C-8E9ED6701A44}" dt="2023-02-14T17:59:45.928" v="912" actId="3680"/>
          <ac:spMkLst>
            <pc:docMk/>
            <pc:sldMk cId="1700845603" sldId="278"/>
            <ac:spMk id="3" creationId="{F2BC1B01-DE51-4D13-59E6-76CCA3C4649C}"/>
          </ac:spMkLst>
        </pc:spChg>
        <pc:graphicFrameChg chg="add mod ord modGraphic">
          <ac:chgData name="Bronwen Williams" userId="8cddccff-1a1d-4583-b4c6-12dd9d3d2194" providerId="ADAL" clId="{F859289D-0810-4781-840C-8E9ED6701A44}" dt="2023-02-14T18:06:01.698" v="1316" actId="20577"/>
          <ac:graphicFrameMkLst>
            <pc:docMk/>
            <pc:sldMk cId="1700845603" sldId="278"/>
            <ac:graphicFrameMk id="4" creationId="{086BD665-1D5E-859D-5CA2-A8D517A081B1}"/>
          </ac:graphicFrameMkLst>
        </pc:graphicFrameChg>
        <pc:graphicFrameChg chg="add mod modGraphic">
          <ac:chgData name="Bronwen Williams" userId="8cddccff-1a1d-4583-b4c6-12dd9d3d2194" providerId="ADAL" clId="{F859289D-0810-4781-840C-8E9ED6701A44}" dt="2023-02-14T18:05:38.237" v="1294" actId="20577"/>
          <ac:graphicFrameMkLst>
            <pc:docMk/>
            <pc:sldMk cId="1700845603" sldId="278"/>
            <ac:graphicFrameMk id="5" creationId="{AC3E5BA3-56D2-60CC-F5E9-57BC320C8F4F}"/>
          </ac:graphicFrameMkLst>
        </pc:graphicFrameChg>
        <pc:graphicFrameChg chg="add mod modGraphic">
          <ac:chgData name="Bronwen Williams" userId="8cddccff-1a1d-4583-b4c6-12dd9d3d2194" providerId="ADAL" clId="{F859289D-0810-4781-840C-8E9ED6701A44}" dt="2023-02-14T18:06:20.644" v="1345" actId="20577"/>
          <ac:graphicFrameMkLst>
            <pc:docMk/>
            <pc:sldMk cId="1700845603" sldId="278"/>
            <ac:graphicFrameMk id="6" creationId="{2B0B1344-6E89-A20F-495E-55E65C6C7050}"/>
          </ac:graphicFrameMkLst>
        </pc:graphicFrameChg>
      </pc:sldChg>
      <pc:sldChg chg="addSp delSp modSp new mod setBg">
        <pc:chgData name="Bronwen Williams" userId="8cddccff-1a1d-4583-b4c6-12dd9d3d2194" providerId="ADAL" clId="{F859289D-0810-4781-840C-8E9ED6701A44}" dt="2023-02-14T18:09:25.336" v="1670" actId="26606"/>
        <pc:sldMkLst>
          <pc:docMk/>
          <pc:sldMk cId="3591168070" sldId="279"/>
        </pc:sldMkLst>
        <pc:spChg chg="mod">
          <ac:chgData name="Bronwen Williams" userId="8cddccff-1a1d-4583-b4c6-12dd9d3d2194" providerId="ADAL" clId="{F859289D-0810-4781-840C-8E9ED6701A44}" dt="2023-02-14T18:09:25.336" v="1670" actId="26606"/>
          <ac:spMkLst>
            <pc:docMk/>
            <pc:sldMk cId="3591168070" sldId="279"/>
            <ac:spMk id="2" creationId="{5CDAA244-1A96-53C5-7C15-0C266C8FB613}"/>
          </ac:spMkLst>
        </pc:spChg>
        <pc:spChg chg="del mod">
          <ac:chgData name="Bronwen Williams" userId="8cddccff-1a1d-4583-b4c6-12dd9d3d2194" providerId="ADAL" clId="{F859289D-0810-4781-840C-8E9ED6701A44}" dt="2023-02-14T18:09:25.336" v="1670" actId="26606"/>
          <ac:spMkLst>
            <pc:docMk/>
            <pc:sldMk cId="3591168070" sldId="279"/>
            <ac:spMk id="3" creationId="{27405E00-A4BE-C70C-0C23-8A8A9598A6F4}"/>
          </ac:spMkLst>
        </pc:spChg>
        <pc:spChg chg="add">
          <ac:chgData name="Bronwen Williams" userId="8cddccff-1a1d-4583-b4c6-12dd9d3d2194" providerId="ADAL" clId="{F859289D-0810-4781-840C-8E9ED6701A44}" dt="2023-02-14T18:09:25.336" v="1670" actId="26606"/>
          <ac:spMkLst>
            <pc:docMk/>
            <pc:sldMk cId="3591168070" sldId="279"/>
            <ac:spMk id="9" creationId="{98DED6BC-9A3E-48D4-AD7C-A56D63F547E8}"/>
          </ac:spMkLst>
        </pc:spChg>
        <pc:spChg chg="add">
          <ac:chgData name="Bronwen Williams" userId="8cddccff-1a1d-4583-b4c6-12dd9d3d2194" providerId="ADAL" clId="{F859289D-0810-4781-840C-8E9ED6701A44}" dt="2023-02-14T18:09:25.336" v="1670" actId="26606"/>
          <ac:spMkLst>
            <pc:docMk/>
            <pc:sldMk cId="3591168070" sldId="279"/>
            <ac:spMk id="11" creationId="{6B6E033A-DB2E-49B8-B600-B38E0C280263}"/>
          </ac:spMkLst>
        </pc:spChg>
        <pc:graphicFrameChg chg="add">
          <ac:chgData name="Bronwen Williams" userId="8cddccff-1a1d-4583-b4c6-12dd9d3d2194" providerId="ADAL" clId="{F859289D-0810-4781-840C-8E9ED6701A44}" dt="2023-02-14T18:09:25.336" v="1670" actId="26606"/>
          <ac:graphicFrameMkLst>
            <pc:docMk/>
            <pc:sldMk cId="3591168070" sldId="279"/>
            <ac:graphicFrameMk id="5" creationId="{65710673-1320-8107-0776-71139142617A}"/>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499B0F-46CA-424D-AB45-D9973D842E8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D963A43-9AFF-4FAD-849B-2B8083116BFE}">
      <dgm:prSet/>
      <dgm:spPr/>
      <dgm:t>
        <a:bodyPr/>
        <a:lstStyle/>
        <a:p>
          <a:r>
            <a:rPr lang="en-GB"/>
            <a:t>Where a supply is fully taxable, VAT is at the standard rate of 20% and payable on the value of the supply.</a:t>
          </a:r>
          <a:endParaRPr lang="en-US"/>
        </a:p>
      </dgm:t>
    </dgm:pt>
    <dgm:pt modelId="{86EF4284-4278-4372-9387-29908A8D4036}" type="parTrans" cxnId="{DFF7760C-8533-48CC-B323-B0656779B2B3}">
      <dgm:prSet/>
      <dgm:spPr/>
      <dgm:t>
        <a:bodyPr/>
        <a:lstStyle/>
        <a:p>
          <a:endParaRPr lang="en-US"/>
        </a:p>
      </dgm:t>
    </dgm:pt>
    <dgm:pt modelId="{7B929136-7015-495E-891E-6B393F47ADDC}" type="sibTrans" cxnId="{DFF7760C-8533-48CC-B323-B0656779B2B3}">
      <dgm:prSet/>
      <dgm:spPr/>
      <dgm:t>
        <a:bodyPr/>
        <a:lstStyle/>
        <a:p>
          <a:endParaRPr lang="en-US"/>
        </a:p>
      </dgm:t>
    </dgm:pt>
    <dgm:pt modelId="{5086773A-24DE-40BD-8536-6BB90B57039F}">
      <dgm:prSet/>
      <dgm:spPr/>
      <dgm:t>
        <a:bodyPr/>
        <a:lstStyle/>
        <a:p>
          <a:r>
            <a:rPr lang="en-GB"/>
            <a:t>You must state if your fee is inclusive or exclusive of VAT, if you don’t it will be deemed to include VAT. </a:t>
          </a:r>
          <a:endParaRPr lang="en-US"/>
        </a:p>
      </dgm:t>
    </dgm:pt>
    <dgm:pt modelId="{A8719CBA-3B68-4E7B-8E29-A856CEBF399A}" type="parTrans" cxnId="{7C533653-6481-4B31-830E-A84D1D95A5F8}">
      <dgm:prSet/>
      <dgm:spPr/>
      <dgm:t>
        <a:bodyPr/>
        <a:lstStyle/>
        <a:p>
          <a:endParaRPr lang="en-US"/>
        </a:p>
      </dgm:t>
    </dgm:pt>
    <dgm:pt modelId="{00384455-8E02-4C01-B1DF-70457ADA4CBB}" type="sibTrans" cxnId="{7C533653-6481-4B31-830E-A84D1D95A5F8}">
      <dgm:prSet/>
      <dgm:spPr/>
      <dgm:t>
        <a:bodyPr/>
        <a:lstStyle/>
        <a:p>
          <a:endParaRPr lang="en-US"/>
        </a:p>
      </dgm:t>
    </dgm:pt>
    <dgm:pt modelId="{A225BE16-95BB-4A6B-89A3-A064627172DF}" type="pres">
      <dgm:prSet presAssocID="{48499B0F-46CA-424D-AB45-D9973D842E8C}" presName="root" presStyleCnt="0">
        <dgm:presLayoutVars>
          <dgm:dir/>
          <dgm:resizeHandles val="exact"/>
        </dgm:presLayoutVars>
      </dgm:prSet>
      <dgm:spPr/>
    </dgm:pt>
    <dgm:pt modelId="{D0573911-41BC-4AA2-A4ED-4F3B888EF84E}" type="pres">
      <dgm:prSet presAssocID="{BD963A43-9AFF-4FAD-849B-2B8083116BFE}" presName="compNode" presStyleCnt="0"/>
      <dgm:spPr/>
    </dgm:pt>
    <dgm:pt modelId="{A0139A18-EBC9-4B65-AB9B-482841320662}" type="pres">
      <dgm:prSet presAssocID="{BD963A43-9AFF-4FAD-849B-2B8083116BFE}" presName="bgRect" presStyleLbl="bgShp" presStyleIdx="0" presStyleCnt="2"/>
      <dgm:spPr/>
    </dgm:pt>
    <dgm:pt modelId="{32859C6E-BFD2-48DA-A61C-4B4B6EF7AF33}" type="pres">
      <dgm:prSet presAssocID="{BD963A43-9AFF-4FAD-849B-2B8083116BF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DA068D50-74E1-484E-987D-187684CA1EDC}" type="pres">
      <dgm:prSet presAssocID="{BD963A43-9AFF-4FAD-849B-2B8083116BFE}" presName="spaceRect" presStyleCnt="0"/>
      <dgm:spPr/>
    </dgm:pt>
    <dgm:pt modelId="{05820089-D865-41AE-BF24-698D79FA12AA}" type="pres">
      <dgm:prSet presAssocID="{BD963A43-9AFF-4FAD-849B-2B8083116BFE}" presName="parTx" presStyleLbl="revTx" presStyleIdx="0" presStyleCnt="2">
        <dgm:presLayoutVars>
          <dgm:chMax val="0"/>
          <dgm:chPref val="0"/>
        </dgm:presLayoutVars>
      </dgm:prSet>
      <dgm:spPr/>
    </dgm:pt>
    <dgm:pt modelId="{8E221567-0EA4-435B-8326-2B2FB52BE9D7}" type="pres">
      <dgm:prSet presAssocID="{7B929136-7015-495E-891E-6B393F47ADDC}" presName="sibTrans" presStyleCnt="0"/>
      <dgm:spPr/>
    </dgm:pt>
    <dgm:pt modelId="{FDEB653A-1455-440F-935B-BCF133106A8E}" type="pres">
      <dgm:prSet presAssocID="{5086773A-24DE-40BD-8536-6BB90B57039F}" presName="compNode" presStyleCnt="0"/>
      <dgm:spPr/>
    </dgm:pt>
    <dgm:pt modelId="{59D5CD58-20F1-46FC-AE59-73CBD0E587F7}" type="pres">
      <dgm:prSet presAssocID="{5086773A-24DE-40BD-8536-6BB90B57039F}" presName="bgRect" presStyleLbl="bgShp" presStyleIdx="1" presStyleCnt="2"/>
      <dgm:spPr/>
    </dgm:pt>
    <dgm:pt modelId="{7EC3D5E3-D625-4129-AE43-5DB56DD44109}" type="pres">
      <dgm:prSet presAssocID="{5086773A-24DE-40BD-8536-6BB90B57039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3DB5E8D5-3E4B-4285-810E-3ABDC5D5A717}" type="pres">
      <dgm:prSet presAssocID="{5086773A-24DE-40BD-8536-6BB90B57039F}" presName="spaceRect" presStyleCnt="0"/>
      <dgm:spPr/>
    </dgm:pt>
    <dgm:pt modelId="{36D6F57C-CB0F-429F-A6C4-1B7F0836F5CD}" type="pres">
      <dgm:prSet presAssocID="{5086773A-24DE-40BD-8536-6BB90B57039F}" presName="parTx" presStyleLbl="revTx" presStyleIdx="1" presStyleCnt="2">
        <dgm:presLayoutVars>
          <dgm:chMax val="0"/>
          <dgm:chPref val="0"/>
        </dgm:presLayoutVars>
      </dgm:prSet>
      <dgm:spPr/>
    </dgm:pt>
  </dgm:ptLst>
  <dgm:cxnLst>
    <dgm:cxn modelId="{DFF7760C-8533-48CC-B323-B0656779B2B3}" srcId="{48499B0F-46CA-424D-AB45-D9973D842E8C}" destId="{BD963A43-9AFF-4FAD-849B-2B8083116BFE}" srcOrd="0" destOrd="0" parTransId="{86EF4284-4278-4372-9387-29908A8D4036}" sibTransId="{7B929136-7015-495E-891E-6B393F47ADDC}"/>
    <dgm:cxn modelId="{1BDDB432-025B-418E-A347-544AB7F81DEC}" type="presOf" srcId="{BD963A43-9AFF-4FAD-849B-2B8083116BFE}" destId="{05820089-D865-41AE-BF24-698D79FA12AA}" srcOrd="0" destOrd="0" presId="urn:microsoft.com/office/officeart/2018/2/layout/IconVerticalSolidList"/>
    <dgm:cxn modelId="{341CD94A-665E-4E3A-B257-9FCF7EAAFD76}" type="presOf" srcId="{5086773A-24DE-40BD-8536-6BB90B57039F}" destId="{36D6F57C-CB0F-429F-A6C4-1B7F0836F5CD}" srcOrd="0" destOrd="0" presId="urn:microsoft.com/office/officeart/2018/2/layout/IconVerticalSolidList"/>
    <dgm:cxn modelId="{7C533653-6481-4B31-830E-A84D1D95A5F8}" srcId="{48499B0F-46CA-424D-AB45-D9973D842E8C}" destId="{5086773A-24DE-40BD-8536-6BB90B57039F}" srcOrd="1" destOrd="0" parTransId="{A8719CBA-3B68-4E7B-8E29-A856CEBF399A}" sibTransId="{00384455-8E02-4C01-B1DF-70457ADA4CBB}"/>
    <dgm:cxn modelId="{0D8B33C0-03EE-4753-A743-F901A41EF119}" type="presOf" srcId="{48499B0F-46CA-424D-AB45-D9973D842E8C}" destId="{A225BE16-95BB-4A6B-89A3-A064627172DF}" srcOrd="0" destOrd="0" presId="urn:microsoft.com/office/officeart/2018/2/layout/IconVerticalSolidList"/>
    <dgm:cxn modelId="{7A5AE2B9-9893-4252-9F98-C51B9F776675}" type="presParOf" srcId="{A225BE16-95BB-4A6B-89A3-A064627172DF}" destId="{D0573911-41BC-4AA2-A4ED-4F3B888EF84E}" srcOrd="0" destOrd="0" presId="urn:microsoft.com/office/officeart/2018/2/layout/IconVerticalSolidList"/>
    <dgm:cxn modelId="{D2C4754F-0C09-4608-BAFC-7987C771EBE0}" type="presParOf" srcId="{D0573911-41BC-4AA2-A4ED-4F3B888EF84E}" destId="{A0139A18-EBC9-4B65-AB9B-482841320662}" srcOrd="0" destOrd="0" presId="urn:microsoft.com/office/officeart/2018/2/layout/IconVerticalSolidList"/>
    <dgm:cxn modelId="{FCE67C01-A134-4D2B-8D15-C717DFE6EAE1}" type="presParOf" srcId="{D0573911-41BC-4AA2-A4ED-4F3B888EF84E}" destId="{32859C6E-BFD2-48DA-A61C-4B4B6EF7AF33}" srcOrd="1" destOrd="0" presId="urn:microsoft.com/office/officeart/2018/2/layout/IconVerticalSolidList"/>
    <dgm:cxn modelId="{39D83CC5-A588-4098-B292-F3E3318BFFF9}" type="presParOf" srcId="{D0573911-41BC-4AA2-A4ED-4F3B888EF84E}" destId="{DA068D50-74E1-484E-987D-187684CA1EDC}" srcOrd="2" destOrd="0" presId="urn:microsoft.com/office/officeart/2018/2/layout/IconVerticalSolidList"/>
    <dgm:cxn modelId="{A9DB6876-7440-4331-9EAD-A8681AF5415C}" type="presParOf" srcId="{D0573911-41BC-4AA2-A4ED-4F3B888EF84E}" destId="{05820089-D865-41AE-BF24-698D79FA12AA}" srcOrd="3" destOrd="0" presId="urn:microsoft.com/office/officeart/2018/2/layout/IconVerticalSolidList"/>
    <dgm:cxn modelId="{44720530-E7CB-4216-A5AE-E0C7A5E3CB7E}" type="presParOf" srcId="{A225BE16-95BB-4A6B-89A3-A064627172DF}" destId="{8E221567-0EA4-435B-8326-2B2FB52BE9D7}" srcOrd="1" destOrd="0" presId="urn:microsoft.com/office/officeart/2018/2/layout/IconVerticalSolidList"/>
    <dgm:cxn modelId="{EE31494F-B949-4D44-8457-A06E42EF97A6}" type="presParOf" srcId="{A225BE16-95BB-4A6B-89A3-A064627172DF}" destId="{FDEB653A-1455-440F-935B-BCF133106A8E}" srcOrd="2" destOrd="0" presId="urn:microsoft.com/office/officeart/2018/2/layout/IconVerticalSolidList"/>
    <dgm:cxn modelId="{F06B343C-7801-4E3B-AE48-6CCD86E6A7B3}" type="presParOf" srcId="{FDEB653A-1455-440F-935B-BCF133106A8E}" destId="{59D5CD58-20F1-46FC-AE59-73CBD0E587F7}" srcOrd="0" destOrd="0" presId="urn:microsoft.com/office/officeart/2018/2/layout/IconVerticalSolidList"/>
    <dgm:cxn modelId="{E8920BAC-9E27-4855-8C66-898263E47E22}" type="presParOf" srcId="{FDEB653A-1455-440F-935B-BCF133106A8E}" destId="{7EC3D5E3-D625-4129-AE43-5DB56DD44109}" srcOrd="1" destOrd="0" presId="urn:microsoft.com/office/officeart/2018/2/layout/IconVerticalSolidList"/>
    <dgm:cxn modelId="{D158009B-FC6B-4497-8B72-7801067C2B58}" type="presParOf" srcId="{FDEB653A-1455-440F-935B-BCF133106A8E}" destId="{3DB5E8D5-3E4B-4285-810E-3ABDC5D5A717}" srcOrd="2" destOrd="0" presId="urn:microsoft.com/office/officeart/2018/2/layout/IconVerticalSolidList"/>
    <dgm:cxn modelId="{B9E00B78-1D58-4BC4-9E5D-F88EE5E5520C}" type="presParOf" srcId="{FDEB653A-1455-440F-935B-BCF133106A8E}" destId="{36D6F57C-CB0F-429F-A6C4-1B7F0836F5C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B2F492-4D43-42FD-B68F-7FEA87AAC65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FA0BEFE-75E2-4639-AAFA-A096BE68CCEF}">
      <dgm:prSet/>
      <dgm:spPr/>
      <dgm:t>
        <a:bodyPr/>
        <a:lstStyle/>
        <a:p>
          <a:r>
            <a:rPr lang="en-GB"/>
            <a:t>Quarterly accounting periods </a:t>
          </a:r>
          <a:endParaRPr lang="en-US"/>
        </a:p>
      </dgm:t>
    </dgm:pt>
    <dgm:pt modelId="{7E6FF5E1-EE2D-4F3F-A002-7A4CD03F2C15}" type="parTrans" cxnId="{E1A09109-4F41-4AC7-8024-5749B251BE54}">
      <dgm:prSet/>
      <dgm:spPr/>
      <dgm:t>
        <a:bodyPr/>
        <a:lstStyle/>
        <a:p>
          <a:endParaRPr lang="en-US"/>
        </a:p>
      </dgm:t>
    </dgm:pt>
    <dgm:pt modelId="{8890AB81-48B4-4AF6-9EDF-9478833313A0}" type="sibTrans" cxnId="{E1A09109-4F41-4AC7-8024-5749B251BE54}">
      <dgm:prSet/>
      <dgm:spPr/>
      <dgm:t>
        <a:bodyPr/>
        <a:lstStyle/>
        <a:p>
          <a:endParaRPr lang="en-US"/>
        </a:p>
      </dgm:t>
    </dgm:pt>
    <dgm:pt modelId="{88D3E9FD-182F-4186-89F9-2A3EFF9467CB}">
      <dgm:prSet/>
      <dgm:spPr/>
      <dgm:t>
        <a:bodyPr/>
        <a:lstStyle/>
        <a:p>
          <a:r>
            <a:rPr lang="en-GB"/>
            <a:t>One month after the end of each quarter must complete a return to HMRC, together with remittance for the tax due. </a:t>
          </a:r>
          <a:endParaRPr lang="en-US"/>
        </a:p>
      </dgm:t>
    </dgm:pt>
    <dgm:pt modelId="{52469516-17A5-4622-AB35-BF5F194FFE3D}" type="parTrans" cxnId="{136C56DE-06CF-4827-8764-9314AB8A1201}">
      <dgm:prSet/>
      <dgm:spPr/>
      <dgm:t>
        <a:bodyPr/>
        <a:lstStyle/>
        <a:p>
          <a:endParaRPr lang="en-US"/>
        </a:p>
      </dgm:t>
    </dgm:pt>
    <dgm:pt modelId="{FC5A0514-3C2B-433A-B790-30EDBEA05B54}" type="sibTrans" cxnId="{136C56DE-06CF-4827-8764-9314AB8A1201}">
      <dgm:prSet/>
      <dgm:spPr/>
      <dgm:t>
        <a:bodyPr/>
        <a:lstStyle/>
        <a:p>
          <a:endParaRPr lang="en-US"/>
        </a:p>
      </dgm:t>
    </dgm:pt>
    <dgm:pt modelId="{28474B46-65DF-4892-8CAF-6B4FC9327D97}">
      <dgm:prSet/>
      <dgm:spPr/>
      <dgm:t>
        <a:bodyPr/>
        <a:lstStyle/>
        <a:p>
          <a:r>
            <a:rPr lang="en-GB"/>
            <a:t>Amount payable is:</a:t>
          </a:r>
          <a:endParaRPr lang="en-US"/>
        </a:p>
      </dgm:t>
    </dgm:pt>
    <dgm:pt modelId="{2B8F4184-2A4E-4DBE-8E1B-8CC395A97D87}" type="parTrans" cxnId="{EA98F7E8-EC56-4586-B1D3-6206F1058A59}">
      <dgm:prSet/>
      <dgm:spPr/>
      <dgm:t>
        <a:bodyPr/>
        <a:lstStyle/>
        <a:p>
          <a:endParaRPr lang="en-US"/>
        </a:p>
      </dgm:t>
    </dgm:pt>
    <dgm:pt modelId="{C01C5EAC-460D-474A-A0F0-6C51956F7B58}" type="sibTrans" cxnId="{EA98F7E8-EC56-4586-B1D3-6206F1058A59}">
      <dgm:prSet/>
      <dgm:spPr/>
      <dgm:t>
        <a:bodyPr/>
        <a:lstStyle/>
        <a:p>
          <a:endParaRPr lang="en-US"/>
        </a:p>
      </dgm:t>
    </dgm:pt>
    <dgm:pt modelId="{004C75B9-4A37-4FB3-B3BB-BDEDB6D5E253}">
      <dgm:prSet/>
      <dgm:spPr/>
      <dgm:t>
        <a:bodyPr/>
        <a:lstStyle/>
        <a:p>
          <a:r>
            <a:rPr lang="en-GB"/>
            <a:t>Total Output tax – deductable input tax </a:t>
          </a:r>
          <a:endParaRPr lang="en-US"/>
        </a:p>
      </dgm:t>
    </dgm:pt>
    <dgm:pt modelId="{874CBBEF-C449-4AA8-8C36-68728B61E7FB}" type="parTrans" cxnId="{03CB7045-EA58-4DD6-A65F-75AC3383D402}">
      <dgm:prSet/>
      <dgm:spPr/>
      <dgm:t>
        <a:bodyPr/>
        <a:lstStyle/>
        <a:p>
          <a:endParaRPr lang="en-US"/>
        </a:p>
      </dgm:t>
    </dgm:pt>
    <dgm:pt modelId="{48CA3A7E-AB51-450F-9FCF-BE39DB0AA65F}" type="sibTrans" cxnId="{03CB7045-EA58-4DD6-A65F-75AC3383D402}">
      <dgm:prSet/>
      <dgm:spPr/>
      <dgm:t>
        <a:bodyPr/>
        <a:lstStyle/>
        <a:p>
          <a:endParaRPr lang="en-US"/>
        </a:p>
      </dgm:t>
    </dgm:pt>
    <dgm:pt modelId="{62C353E6-97F3-411D-84A7-BF9C6989A777}" type="pres">
      <dgm:prSet presAssocID="{68B2F492-4D43-42FD-B68F-7FEA87AAC652}" presName="root" presStyleCnt="0">
        <dgm:presLayoutVars>
          <dgm:dir/>
          <dgm:resizeHandles val="exact"/>
        </dgm:presLayoutVars>
      </dgm:prSet>
      <dgm:spPr/>
    </dgm:pt>
    <dgm:pt modelId="{AB0DAECE-7D13-48CD-8440-86BA4C0FEDF0}" type="pres">
      <dgm:prSet presAssocID="{4FA0BEFE-75E2-4639-AAFA-A096BE68CCEF}" presName="compNode" presStyleCnt="0"/>
      <dgm:spPr/>
    </dgm:pt>
    <dgm:pt modelId="{8BEBBAB6-74E1-47E8-B4DC-A8BA363CB8B4}" type="pres">
      <dgm:prSet presAssocID="{4FA0BEFE-75E2-4639-AAFA-A096BE68CCEF}" presName="bgRect" presStyleLbl="bgShp" presStyleIdx="0" presStyleCnt="4"/>
      <dgm:spPr/>
    </dgm:pt>
    <dgm:pt modelId="{D030FB16-D8D8-4ED0-A161-1809E4273ADA}" type="pres">
      <dgm:prSet presAssocID="{4FA0BEFE-75E2-4639-AAFA-A096BE68CCE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6B21AEA3-D678-401C-A34B-086BE51D31FB}" type="pres">
      <dgm:prSet presAssocID="{4FA0BEFE-75E2-4639-AAFA-A096BE68CCEF}" presName="spaceRect" presStyleCnt="0"/>
      <dgm:spPr/>
    </dgm:pt>
    <dgm:pt modelId="{86B65ECB-77F6-4725-A3C6-9E16F097553B}" type="pres">
      <dgm:prSet presAssocID="{4FA0BEFE-75E2-4639-AAFA-A096BE68CCEF}" presName="parTx" presStyleLbl="revTx" presStyleIdx="0" presStyleCnt="4">
        <dgm:presLayoutVars>
          <dgm:chMax val="0"/>
          <dgm:chPref val="0"/>
        </dgm:presLayoutVars>
      </dgm:prSet>
      <dgm:spPr/>
    </dgm:pt>
    <dgm:pt modelId="{AA18D249-1C90-4B3E-9783-09D0ACC29092}" type="pres">
      <dgm:prSet presAssocID="{8890AB81-48B4-4AF6-9EDF-9478833313A0}" presName="sibTrans" presStyleCnt="0"/>
      <dgm:spPr/>
    </dgm:pt>
    <dgm:pt modelId="{8FAFF054-74A6-4DC2-B2A5-FD519163E077}" type="pres">
      <dgm:prSet presAssocID="{88D3E9FD-182F-4186-89F9-2A3EFF9467CB}" presName="compNode" presStyleCnt="0"/>
      <dgm:spPr/>
    </dgm:pt>
    <dgm:pt modelId="{7E77EAB1-BAD3-4FE1-BF0C-D824BC32CFDA}" type="pres">
      <dgm:prSet presAssocID="{88D3E9FD-182F-4186-89F9-2A3EFF9467CB}" presName="bgRect" presStyleLbl="bgShp" presStyleIdx="1" presStyleCnt="4"/>
      <dgm:spPr/>
    </dgm:pt>
    <dgm:pt modelId="{5D05209B-E983-41F9-83F8-57B47BEDA4DF}" type="pres">
      <dgm:prSet presAssocID="{88D3E9FD-182F-4186-89F9-2A3EFF9467C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970438E8-56AB-451B-8914-DEC493113CBD}" type="pres">
      <dgm:prSet presAssocID="{88D3E9FD-182F-4186-89F9-2A3EFF9467CB}" presName="spaceRect" presStyleCnt="0"/>
      <dgm:spPr/>
    </dgm:pt>
    <dgm:pt modelId="{73C22DAE-1160-443E-B44E-11213C6FD962}" type="pres">
      <dgm:prSet presAssocID="{88D3E9FD-182F-4186-89F9-2A3EFF9467CB}" presName="parTx" presStyleLbl="revTx" presStyleIdx="1" presStyleCnt="4">
        <dgm:presLayoutVars>
          <dgm:chMax val="0"/>
          <dgm:chPref val="0"/>
        </dgm:presLayoutVars>
      </dgm:prSet>
      <dgm:spPr/>
    </dgm:pt>
    <dgm:pt modelId="{87534401-CF0A-4A93-96A8-2F933E034D0A}" type="pres">
      <dgm:prSet presAssocID="{FC5A0514-3C2B-433A-B790-30EDBEA05B54}" presName="sibTrans" presStyleCnt="0"/>
      <dgm:spPr/>
    </dgm:pt>
    <dgm:pt modelId="{CA449E62-45B8-431E-BF29-676E8F834C73}" type="pres">
      <dgm:prSet presAssocID="{28474B46-65DF-4892-8CAF-6B4FC9327D97}" presName="compNode" presStyleCnt="0"/>
      <dgm:spPr/>
    </dgm:pt>
    <dgm:pt modelId="{E7147107-5107-4821-93E7-7A5B80773A80}" type="pres">
      <dgm:prSet presAssocID="{28474B46-65DF-4892-8CAF-6B4FC9327D97}" presName="bgRect" presStyleLbl="bgShp" presStyleIdx="2" presStyleCnt="4"/>
      <dgm:spPr/>
    </dgm:pt>
    <dgm:pt modelId="{E9DD9A57-696B-48E6-B571-2F628A87A9AF}" type="pres">
      <dgm:prSet presAssocID="{28474B46-65DF-4892-8CAF-6B4FC9327D9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E8D47847-9193-4C1C-B27B-589F986256AC}" type="pres">
      <dgm:prSet presAssocID="{28474B46-65DF-4892-8CAF-6B4FC9327D97}" presName="spaceRect" presStyleCnt="0"/>
      <dgm:spPr/>
    </dgm:pt>
    <dgm:pt modelId="{1594569F-56DA-468F-BAF1-C872C382BBD2}" type="pres">
      <dgm:prSet presAssocID="{28474B46-65DF-4892-8CAF-6B4FC9327D97}" presName="parTx" presStyleLbl="revTx" presStyleIdx="2" presStyleCnt="4">
        <dgm:presLayoutVars>
          <dgm:chMax val="0"/>
          <dgm:chPref val="0"/>
        </dgm:presLayoutVars>
      </dgm:prSet>
      <dgm:spPr/>
    </dgm:pt>
    <dgm:pt modelId="{74252A5D-0378-4BEC-B4C2-3B99B0D1BFD7}" type="pres">
      <dgm:prSet presAssocID="{C01C5EAC-460D-474A-A0F0-6C51956F7B58}" presName="sibTrans" presStyleCnt="0"/>
      <dgm:spPr/>
    </dgm:pt>
    <dgm:pt modelId="{2D9F45D0-CF0C-43B0-B45D-A9C5C237AA30}" type="pres">
      <dgm:prSet presAssocID="{004C75B9-4A37-4FB3-B3BB-BDEDB6D5E253}" presName="compNode" presStyleCnt="0"/>
      <dgm:spPr/>
    </dgm:pt>
    <dgm:pt modelId="{BBCC4FAE-0E95-4B3F-94DC-49093F211E12}" type="pres">
      <dgm:prSet presAssocID="{004C75B9-4A37-4FB3-B3BB-BDEDB6D5E253}" presName="bgRect" presStyleLbl="bgShp" presStyleIdx="3" presStyleCnt="4"/>
      <dgm:spPr/>
    </dgm:pt>
    <dgm:pt modelId="{03AAA6CC-9070-4F1D-99FE-F8B515CBF022}" type="pres">
      <dgm:prSet presAssocID="{004C75B9-4A37-4FB3-B3BB-BDEDB6D5E2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rrow: Straight"/>
        </a:ext>
      </dgm:extLst>
    </dgm:pt>
    <dgm:pt modelId="{39E2D5A6-8720-4FA2-A917-041361D72CBD}" type="pres">
      <dgm:prSet presAssocID="{004C75B9-4A37-4FB3-B3BB-BDEDB6D5E253}" presName="spaceRect" presStyleCnt="0"/>
      <dgm:spPr/>
    </dgm:pt>
    <dgm:pt modelId="{50A30396-7EFE-4E96-AF70-B0359A65C9DB}" type="pres">
      <dgm:prSet presAssocID="{004C75B9-4A37-4FB3-B3BB-BDEDB6D5E253}" presName="parTx" presStyleLbl="revTx" presStyleIdx="3" presStyleCnt="4">
        <dgm:presLayoutVars>
          <dgm:chMax val="0"/>
          <dgm:chPref val="0"/>
        </dgm:presLayoutVars>
      </dgm:prSet>
      <dgm:spPr/>
    </dgm:pt>
  </dgm:ptLst>
  <dgm:cxnLst>
    <dgm:cxn modelId="{35E18705-22AF-4598-8FA3-9C8DAD784FE0}" type="presOf" srcId="{88D3E9FD-182F-4186-89F9-2A3EFF9467CB}" destId="{73C22DAE-1160-443E-B44E-11213C6FD962}" srcOrd="0" destOrd="0" presId="urn:microsoft.com/office/officeart/2018/2/layout/IconVerticalSolidList"/>
    <dgm:cxn modelId="{E1A09109-4F41-4AC7-8024-5749B251BE54}" srcId="{68B2F492-4D43-42FD-B68F-7FEA87AAC652}" destId="{4FA0BEFE-75E2-4639-AAFA-A096BE68CCEF}" srcOrd="0" destOrd="0" parTransId="{7E6FF5E1-EE2D-4F3F-A002-7A4CD03F2C15}" sibTransId="{8890AB81-48B4-4AF6-9EDF-9478833313A0}"/>
    <dgm:cxn modelId="{A5CC933F-A039-40C4-A910-2FA60A64146B}" type="presOf" srcId="{004C75B9-4A37-4FB3-B3BB-BDEDB6D5E253}" destId="{50A30396-7EFE-4E96-AF70-B0359A65C9DB}" srcOrd="0" destOrd="0" presId="urn:microsoft.com/office/officeart/2018/2/layout/IconVerticalSolidList"/>
    <dgm:cxn modelId="{03CB7045-EA58-4DD6-A65F-75AC3383D402}" srcId="{68B2F492-4D43-42FD-B68F-7FEA87AAC652}" destId="{004C75B9-4A37-4FB3-B3BB-BDEDB6D5E253}" srcOrd="3" destOrd="0" parTransId="{874CBBEF-C449-4AA8-8C36-68728B61E7FB}" sibTransId="{48CA3A7E-AB51-450F-9FCF-BE39DB0AA65F}"/>
    <dgm:cxn modelId="{55208F4E-C1C5-4653-9FCC-58FBB215EAE5}" type="presOf" srcId="{28474B46-65DF-4892-8CAF-6B4FC9327D97}" destId="{1594569F-56DA-468F-BAF1-C872C382BBD2}" srcOrd="0" destOrd="0" presId="urn:microsoft.com/office/officeart/2018/2/layout/IconVerticalSolidList"/>
    <dgm:cxn modelId="{0A077CAF-00C6-4C71-A67C-81DAB1AE6DF1}" type="presOf" srcId="{68B2F492-4D43-42FD-B68F-7FEA87AAC652}" destId="{62C353E6-97F3-411D-84A7-BF9C6989A777}" srcOrd="0" destOrd="0" presId="urn:microsoft.com/office/officeart/2018/2/layout/IconVerticalSolidList"/>
    <dgm:cxn modelId="{D2AC49C1-8BA7-4FE2-9B94-73E67743E331}" type="presOf" srcId="{4FA0BEFE-75E2-4639-AAFA-A096BE68CCEF}" destId="{86B65ECB-77F6-4725-A3C6-9E16F097553B}" srcOrd="0" destOrd="0" presId="urn:microsoft.com/office/officeart/2018/2/layout/IconVerticalSolidList"/>
    <dgm:cxn modelId="{136C56DE-06CF-4827-8764-9314AB8A1201}" srcId="{68B2F492-4D43-42FD-B68F-7FEA87AAC652}" destId="{88D3E9FD-182F-4186-89F9-2A3EFF9467CB}" srcOrd="1" destOrd="0" parTransId="{52469516-17A5-4622-AB35-BF5F194FFE3D}" sibTransId="{FC5A0514-3C2B-433A-B790-30EDBEA05B54}"/>
    <dgm:cxn modelId="{EA98F7E8-EC56-4586-B1D3-6206F1058A59}" srcId="{68B2F492-4D43-42FD-B68F-7FEA87AAC652}" destId="{28474B46-65DF-4892-8CAF-6B4FC9327D97}" srcOrd="2" destOrd="0" parTransId="{2B8F4184-2A4E-4DBE-8E1B-8CC395A97D87}" sibTransId="{C01C5EAC-460D-474A-A0F0-6C51956F7B58}"/>
    <dgm:cxn modelId="{D57F6A39-308E-41B6-A5C2-DD1FBE00098A}" type="presParOf" srcId="{62C353E6-97F3-411D-84A7-BF9C6989A777}" destId="{AB0DAECE-7D13-48CD-8440-86BA4C0FEDF0}" srcOrd="0" destOrd="0" presId="urn:microsoft.com/office/officeart/2018/2/layout/IconVerticalSolidList"/>
    <dgm:cxn modelId="{9EE54807-1E21-4A09-B746-E4A996C87B2F}" type="presParOf" srcId="{AB0DAECE-7D13-48CD-8440-86BA4C0FEDF0}" destId="{8BEBBAB6-74E1-47E8-B4DC-A8BA363CB8B4}" srcOrd="0" destOrd="0" presId="urn:microsoft.com/office/officeart/2018/2/layout/IconVerticalSolidList"/>
    <dgm:cxn modelId="{9817AB69-DFEE-4DFA-805F-BD4917054FB1}" type="presParOf" srcId="{AB0DAECE-7D13-48CD-8440-86BA4C0FEDF0}" destId="{D030FB16-D8D8-4ED0-A161-1809E4273ADA}" srcOrd="1" destOrd="0" presId="urn:microsoft.com/office/officeart/2018/2/layout/IconVerticalSolidList"/>
    <dgm:cxn modelId="{D5EFE293-8C52-47B5-AD14-433990D3234D}" type="presParOf" srcId="{AB0DAECE-7D13-48CD-8440-86BA4C0FEDF0}" destId="{6B21AEA3-D678-401C-A34B-086BE51D31FB}" srcOrd="2" destOrd="0" presId="urn:microsoft.com/office/officeart/2018/2/layout/IconVerticalSolidList"/>
    <dgm:cxn modelId="{29DD70AF-6A26-4C26-A8D8-B43755AA50A3}" type="presParOf" srcId="{AB0DAECE-7D13-48CD-8440-86BA4C0FEDF0}" destId="{86B65ECB-77F6-4725-A3C6-9E16F097553B}" srcOrd="3" destOrd="0" presId="urn:microsoft.com/office/officeart/2018/2/layout/IconVerticalSolidList"/>
    <dgm:cxn modelId="{FBAEC730-A977-4297-AC7C-DDD9AAA788A9}" type="presParOf" srcId="{62C353E6-97F3-411D-84A7-BF9C6989A777}" destId="{AA18D249-1C90-4B3E-9783-09D0ACC29092}" srcOrd="1" destOrd="0" presId="urn:microsoft.com/office/officeart/2018/2/layout/IconVerticalSolidList"/>
    <dgm:cxn modelId="{DE6D235D-8EDE-44A8-8598-C684909DB696}" type="presParOf" srcId="{62C353E6-97F3-411D-84A7-BF9C6989A777}" destId="{8FAFF054-74A6-4DC2-B2A5-FD519163E077}" srcOrd="2" destOrd="0" presId="urn:microsoft.com/office/officeart/2018/2/layout/IconVerticalSolidList"/>
    <dgm:cxn modelId="{5C95EEAE-06ED-473F-BF01-4E18F9277A17}" type="presParOf" srcId="{8FAFF054-74A6-4DC2-B2A5-FD519163E077}" destId="{7E77EAB1-BAD3-4FE1-BF0C-D824BC32CFDA}" srcOrd="0" destOrd="0" presId="urn:microsoft.com/office/officeart/2018/2/layout/IconVerticalSolidList"/>
    <dgm:cxn modelId="{FDB19C6A-B936-4EFD-9CD7-10F8DBCDE2A9}" type="presParOf" srcId="{8FAFF054-74A6-4DC2-B2A5-FD519163E077}" destId="{5D05209B-E983-41F9-83F8-57B47BEDA4DF}" srcOrd="1" destOrd="0" presId="urn:microsoft.com/office/officeart/2018/2/layout/IconVerticalSolidList"/>
    <dgm:cxn modelId="{3CE0502A-5FD0-4BC8-940D-0C65929592B9}" type="presParOf" srcId="{8FAFF054-74A6-4DC2-B2A5-FD519163E077}" destId="{970438E8-56AB-451B-8914-DEC493113CBD}" srcOrd="2" destOrd="0" presId="urn:microsoft.com/office/officeart/2018/2/layout/IconVerticalSolidList"/>
    <dgm:cxn modelId="{E809983C-17B7-4739-854F-75E56F02DA66}" type="presParOf" srcId="{8FAFF054-74A6-4DC2-B2A5-FD519163E077}" destId="{73C22DAE-1160-443E-B44E-11213C6FD962}" srcOrd="3" destOrd="0" presId="urn:microsoft.com/office/officeart/2018/2/layout/IconVerticalSolidList"/>
    <dgm:cxn modelId="{B690AFEB-AA02-4671-9D1E-25A15826017D}" type="presParOf" srcId="{62C353E6-97F3-411D-84A7-BF9C6989A777}" destId="{87534401-CF0A-4A93-96A8-2F933E034D0A}" srcOrd="3" destOrd="0" presId="urn:microsoft.com/office/officeart/2018/2/layout/IconVerticalSolidList"/>
    <dgm:cxn modelId="{7B290022-2542-41DA-A4F7-59164A827E47}" type="presParOf" srcId="{62C353E6-97F3-411D-84A7-BF9C6989A777}" destId="{CA449E62-45B8-431E-BF29-676E8F834C73}" srcOrd="4" destOrd="0" presId="urn:microsoft.com/office/officeart/2018/2/layout/IconVerticalSolidList"/>
    <dgm:cxn modelId="{59DD0160-6F09-4A01-96E5-15D130401431}" type="presParOf" srcId="{CA449E62-45B8-431E-BF29-676E8F834C73}" destId="{E7147107-5107-4821-93E7-7A5B80773A80}" srcOrd="0" destOrd="0" presId="urn:microsoft.com/office/officeart/2018/2/layout/IconVerticalSolidList"/>
    <dgm:cxn modelId="{008CC3B7-C37C-488E-9938-CF3843A2A995}" type="presParOf" srcId="{CA449E62-45B8-431E-BF29-676E8F834C73}" destId="{E9DD9A57-696B-48E6-B571-2F628A87A9AF}" srcOrd="1" destOrd="0" presId="urn:microsoft.com/office/officeart/2018/2/layout/IconVerticalSolidList"/>
    <dgm:cxn modelId="{CB5C5B62-65ED-4746-9E7F-EF0F06CE667A}" type="presParOf" srcId="{CA449E62-45B8-431E-BF29-676E8F834C73}" destId="{E8D47847-9193-4C1C-B27B-589F986256AC}" srcOrd="2" destOrd="0" presId="urn:microsoft.com/office/officeart/2018/2/layout/IconVerticalSolidList"/>
    <dgm:cxn modelId="{071128AF-0B16-4413-BF7A-34C0FD7F1AD2}" type="presParOf" srcId="{CA449E62-45B8-431E-BF29-676E8F834C73}" destId="{1594569F-56DA-468F-BAF1-C872C382BBD2}" srcOrd="3" destOrd="0" presId="urn:microsoft.com/office/officeart/2018/2/layout/IconVerticalSolidList"/>
    <dgm:cxn modelId="{FAFCA5D9-EBB3-40A5-A747-6A86FECB070F}" type="presParOf" srcId="{62C353E6-97F3-411D-84A7-BF9C6989A777}" destId="{74252A5D-0378-4BEC-B4C2-3B99B0D1BFD7}" srcOrd="5" destOrd="0" presId="urn:microsoft.com/office/officeart/2018/2/layout/IconVerticalSolidList"/>
    <dgm:cxn modelId="{0EF81BDC-627C-4924-90EF-E0F4208A4A78}" type="presParOf" srcId="{62C353E6-97F3-411D-84A7-BF9C6989A777}" destId="{2D9F45D0-CF0C-43B0-B45D-A9C5C237AA30}" srcOrd="6" destOrd="0" presId="urn:microsoft.com/office/officeart/2018/2/layout/IconVerticalSolidList"/>
    <dgm:cxn modelId="{EA779FCD-4EDC-4CF1-AB1F-41DC17A39B36}" type="presParOf" srcId="{2D9F45D0-CF0C-43B0-B45D-A9C5C237AA30}" destId="{BBCC4FAE-0E95-4B3F-94DC-49093F211E12}" srcOrd="0" destOrd="0" presId="urn:microsoft.com/office/officeart/2018/2/layout/IconVerticalSolidList"/>
    <dgm:cxn modelId="{D0840922-5B1D-466D-888F-9D02BB4A56E2}" type="presParOf" srcId="{2D9F45D0-CF0C-43B0-B45D-A9C5C237AA30}" destId="{03AAA6CC-9070-4F1D-99FE-F8B515CBF022}" srcOrd="1" destOrd="0" presId="urn:microsoft.com/office/officeart/2018/2/layout/IconVerticalSolidList"/>
    <dgm:cxn modelId="{C608F424-5A3C-4B23-A1D9-49695678D0C2}" type="presParOf" srcId="{2D9F45D0-CF0C-43B0-B45D-A9C5C237AA30}" destId="{39E2D5A6-8720-4FA2-A917-041361D72CBD}" srcOrd="2" destOrd="0" presId="urn:microsoft.com/office/officeart/2018/2/layout/IconVerticalSolidList"/>
    <dgm:cxn modelId="{3E9CED08-D8E0-42FE-8367-C6B8DBB32DCC}" type="presParOf" srcId="{2D9F45D0-CF0C-43B0-B45D-A9C5C237AA30}" destId="{50A30396-7EFE-4E96-AF70-B0359A65C9D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C61C2F-E1E3-45AA-BABE-1ADE61C040D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229402F0-BD73-4318-9291-EB2A5165A499}">
      <dgm:prSet/>
      <dgm:spPr/>
      <dgm:t>
        <a:bodyPr/>
        <a:lstStyle/>
        <a:p>
          <a:r>
            <a:rPr lang="en-GB"/>
            <a:t>Persons registered for VAT must charge VAT at zero, standard or reduced rate for all taxable supplies of goods and services</a:t>
          </a:r>
          <a:endParaRPr lang="en-US"/>
        </a:p>
      </dgm:t>
    </dgm:pt>
    <dgm:pt modelId="{0A92E646-DD1D-4977-B762-5955D4EF876A}" type="parTrans" cxnId="{C5845E25-5C3A-49C0-A7F5-2BF51FFD44AE}">
      <dgm:prSet/>
      <dgm:spPr/>
      <dgm:t>
        <a:bodyPr/>
        <a:lstStyle/>
        <a:p>
          <a:endParaRPr lang="en-US"/>
        </a:p>
      </dgm:t>
    </dgm:pt>
    <dgm:pt modelId="{7DD1D885-4B7B-4D48-90CE-15DBAA164D60}" type="sibTrans" cxnId="{C5845E25-5C3A-49C0-A7F5-2BF51FFD44AE}">
      <dgm:prSet/>
      <dgm:spPr/>
      <dgm:t>
        <a:bodyPr/>
        <a:lstStyle/>
        <a:p>
          <a:endParaRPr lang="en-US"/>
        </a:p>
      </dgm:t>
    </dgm:pt>
    <dgm:pt modelId="{07DAFA10-5C0A-4EDA-82E9-C7AD64D08DDC}">
      <dgm:prSet/>
      <dgm:spPr/>
      <dgm:t>
        <a:bodyPr/>
        <a:lstStyle/>
        <a:p>
          <a:r>
            <a:rPr lang="en-GB"/>
            <a:t>Firms must charge VAT on supply of legal services but do not charge VAT on disbursements. </a:t>
          </a:r>
          <a:endParaRPr lang="en-US"/>
        </a:p>
      </dgm:t>
    </dgm:pt>
    <dgm:pt modelId="{D57A753C-FF42-40D4-BE52-0870F4862C2E}" type="parTrans" cxnId="{1B85A42A-D269-4680-9726-3408038BD485}">
      <dgm:prSet/>
      <dgm:spPr/>
      <dgm:t>
        <a:bodyPr/>
        <a:lstStyle/>
        <a:p>
          <a:endParaRPr lang="en-US"/>
        </a:p>
      </dgm:t>
    </dgm:pt>
    <dgm:pt modelId="{39BBC501-547E-4D14-B132-F95B1004B91B}" type="sibTrans" cxnId="{1B85A42A-D269-4680-9726-3408038BD485}">
      <dgm:prSet/>
      <dgm:spPr/>
      <dgm:t>
        <a:bodyPr/>
        <a:lstStyle/>
        <a:p>
          <a:endParaRPr lang="en-US"/>
        </a:p>
      </dgm:t>
    </dgm:pt>
    <dgm:pt modelId="{D9CC0C10-B3D4-44C0-9BFE-9AAF54E34A8B}">
      <dgm:prSet/>
      <dgm:spPr/>
      <dgm:t>
        <a:bodyPr/>
        <a:lstStyle/>
        <a:p>
          <a:r>
            <a:rPr lang="en-GB"/>
            <a:t>If disbursements include an element of VAT the firm use the agency or principal method. </a:t>
          </a:r>
          <a:endParaRPr lang="en-US"/>
        </a:p>
      </dgm:t>
    </dgm:pt>
    <dgm:pt modelId="{D32C23D7-464D-47FF-967A-274ED4C4DF99}" type="parTrans" cxnId="{94E35201-A341-4471-9856-D68FA2AE9218}">
      <dgm:prSet/>
      <dgm:spPr/>
      <dgm:t>
        <a:bodyPr/>
        <a:lstStyle/>
        <a:p>
          <a:endParaRPr lang="en-US"/>
        </a:p>
      </dgm:t>
    </dgm:pt>
    <dgm:pt modelId="{64901102-08DC-47F2-B97B-F9C38F72DB3D}" type="sibTrans" cxnId="{94E35201-A341-4471-9856-D68FA2AE9218}">
      <dgm:prSet/>
      <dgm:spPr/>
      <dgm:t>
        <a:bodyPr/>
        <a:lstStyle/>
        <a:p>
          <a:endParaRPr lang="en-US"/>
        </a:p>
      </dgm:t>
    </dgm:pt>
    <dgm:pt modelId="{8B9B5ED6-938E-499A-B395-F916A71B55FD}" type="pres">
      <dgm:prSet presAssocID="{42C61C2F-E1E3-45AA-BABE-1ADE61C040D0}" presName="outerComposite" presStyleCnt="0">
        <dgm:presLayoutVars>
          <dgm:chMax val="5"/>
          <dgm:dir/>
          <dgm:resizeHandles val="exact"/>
        </dgm:presLayoutVars>
      </dgm:prSet>
      <dgm:spPr/>
    </dgm:pt>
    <dgm:pt modelId="{41F5C85F-D420-47EF-A44E-20CD99483982}" type="pres">
      <dgm:prSet presAssocID="{42C61C2F-E1E3-45AA-BABE-1ADE61C040D0}" presName="dummyMaxCanvas" presStyleCnt="0">
        <dgm:presLayoutVars/>
      </dgm:prSet>
      <dgm:spPr/>
    </dgm:pt>
    <dgm:pt modelId="{A6D78DF1-A78C-4692-86F1-F13822C1CA83}" type="pres">
      <dgm:prSet presAssocID="{42C61C2F-E1E3-45AA-BABE-1ADE61C040D0}" presName="ThreeNodes_1" presStyleLbl="node1" presStyleIdx="0" presStyleCnt="3">
        <dgm:presLayoutVars>
          <dgm:bulletEnabled val="1"/>
        </dgm:presLayoutVars>
      </dgm:prSet>
      <dgm:spPr/>
    </dgm:pt>
    <dgm:pt modelId="{D8DA58FA-B4C3-47AB-B2F1-FF662F8AD218}" type="pres">
      <dgm:prSet presAssocID="{42C61C2F-E1E3-45AA-BABE-1ADE61C040D0}" presName="ThreeNodes_2" presStyleLbl="node1" presStyleIdx="1" presStyleCnt="3">
        <dgm:presLayoutVars>
          <dgm:bulletEnabled val="1"/>
        </dgm:presLayoutVars>
      </dgm:prSet>
      <dgm:spPr/>
    </dgm:pt>
    <dgm:pt modelId="{86C68452-959D-4823-A3F9-3A2B5E8DA1DA}" type="pres">
      <dgm:prSet presAssocID="{42C61C2F-E1E3-45AA-BABE-1ADE61C040D0}" presName="ThreeNodes_3" presStyleLbl="node1" presStyleIdx="2" presStyleCnt="3">
        <dgm:presLayoutVars>
          <dgm:bulletEnabled val="1"/>
        </dgm:presLayoutVars>
      </dgm:prSet>
      <dgm:spPr/>
    </dgm:pt>
    <dgm:pt modelId="{5A408C2C-E8D1-44F2-9709-52C70BBEA1FA}" type="pres">
      <dgm:prSet presAssocID="{42C61C2F-E1E3-45AA-BABE-1ADE61C040D0}" presName="ThreeConn_1-2" presStyleLbl="fgAccFollowNode1" presStyleIdx="0" presStyleCnt="2">
        <dgm:presLayoutVars>
          <dgm:bulletEnabled val="1"/>
        </dgm:presLayoutVars>
      </dgm:prSet>
      <dgm:spPr/>
    </dgm:pt>
    <dgm:pt modelId="{BFED7668-296C-4F80-930B-49F026FCFB73}" type="pres">
      <dgm:prSet presAssocID="{42C61C2F-E1E3-45AA-BABE-1ADE61C040D0}" presName="ThreeConn_2-3" presStyleLbl="fgAccFollowNode1" presStyleIdx="1" presStyleCnt="2">
        <dgm:presLayoutVars>
          <dgm:bulletEnabled val="1"/>
        </dgm:presLayoutVars>
      </dgm:prSet>
      <dgm:spPr/>
    </dgm:pt>
    <dgm:pt modelId="{51DFC4F0-A982-4A2A-9ED7-84C689BFA3DB}" type="pres">
      <dgm:prSet presAssocID="{42C61C2F-E1E3-45AA-BABE-1ADE61C040D0}" presName="ThreeNodes_1_text" presStyleLbl="node1" presStyleIdx="2" presStyleCnt="3">
        <dgm:presLayoutVars>
          <dgm:bulletEnabled val="1"/>
        </dgm:presLayoutVars>
      </dgm:prSet>
      <dgm:spPr/>
    </dgm:pt>
    <dgm:pt modelId="{90455640-B5EE-4837-8B0F-911FC6AA35A7}" type="pres">
      <dgm:prSet presAssocID="{42C61C2F-E1E3-45AA-BABE-1ADE61C040D0}" presName="ThreeNodes_2_text" presStyleLbl="node1" presStyleIdx="2" presStyleCnt="3">
        <dgm:presLayoutVars>
          <dgm:bulletEnabled val="1"/>
        </dgm:presLayoutVars>
      </dgm:prSet>
      <dgm:spPr/>
    </dgm:pt>
    <dgm:pt modelId="{84FE9CD7-33AF-4AC2-858B-78896902152B}" type="pres">
      <dgm:prSet presAssocID="{42C61C2F-E1E3-45AA-BABE-1ADE61C040D0}" presName="ThreeNodes_3_text" presStyleLbl="node1" presStyleIdx="2" presStyleCnt="3">
        <dgm:presLayoutVars>
          <dgm:bulletEnabled val="1"/>
        </dgm:presLayoutVars>
      </dgm:prSet>
      <dgm:spPr/>
    </dgm:pt>
  </dgm:ptLst>
  <dgm:cxnLst>
    <dgm:cxn modelId="{94E35201-A341-4471-9856-D68FA2AE9218}" srcId="{42C61C2F-E1E3-45AA-BABE-1ADE61C040D0}" destId="{D9CC0C10-B3D4-44C0-9BFE-9AAF54E34A8B}" srcOrd="2" destOrd="0" parTransId="{D32C23D7-464D-47FF-967A-274ED4C4DF99}" sibTransId="{64901102-08DC-47F2-B97B-F9C38F72DB3D}"/>
    <dgm:cxn modelId="{C4CF9716-7625-4CBC-AAB0-560A85F2799C}" type="presOf" srcId="{229402F0-BD73-4318-9291-EB2A5165A499}" destId="{A6D78DF1-A78C-4692-86F1-F13822C1CA83}" srcOrd="0" destOrd="0" presId="urn:microsoft.com/office/officeart/2005/8/layout/vProcess5"/>
    <dgm:cxn modelId="{C5845E25-5C3A-49C0-A7F5-2BF51FFD44AE}" srcId="{42C61C2F-E1E3-45AA-BABE-1ADE61C040D0}" destId="{229402F0-BD73-4318-9291-EB2A5165A499}" srcOrd="0" destOrd="0" parTransId="{0A92E646-DD1D-4977-B762-5955D4EF876A}" sibTransId="{7DD1D885-4B7B-4D48-90CE-15DBAA164D60}"/>
    <dgm:cxn modelId="{1B85A42A-D269-4680-9726-3408038BD485}" srcId="{42C61C2F-E1E3-45AA-BABE-1ADE61C040D0}" destId="{07DAFA10-5C0A-4EDA-82E9-C7AD64D08DDC}" srcOrd="1" destOrd="0" parTransId="{D57A753C-FF42-40D4-BE52-0870F4862C2E}" sibTransId="{39BBC501-547E-4D14-B132-F95B1004B91B}"/>
    <dgm:cxn modelId="{300F2976-2807-43E9-A35C-07FF33896805}" type="presOf" srcId="{42C61C2F-E1E3-45AA-BABE-1ADE61C040D0}" destId="{8B9B5ED6-938E-499A-B395-F916A71B55FD}" srcOrd="0" destOrd="0" presId="urn:microsoft.com/office/officeart/2005/8/layout/vProcess5"/>
    <dgm:cxn modelId="{A383A184-FD3C-47F5-821C-C71A108B3996}" type="presOf" srcId="{D9CC0C10-B3D4-44C0-9BFE-9AAF54E34A8B}" destId="{86C68452-959D-4823-A3F9-3A2B5E8DA1DA}" srcOrd="0" destOrd="0" presId="urn:microsoft.com/office/officeart/2005/8/layout/vProcess5"/>
    <dgm:cxn modelId="{08984791-E3EA-4454-9D1A-0FE9E7E0C489}" type="presOf" srcId="{7DD1D885-4B7B-4D48-90CE-15DBAA164D60}" destId="{5A408C2C-E8D1-44F2-9709-52C70BBEA1FA}" srcOrd="0" destOrd="0" presId="urn:microsoft.com/office/officeart/2005/8/layout/vProcess5"/>
    <dgm:cxn modelId="{DFE0FFA9-BD89-4EC0-A64D-BE2308B110FB}" type="presOf" srcId="{D9CC0C10-B3D4-44C0-9BFE-9AAF54E34A8B}" destId="{84FE9CD7-33AF-4AC2-858B-78896902152B}" srcOrd="1" destOrd="0" presId="urn:microsoft.com/office/officeart/2005/8/layout/vProcess5"/>
    <dgm:cxn modelId="{7CE5C6AA-098F-4F83-90AF-16C4116B75D1}" type="presOf" srcId="{229402F0-BD73-4318-9291-EB2A5165A499}" destId="{51DFC4F0-A982-4A2A-9ED7-84C689BFA3DB}" srcOrd="1" destOrd="0" presId="urn:microsoft.com/office/officeart/2005/8/layout/vProcess5"/>
    <dgm:cxn modelId="{DADEA1AD-B19D-49F2-A435-753D5D1DED1B}" type="presOf" srcId="{07DAFA10-5C0A-4EDA-82E9-C7AD64D08DDC}" destId="{90455640-B5EE-4837-8B0F-911FC6AA35A7}" srcOrd="1" destOrd="0" presId="urn:microsoft.com/office/officeart/2005/8/layout/vProcess5"/>
    <dgm:cxn modelId="{EA2980C2-86F7-469F-BF5B-44225EBFEC50}" type="presOf" srcId="{07DAFA10-5C0A-4EDA-82E9-C7AD64D08DDC}" destId="{D8DA58FA-B4C3-47AB-B2F1-FF662F8AD218}" srcOrd="0" destOrd="0" presId="urn:microsoft.com/office/officeart/2005/8/layout/vProcess5"/>
    <dgm:cxn modelId="{FF73BCCD-6573-4899-8A11-210A9CABD19C}" type="presOf" srcId="{39BBC501-547E-4D14-B132-F95B1004B91B}" destId="{BFED7668-296C-4F80-930B-49F026FCFB73}" srcOrd="0" destOrd="0" presId="urn:microsoft.com/office/officeart/2005/8/layout/vProcess5"/>
    <dgm:cxn modelId="{2E19FCE5-B6FE-4750-9352-5F5212C6E51B}" type="presParOf" srcId="{8B9B5ED6-938E-499A-B395-F916A71B55FD}" destId="{41F5C85F-D420-47EF-A44E-20CD99483982}" srcOrd="0" destOrd="0" presId="urn:microsoft.com/office/officeart/2005/8/layout/vProcess5"/>
    <dgm:cxn modelId="{9A027332-53EA-417F-A6C5-3867910B3762}" type="presParOf" srcId="{8B9B5ED6-938E-499A-B395-F916A71B55FD}" destId="{A6D78DF1-A78C-4692-86F1-F13822C1CA83}" srcOrd="1" destOrd="0" presId="urn:microsoft.com/office/officeart/2005/8/layout/vProcess5"/>
    <dgm:cxn modelId="{87B8DE3E-D4BD-443A-A4BD-C69C344D38E2}" type="presParOf" srcId="{8B9B5ED6-938E-499A-B395-F916A71B55FD}" destId="{D8DA58FA-B4C3-47AB-B2F1-FF662F8AD218}" srcOrd="2" destOrd="0" presId="urn:microsoft.com/office/officeart/2005/8/layout/vProcess5"/>
    <dgm:cxn modelId="{E5549E35-464E-463E-85FD-9F7A11E0C63A}" type="presParOf" srcId="{8B9B5ED6-938E-499A-B395-F916A71B55FD}" destId="{86C68452-959D-4823-A3F9-3A2B5E8DA1DA}" srcOrd="3" destOrd="0" presId="urn:microsoft.com/office/officeart/2005/8/layout/vProcess5"/>
    <dgm:cxn modelId="{ED7153EC-70CF-4271-B5D5-0FFAC4E9AA5A}" type="presParOf" srcId="{8B9B5ED6-938E-499A-B395-F916A71B55FD}" destId="{5A408C2C-E8D1-44F2-9709-52C70BBEA1FA}" srcOrd="4" destOrd="0" presId="urn:microsoft.com/office/officeart/2005/8/layout/vProcess5"/>
    <dgm:cxn modelId="{81AC3553-71D2-4E36-997C-096AF4A370DA}" type="presParOf" srcId="{8B9B5ED6-938E-499A-B395-F916A71B55FD}" destId="{BFED7668-296C-4F80-930B-49F026FCFB73}" srcOrd="5" destOrd="0" presId="urn:microsoft.com/office/officeart/2005/8/layout/vProcess5"/>
    <dgm:cxn modelId="{8A52293A-3343-4D3D-AE6D-387A08FCB28A}" type="presParOf" srcId="{8B9B5ED6-938E-499A-B395-F916A71B55FD}" destId="{51DFC4F0-A982-4A2A-9ED7-84C689BFA3DB}" srcOrd="6" destOrd="0" presId="urn:microsoft.com/office/officeart/2005/8/layout/vProcess5"/>
    <dgm:cxn modelId="{FFC3EE97-7AA7-4ED4-84F4-E3CA4B4A4DC9}" type="presParOf" srcId="{8B9B5ED6-938E-499A-B395-F916A71B55FD}" destId="{90455640-B5EE-4837-8B0F-911FC6AA35A7}" srcOrd="7" destOrd="0" presId="urn:microsoft.com/office/officeart/2005/8/layout/vProcess5"/>
    <dgm:cxn modelId="{41088D02-F64C-4971-AA39-471F6F2D4190}" type="presParOf" srcId="{8B9B5ED6-938E-499A-B395-F916A71B55FD}" destId="{84FE9CD7-33AF-4AC2-858B-78896902152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139A18-EBC9-4B65-AB9B-482841320662}">
      <dsp:nvSpPr>
        <dsp:cNvPr id="0" name=""/>
        <dsp:cNvSpPr/>
      </dsp:nvSpPr>
      <dsp:spPr>
        <a:xfrm>
          <a:off x="0" y="905728"/>
          <a:ext cx="6720759" cy="16721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859C6E-BFD2-48DA-A61C-4B4B6EF7AF33}">
      <dsp:nvSpPr>
        <dsp:cNvPr id="0" name=""/>
        <dsp:cNvSpPr/>
      </dsp:nvSpPr>
      <dsp:spPr>
        <a:xfrm>
          <a:off x="505814" y="1281953"/>
          <a:ext cx="919662" cy="9196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820089-D865-41AE-BF24-698D79FA12AA}">
      <dsp:nvSpPr>
        <dsp:cNvPr id="0" name=""/>
        <dsp:cNvSpPr/>
      </dsp:nvSpPr>
      <dsp:spPr>
        <a:xfrm>
          <a:off x="1931290" y="905728"/>
          <a:ext cx="4789468" cy="1672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65" tIns="176965" rIns="176965" bIns="176965" numCol="1" spcCol="1270" anchor="ctr" anchorCtr="0">
          <a:noAutofit/>
        </a:bodyPr>
        <a:lstStyle/>
        <a:p>
          <a:pPr marL="0" lvl="0" indent="0" algn="l" defTabSz="1022350">
            <a:lnSpc>
              <a:spcPct val="90000"/>
            </a:lnSpc>
            <a:spcBef>
              <a:spcPct val="0"/>
            </a:spcBef>
            <a:spcAft>
              <a:spcPct val="35000"/>
            </a:spcAft>
            <a:buNone/>
          </a:pPr>
          <a:r>
            <a:rPr lang="en-GB" sz="2300" kern="1200"/>
            <a:t>Where a supply is fully taxable, VAT is at the standard rate of 20% and payable on the value of the supply.</a:t>
          </a:r>
          <a:endParaRPr lang="en-US" sz="2300" kern="1200"/>
        </a:p>
      </dsp:txBody>
      <dsp:txXfrm>
        <a:off x="1931290" y="905728"/>
        <a:ext cx="4789468" cy="1672113"/>
      </dsp:txXfrm>
    </dsp:sp>
    <dsp:sp modelId="{59D5CD58-20F1-46FC-AE59-73CBD0E587F7}">
      <dsp:nvSpPr>
        <dsp:cNvPr id="0" name=""/>
        <dsp:cNvSpPr/>
      </dsp:nvSpPr>
      <dsp:spPr>
        <a:xfrm>
          <a:off x="0" y="2995869"/>
          <a:ext cx="6720759" cy="16721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C3D5E3-D625-4129-AE43-5DB56DD44109}">
      <dsp:nvSpPr>
        <dsp:cNvPr id="0" name=""/>
        <dsp:cNvSpPr/>
      </dsp:nvSpPr>
      <dsp:spPr>
        <a:xfrm>
          <a:off x="505814" y="3372095"/>
          <a:ext cx="919662" cy="9196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D6F57C-CB0F-429F-A6C4-1B7F0836F5CD}">
      <dsp:nvSpPr>
        <dsp:cNvPr id="0" name=""/>
        <dsp:cNvSpPr/>
      </dsp:nvSpPr>
      <dsp:spPr>
        <a:xfrm>
          <a:off x="1931290" y="2995869"/>
          <a:ext cx="4789468" cy="1672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65" tIns="176965" rIns="176965" bIns="176965" numCol="1" spcCol="1270" anchor="ctr" anchorCtr="0">
          <a:noAutofit/>
        </a:bodyPr>
        <a:lstStyle/>
        <a:p>
          <a:pPr marL="0" lvl="0" indent="0" algn="l" defTabSz="1022350">
            <a:lnSpc>
              <a:spcPct val="90000"/>
            </a:lnSpc>
            <a:spcBef>
              <a:spcPct val="0"/>
            </a:spcBef>
            <a:spcAft>
              <a:spcPct val="35000"/>
            </a:spcAft>
            <a:buNone/>
          </a:pPr>
          <a:r>
            <a:rPr lang="en-GB" sz="2300" kern="1200"/>
            <a:t>You must state if your fee is inclusive or exclusive of VAT, if you don’t it will be deemed to include VAT. </a:t>
          </a:r>
          <a:endParaRPr lang="en-US" sz="2300" kern="1200"/>
        </a:p>
      </dsp:txBody>
      <dsp:txXfrm>
        <a:off x="1931290" y="2995869"/>
        <a:ext cx="4789468" cy="16721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BBAB6-74E1-47E8-B4DC-A8BA363CB8B4}">
      <dsp:nvSpPr>
        <dsp:cNvPr id="0" name=""/>
        <dsp:cNvSpPr/>
      </dsp:nvSpPr>
      <dsp:spPr>
        <a:xfrm>
          <a:off x="0" y="2215"/>
          <a:ext cx="6651253" cy="11230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30FB16-D8D8-4ED0-A161-1809E4273ADA}">
      <dsp:nvSpPr>
        <dsp:cNvPr id="0" name=""/>
        <dsp:cNvSpPr/>
      </dsp:nvSpPr>
      <dsp:spPr>
        <a:xfrm>
          <a:off x="339712" y="254894"/>
          <a:ext cx="617659" cy="617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B65ECB-77F6-4725-A3C6-9E16F097553B}">
      <dsp:nvSpPr>
        <dsp:cNvPr id="0" name=""/>
        <dsp:cNvSpPr/>
      </dsp:nvSpPr>
      <dsp:spPr>
        <a:xfrm>
          <a:off x="1297085" y="2215"/>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889000">
            <a:lnSpc>
              <a:spcPct val="90000"/>
            </a:lnSpc>
            <a:spcBef>
              <a:spcPct val="0"/>
            </a:spcBef>
            <a:spcAft>
              <a:spcPct val="35000"/>
            </a:spcAft>
            <a:buNone/>
          </a:pPr>
          <a:r>
            <a:rPr lang="en-GB" sz="2000" kern="1200"/>
            <a:t>Quarterly accounting periods </a:t>
          </a:r>
          <a:endParaRPr lang="en-US" sz="2000" kern="1200"/>
        </a:p>
      </dsp:txBody>
      <dsp:txXfrm>
        <a:off x="1297085" y="2215"/>
        <a:ext cx="5354167" cy="1123017"/>
      </dsp:txXfrm>
    </dsp:sp>
    <dsp:sp modelId="{7E77EAB1-BAD3-4FE1-BF0C-D824BC32CFDA}">
      <dsp:nvSpPr>
        <dsp:cNvPr id="0" name=""/>
        <dsp:cNvSpPr/>
      </dsp:nvSpPr>
      <dsp:spPr>
        <a:xfrm>
          <a:off x="0" y="1405987"/>
          <a:ext cx="6651253" cy="11230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5209B-E983-41F9-83F8-57B47BEDA4DF}">
      <dsp:nvSpPr>
        <dsp:cNvPr id="0" name=""/>
        <dsp:cNvSpPr/>
      </dsp:nvSpPr>
      <dsp:spPr>
        <a:xfrm>
          <a:off x="339712" y="1658666"/>
          <a:ext cx="617659" cy="617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C22DAE-1160-443E-B44E-11213C6FD962}">
      <dsp:nvSpPr>
        <dsp:cNvPr id="0" name=""/>
        <dsp:cNvSpPr/>
      </dsp:nvSpPr>
      <dsp:spPr>
        <a:xfrm>
          <a:off x="1297085" y="1405987"/>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889000">
            <a:lnSpc>
              <a:spcPct val="90000"/>
            </a:lnSpc>
            <a:spcBef>
              <a:spcPct val="0"/>
            </a:spcBef>
            <a:spcAft>
              <a:spcPct val="35000"/>
            </a:spcAft>
            <a:buNone/>
          </a:pPr>
          <a:r>
            <a:rPr lang="en-GB" sz="2000" kern="1200"/>
            <a:t>One month after the end of each quarter must complete a return to HMRC, together with remittance for the tax due. </a:t>
          </a:r>
          <a:endParaRPr lang="en-US" sz="2000" kern="1200"/>
        </a:p>
      </dsp:txBody>
      <dsp:txXfrm>
        <a:off x="1297085" y="1405987"/>
        <a:ext cx="5354167" cy="1123017"/>
      </dsp:txXfrm>
    </dsp:sp>
    <dsp:sp modelId="{E7147107-5107-4821-93E7-7A5B80773A80}">
      <dsp:nvSpPr>
        <dsp:cNvPr id="0" name=""/>
        <dsp:cNvSpPr/>
      </dsp:nvSpPr>
      <dsp:spPr>
        <a:xfrm>
          <a:off x="0" y="2809759"/>
          <a:ext cx="6651253" cy="11230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D9A57-696B-48E6-B571-2F628A87A9AF}">
      <dsp:nvSpPr>
        <dsp:cNvPr id="0" name=""/>
        <dsp:cNvSpPr/>
      </dsp:nvSpPr>
      <dsp:spPr>
        <a:xfrm>
          <a:off x="339712" y="3062438"/>
          <a:ext cx="617659" cy="617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4569F-56DA-468F-BAF1-C872C382BBD2}">
      <dsp:nvSpPr>
        <dsp:cNvPr id="0" name=""/>
        <dsp:cNvSpPr/>
      </dsp:nvSpPr>
      <dsp:spPr>
        <a:xfrm>
          <a:off x="1297085" y="2809759"/>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889000">
            <a:lnSpc>
              <a:spcPct val="90000"/>
            </a:lnSpc>
            <a:spcBef>
              <a:spcPct val="0"/>
            </a:spcBef>
            <a:spcAft>
              <a:spcPct val="35000"/>
            </a:spcAft>
            <a:buNone/>
          </a:pPr>
          <a:r>
            <a:rPr lang="en-GB" sz="2000" kern="1200"/>
            <a:t>Amount payable is:</a:t>
          </a:r>
          <a:endParaRPr lang="en-US" sz="2000" kern="1200"/>
        </a:p>
      </dsp:txBody>
      <dsp:txXfrm>
        <a:off x="1297085" y="2809759"/>
        <a:ext cx="5354167" cy="1123017"/>
      </dsp:txXfrm>
    </dsp:sp>
    <dsp:sp modelId="{BBCC4FAE-0E95-4B3F-94DC-49093F211E12}">
      <dsp:nvSpPr>
        <dsp:cNvPr id="0" name=""/>
        <dsp:cNvSpPr/>
      </dsp:nvSpPr>
      <dsp:spPr>
        <a:xfrm>
          <a:off x="0" y="4213530"/>
          <a:ext cx="6651253" cy="112301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AAA6CC-9070-4F1D-99FE-F8B515CBF022}">
      <dsp:nvSpPr>
        <dsp:cNvPr id="0" name=""/>
        <dsp:cNvSpPr/>
      </dsp:nvSpPr>
      <dsp:spPr>
        <a:xfrm>
          <a:off x="339712" y="4466209"/>
          <a:ext cx="617659" cy="617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A30396-7EFE-4E96-AF70-B0359A65C9DB}">
      <dsp:nvSpPr>
        <dsp:cNvPr id="0" name=""/>
        <dsp:cNvSpPr/>
      </dsp:nvSpPr>
      <dsp:spPr>
        <a:xfrm>
          <a:off x="1297085" y="4213530"/>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889000">
            <a:lnSpc>
              <a:spcPct val="90000"/>
            </a:lnSpc>
            <a:spcBef>
              <a:spcPct val="0"/>
            </a:spcBef>
            <a:spcAft>
              <a:spcPct val="35000"/>
            </a:spcAft>
            <a:buNone/>
          </a:pPr>
          <a:r>
            <a:rPr lang="en-GB" sz="2000" kern="1200"/>
            <a:t>Total Output tax – deductable input tax </a:t>
          </a:r>
          <a:endParaRPr lang="en-US" sz="2000" kern="1200"/>
        </a:p>
      </dsp:txBody>
      <dsp:txXfrm>
        <a:off x="1297085" y="4213530"/>
        <a:ext cx="5354167" cy="11230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78DF1-A78C-4692-86F1-F13822C1CA83}">
      <dsp:nvSpPr>
        <dsp:cNvPr id="0" name=""/>
        <dsp:cNvSpPr/>
      </dsp:nvSpPr>
      <dsp:spPr>
        <a:xfrm>
          <a:off x="0" y="0"/>
          <a:ext cx="5653565" cy="16016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Persons registered for VAT must charge VAT at zero, standard or reduced rate for all taxable supplies of goods and services</a:t>
          </a:r>
          <a:endParaRPr lang="en-US" sz="1900" kern="1200"/>
        </a:p>
      </dsp:txBody>
      <dsp:txXfrm>
        <a:off x="46910" y="46910"/>
        <a:ext cx="3925282" cy="1507809"/>
      </dsp:txXfrm>
    </dsp:sp>
    <dsp:sp modelId="{D8DA58FA-B4C3-47AB-B2F1-FF662F8AD218}">
      <dsp:nvSpPr>
        <dsp:cNvPr id="0" name=""/>
        <dsp:cNvSpPr/>
      </dsp:nvSpPr>
      <dsp:spPr>
        <a:xfrm>
          <a:off x="498843" y="1868567"/>
          <a:ext cx="5653565" cy="16016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Firms must charge VAT on supply of legal services but do not charge VAT on disbursements. </a:t>
          </a:r>
          <a:endParaRPr lang="en-US" sz="1900" kern="1200"/>
        </a:p>
      </dsp:txBody>
      <dsp:txXfrm>
        <a:off x="545753" y="1915477"/>
        <a:ext cx="4019842" cy="1507809"/>
      </dsp:txXfrm>
    </dsp:sp>
    <dsp:sp modelId="{86C68452-959D-4823-A3F9-3A2B5E8DA1DA}">
      <dsp:nvSpPr>
        <dsp:cNvPr id="0" name=""/>
        <dsp:cNvSpPr/>
      </dsp:nvSpPr>
      <dsp:spPr>
        <a:xfrm>
          <a:off x="997687" y="3737134"/>
          <a:ext cx="5653565" cy="16016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If disbursements include an element of VAT the firm use the agency or principal method. </a:t>
          </a:r>
          <a:endParaRPr lang="en-US" sz="1900" kern="1200"/>
        </a:p>
      </dsp:txBody>
      <dsp:txXfrm>
        <a:off x="1044597" y="3784044"/>
        <a:ext cx="4019842" cy="1507809"/>
      </dsp:txXfrm>
    </dsp:sp>
    <dsp:sp modelId="{5A408C2C-E8D1-44F2-9709-52C70BBEA1FA}">
      <dsp:nvSpPr>
        <dsp:cNvPr id="0" name=""/>
        <dsp:cNvSpPr/>
      </dsp:nvSpPr>
      <dsp:spPr>
        <a:xfrm>
          <a:off x="4612506" y="1214568"/>
          <a:ext cx="1041058" cy="104105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46744" y="1214568"/>
        <a:ext cx="572582" cy="783396"/>
      </dsp:txXfrm>
    </dsp:sp>
    <dsp:sp modelId="{BFED7668-296C-4F80-930B-49F026FCFB73}">
      <dsp:nvSpPr>
        <dsp:cNvPr id="0" name=""/>
        <dsp:cNvSpPr/>
      </dsp:nvSpPr>
      <dsp:spPr>
        <a:xfrm>
          <a:off x="5111350" y="3072458"/>
          <a:ext cx="1041058" cy="104105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45588" y="3072458"/>
        <a:ext cx="572582" cy="7833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48510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23610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09745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96339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79065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85377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811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67834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75354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578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909101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2/14/2023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3807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2/14/2023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19986217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693" r:id="rId6"/>
    <p:sldLayoutId id="2147483688" r:id="rId7"/>
    <p:sldLayoutId id="2147483689" r:id="rId8"/>
    <p:sldLayoutId id="2147483690" r:id="rId9"/>
    <p:sldLayoutId id="2147483691" r:id="rId10"/>
    <p:sldLayoutId id="2147483692" r:id="rId11"/>
    <p:sldLayoutId id="2147483694"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gov.uk/guidance/rates-of-vat-on-different-goods-and-service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gov.uk/vat-registration/when-to-register"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gov.uk/guidance/vat-guide-notice-700#section25"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187B58-3857-4454-9C70-EFB475976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ECFA189-D0AB-01A2-B3E8-9571679CFC62}"/>
              </a:ext>
            </a:extLst>
          </p:cNvPr>
          <p:cNvPicPr>
            <a:picLocks noChangeAspect="1"/>
          </p:cNvPicPr>
          <p:nvPr/>
        </p:nvPicPr>
        <p:blipFill rotWithShape="1">
          <a:blip r:embed="rId2"/>
          <a:srcRect t="8307" b="7423"/>
          <a:stretch/>
        </p:blipFill>
        <p:spPr>
          <a:xfrm>
            <a:off x="20" y="10"/>
            <a:ext cx="12191980" cy="6857990"/>
          </a:xfrm>
          <a:prstGeom prst="rect">
            <a:avLst/>
          </a:prstGeom>
        </p:spPr>
      </p:pic>
      <p:sp>
        <p:nvSpPr>
          <p:cNvPr id="11" name="Freeform: Shape 10">
            <a:extLst>
              <a:ext uri="{FF2B5EF4-FFF2-40B4-BE49-F238E27FC236}">
                <a16:creationId xmlns:a16="http://schemas.microsoft.com/office/drawing/2014/main" id="{4C5418A4-3935-49EA-B51C-5DDCBFAA3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959157F-7C41-DB14-EFAC-50B4B6EE4936}"/>
              </a:ext>
            </a:extLst>
          </p:cNvPr>
          <p:cNvSpPr>
            <a:spLocks noGrp="1"/>
          </p:cNvSpPr>
          <p:nvPr>
            <p:ph type="ctrTitle"/>
          </p:nvPr>
        </p:nvSpPr>
        <p:spPr>
          <a:xfrm>
            <a:off x="6438986" y="3547277"/>
            <a:ext cx="4452181" cy="1341624"/>
          </a:xfrm>
        </p:spPr>
        <p:txBody>
          <a:bodyPr anchor="b">
            <a:normAutofit/>
          </a:bodyPr>
          <a:lstStyle/>
          <a:p>
            <a:r>
              <a:rPr lang="en-GB" sz="3700"/>
              <a:t>Taxation and Solicitors Accounts </a:t>
            </a:r>
          </a:p>
        </p:txBody>
      </p:sp>
      <p:sp>
        <p:nvSpPr>
          <p:cNvPr id="3" name="Subtitle 2">
            <a:extLst>
              <a:ext uri="{FF2B5EF4-FFF2-40B4-BE49-F238E27FC236}">
                <a16:creationId xmlns:a16="http://schemas.microsoft.com/office/drawing/2014/main" id="{570D150C-AC4E-C0BC-DB23-720B4F0A3772}"/>
              </a:ext>
            </a:extLst>
          </p:cNvPr>
          <p:cNvSpPr>
            <a:spLocks noGrp="1"/>
          </p:cNvSpPr>
          <p:nvPr>
            <p:ph type="subTitle" idx="1"/>
          </p:nvPr>
        </p:nvSpPr>
        <p:spPr>
          <a:xfrm>
            <a:off x="6565110" y="4945656"/>
            <a:ext cx="3957144" cy="646785"/>
          </a:xfrm>
        </p:spPr>
        <p:txBody>
          <a:bodyPr>
            <a:normAutofit/>
          </a:bodyPr>
          <a:lstStyle/>
          <a:p>
            <a:r>
              <a:rPr lang="en-GB" sz="2000"/>
              <a:t>Value Added Tax (VAT)</a:t>
            </a:r>
          </a:p>
        </p:txBody>
      </p:sp>
    </p:spTree>
    <p:extLst>
      <p:ext uri="{BB962C8B-B14F-4D97-AF65-F5344CB8AC3E}">
        <p14:creationId xmlns:p14="http://schemas.microsoft.com/office/powerpoint/2010/main" val="1045873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1472C8-97D0-32D7-63B7-13AF7ECE0E41}"/>
              </a:ext>
            </a:extLst>
          </p:cNvPr>
          <p:cNvSpPr>
            <a:spLocks noGrp="1"/>
          </p:cNvSpPr>
          <p:nvPr>
            <p:ph type="title"/>
          </p:nvPr>
        </p:nvSpPr>
        <p:spPr>
          <a:xfrm>
            <a:off x="6513788" y="365125"/>
            <a:ext cx="4840010" cy="1807305"/>
          </a:xfrm>
        </p:spPr>
        <p:txBody>
          <a:bodyPr>
            <a:normAutofit/>
          </a:bodyPr>
          <a:lstStyle/>
          <a:p>
            <a:r>
              <a:rPr lang="en-GB" dirty="0"/>
              <a:t>Learning Outcomes</a:t>
            </a:r>
          </a:p>
        </p:txBody>
      </p:sp>
      <p:pic>
        <p:nvPicPr>
          <p:cNvPr id="5" name="Picture 4" descr="Close-up of a calculator keypad">
            <a:extLst>
              <a:ext uri="{FF2B5EF4-FFF2-40B4-BE49-F238E27FC236}">
                <a16:creationId xmlns:a16="http://schemas.microsoft.com/office/drawing/2014/main" id="{C9E3023F-6EC8-10EA-4A00-DF2770688B99}"/>
              </a:ext>
            </a:extLst>
          </p:cNvPr>
          <p:cNvPicPr>
            <a:picLocks noChangeAspect="1"/>
          </p:cNvPicPr>
          <p:nvPr/>
        </p:nvPicPr>
        <p:blipFill rotWithShape="1">
          <a:blip r:embed="rId2"/>
          <a:srcRect l="17139" r="23773" b="-1"/>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C8E9249-7A53-E16B-3262-FB0E1B912BD4}"/>
              </a:ext>
            </a:extLst>
          </p:cNvPr>
          <p:cNvSpPr>
            <a:spLocks noGrp="1"/>
          </p:cNvSpPr>
          <p:nvPr>
            <p:ph idx="1"/>
          </p:nvPr>
        </p:nvSpPr>
        <p:spPr>
          <a:xfrm>
            <a:off x="6513788" y="2333297"/>
            <a:ext cx="4840010" cy="3843666"/>
          </a:xfrm>
        </p:spPr>
        <p:txBody>
          <a:bodyPr>
            <a:normAutofit/>
          </a:bodyPr>
          <a:lstStyle/>
          <a:p>
            <a:r>
              <a:rPr lang="en-GB" sz="2000" dirty="0"/>
              <a:t>The general principles of value added tax</a:t>
            </a:r>
          </a:p>
          <a:p>
            <a:r>
              <a:rPr lang="en-GB" sz="2000" dirty="0"/>
              <a:t>The application of value added tax to professional charges and disbursements. </a:t>
            </a:r>
          </a:p>
        </p:txBody>
      </p:sp>
    </p:spTree>
    <p:extLst>
      <p:ext uri="{BB962C8B-B14F-4D97-AF65-F5344CB8AC3E}">
        <p14:creationId xmlns:p14="http://schemas.microsoft.com/office/powerpoint/2010/main" val="2009704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7BAC9A"/>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1A56F08-71DB-66DC-F3DA-96C4C2158E31}"/>
              </a:ext>
            </a:extLst>
          </p:cNvPr>
          <p:cNvSpPr>
            <a:spLocks noGrp="1"/>
          </p:cNvSpPr>
          <p:nvPr>
            <p:ph type="title"/>
          </p:nvPr>
        </p:nvSpPr>
        <p:spPr>
          <a:xfrm>
            <a:off x="838200" y="713312"/>
            <a:ext cx="3461084" cy="5431376"/>
          </a:xfrm>
        </p:spPr>
        <p:txBody>
          <a:bodyPr>
            <a:normAutofit/>
          </a:bodyPr>
          <a:lstStyle/>
          <a:p>
            <a:r>
              <a:rPr lang="en-GB">
                <a:solidFill>
                  <a:srgbClr val="FFFFFF"/>
                </a:solidFill>
              </a:rPr>
              <a:t>Output Tax</a:t>
            </a:r>
          </a:p>
        </p:txBody>
      </p:sp>
      <p:sp>
        <p:nvSpPr>
          <p:cNvPr id="3" name="Content Placeholder 2">
            <a:extLst>
              <a:ext uri="{FF2B5EF4-FFF2-40B4-BE49-F238E27FC236}">
                <a16:creationId xmlns:a16="http://schemas.microsoft.com/office/drawing/2014/main" id="{E206ADA2-A07B-E048-ACFF-0F5A5A26C414}"/>
              </a:ext>
            </a:extLst>
          </p:cNvPr>
          <p:cNvSpPr>
            <a:spLocks noGrp="1"/>
          </p:cNvSpPr>
          <p:nvPr>
            <p:ph idx="1"/>
          </p:nvPr>
        </p:nvSpPr>
        <p:spPr>
          <a:xfrm>
            <a:off x="6095999" y="713313"/>
            <a:ext cx="5257801" cy="5431376"/>
          </a:xfrm>
        </p:spPr>
        <p:txBody>
          <a:bodyPr anchor="ctr">
            <a:normAutofit/>
          </a:bodyPr>
          <a:lstStyle/>
          <a:p>
            <a:r>
              <a:rPr lang="en-GB" sz="2000" dirty="0"/>
              <a:t>Value Added Tax Act (VATA) 1994 s 4(1)</a:t>
            </a:r>
          </a:p>
          <a:p>
            <a:r>
              <a:rPr lang="en-GB" sz="2000" dirty="0"/>
              <a:t>VAT is chargeable on the </a:t>
            </a:r>
            <a:r>
              <a:rPr lang="en-GB" sz="2000" b="1" dirty="0"/>
              <a:t>supply of good and services </a:t>
            </a:r>
            <a:r>
              <a:rPr lang="en-GB" sz="2000" dirty="0"/>
              <a:t>where the supply is a </a:t>
            </a:r>
            <a:r>
              <a:rPr lang="en-GB" sz="2000" b="1" dirty="0"/>
              <a:t>taxable supply </a:t>
            </a:r>
            <a:r>
              <a:rPr lang="en-GB" sz="2000" dirty="0"/>
              <a:t>and is made by a taxable person in the course or furtherance of a business carried on by the </a:t>
            </a:r>
            <a:r>
              <a:rPr lang="en-GB" sz="2000" b="1" dirty="0"/>
              <a:t>taxable person</a:t>
            </a:r>
            <a:r>
              <a:rPr lang="en-GB" sz="2000" dirty="0"/>
              <a:t>. </a:t>
            </a:r>
          </a:p>
        </p:txBody>
      </p:sp>
    </p:spTree>
    <p:extLst>
      <p:ext uri="{BB962C8B-B14F-4D97-AF65-F5344CB8AC3E}">
        <p14:creationId xmlns:p14="http://schemas.microsoft.com/office/powerpoint/2010/main" val="731656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7BAC9A"/>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7AEB9BB-9AFD-A747-2FFA-32ED2B20EC39}"/>
              </a:ext>
            </a:extLst>
          </p:cNvPr>
          <p:cNvSpPr>
            <a:spLocks noGrp="1"/>
          </p:cNvSpPr>
          <p:nvPr>
            <p:ph type="title"/>
          </p:nvPr>
        </p:nvSpPr>
        <p:spPr>
          <a:xfrm>
            <a:off x="838200" y="713312"/>
            <a:ext cx="3461084" cy="5431376"/>
          </a:xfrm>
        </p:spPr>
        <p:txBody>
          <a:bodyPr>
            <a:normAutofit/>
          </a:bodyPr>
          <a:lstStyle/>
          <a:p>
            <a:r>
              <a:rPr lang="en-GB">
                <a:solidFill>
                  <a:srgbClr val="FFFFFF"/>
                </a:solidFill>
              </a:rPr>
              <a:t>Taxable and exempt supplies</a:t>
            </a: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3CB8DB83-C740-341B-3218-7679B40C78F7}"/>
              </a:ext>
            </a:extLst>
          </p:cNvPr>
          <p:cNvSpPr>
            <a:spLocks noGrp="1"/>
          </p:cNvSpPr>
          <p:nvPr>
            <p:ph idx="1"/>
          </p:nvPr>
        </p:nvSpPr>
        <p:spPr>
          <a:xfrm>
            <a:off x="6095999" y="713313"/>
            <a:ext cx="5257801" cy="5431376"/>
          </a:xfrm>
        </p:spPr>
        <p:txBody>
          <a:bodyPr anchor="ctr">
            <a:normAutofit lnSpcReduction="10000"/>
          </a:bodyPr>
          <a:lstStyle/>
          <a:p>
            <a:pPr>
              <a:lnSpc>
                <a:spcPct val="90000"/>
              </a:lnSpc>
            </a:pPr>
            <a:r>
              <a:rPr lang="en-GB" sz="1700" dirty="0">
                <a:cs typeface="Arial" panose="020B0604020202020204" pitchFamily="34" charset="0"/>
              </a:rPr>
              <a:t>Not all supplies are taxable. Exempt supplies include:</a:t>
            </a:r>
          </a:p>
          <a:p>
            <a:pPr>
              <a:lnSpc>
                <a:spcPct val="90000"/>
              </a:lnSpc>
            </a:pPr>
            <a:r>
              <a:rPr lang="en-GB" sz="1700" dirty="0">
                <a:cs typeface="Arial" panose="020B0604020202020204" pitchFamily="34" charset="0"/>
              </a:rPr>
              <a:t>insurance;</a:t>
            </a:r>
          </a:p>
          <a:p>
            <a:pPr>
              <a:lnSpc>
                <a:spcPct val="90000"/>
              </a:lnSpc>
            </a:pPr>
            <a:r>
              <a:rPr lang="en-GB" sz="1700" dirty="0">
                <a:cs typeface="Arial" panose="020B0604020202020204" pitchFamily="34" charset="0"/>
              </a:rPr>
              <a:t>postage stamps and some postal services;</a:t>
            </a:r>
          </a:p>
          <a:p>
            <a:pPr>
              <a:lnSpc>
                <a:spcPct val="90000"/>
              </a:lnSpc>
            </a:pPr>
            <a:r>
              <a:rPr lang="en-GB" sz="1700" dirty="0">
                <a:cs typeface="Arial" panose="020B0604020202020204" pitchFamily="34" charset="0"/>
              </a:rPr>
              <a:t>betting and lottery tickets;</a:t>
            </a:r>
          </a:p>
          <a:p>
            <a:pPr>
              <a:lnSpc>
                <a:spcPct val="90000"/>
              </a:lnSpc>
            </a:pPr>
            <a:r>
              <a:rPr lang="en-GB" sz="1700" dirty="0">
                <a:cs typeface="Arial" panose="020B0604020202020204" pitchFamily="34" charset="0"/>
              </a:rPr>
              <a:t>admission to museums and art galleries;</a:t>
            </a:r>
          </a:p>
          <a:p>
            <a:pPr>
              <a:lnSpc>
                <a:spcPct val="90000"/>
              </a:lnSpc>
            </a:pPr>
            <a:r>
              <a:rPr lang="en-GB" sz="1700" dirty="0">
                <a:cs typeface="Arial" panose="020B0604020202020204" pitchFamily="34" charset="0"/>
              </a:rPr>
              <a:t>healthcare provided by doctors and other registered professionals;</a:t>
            </a:r>
          </a:p>
          <a:p>
            <a:pPr>
              <a:lnSpc>
                <a:spcPct val="90000"/>
              </a:lnSpc>
            </a:pPr>
            <a:r>
              <a:rPr lang="en-GB" sz="1700" dirty="0">
                <a:cs typeface="Arial" panose="020B0604020202020204" pitchFamily="34" charset="0"/>
              </a:rPr>
              <a:t>education.</a:t>
            </a:r>
          </a:p>
          <a:p>
            <a:pPr>
              <a:lnSpc>
                <a:spcPct val="90000"/>
              </a:lnSpc>
            </a:pPr>
            <a:endParaRPr lang="en-GB" sz="1700" dirty="0">
              <a:cs typeface="Arial" panose="020B0604020202020204" pitchFamily="34" charset="0"/>
            </a:endParaRPr>
          </a:p>
          <a:p>
            <a:pPr>
              <a:lnSpc>
                <a:spcPct val="90000"/>
              </a:lnSpc>
            </a:pPr>
            <a:r>
              <a:rPr lang="en-GB" sz="1700" dirty="0">
                <a:cs typeface="Arial" panose="020B0604020202020204" pitchFamily="34" charset="0"/>
              </a:rPr>
              <a:t>Supplies which are not exempt are taxable, although you will see that some taxable supplies are zero-rated.</a:t>
            </a:r>
          </a:p>
          <a:p>
            <a:pPr>
              <a:lnSpc>
                <a:spcPct val="90000"/>
              </a:lnSpc>
            </a:pPr>
            <a:endParaRPr lang="en-GB" sz="1700" dirty="0">
              <a:cs typeface="Arial" panose="020B0604020202020204" pitchFamily="34" charset="0"/>
            </a:endParaRPr>
          </a:p>
          <a:p>
            <a:pPr>
              <a:lnSpc>
                <a:spcPct val="90000"/>
              </a:lnSpc>
            </a:pPr>
            <a:r>
              <a:rPr lang="en-GB" sz="1700" dirty="0">
                <a:cs typeface="Arial" panose="020B0604020202020204" pitchFamily="34" charset="0"/>
              </a:rPr>
              <a:t>Go to </a:t>
            </a:r>
            <a:r>
              <a:rPr lang="en-GB" sz="1700" dirty="0">
                <a:cs typeface="Arial" panose="020B0604020202020204" pitchFamily="34" charset="0"/>
                <a:hlinkClick r:id="rId2"/>
              </a:rPr>
              <a:t>https://www.gov.uk/guidance/rates-of-vat-on-different-goods-and-services</a:t>
            </a:r>
            <a:r>
              <a:rPr lang="en-GB" sz="1700" dirty="0">
                <a:cs typeface="Arial" panose="020B0604020202020204" pitchFamily="34" charset="0"/>
              </a:rPr>
              <a:t>  and look at the full list of exempt (and zero-rated) supplies.</a:t>
            </a:r>
          </a:p>
        </p:txBody>
      </p:sp>
    </p:spTree>
    <p:extLst>
      <p:ext uri="{BB962C8B-B14F-4D97-AF65-F5344CB8AC3E}">
        <p14:creationId xmlns:p14="http://schemas.microsoft.com/office/powerpoint/2010/main" val="2730170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7BAC9A"/>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3EC1FB1-491A-FA09-902C-24FA8CF45F0C}"/>
              </a:ext>
            </a:extLst>
          </p:cNvPr>
          <p:cNvSpPr>
            <a:spLocks noGrp="1"/>
          </p:cNvSpPr>
          <p:nvPr>
            <p:ph type="title"/>
          </p:nvPr>
        </p:nvSpPr>
        <p:spPr>
          <a:xfrm>
            <a:off x="838200" y="713312"/>
            <a:ext cx="3461084" cy="5431376"/>
          </a:xfrm>
        </p:spPr>
        <p:txBody>
          <a:bodyPr>
            <a:normAutofit/>
          </a:bodyPr>
          <a:lstStyle/>
          <a:p>
            <a:r>
              <a:rPr lang="en-GB">
                <a:solidFill>
                  <a:srgbClr val="FFFFFF"/>
                </a:solidFill>
              </a:rPr>
              <a:t>Taxable Person </a:t>
            </a:r>
          </a:p>
        </p:txBody>
      </p:sp>
      <p:sp>
        <p:nvSpPr>
          <p:cNvPr id="3" name="Content Placeholder 2">
            <a:extLst>
              <a:ext uri="{FF2B5EF4-FFF2-40B4-BE49-F238E27FC236}">
                <a16:creationId xmlns:a16="http://schemas.microsoft.com/office/drawing/2014/main" id="{FAD41463-42BD-8C9A-365E-478693F24D38}"/>
              </a:ext>
            </a:extLst>
          </p:cNvPr>
          <p:cNvSpPr>
            <a:spLocks noGrp="1"/>
          </p:cNvSpPr>
          <p:nvPr>
            <p:ph idx="1"/>
          </p:nvPr>
        </p:nvSpPr>
        <p:spPr>
          <a:xfrm>
            <a:off x="6095999" y="713313"/>
            <a:ext cx="5257801" cy="5431376"/>
          </a:xfrm>
        </p:spPr>
        <p:txBody>
          <a:bodyPr anchor="ctr">
            <a:normAutofit/>
          </a:bodyPr>
          <a:lstStyle/>
          <a:p>
            <a:pPr>
              <a:lnSpc>
                <a:spcPct val="90000"/>
              </a:lnSpc>
            </a:pPr>
            <a:r>
              <a:rPr lang="en-GB" sz="1400" dirty="0"/>
              <a:t>A taxable person is someone who is, or is required to be, registered for VAT. Any business which makes (or intends to make) taxable supplies above the registration threshold must register. Go to </a:t>
            </a:r>
            <a:r>
              <a:rPr lang="en-GB" sz="1400" dirty="0">
                <a:hlinkClick r:id="rId2"/>
              </a:rPr>
              <a:t>https://www.gov.uk/vat-registration/when-to-register</a:t>
            </a:r>
            <a:r>
              <a:rPr lang="en-GB" sz="1400" dirty="0"/>
              <a:t>  to check the current registration threshold.</a:t>
            </a:r>
          </a:p>
          <a:p>
            <a:pPr>
              <a:lnSpc>
                <a:spcPct val="90000"/>
              </a:lnSpc>
            </a:pPr>
            <a:endParaRPr lang="en-GB" sz="1400" dirty="0"/>
          </a:p>
          <a:p>
            <a:pPr>
              <a:lnSpc>
                <a:spcPct val="90000"/>
              </a:lnSpc>
            </a:pPr>
            <a:r>
              <a:rPr lang="en-GB" sz="1400" dirty="0"/>
              <a:t>Registration brings both advantages and disadvantages. The main advantage is that a registered business can deduct input tax, whereas an unregistered business cannot. Perhaps the main disadvantage is that a registered business must charge VAT on its taxable supplies – which can make it seem expensive compared to unregistered competitors. Being registered for VAT also involves a significant amount of administration and paperwork.</a:t>
            </a:r>
          </a:p>
          <a:p>
            <a:pPr>
              <a:lnSpc>
                <a:spcPct val="90000"/>
              </a:lnSpc>
            </a:pPr>
            <a:r>
              <a:rPr lang="en-GB" sz="1400" dirty="0"/>
              <a:t>A person must register if their taxable supplies in the preceding 12 months has exceeded a specified amount (£85,00 for 22/23). Therefore solicitors firms always have to be registered. </a:t>
            </a:r>
          </a:p>
          <a:p>
            <a:pPr>
              <a:lnSpc>
                <a:spcPct val="90000"/>
              </a:lnSpc>
            </a:pPr>
            <a:r>
              <a:rPr lang="en-GB" sz="1400" dirty="0"/>
              <a:t>Because of the advantages that registration brings, it is possible to register voluntarily. However, businesses which make only exempt supplies cannot register.</a:t>
            </a:r>
          </a:p>
        </p:txBody>
      </p:sp>
    </p:spTree>
    <p:extLst>
      <p:ext uri="{BB962C8B-B14F-4D97-AF65-F5344CB8AC3E}">
        <p14:creationId xmlns:p14="http://schemas.microsoft.com/office/powerpoint/2010/main" val="3629073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7BAC9A"/>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2A7D331-8975-930F-620A-AE0A7F7D8F19}"/>
              </a:ext>
            </a:extLst>
          </p:cNvPr>
          <p:cNvSpPr>
            <a:spLocks noGrp="1"/>
          </p:cNvSpPr>
          <p:nvPr>
            <p:ph type="title"/>
          </p:nvPr>
        </p:nvSpPr>
        <p:spPr>
          <a:xfrm>
            <a:off x="838200" y="713312"/>
            <a:ext cx="3461084" cy="5431376"/>
          </a:xfrm>
        </p:spPr>
        <p:txBody>
          <a:bodyPr>
            <a:normAutofit/>
          </a:bodyPr>
          <a:lstStyle/>
          <a:p>
            <a:r>
              <a:rPr lang="en-GB">
                <a:solidFill>
                  <a:srgbClr val="FFFFFF"/>
                </a:solidFill>
              </a:rPr>
              <a:t>Input tax</a:t>
            </a:r>
          </a:p>
        </p:txBody>
      </p:sp>
      <p:sp>
        <p:nvSpPr>
          <p:cNvPr id="3" name="Content Placeholder 2">
            <a:extLst>
              <a:ext uri="{FF2B5EF4-FFF2-40B4-BE49-F238E27FC236}">
                <a16:creationId xmlns:a16="http://schemas.microsoft.com/office/drawing/2014/main" id="{36CC2AA9-3D4F-808A-4B73-F7DA168AB864}"/>
              </a:ext>
            </a:extLst>
          </p:cNvPr>
          <p:cNvSpPr>
            <a:spLocks noGrp="1"/>
          </p:cNvSpPr>
          <p:nvPr>
            <p:ph idx="1"/>
          </p:nvPr>
        </p:nvSpPr>
        <p:spPr>
          <a:xfrm>
            <a:off x="6095999" y="713313"/>
            <a:ext cx="5257801" cy="5431376"/>
          </a:xfrm>
        </p:spPr>
        <p:txBody>
          <a:bodyPr anchor="ctr">
            <a:normAutofit/>
          </a:bodyPr>
          <a:lstStyle/>
          <a:p>
            <a:r>
              <a:rPr lang="en-GB" sz="2000" dirty="0"/>
              <a:t>Where a taxable person in charged VAT on the supply of goods and services for the purposes of their business they may deduct the tax charged to them from the amount of output tax which they account to HMRC (s25(2)).</a:t>
            </a:r>
          </a:p>
          <a:p>
            <a:r>
              <a:rPr lang="en-GB" sz="2000" dirty="0"/>
              <a:t>Doesn’t apply to a person who only make exempt supplies.</a:t>
            </a:r>
          </a:p>
          <a:p>
            <a:r>
              <a:rPr lang="en-GB" sz="2000" dirty="0"/>
              <a:t>If a person makes both taxable and exempt supplies they are then partly exempt and can recover a proportion of the input tax. </a:t>
            </a:r>
          </a:p>
        </p:txBody>
      </p:sp>
    </p:spTree>
    <p:extLst>
      <p:ext uri="{BB962C8B-B14F-4D97-AF65-F5344CB8AC3E}">
        <p14:creationId xmlns:p14="http://schemas.microsoft.com/office/powerpoint/2010/main" val="968167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76D97-179D-43E4-BC21-A8BB8D648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4F1D9C8-3209-401A-B0EF-676100854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11" y="-10199"/>
            <a:ext cx="4316879" cy="6366549"/>
          </a:xfrm>
          <a:custGeom>
            <a:avLst/>
            <a:gdLst>
              <a:gd name="connsiteX0" fmla="*/ 6798 w 4316879"/>
              <a:gd name="connsiteY0" fmla="*/ 0 h 6366549"/>
              <a:gd name="connsiteX1" fmla="*/ 4316879 w 4316879"/>
              <a:gd name="connsiteY1" fmla="*/ 0 h 6366549"/>
              <a:gd name="connsiteX2" fmla="*/ 3891991 w 4316879"/>
              <a:gd name="connsiteY2" fmla="*/ 2600327 h 6366549"/>
              <a:gd name="connsiteX3" fmla="*/ 3222363 w 4316879"/>
              <a:gd name="connsiteY3" fmla="*/ 4700982 h 6366549"/>
              <a:gd name="connsiteX4" fmla="*/ 3205370 w 4316879"/>
              <a:gd name="connsiteY4" fmla="*/ 4340675 h 6366549"/>
              <a:gd name="connsiteX5" fmla="*/ 3042212 w 4316879"/>
              <a:gd name="connsiteY5" fmla="*/ 5013701 h 6366549"/>
              <a:gd name="connsiteX6" fmla="*/ 2926642 w 4316879"/>
              <a:gd name="connsiteY6" fmla="*/ 4904929 h 6366549"/>
              <a:gd name="connsiteX7" fmla="*/ 2627520 w 4316879"/>
              <a:gd name="connsiteY7" fmla="*/ 5829489 h 6366549"/>
              <a:gd name="connsiteX8" fmla="*/ 2647914 w 4316879"/>
              <a:gd name="connsiteY8" fmla="*/ 5044291 h 6366549"/>
              <a:gd name="connsiteX9" fmla="*/ 2556136 w 4316879"/>
              <a:gd name="connsiteY9" fmla="*/ 5183656 h 6366549"/>
              <a:gd name="connsiteX10" fmla="*/ 2413373 w 4316879"/>
              <a:gd name="connsiteY10" fmla="*/ 5251639 h 6366549"/>
              <a:gd name="connsiteX11" fmla="*/ 2284207 w 4316879"/>
              <a:gd name="connsiteY11" fmla="*/ 5329817 h 6366549"/>
              <a:gd name="connsiteX12" fmla="*/ 1842322 w 4316879"/>
              <a:gd name="connsiteY12" fmla="*/ 5975649 h 6366549"/>
              <a:gd name="connsiteX13" fmla="*/ 1638375 w 4316879"/>
              <a:gd name="connsiteY13" fmla="*/ 6366549 h 6366549"/>
              <a:gd name="connsiteX14" fmla="*/ 1492214 w 4316879"/>
              <a:gd name="connsiteY14" fmla="*/ 4697581 h 6366549"/>
              <a:gd name="connsiteX15" fmla="*/ 1475217 w 4316879"/>
              <a:gd name="connsiteY15" fmla="*/ 5367209 h 6366549"/>
              <a:gd name="connsiteX16" fmla="*/ 1468419 w 4316879"/>
              <a:gd name="connsiteY16" fmla="*/ 5479378 h 6366549"/>
              <a:gd name="connsiteX17" fmla="*/ 1397039 w 4316879"/>
              <a:gd name="connsiteY17" fmla="*/ 5550761 h 6366549"/>
              <a:gd name="connsiteX18" fmla="*/ 1329057 w 4316879"/>
              <a:gd name="connsiteY18" fmla="*/ 5492974 h 6366549"/>
              <a:gd name="connsiteX19" fmla="*/ 1315460 w 4316879"/>
              <a:gd name="connsiteY19" fmla="*/ 5251639 h 6366549"/>
              <a:gd name="connsiteX20" fmla="*/ 1271270 w 4316879"/>
              <a:gd name="connsiteY20" fmla="*/ 5027297 h 6366549"/>
              <a:gd name="connsiteX21" fmla="*/ 1179496 w 4316879"/>
              <a:gd name="connsiteY21" fmla="*/ 4707780 h 6366549"/>
              <a:gd name="connsiteX22" fmla="*/ 1108112 w 4316879"/>
              <a:gd name="connsiteY22" fmla="*/ 4316880 h 6366549"/>
              <a:gd name="connsiteX23" fmla="*/ 1074121 w 4316879"/>
              <a:gd name="connsiteY23" fmla="*/ 5068086 h 6366549"/>
              <a:gd name="connsiteX24" fmla="*/ 995943 w 4316879"/>
              <a:gd name="connsiteY24" fmla="*/ 4779160 h 6366549"/>
              <a:gd name="connsiteX25" fmla="*/ 958551 w 4316879"/>
              <a:gd name="connsiteY25" fmla="*/ 4463044 h 6366549"/>
              <a:gd name="connsiteX26" fmla="*/ 904165 w 4316879"/>
              <a:gd name="connsiteY26" fmla="*/ 4174117 h 6366549"/>
              <a:gd name="connsiteX27" fmla="*/ 829385 w 4316879"/>
              <a:gd name="connsiteY27" fmla="*/ 3891992 h 6366549"/>
              <a:gd name="connsiteX28" fmla="*/ 710417 w 4316879"/>
              <a:gd name="connsiteY28" fmla="*/ 4683984 h 6366549"/>
              <a:gd name="connsiteX29" fmla="*/ 628839 w 4316879"/>
              <a:gd name="connsiteY29" fmla="*/ 4469842 h 6366549"/>
              <a:gd name="connsiteX30" fmla="*/ 584648 w 4316879"/>
              <a:gd name="connsiteY30" fmla="*/ 4395061 h 6366549"/>
              <a:gd name="connsiteX31" fmla="*/ 496271 w 4316879"/>
              <a:gd name="connsiteY31" fmla="*/ 4449447 h 6366549"/>
              <a:gd name="connsiteX32" fmla="*/ 356909 w 4316879"/>
              <a:gd name="connsiteY32" fmla="*/ 4945718 h 6366549"/>
              <a:gd name="connsiteX33" fmla="*/ 292324 w 4316879"/>
              <a:gd name="connsiteY33" fmla="*/ 5227843 h 6366549"/>
              <a:gd name="connsiteX34" fmla="*/ 105375 w 4316879"/>
              <a:gd name="connsiteY34" fmla="*/ 4228503 h 6366549"/>
              <a:gd name="connsiteX35" fmla="*/ 13597 w 4316879"/>
              <a:gd name="connsiteY35" fmla="*/ 1138706 h 6366549"/>
              <a:gd name="connsiteX36" fmla="*/ 6798 w 4316879"/>
              <a:gd name="connsiteY36" fmla="*/ 6798 h 6366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316879" h="6366549">
                <a:moveTo>
                  <a:pt x="6798" y="0"/>
                </a:moveTo>
                <a:lnTo>
                  <a:pt x="4316879" y="0"/>
                </a:lnTo>
                <a:cubicBezTo>
                  <a:pt x="4204710" y="747806"/>
                  <a:pt x="3987167" y="2076863"/>
                  <a:pt x="3891991" y="2600327"/>
                </a:cubicBezTo>
                <a:cubicBezTo>
                  <a:pt x="3834204" y="2913046"/>
                  <a:pt x="3307343" y="4663590"/>
                  <a:pt x="3222363" y="4700982"/>
                </a:cubicBezTo>
                <a:cubicBezTo>
                  <a:pt x="3164580" y="4585412"/>
                  <a:pt x="3266554" y="4466441"/>
                  <a:pt x="3205370" y="4340675"/>
                </a:cubicBezTo>
                <a:cubicBezTo>
                  <a:pt x="3072802" y="4554818"/>
                  <a:pt x="3130589" y="4806353"/>
                  <a:pt x="3042212" y="5013701"/>
                </a:cubicBezTo>
                <a:cubicBezTo>
                  <a:pt x="2960633" y="5010300"/>
                  <a:pt x="2981028" y="4921923"/>
                  <a:pt x="2926642" y="4904929"/>
                </a:cubicBezTo>
                <a:cubicBezTo>
                  <a:pt x="2763484" y="5299226"/>
                  <a:pt x="2770283" y="5428393"/>
                  <a:pt x="2627520" y="5829489"/>
                </a:cubicBezTo>
                <a:cubicBezTo>
                  <a:pt x="2569733" y="5465781"/>
                  <a:pt x="2630917" y="5414796"/>
                  <a:pt x="2647914" y="5044291"/>
                </a:cubicBezTo>
                <a:cubicBezTo>
                  <a:pt x="2573134" y="5078282"/>
                  <a:pt x="2583329" y="5139466"/>
                  <a:pt x="2556136" y="5183656"/>
                </a:cubicBezTo>
                <a:cubicBezTo>
                  <a:pt x="2522145" y="5241440"/>
                  <a:pt x="2494952" y="5285630"/>
                  <a:pt x="2413373" y="5251639"/>
                </a:cubicBezTo>
                <a:cubicBezTo>
                  <a:pt x="2335196" y="5217648"/>
                  <a:pt x="2314801" y="5265235"/>
                  <a:pt x="2284207" y="5329817"/>
                </a:cubicBezTo>
                <a:cubicBezTo>
                  <a:pt x="2206029" y="5503174"/>
                  <a:pt x="2005480" y="6043631"/>
                  <a:pt x="1842322" y="5975649"/>
                </a:cubicBezTo>
                <a:cubicBezTo>
                  <a:pt x="1764144" y="6050430"/>
                  <a:pt x="1743749" y="6271374"/>
                  <a:pt x="1638375" y="6366549"/>
                </a:cubicBezTo>
                <a:cubicBezTo>
                  <a:pt x="1583989" y="5639138"/>
                  <a:pt x="1634977" y="5401200"/>
                  <a:pt x="1492214" y="4697581"/>
                </a:cubicBezTo>
                <a:cubicBezTo>
                  <a:pt x="1499013" y="4921923"/>
                  <a:pt x="1434428" y="5142867"/>
                  <a:pt x="1475217" y="5367209"/>
                </a:cubicBezTo>
                <a:cubicBezTo>
                  <a:pt x="1482015" y="5404597"/>
                  <a:pt x="1475217" y="5441989"/>
                  <a:pt x="1468419" y="5479378"/>
                </a:cubicBezTo>
                <a:cubicBezTo>
                  <a:pt x="1461621" y="5516770"/>
                  <a:pt x="1444627" y="5550761"/>
                  <a:pt x="1397039" y="5550761"/>
                </a:cubicBezTo>
                <a:cubicBezTo>
                  <a:pt x="1359647" y="5547360"/>
                  <a:pt x="1342653" y="5520167"/>
                  <a:pt x="1329057" y="5492974"/>
                </a:cubicBezTo>
                <a:cubicBezTo>
                  <a:pt x="1288267" y="5411396"/>
                  <a:pt x="1278068" y="5329817"/>
                  <a:pt x="1315460" y="5251639"/>
                </a:cubicBezTo>
                <a:cubicBezTo>
                  <a:pt x="1356250" y="5163262"/>
                  <a:pt x="1346051" y="5095279"/>
                  <a:pt x="1271270" y="5027297"/>
                </a:cubicBezTo>
                <a:cubicBezTo>
                  <a:pt x="1176095" y="4938920"/>
                  <a:pt x="1210086" y="4813151"/>
                  <a:pt x="1179496" y="4707780"/>
                </a:cubicBezTo>
                <a:cubicBezTo>
                  <a:pt x="1145505" y="4592210"/>
                  <a:pt x="1165899" y="4466441"/>
                  <a:pt x="1108112" y="4316880"/>
                </a:cubicBezTo>
                <a:cubicBezTo>
                  <a:pt x="1040130" y="4575213"/>
                  <a:pt x="1138706" y="4809754"/>
                  <a:pt x="1074121" y="5068086"/>
                </a:cubicBezTo>
                <a:cubicBezTo>
                  <a:pt x="985744" y="4962712"/>
                  <a:pt x="1009540" y="4864139"/>
                  <a:pt x="995943" y="4779160"/>
                </a:cubicBezTo>
                <a:cubicBezTo>
                  <a:pt x="982347" y="4673789"/>
                  <a:pt x="975549" y="4568414"/>
                  <a:pt x="958551" y="4463044"/>
                </a:cubicBezTo>
                <a:cubicBezTo>
                  <a:pt x="944955" y="4367868"/>
                  <a:pt x="921163" y="4272693"/>
                  <a:pt x="904165" y="4174117"/>
                </a:cubicBezTo>
                <a:cubicBezTo>
                  <a:pt x="887172" y="4078941"/>
                  <a:pt x="907566" y="3980369"/>
                  <a:pt x="829385" y="3891992"/>
                </a:cubicBezTo>
                <a:cubicBezTo>
                  <a:pt x="676426" y="4133327"/>
                  <a:pt x="747806" y="4405257"/>
                  <a:pt x="710417" y="4683984"/>
                </a:cubicBezTo>
                <a:cubicBezTo>
                  <a:pt x="635637" y="4612605"/>
                  <a:pt x="649233" y="4534423"/>
                  <a:pt x="628839" y="4469842"/>
                </a:cubicBezTo>
                <a:cubicBezTo>
                  <a:pt x="618639" y="4439248"/>
                  <a:pt x="618639" y="4405257"/>
                  <a:pt x="584648" y="4395061"/>
                </a:cubicBezTo>
                <a:cubicBezTo>
                  <a:pt x="537061" y="4384862"/>
                  <a:pt x="509868" y="4415456"/>
                  <a:pt x="496271" y="4449447"/>
                </a:cubicBezTo>
                <a:cubicBezTo>
                  <a:pt x="428289" y="4609204"/>
                  <a:pt x="390900" y="4775762"/>
                  <a:pt x="356909" y="4945718"/>
                </a:cubicBezTo>
                <a:cubicBezTo>
                  <a:pt x="339912" y="5040894"/>
                  <a:pt x="350111" y="5142867"/>
                  <a:pt x="292324" y="5227843"/>
                </a:cubicBezTo>
                <a:cubicBezTo>
                  <a:pt x="44190" y="4918525"/>
                  <a:pt x="91778" y="4575213"/>
                  <a:pt x="105375" y="4228503"/>
                </a:cubicBezTo>
                <a:cubicBezTo>
                  <a:pt x="129167" y="3664249"/>
                  <a:pt x="40790" y="1604384"/>
                  <a:pt x="13597" y="1138706"/>
                </a:cubicBezTo>
                <a:cubicBezTo>
                  <a:pt x="-6798" y="761403"/>
                  <a:pt x="0" y="384102"/>
                  <a:pt x="6798" y="6798"/>
                </a:cubicBezTo>
                <a:close/>
              </a:path>
            </a:pathLst>
          </a:custGeom>
          <a:solidFill>
            <a:schemeClr val="tx1">
              <a:lumMod val="75000"/>
              <a:lumOff val="2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C16187-287D-63E3-873B-1DDDF6C8E22A}"/>
              </a:ext>
            </a:extLst>
          </p:cNvPr>
          <p:cNvSpPr>
            <a:spLocks noGrp="1"/>
          </p:cNvSpPr>
          <p:nvPr>
            <p:ph type="title"/>
          </p:nvPr>
        </p:nvSpPr>
        <p:spPr>
          <a:xfrm>
            <a:off x="1038226" y="552844"/>
            <a:ext cx="3113886" cy="2590406"/>
          </a:xfrm>
        </p:spPr>
        <p:txBody>
          <a:bodyPr>
            <a:normAutofit/>
          </a:bodyPr>
          <a:lstStyle/>
          <a:p>
            <a:r>
              <a:rPr lang="en-GB" sz="3600"/>
              <a:t>Value of Supply</a:t>
            </a:r>
          </a:p>
        </p:txBody>
      </p:sp>
      <p:graphicFrame>
        <p:nvGraphicFramePr>
          <p:cNvPr id="5" name="Content Placeholder 2">
            <a:extLst>
              <a:ext uri="{FF2B5EF4-FFF2-40B4-BE49-F238E27FC236}">
                <a16:creationId xmlns:a16="http://schemas.microsoft.com/office/drawing/2014/main" id="{F1438BB7-656B-50FE-2290-C5C9FA8E94F5}"/>
              </a:ext>
            </a:extLst>
          </p:cNvPr>
          <p:cNvGraphicFramePr>
            <a:graphicFrameLocks noGrp="1"/>
          </p:cNvGraphicFramePr>
          <p:nvPr>
            <p:ph idx="1"/>
            <p:extLst>
              <p:ext uri="{D42A27DB-BD31-4B8C-83A1-F6EECF244321}">
                <p14:modId xmlns:p14="http://schemas.microsoft.com/office/powerpoint/2010/main" val="3228286671"/>
              </p:ext>
            </p:extLst>
          </p:nvPr>
        </p:nvGraphicFramePr>
        <p:xfrm>
          <a:off x="4633041" y="643466"/>
          <a:ext cx="6720759" cy="5573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944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7BAC9A"/>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8BE630B-7746-D8FD-D0FD-5B380968119D}"/>
              </a:ext>
            </a:extLst>
          </p:cNvPr>
          <p:cNvSpPr>
            <a:spLocks noGrp="1"/>
          </p:cNvSpPr>
          <p:nvPr>
            <p:ph type="title"/>
          </p:nvPr>
        </p:nvSpPr>
        <p:spPr>
          <a:xfrm>
            <a:off x="838200" y="713312"/>
            <a:ext cx="3461084" cy="5431376"/>
          </a:xfrm>
        </p:spPr>
        <p:txBody>
          <a:bodyPr>
            <a:normAutofit/>
          </a:bodyPr>
          <a:lstStyle/>
          <a:p>
            <a:r>
              <a:rPr lang="en-GB">
                <a:solidFill>
                  <a:srgbClr val="FFFFFF"/>
                </a:solidFill>
              </a:rPr>
              <a:t>Time of Supply</a:t>
            </a:r>
          </a:p>
        </p:txBody>
      </p:sp>
      <p:sp>
        <p:nvSpPr>
          <p:cNvPr id="3" name="Content Placeholder 2">
            <a:extLst>
              <a:ext uri="{FF2B5EF4-FFF2-40B4-BE49-F238E27FC236}">
                <a16:creationId xmlns:a16="http://schemas.microsoft.com/office/drawing/2014/main" id="{9A7B4EDC-FF3C-2047-BE0A-AB3B71CBFAA2}"/>
              </a:ext>
            </a:extLst>
          </p:cNvPr>
          <p:cNvSpPr>
            <a:spLocks noGrp="1"/>
          </p:cNvSpPr>
          <p:nvPr>
            <p:ph idx="1"/>
          </p:nvPr>
        </p:nvSpPr>
        <p:spPr>
          <a:xfrm>
            <a:off x="6095999" y="713313"/>
            <a:ext cx="5257801" cy="5431376"/>
          </a:xfrm>
        </p:spPr>
        <p:txBody>
          <a:bodyPr anchor="ctr">
            <a:normAutofit/>
          </a:bodyPr>
          <a:lstStyle/>
          <a:p>
            <a:pPr>
              <a:lnSpc>
                <a:spcPct val="90000"/>
              </a:lnSpc>
            </a:pPr>
            <a:r>
              <a:rPr lang="en-GB" sz="1900" dirty="0"/>
              <a:t>The importance of the time of supply is that is decides which quarter at the end of which the taxable person becomes liable to account for output tax on a particular supply. </a:t>
            </a:r>
          </a:p>
          <a:p>
            <a:pPr>
              <a:lnSpc>
                <a:spcPct val="90000"/>
              </a:lnSpc>
            </a:pPr>
            <a:r>
              <a:rPr lang="en-GB" sz="1900" dirty="0"/>
              <a:t>Basic tax points are:</a:t>
            </a:r>
          </a:p>
          <a:p>
            <a:pPr lvl="1">
              <a:lnSpc>
                <a:spcPct val="90000"/>
              </a:lnSpc>
            </a:pPr>
            <a:r>
              <a:rPr lang="en-GB" sz="1900" dirty="0"/>
              <a:t>Goods: when good are removed or made available to purchase (s.6(2))</a:t>
            </a:r>
          </a:p>
          <a:p>
            <a:pPr lvl="1">
              <a:lnSpc>
                <a:spcPct val="90000"/>
              </a:lnSpc>
            </a:pPr>
            <a:r>
              <a:rPr lang="en-GB" sz="1900" dirty="0"/>
              <a:t>Services: when the service is completed (s.6 (3))</a:t>
            </a:r>
          </a:p>
          <a:p>
            <a:pPr>
              <a:lnSpc>
                <a:spcPct val="90000"/>
              </a:lnSpc>
            </a:pPr>
            <a:r>
              <a:rPr lang="en-GB" sz="1900" dirty="0"/>
              <a:t>Basic tax points are:</a:t>
            </a:r>
          </a:p>
          <a:p>
            <a:pPr lvl="1">
              <a:lnSpc>
                <a:spcPct val="90000"/>
              </a:lnSpc>
            </a:pPr>
            <a:r>
              <a:rPr lang="en-GB" sz="1900" dirty="0"/>
              <a:t>Within 14 days of issuing the invoice- unless agreed a longer term- most law firms agree 3 months of completion of the service</a:t>
            </a:r>
          </a:p>
          <a:p>
            <a:pPr lvl="1">
              <a:lnSpc>
                <a:spcPct val="90000"/>
              </a:lnSpc>
            </a:pPr>
            <a:r>
              <a:rPr lang="en-GB" sz="1900" dirty="0"/>
              <a:t>If a supplier receives payment it will be treated as the day of the payment. </a:t>
            </a:r>
          </a:p>
          <a:p>
            <a:pPr>
              <a:lnSpc>
                <a:spcPct val="90000"/>
              </a:lnSpc>
            </a:pPr>
            <a:endParaRPr lang="en-GB" sz="1900" dirty="0"/>
          </a:p>
          <a:p>
            <a:pPr>
              <a:lnSpc>
                <a:spcPct val="90000"/>
              </a:lnSpc>
            </a:pPr>
            <a:endParaRPr lang="en-GB" sz="1900" dirty="0"/>
          </a:p>
        </p:txBody>
      </p:sp>
    </p:spTree>
    <p:extLst>
      <p:ext uri="{BB962C8B-B14F-4D97-AF65-F5344CB8AC3E}">
        <p14:creationId xmlns:p14="http://schemas.microsoft.com/office/powerpoint/2010/main" val="2107721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7BAC9A"/>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B4C6B3E-0810-324B-E801-7CD959FF3DCD}"/>
              </a:ext>
            </a:extLst>
          </p:cNvPr>
          <p:cNvSpPr>
            <a:spLocks noGrp="1"/>
          </p:cNvSpPr>
          <p:nvPr>
            <p:ph type="title"/>
          </p:nvPr>
        </p:nvSpPr>
        <p:spPr>
          <a:xfrm>
            <a:off x="838200" y="713312"/>
            <a:ext cx="3461084" cy="5431376"/>
          </a:xfrm>
        </p:spPr>
        <p:txBody>
          <a:bodyPr>
            <a:normAutofit/>
          </a:bodyPr>
          <a:lstStyle/>
          <a:p>
            <a:r>
              <a:rPr lang="en-GB">
                <a:solidFill>
                  <a:srgbClr val="FFFFFF"/>
                </a:solidFill>
              </a:rPr>
              <a:t>Tax invoices </a:t>
            </a:r>
          </a:p>
        </p:txBody>
      </p:sp>
      <p:sp>
        <p:nvSpPr>
          <p:cNvPr id="3" name="Content Placeholder 2">
            <a:extLst>
              <a:ext uri="{FF2B5EF4-FFF2-40B4-BE49-F238E27FC236}">
                <a16:creationId xmlns:a16="http://schemas.microsoft.com/office/drawing/2014/main" id="{5E5B68AB-705E-94D2-62E3-1ACEBE5D53AD}"/>
              </a:ext>
            </a:extLst>
          </p:cNvPr>
          <p:cNvSpPr>
            <a:spLocks noGrp="1"/>
          </p:cNvSpPr>
          <p:nvPr>
            <p:ph idx="1"/>
          </p:nvPr>
        </p:nvSpPr>
        <p:spPr>
          <a:xfrm>
            <a:off x="6095999" y="713313"/>
            <a:ext cx="5257801" cy="5431376"/>
          </a:xfrm>
        </p:spPr>
        <p:txBody>
          <a:bodyPr anchor="ctr">
            <a:normAutofit/>
          </a:bodyPr>
          <a:lstStyle/>
          <a:p>
            <a:pPr>
              <a:lnSpc>
                <a:spcPct val="90000"/>
              </a:lnSpc>
            </a:pPr>
            <a:r>
              <a:rPr lang="en-GB" sz="1700" dirty="0"/>
              <a:t>Needed to work out input tax </a:t>
            </a:r>
          </a:p>
          <a:p>
            <a:pPr>
              <a:lnSpc>
                <a:spcPct val="90000"/>
              </a:lnSpc>
            </a:pPr>
            <a:r>
              <a:rPr lang="en-GB" sz="1700" dirty="0"/>
              <a:t>Must invoice 30 days after the supply with the following:</a:t>
            </a:r>
          </a:p>
          <a:p>
            <a:pPr lvl="1">
              <a:lnSpc>
                <a:spcPct val="90000"/>
              </a:lnSpc>
            </a:pPr>
            <a:r>
              <a:rPr lang="en-GB" sz="1700" dirty="0"/>
              <a:t>An identifying number</a:t>
            </a:r>
          </a:p>
          <a:p>
            <a:pPr lvl="1">
              <a:lnSpc>
                <a:spcPct val="90000"/>
              </a:lnSpc>
            </a:pPr>
            <a:r>
              <a:rPr lang="en-GB" sz="1700" dirty="0"/>
              <a:t>The date of the supply </a:t>
            </a:r>
            <a:r>
              <a:rPr lang="en-GB" sz="1700" dirty="0" err="1"/>
              <a:t>ie</a:t>
            </a:r>
            <a:r>
              <a:rPr lang="en-GB" sz="1700" dirty="0"/>
              <a:t> the tax point</a:t>
            </a:r>
          </a:p>
          <a:p>
            <a:pPr lvl="1">
              <a:lnSpc>
                <a:spcPct val="90000"/>
              </a:lnSpc>
            </a:pPr>
            <a:r>
              <a:rPr lang="en-GB" sz="1700" dirty="0"/>
              <a:t>The suppliers name, address and VAT registration number</a:t>
            </a:r>
          </a:p>
          <a:p>
            <a:pPr lvl="1">
              <a:lnSpc>
                <a:spcPct val="90000"/>
              </a:lnSpc>
            </a:pPr>
            <a:r>
              <a:rPr lang="en-GB" sz="1700" dirty="0"/>
              <a:t>The name and address of the person to whom the supply was made</a:t>
            </a:r>
          </a:p>
          <a:p>
            <a:pPr lvl="1">
              <a:lnSpc>
                <a:spcPct val="90000"/>
              </a:lnSpc>
            </a:pPr>
            <a:r>
              <a:rPr lang="en-GB" sz="1700" dirty="0"/>
              <a:t>The type of supply</a:t>
            </a:r>
          </a:p>
          <a:p>
            <a:pPr lvl="1">
              <a:lnSpc>
                <a:spcPct val="90000"/>
              </a:lnSpc>
            </a:pPr>
            <a:r>
              <a:rPr lang="en-GB" sz="1700" dirty="0"/>
              <a:t>The description of the service supplied</a:t>
            </a:r>
          </a:p>
          <a:p>
            <a:pPr lvl="1">
              <a:lnSpc>
                <a:spcPct val="90000"/>
              </a:lnSpc>
            </a:pPr>
            <a:r>
              <a:rPr lang="en-GB" sz="1700" dirty="0"/>
              <a:t>Extent of the service</a:t>
            </a:r>
          </a:p>
          <a:p>
            <a:pPr lvl="1">
              <a:lnSpc>
                <a:spcPct val="90000"/>
              </a:lnSpc>
            </a:pPr>
            <a:r>
              <a:rPr lang="en-GB" sz="1700" dirty="0"/>
              <a:t>Totally amount payable (excluding VAT)</a:t>
            </a:r>
          </a:p>
          <a:p>
            <a:pPr lvl="1">
              <a:lnSpc>
                <a:spcPct val="90000"/>
              </a:lnSpc>
            </a:pPr>
            <a:r>
              <a:rPr lang="en-GB" sz="1700" dirty="0"/>
              <a:t>The rate of cash discount</a:t>
            </a:r>
          </a:p>
          <a:p>
            <a:pPr lvl="1">
              <a:lnSpc>
                <a:spcPct val="90000"/>
              </a:lnSpc>
            </a:pPr>
            <a:r>
              <a:rPr lang="en-GB" sz="1700" dirty="0"/>
              <a:t>The rate and mount of tax charged</a:t>
            </a:r>
          </a:p>
        </p:txBody>
      </p:sp>
    </p:spTree>
    <p:extLst>
      <p:ext uri="{BB962C8B-B14F-4D97-AF65-F5344CB8AC3E}">
        <p14:creationId xmlns:p14="http://schemas.microsoft.com/office/powerpoint/2010/main" val="3282078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B2AC28D-A012-4D37-089A-62D9DC28636D}"/>
              </a:ext>
            </a:extLst>
          </p:cNvPr>
          <p:cNvSpPr>
            <a:spLocks noGrp="1"/>
          </p:cNvSpPr>
          <p:nvPr>
            <p:ph type="title"/>
          </p:nvPr>
        </p:nvSpPr>
        <p:spPr>
          <a:xfrm>
            <a:off x="838200" y="1495426"/>
            <a:ext cx="3220880" cy="4024310"/>
          </a:xfrm>
        </p:spPr>
        <p:txBody>
          <a:bodyPr>
            <a:normAutofit/>
          </a:bodyPr>
          <a:lstStyle/>
          <a:p>
            <a:r>
              <a:rPr lang="en-GB" sz="3600"/>
              <a:t>Collection and accounts</a:t>
            </a:r>
          </a:p>
        </p:txBody>
      </p:sp>
      <p:graphicFrame>
        <p:nvGraphicFramePr>
          <p:cNvPr id="5" name="Content Placeholder 2">
            <a:extLst>
              <a:ext uri="{FF2B5EF4-FFF2-40B4-BE49-F238E27FC236}">
                <a16:creationId xmlns:a16="http://schemas.microsoft.com/office/drawing/2014/main" id="{1F8AC3CF-5F32-3A54-A4AA-D8E4B309C83A}"/>
              </a:ext>
            </a:extLst>
          </p:cNvPr>
          <p:cNvGraphicFramePr>
            <a:graphicFrameLocks noGrp="1"/>
          </p:cNvGraphicFramePr>
          <p:nvPr>
            <p:ph idx="1"/>
            <p:extLst>
              <p:ext uri="{D42A27DB-BD31-4B8C-83A1-F6EECF244321}">
                <p14:modId xmlns:p14="http://schemas.microsoft.com/office/powerpoint/2010/main" val="473807317"/>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0614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F6F04AF-4A24-FF2C-2F98-20F1547E633D}"/>
              </a:ext>
            </a:extLst>
          </p:cNvPr>
          <p:cNvSpPr>
            <a:spLocks noGrp="1"/>
          </p:cNvSpPr>
          <p:nvPr>
            <p:ph type="title"/>
          </p:nvPr>
        </p:nvSpPr>
        <p:spPr>
          <a:xfrm>
            <a:off x="838201" y="643467"/>
            <a:ext cx="3888526" cy="1800526"/>
          </a:xfrm>
        </p:spPr>
        <p:txBody>
          <a:bodyPr>
            <a:normAutofit/>
          </a:bodyPr>
          <a:lstStyle/>
          <a:p>
            <a:r>
              <a:rPr lang="en-GB" dirty="0"/>
              <a:t>Example </a:t>
            </a:r>
          </a:p>
        </p:txBody>
      </p:sp>
      <p:sp>
        <p:nvSpPr>
          <p:cNvPr id="3" name="Content Placeholder 2">
            <a:extLst>
              <a:ext uri="{FF2B5EF4-FFF2-40B4-BE49-F238E27FC236}">
                <a16:creationId xmlns:a16="http://schemas.microsoft.com/office/drawing/2014/main" id="{E1B01A29-154C-1610-CF40-D10387C6DA8A}"/>
              </a:ext>
            </a:extLst>
          </p:cNvPr>
          <p:cNvSpPr>
            <a:spLocks noGrp="1"/>
          </p:cNvSpPr>
          <p:nvPr>
            <p:ph idx="1"/>
          </p:nvPr>
        </p:nvSpPr>
        <p:spPr>
          <a:xfrm>
            <a:off x="838201" y="2623381"/>
            <a:ext cx="3888528" cy="3553581"/>
          </a:xfrm>
        </p:spPr>
        <p:txBody>
          <a:bodyPr>
            <a:normAutofit/>
          </a:bodyPr>
          <a:lstStyle/>
          <a:p>
            <a:pPr>
              <a:lnSpc>
                <a:spcPct val="90000"/>
              </a:lnSpc>
            </a:pPr>
            <a:r>
              <a:rPr lang="en-GB" sz="2000"/>
              <a:t>During an accounting period, a firm providing legal services send bills charging total professional charges of £200,000 plus output tax of £40,000. In the same period, the firm buys office equipment for £40,000 plis input tax of £8,000.</a:t>
            </a:r>
          </a:p>
          <a:p>
            <a:pPr>
              <a:lnSpc>
                <a:spcPct val="90000"/>
              </a:lnSpc>
            </a:pPr>
            <a:r>
              <a:rPr lang="en-GB" sz="2000"/>
              <a:t>The firms accounts to HMRC:</a:t>
            </a:r>
          </a:p>
          <a:p>
            <a:pPr>
              <a:lnSpc>
                <a:spcPct val="90000"/>
              </a:lnSpc>
            </a:pPr>
            <a:endParaRPr lang="en-GB" sz="2000"/>
          </a:p>
        </p:txBody>
      </p:sp>
      <p:graphicFrame>
        <p:nvGraphicFramePr>
          <p:cNvPr id="4" name="Table 4">
            <a:extLst>
              <a:ext uri="{FF2B5EF4-FFF2-40B4-BE49-F238E27FC236}">
                <a16:creationId xmlns:a16="http://schemas.microsoft.com/office/drawing/2014/main" id="{3511DE7F-4079-9645-8397-BAA3E6D99D09}"/>
              </a:ext>
            </a:extLst>
          </p:cNvPr>
          <p:cNvGraphicFramePr>
            <a:graphicFrameLocks noGrp="1"/>
          </p:cNvGraphicFramePr>
          <p:nvPr>
            <p:extLst>
              <p:ext uri="{D42A27DB-BD31-4B8C-83A1-F6EECF244321}">
                <p14:modId xmlns:p14="http://schemas.microsoft.com/office/powerpoint/2010/main" val="374425401"/>
              </p:ext>
            </p:extLst>
          </p:nvPr>
        </p:nvGraphicFramePr>
        <p:xfrm>
          <a:off x="6800986" y="2112567"/>
          <a:ext cx="4747548" cy="2983981"/>
        </p:xfrm>
        <a:graphic>
          <a:graphicData uri="http://schemas.openxmlformats.org/drawingml/2006/table">
            <a:tbl>
              <a:tblPr firstRow="1" bandRow="1">
                <a:tableStyleId>{5C22544A-7EE6-4342-B048-85BDC9FD1C3A}</a:tableStyleId>
              </a:tblPr>
              <a:tblGrid>
                <a:gridCol w="3279863">
                  <a:extLst>
                    <a:ext uri="{9D8B030D-6E8A-4147-A177-3AD203B41FA5}">
                      <a16:colId xmlns:a16="http://schemas.microsoft.com/office/drawing/2014/main" val="3461915845"/>
                    </a:ext>
                  </a:extLst>
                </a:gridCol>
                <a:gridCol w="1467685">
                  <a:extLst>
                    <a:ext uri="{9D8B030D-6E8A-4147-A177-3AD203B41FA5}">
                      <a16:colId xmlns:a16="http://schemas.microsoft.com/office/drawing/2014/main" val="209308663"/>
                    </a:ext>
                  </a:extLst>
                </a:gridCol>
              </a:tblGrid>
              <a:tr h="568414">
                <a:tc>
                  <a:txBody>
                    <a:bodyPr/>
                    <a:lstStyle/>
                    <a:p>
                      <a:endParaRPr lang="en-GB" sz="2500"/>
                    </a:p>
                  </a:txBody>
                  <a:tcPr marL="129185" marR="129185" marT="64592" marB="64592"/>
                </a:tc>
                <a:tc>
                  <a:txBody>
                    <a:bodyPr/>
                    <a:lstStyle/>
                    <a:p>
                      <a:pPr algn="ctr"/>
                      <a:r>
                        <a:rPr lang="en-GB" sz="2500"/>
                        <a:t>£</a:t>
                      </a:r>
                    </a:p>
                  </a:txBody>
                  <a:tcPr marL="129185" marR="129185" marT="64592" marB="64592"/>
                </a:tc>
                <a:extLst>
                  <a:ext uri="{0D108BD9-81ED-4DB2-BD59-A6C34878D82A}">
                    <a16:rowId xmlns:a16="http://schemas.microsoft.com/office/drawing/2014/main" val="4255143084"/>
                  </a:ext>
                </a:extLst>
              </a:tr>
              <a:tr h="568414">
                <a:tc>
                  <a:txBody>
                    <a:bodyPr/>
                    <a:lstStyle/>
                    <a:p>
                      <a:r>
                        <a:rPr lang="en-GB" sz="2500"/>
                        <a:t>Output tax charged </a:t>
                      </a:r>
                    </a:p>
                  </a:txBody>
                  <a:tcPr marL="129185" marR="129185" marT="64592" marB="64592"/>
                </a:tc>
                <a:tc>
                  <a:txBody>
                    <a:bodyPr/>
                    <a:lstStyle/>
                    <a:p>
                      <a:pPr algn="ctr"/>
                      <a:r>
                        <a:rPr lang="en-GB" sz="2500"/>
                        <a:t>40,000</a:t>
                      </a:r>
                    </a:p>
                  </a:txBody>
                  <a:tcPr marL="129185" marR="129185" marT="64592" marB="64592"/>
                </a:tc>
                <a:extLst>
                  <a:ext uri="{0D108BD9-81ED-4DB2-BD59-A6C34878D82A}">
                    <a16:rowId xmlns:a16="http://schemas.microsoft.com/office/drawing/2014/main" val="1016741471"/>
                  </a:ext>
                </a:extLst>
              </a:tr>
              <a:tr h="955969">
                <a:tc>
                  <a:txBody>
                    <a:bodyPr/>
                    <a:lstStyle/>
                    <a:p>
                      <a:r>
                        <a:rPr lang="en-GB" sz="2500"/>
                        <a:t>Less input tax suffered </a:t>
                      </a:r>
                    </a:p>
                  </a:txBody>
                  <a:tcPr marL="129185" marR="129185" marT="64592" marB="64592"/>
                </a:tc>
                <a:tc>
                  <a:txBody>
                    <a:bodyPr/>
                    <a:lstStyle/>
                    <a:p>
                      <a:pPr algn="ctr"/>
                      <a:r>
                        <a:rPr lang="en-GB" sz="2500"/>
                        <a:t>(8,000)</a:t>
                      </a:r>
                    </a:p>
                  </a:txBody>
                  <a:tcPr marL="129185" marR="129185" marT="64592" marB="64592"/>
                </a:tc>
                <a:extLst>
                  <a:ext uri="{0D108BD9-81ED-4DB2-BD59-A6C34878D82A}">
                    <a16:rowId xmlns:a16="http://schemas.microsoft.com/office/drawing/2014/main" val="3574088566"/>
                  </a:ext>
                </a:extLst>
              </a:tr>
              <a:tr h="568414">
                <a:tc>
                  <a:txBody>
                    <a:bodyPr/>
                    <a:lstStyle/>
                    <a:p>
                      <a:r>
                        <a:rPr lang="en-GB" sz="2500"/>
                        <a:t>Payable to HMRC</a:t>
                      </a:r>
                    </a:p>
                  </a:txBody>
                  <a:tcPr marL="129185" marR="129185" marT="64592" marB="64592"/>
                </a:tc>
                <a:tc>
                  <a:txBody>
                    <a:bodyPr/>
                    <a:lstStyle/>
                    <a:p>
                      <a:pPr algn="ctr"/>
                      <a:r>
                        <a:rPr lang="en-GB" sz="2500" dirty="0"/>
                        <a:t>32,000</a:t>
                      </a:r>
                    </a:p>
                  </a:txBody>
                  <a:tcPr marL="129185" marR="129185" marT="64592" marB="64592"/>
                </a:tc>
                <a:extLst>
                  <a:ext uri="{0D108BD9-81ED-4DB2-BD59-A6C34878D82A}">
                    <a16:rowId xmlns:a16="http://schemas.microsoft.com/office/drawing/2014/main" val="1068129733"/>
                  </a:ext>
                </a:extLst>
              </a:tr>
            </a:tbl>
          </a:graphicData>
        </a:graphic>
      </p:graphicFrame>
    </p:spTree>
    <p:extLst>
      <p:ext uri="{BB962C8B-B14F-4D97-AF65-F5344CB8AC3E}">
        <p14:creationId xmlns:p14="http://schemas.microsoft.com/office/powerpoint/2010/main" val="1065420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430-24BC-F69D-6027-82B15C3AFE58}"/>
              </a:ext>
            </a:extLst>
          </p:cNvPr>
          <p:cNvSpPr>
            <a:spLocks noGrp="1"/>
          </p:cNvSpPr>
          <p:nvPr>
            <p:ph type="title"/>
          </p:nvPr>
        </p:nvSpPr>
        <p:spPr>
          <a:xfrm>
            <a:off x="838200" y="365125"/>
            <a:ext cx="10515600" cy="898283"/>
          </a:xfrm>
        </p:spPr>
        <p:txBody>
          <a:bodyPr/>
          <a:lstStyle/>
          <a:p>
            <a:r>
              <a:rPr lang="en-GB" dirty="0"/>
              <a:t>VAT and firms providing Legal Services </a:t>
            </a:r>
          </a:p>
        </p:txBody>
      </p:sp>
      <p:sp>
        <p:nvSpPr>
          <p:cNvPr id="3" name="Content Placeholder 2">
            <a:extLst>
              <a:ext uri="{FF2B5EF4-FFF2-40B4-BE49-F238E27FC236}">
                <a16:creationId xmlns:a16="http://schemas.microsoft.com/office/drawing/2014/main" id="{DBD2BB97-0D5B-D3DB-82CE-5D6FB35B2EBD}"/>
              </a:ext>
            </a:extLst>
          </p:cNvPr>
          <p:cNvSpPr>
            <a:spLocks noGrp="1"/>
          </p:cNvSpPr>
          <p:nvPr>
            <p:ph idx="1"/>
          </p:nvPr>
        </p:nvSpPr>
        <p:spPr>
          <a:xfrm>
            <a:off x="838200" y="1353361"/>
            <a:ext cx="10515600" cy="4818839"/>
          </a:xfrm>
        </p:spPr>
        <p:txBody>
          <a:bodyPr>
            <a:normAutofit fontScale="55000" lnSpcReduction="20000"/>
          </a:bodyPr>
          <a:lstStyle/>
          <a:p>
            <a:r>
              <a:rPr lang="en-GB" b="1" dirty="0"/>
              <a:t>Professional Charges </a:t>
            </a:r>
          </a:p>
          <a:p>
            <a:r>
              <a:rPr lang="en-GB" dirty="0"/>
              <a:t>Firms providing legal services must charge VAT of the supply of services </a:t>
            </a:r>
          </a:p>
          <a:p>
            <a:r>
              <a:rPr lang="en-GB" dirty="0"/>
              <a:t>Example</a:t>
            </a:r>
          </a:p>
          <a:p>
            <a:endParaRPr lang="en-GB" dirty="0"/>
          </a:p>
          <a:p>
            <a:endParaRPr lang="en-GB" dirty="0"/>
          </a:p>
          <a:p>
            <a:endParaRPr lang="en-GB" dirty="0"/>
          </a:p>
          <a:p>
            <a:endParaRPr lang="en-GB" dirty="0"/>
          </a:p>
          <a:p>
            <a:pPr marL="0" indent="0">
              <a:buNone/>
            </a:pPr>
            <a:endParaRPr lang="en-GB" dirty="0"/>
          </a:p>
          <a:p>
            <a:pPr marL="0" indent="0">
              <a:buNone/>
            </a:pPr>
            <a:endParaRPr lang="en-GB" dirty="0"/>
          </a:p>
          <a:p>
            <a:r>
              <a:rPr lang="en-GB" dirty="0"/>
              <a:t>The firm will need a ledger account in the name of HMRC as well as a profit costs account and a ledger account in the name of the client.</a:t>
            </a:r>
          </a:p>
          <a:p>
            <a:r>
              <a:rPr lang="en-GB" dirty="0"/>
              <a:t>CR profit cost account with professional charges</a:t>
            </a:r>
          </a:p>
          <a:p>
            <a:r>
              <a:rPr lang="en-GB" dirty="0"/>
              <a:t>CR HMRC with VAT</a:t>
            </a:r>
          </a:p>
          <a:p>
            <a:r>
              <a:rPr lang="en-GB" dirty="0"/>
              <a:t>DR Client ledger account (Business section) with professional charges and VAT as a separate entry </a:t>
            </a:r>
          </a:p>
        </p:txBody>
      </p:sp>
      <p:graphicFrame>
        <p:nvGraphicFramePr>
          <p:cNvPr id="4" name="Table 4">
            <a:extLst>
              <a:ext uri="{FF2B5EF4-FFF2-40B4-BE49-F238E27FC236}">
                <a16:creationId xmlns:a16="http://schemas.microsoft.com/office/drawing/2014/main" id="{C3D79380-9229-A594-F44C-DBBCA26EC327}"/>
              </a:ext>
            </a:extLst>
          </p:cNvPr>
          <p:cNvGraphicFramePr>
            <a:graphicFrameLocks noGrp="1"/>
          </p:cNvGraphicFramePr>
          <p:nvPr>
            <p:extLst>
              <p:ext uri="{D42A27DB-BD31-4B8C-83A1-F6EECF244321}">
                <p14:modId xmlns:p14="http://schemas.microsoft.com/office/powerpoint/2010/main" val="3350194858"/>
              </p:ext>
            </p:extLst>
          </p:nvPr>
        </p:nvGraphicFramePr>
        <p:xfrm>
          <a:off x="1012897" y="2361038"/>
          <a:ext cx="8128000" cy="1483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329614556"/>
                    </a:ext>
                  </a:extLst>
                </a:gridCol>
                <a:gridCol w="4064000">
                  <a:extLst>
                    <a:ext uri="{9D8B030D-6E8A-4147-A177-3AD203B41FA5}">
                      <a16:colId xmlns:a16="http://schemas.microsoft.com/office/drawing/2014/main" val="1657523298"/>
                    </a:ext>
                  </a:extLst>
                </a:gridCol>
              </a:tblGrid>
              <a:tr h="370840">
                <a:tc>
                  <a:txBody>
                    <a:bodyPr/>
                    <a:lstStyle/>
                    <a:p>
                      <a:pPr algn="ctr"/>
                      <a:r>
                        <a:rPr lang="en-GB" dirty="0"/>
                        <a:t>Bill</a:t>
                      </a:r>
                    </a:p>
                  </a:txBody>
                  <a:tcPr/>
                </a:tc>
                <a:tc>
                  <a:txBody>
                    <a:bodyPr/>
                    <a:lstStyle/>
                    <a:p>
                      <a:pPr algn="ctr"/>
                      <a:r>
                        <a:rPr lang="en-GB" dirty="0"/>
                        <a:t>£</a:t>
                      </a:r>
                    </a:p>
                  </a:txBody>
                  <a:tcPr/>
                </a:tc>
                <a:extLst>
                  <a:ext uri="{0D108BD9-81ED-4DB2-BD59-A6C34878D82A}">
                    <a16:rowId xmlns:a16="http://schemas.microsoft.com/office/drawing/2014/main" val="1719294206"/>
                  </a:ext>
                </a:extLst>
              </a:tr>
              <a:tr h="370840">
                <a:tc>
                  <a:txBody>
                    <a:bodyPr/>
                    <a:lstStyle/>
                    <a:p>
                      <a:pPr algn="ctr"/>
                      <a:r>
                        <a:rPr lang="en-GB" dirty="0"/>
                        <a:t>Professional Charges</a:t>
                      </a:r>
                    </a:p>
                  </a:txBody>
                  <a:tcPr/>
                </a:tc>
                <a:tc>
                  <a:txBody>
                    <a:bodyPr/>
                    <a:lstStyle/>
                    <a:p>
                      <a:pPr algn="ctr"/>
                      <a:r>
                        <a:rPr lang="en-GB" dirty="0"/>
                        <a:t>200,00</a:t>
                      </a:r>
                    </a:p>
                  </a:txBody>
                  <a:tcPr/>
                </a:tc>
                <a:extLst>
                  <a:ext uri="{0D108BD9-81ED-4DB2-BD59-A6C34878D82A}">
                    <a16:rowId xmlns:a16="http://schemas.microsoft.com/office/drawing/2014/main" val="886089559"/>
                  </a:ext>
                </a:extLst>
              </a:tr>
              <a:tr h="370840">
                <a:tc>
                  <a:txBody>
                    <a:bodyPr/>
                    <a:lstStyle/>
                    <a:p>
                      <a:pPr algn="ctr"/>
                      <a:r>
                        <a:rPr lang="en-GB" dirty="0"/>
                        <a:t>VAT @ 20%</a:t>
                      </a:r>
                    </a:p>
                  </a:txBody>
                  <a:tcPr/>
                </a:tc>
                <a:tc>
                  <a:txBody>
                    <a:bodyPr/>
                    <a:lstStyle/>
                    <a:p>
                      <a:pPr algn="ctr"/>
                      <a:r>
                        <a:rPr lang="en-GB" dirty="0"/>
                        <a:t>40,00</a:t>
                      </a:r>
                    </a:p>
                  </a:txBody>
                  <a:tcPr/>
                </a:tc>
                <a:extLst>
                  <a:ext uri="{0D108BD9-81ED-4DB2-BD59-A6C34878D82A}">
                    <a16:rowId xmlns:a16="http://schemas.microsoft.com/office/drawing/2014/main" val="2003874517"/>
                  </a:ext>
                </a:extLst>
              </a:tr>
              <a:tr h="370840">
                <a:tc>
                  <a:txBody>
                    <a:bodyPr/>
                    <a:lstStyle/>
                    <a:p>
                      <a:pPr algn="ctr"/>
                      <a:r>
                        <a:rPr lang="en-GB" dirty="0"/>
                        <a:t>Total</a:t>
                      </a:r>
                    </a:p>
                  </a:txBody>
                  <a:tcPr/>
                </a:tc>
                <a:tc>
                  <a:txBody>
                    <a:bodyPr/>
                    <a:lstStyle/>
                    <a:p>
                      <a:pPr algn="ctr"/>
                      <a:r>
                        <a:rPr lang="en-GB" dirty="0"/>
                        <a:t>240,00</a:t>
                      </a:r>
                    </a:p>
                  </a:txBody>
                  <a:tcPr/>
                </a:tc>
                <a:extLst>
                  <a:ext uri="{0D108BD9-81ED-4DB2-BD59-A6C34878D82A}">
                    <a16:rowId xmlns:a16="http://schemas.microsoft.com/office/drawing/2014/main" val="2525834672"/>
                  </a:ext>
                </a:extLst>
              </a:tr>
            </a:tbl>
          </a:graphicData>
        </a:graphic>
      </p:graphicFrame>
    </p:spTree>
    <p:extLst>
      <p:ext uri="{BB962C8B-B14F-4D97-AF65-F5344CB8AC3E}">
        <p14:creationId xmlns:p14="http://schemas.microsoft.com/office/powerpoint/2010/main" val="318236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194E7-64C0-2887-1535-02AF754F7B80}"/>
              </a:ext>
            </a:extLst>
          </p:cNvPr>
          <p:cNvSpPr>
            <a:spLocks noGrp="1"/>
          </p:cNvSpPr>
          <p:nvPr>
            <p:ph type="title"/>
          </p:nvPr>
        </p:nvSpPr>
        <p:spPr/>
        <p:txBody>
          <a:bodyPr/>
          <a:lstStyle/>
          <a:p>
            <a:r>
              <a:rPr lang="en-GB" dirty="0"/>
              <a:t>Worked Example</a:t>
            </a:r>
          </a:p>
        </p:txBody>
      </p:sp>
      <p:graphicFrame>
        <p:nvGraphicFramePr>
          <p:cNvPr id="4" name="Table 4">
            <a:extLst>
              <a:ext uri="{FF2B5EF4-FFF2-40B4-BE49-F238E27FC236}">
                <a16:creationId xmlns:a16="http://schemas.microsoft.com/office/drawing/2014/main" id="{5A88A6B6-E076-C2B8-F8B8-16AE8CC4A752}"/>
              </a:ext>
            </a:extLst>
          </p:cNvPr>
          <p:cNvGraphicFramePr>
            <a:graphicFrameLocks noGrp="1"/>
          </p:cNvGraphicFramePr>
          <p:nvPr>
            <p:ph idx="1"/>
            <p:extLst>
              <p:ext uri="{D42A27DB-BD31-4B8C-83A1-F6EECF244321}">
                <p14:modId xmlns:p14="http://schemas.microsoft.com/office/powerpoint/2010/main" val="3740362008"/>
              </p:ext>
            </p:extLst>
          </p:nvPr>
        </p:nvGraphicFramePr>
        <p:xfrm>
          <a:off x="838199" y="1793468"/>
          <a:ext cx="10515600" cy="192532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3989400480"/>
                    </a:ext>
                  </a:extLst>
                </a:gridCol>
                <a:gridCol w="1314450">
                  <a:extLst>
                    <a:ext uri="{9D8B030D-6E8A-4147-A177-3AD203B41FA5}">
                      <a16:colId xmlns:a16="http://schemas.microsoft.com/office/drawing/2014/main" val="1284193287"/>
                    </a:ext>
                  </a:extLst>
                </a:gridCol>
                <a:gridCol w="1314450">
                  <a:extLst>
                    <a:ext uri="{9D8B030D-6E8A-4147-A177-3AD203B41FA5}">
                      <a16:colId xmlns:a16="http://schemas.microsoft.com/office/drawing/2014/main" val="2890033023"/>
                    </a:ext>
                  </a:extLst>
                </a:gridCol>
                <a:gridCol w="1314450">
                  <a:extLst>
                    <a:ext uri="{9D8B030D-6E8A-4147-A177-3AD203B41FA5}">
                      <a16:colId xmlns:a16="http://schemas.microsoft.com/office/drawing/2014/main" val="328177756"/>
                    </a:ext>
                  </a:extLst>
                </a:gridCol>
                <a:gridCol w="1314450">
                  <a:extLst>
                    <a:ext uri="{9D8B030D-6E8A-4147-A177-3AD203B41FA5}">
                      <a16:colId xmlns:a16="http://schemas.microsoft.com/office/drawing/2014/main" val="1595024721"/>
                    </a:ext>
                  </a:extLst>
                </a:gridCol>
                <a:gridCol w="1314450">
                  <a:extLst>
                    <a:ext uri="{9D8B030D-6E8A-4147-A177-3AD203B41FA5}">
                      <a16:colId xmlns:a16="http://schemas.microsoft.com/office/drawing/2014/main" val="3477549866"/>
                    </a:ext>
                  </a:extLst>
                </a:gridCol>
                <a:gridCol w="1314450">
                  <a:extLst>
                    <a:ext uri="{9D8B030D-6E8A-4147-A177-3AD203B41FA5}">
                      <a16:colId xmlns:a16="http://schemas.microsoft.com/office/drawing/2014/main" val="618695790"/>
                    </a:ext>
                  </a:extLst>
                </a:gridCol>
                <a:gridCol w="1314450">
                  <a:extLst>
                    <a:ext uri="{9D8B030D-6E8A-4147-A177-3AD203B41FA5}">
                      <a16:colId xmlns:a16="http://schemas.microsoft.com/office/drawing/2014/main" val="1247960483"/>
                    </a:ext>
                  </a:extLst>
                </a:gridCol>
              </a:tblGrid>
              <a:tr h="370840">
                <a:tc gridSpan="2">
                  <a:txBody>
                    <a:bodyPr/>
                    <a:lstStyle/>
                    <a:p>
                      <a:r>
                        <a:rPr lang="en-GB" dirty="0"/>
                        <a:t>Client:</a:t>
                      </a:r>
                    </a:p>
                    <a:p>
                      <a:r>
                        <a:rPr lang="en-GB" dirty="0"/>
                        <a:t>Matter:</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018152616"/>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2449966031"/>
                  </a:ext>
                </a:extLst>
              </a:tr>
              <a:tr h="370840">
                <a:tc>
                  <a:txBody>
                    <a:bodyPr/>
                    <a:lstStyle/>
                    <a:p>
                      <a:endParaRPr lang="en-GB"/>
                    </a:p>
                  </a:txBody>
                  <a:tcPr/>
                </a:tc>
                <a:tc>
                  <a:txBody>
                    <a:bodyPr/>
                    <a:lstStyle/>
                    <a:p>
                      <a:r>
                        <a:rPr lang="en-GB" dirty="0"/>
                        <a:t>Profit costs</a:t>
                      </a:r>
                    </a:p>
                    <a:p>
                      <a:r>
                        <a:rPr lang="en-GB" dirty="0"/>
                        <a:t>VAT</a:t>
                      </a:r>
                    </a:p>
                  </a:txBody>
                  <a:tcPr/>
                </a:tc>
                <a:tc>
                  <a:txBody>
                    <a:bodyPr/>
                    <a:lstStyle/>
                    <a:p>
                      <a:r>
                        <a:rPr lang="en-GB" dirty="0"/>
                        <a:t>200</a:t>
                      </a:r>
                    </a:p>
                    <a:p>
                      <a:endParaRPr lang="en-GB" dirty="0"/>
                    </a:p>
                    <a:p>
                      <a:r>
                        <a:rPr lang="en-GB" dirty="0"/>
                        <a:t>40</a:t>
                      </a:r>
                    </a:p>
                  </a:txBody>
                  <a:tcPr/>
                </a:tc>
                <a:tc>
                  <a:txBody>
                    <a:bodyPr/>
                    <a:lstStyle/>
                    <a:p>
                      <a:endParaRPr lang="en-GB" dirty="0"/>
                    </a:p>
                  </a:txBody>
                  <a:tcPr/>
                </a:tc>
                <a:tc>
                  <a:txBody>
                    <a:bodyPr/>
                    <a:lstStyle/>
                    <a:p>
                      <a:r>
                        <a:rPr lang="en-GB" dirty="0"/>
                        <a:t>200DR</a:t>
                      </a:r>
                    </a:p>
                    <a:p>
                      <a:endParaRPr lang="en-GB" dirty="0"/>
                    </a:p>
                    <a:p>
                      <a:r>
                        <a:rPr lang="en-GB" dirty="0"/>
                        <a:t>240DR</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480043813"/>
                  </a:ext>
                </a:extLst>
              </a:tr>
            </a:tbl>
          </a:graphicData>
        </a:graphic>
      </p:graphicFrame>
      <p:graphicFrame>
        <p:nvGraphicFramePr>
          <p:cNvPr id="5" name="Table 5">
            <a:extLst>
              <a:ext uri="{FF2B5EF4-FFF2-40B4-BE49-F238E27FC236}">
                <a16:creationId xmlns:a16="http://schemas.microsoft.com/office/drawing/2014/main" id="{734463CA-AC7F-185D-C9DE-9BC9917E3D39}"/>
              </a:ext>
            </a:extLst>
          </p:cNvPr>
          <p:cNvGraphicFramePr>
            <a:graphicFrameLocks noGrp="1"/>
          </p:cNvGraphicFramePr>
          <p:nvPr>
            <p:extLst>
              <p:ext uri="{D42A27DB-BD31-4B8C-83A1-F6EECF244321}">
                <p14:modId xmlns:p14="http://schemas.microsoft.com/office/powerpoint/2010/main" val="4227609378"/>
              </p:ext>
            </p:extLst>
          </p:nvPr>
        </p:nvGraphicFramePr>
        <p:xfrm>
          <a:off x="838200" y="3821568"/>
          <a:ext cx="10515600" cy="138176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1615673763"/>
                    </a:ext>
                  </a:extLst>
                </a:gridCol>
                <a:gridCol w="2628900">
                  <a:extLst>
                    <a:ext uri="{9D8B030D-6E8A-4147-A177-3AD203B41FA5}">
                      <a16:colId xmlns:a16="http://schemas.microsoft.com/office/drawing/2014/main" val="3696730881"/>
                    </a:ext>
                  </a:extLst>
                </a:gridCol>
                <a:gridCol w="2628900">
                  <a:extLst>
                    <a:ext uri="{9D8B030D-6E8A-4147-A177-3AD203B41FA5}">
                      <a16:colId xmlns:a16="http://schemas.microsoft.com/office/drawing/2014/main" val="360851830"/>
                    </a:ext>
                  </a:extLst>
                </a:gridCol>
                <a:gridCol w="2628900">
                  <a:extLst>
                    <a:ext uri="{9D8B030D-6E8A-4147-A177-3AD203B41FA5}">
                      <a16:colId xmlns:a16="http://schemas.microsoft.com/office/drawing/2014/main" val="1524200128"/>
                    </a:ext>
                  </a:extLst>
                </a:gridCol>
                <a:gridCol w="1314450">
                  <a:extLst>
                    <a:ext uri="{9D8B030D-6E8A-4147-A177-3AD203B41FA5}">
                      <a16:colId xmlns:a16="http://schemas.microsoft.com/office/drawing/2014/main" val="1718619636"/>
                    </a:ext>
                  </a:extLst>
                </a:gridCol>
              </a:tblGrid>
              <a:tr h="0">
                <a:tc>
                  <a:txBody>
                    <a:bodyPr/>
                    <a:lstStyle/>
                    <a:p>
                      <a:r>
                        <a:rPr lang="en-GB" dirty="0"/>
                        <a:t>Profit Costs</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979267264"/>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2797128310"/>
                  </a:ext>
                </a:extLst>
              </a:tr>
              <a:tr h="370840">
                <a:tc>
                  <a:txBody>
                    <a:bodyPr/>
                    <a:lstStyle/>
                    <a:p>
                      <a:endParaRPr lang="en-GB" dirty="0"/>
                    </a:p>
                  </a:txBody>
                  <a:tcPr/>
                </a:tc>
                <a:tc>
                  <a:txBody>
                    <a:bodyPr/>
                    <a:lstStyle/>
                    <a:p>
                      <a:r>
                        <a:rPr lang="en-GB" dirty="0"/>
                        <a:t>Client</a:t>
                      </a:r>
                    </a:p>
                  </a:txBody>
                  <a:tcPr/>
                </a:tc>
                <a:tc>
                  <a:txBody>
                    <a:bodyPr/>
                    <a:lstStyle/>
                    <a:p>
                      <a:endParaRPr lang="en-GB" dirty="0"/>
                    </a:p>
                  </a:txBody>
                  <a:tcPr/>
                </a:tc>
                <a:tc>
                  <a:txBody>
                    <a:bodyPr/>
                    <a:lstStyle/>
                    <a:p>
                      <a:r>
                        <a:rPr lang="en-GB" dirty="0"/>
                        <a:t>200</a:t>
                      </a:r>
                    </a:p>
                  </a:txBody>
                  <a:tcPr/>
                </a:tc>
                <a:tc>
                  <a:txBody>
                    <a:bodyPr/>
                    <a:lstStyle/>
                    <a:p>
                      <a:r>
                        <a:rPr lang="en-GB" dirty="0"/>
                        <a:t>xxx</a:t>
                      </a:r>
                    </a:p>
                  </a:txBody>
                  <a:tcPr/>
                </a:tc>
                <a:extLst>
                  <a:ext uri="{0D108BD9-81ED-4DB2-BD59-A6C34878D82A}">
                    <a16:rowId xmlns:a16="http://schemas.microsoft.com/office/drawing/2014/main" val="1995089443"/>
                  </a:ext>
                </a:extLst>
              </a:tr>
            </a:tbl>
          </a:graphicData>
        </a:graphic>
      </p:graphicFrame>
      <p:graphicFrame>
        <p:nvGraphicFramePr>
          <p:cNvPr id="6" name="Table 6">
            <a:extLst>
              <a:ext uri="{FF2B5EF4-FFF2-40B4-BE49-F238E27FC236}">
                <a16:creationId xmlns:a16="http://schemas.microsoft.com/office/drawing/2014/main" id="{155EDAA1-2028-3F42-9865-3BD002536598}"/>
              </a:ext>
            </a:extLst>
          </p:cNvPr>
          <p:cNvGraphicFramePr>
            <a:graphicFrameLocks noGrp="1"/>
          </p:cNvGraphicFramePr>
          <p:nvPr>
            <p:extLst>
              <p:ext uri="{D42A27DB-BD31-4B8C-83A1-F6EECF244321}">
                <p14:modId xmlns:p14="http://schemas.microsoft.com/office/powerpoint/2010/main" val="3431843834"/>
              </p:ext>
            </p:extLst>
          </p:nvPr>
        </p:nvGraphicFramePr>
        <p:xfrm>
          <a:off x="838199" y="5255853"/>
          <a:ext cx="10515600" cy="111252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142889406"/>
                    </a:ext>
                  </a:extLst>
                </a:gridCol>
                <a:gridCol w="2628900">
                  <a:extLst>
                    <a:ext uri="{9D8B030D-6E8A-4147-A177-3AD203B41FA5}">
                      <a16:colId xmlns:a16="http://schemas.microsoft.com/office/drawing/2014/main" val="2160314083"/>
                    </a:ext>
                  </a:extLst>
                </a:gridCol>
                <a:gridCol w="2628900">
                  <a:extLst>
                    <a:ext uri="{9D8B030D-6E8A-4147-A177-3AD203B41FA5}">
                      <a16:colId xmlns:a16="http://schemas.microsoft.com/office/drawing/2014/main" val="3119336579"/>
                    </a:ext>
                  </a:extLst>
                </a:gridCol>
                <a:gridCol w="2628900">
                  <a:extLst>
                    <a:ext uri="{9D8B030D-6E8A-4147-A177-3AD203B41FA5}">
                      <a16:colId xmlns:a16="http://schemas.microsoft.com/office/drawing/2014/main" val="3568445530"/>
                    </a:ext>
                  </a:extLst>
                </a:gridCol>
                <a:gridCol w="1314450">
                  <a:extLst>
                    <a:ext uri="{9D8B030D-6E8A-4147-A177-3AD203B41FA5}">
                      <a16:colId xmlns:a16="http://schemas.microsoft.com/office/drawing/2014/main" val="635083729"/>
                    </a:ext>
                  </a:extLst>
                </a:gridCol>
              </a:tblGrid>
              <a:tr h="370840">
                <a:tc>
                  <a:txBody>
                    <a:bodyPr/>
                    <a:lstStyle/>
                    <a:p>
                      <a:r>
                        <a:rPr lang="en-GB" dirty="0"/>
                        <a:t>HMRC</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182754928"/>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1423365989"/>
                  </a:ext>
                </a:extLst>
              </a:tr>
              <a:tr h="370840">
                <a:tc>
                  <a:txBody>
                    <a:bodyPr/>
                    <a:lstStyle/>
                    <a:p>
                      <a:endParaRPr lang="en-GB" dirty="0"/>
                    </a:p>
                  </a:txBody>
                  <a:tcPr/>
                </a:tc>
                <a:tc>
                  <a:txBody>
                    <a:bodyPr/>
                    <a:lstStyle/>
                    <a:p>
                      <a:r>
                        <a:rPr lang="en-GB" dirty="0"/>
                        <a:t>Client</a:t>
                      </a:r>
                    </a:p>
                  </a:txBody>
                  <a:tcPr/>
                </a:tc>
                <a:tc>
                  <a:txBody>
                    <a:bodyPr/>
                    <a:lstStyle/>
                    <a:p>
                      <a:endParaRPr lang="en-GB" dirty="0"/>
                    </a:p>
                  </a:txBody>
                  <a:tcPr/>
                </a:tc>
                <a:tc>
                  <a:txBody>
                    <a:bodyPr/>
                    <a:lstStyle/>
                    <a:p>
                      <a:r>
                        <a:rPr lang="en-GB" dirty="0"/>
                        <a:t>40</a:t>
                      </a:r>
                    </a:p>
                  </a:txBody>
                  <a:tcPr/>
                </a:tc>
                <a:tc>
                  <a:txBody>
                    <a:bodyPr/>
                    <a:lstStyle/>
                    <a:p>
                      <a:r>
                        <a:rPr lang="en-GB" dirty="0" err="1"/>
                        <a:t>xxxx</a:t>
                      </a:r>
                      <a:endParaRPr lang="en-GB" dirty="0"/>
                    </a:p>
                  </a:txBody>
                  <a:tcPr/>
                </a:tc>
                <a:extLst>
                  <a:ext uri="{0D108BD9-81ED-4DB2-BD59-A6C34878D82A}">
                    <a16:rowId xmlns:a16="http://schemas.microsoft.com/office/drawing/2014/main" val="2057793779"/>
                  </a:ext>
                </a:extLst>
              </a:tr>
            </a:tbl>
          </a:graphicData>
        </a:graphic>
      </p:graphicFrame>
    </p:spTree>
    <p:extLst>
      <p:ext uri="{BB962C8B-B14F-4D97-AF65-F5344CB8AC3E}">
        <p14:creationId xmlns:p14="http://schemas.microsoft.com/office/powerpoint/2010/main" val="2028531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ADB98-31A2-4F2F-75E8-9F6B6A9221F0}"/>
              </a:ext>
            </a:extLst>
          </p:cNvPr>
          <p:cNvSpPr>
            <a:spLocks noGrp="1"/>
          </p:cNvSpPr>
          <p:nvPr>
            <p:ph type="title"/>
          </p:nvPr>
        </p:nvSpPr>
        <p:spPr/>
        <p:txBody>
          <a:bodyPr/>
          <a:lstStyle/>
          <a:p>
            <a:r>
              <a:rPr lang="en-GB" dirty="0"/>
              <a:t>Disbursements for VAT purposes</a:t>
            </a:r>
          </a:p>
        </p:txBody>
      </p:sp>
      <p:sp>
        <p:nvSpPr>
          <p:cNvPr id="3" name="Content Placeholder 2">
            <a:extLst>
              <a:ext uri="{FF2B5EF4-FFF2-40B4-BE49-F238E27FC236}">
                <a16:creationId xmlns:a16="http://schemas.microsoft.com/office/drawing/2014/main" id="{D5C80D84-56CD-141D-09E1-639E4991F4BA}"/>
              </a:ext>
            </a:extLst>
          </p:cNvPr>
          <p:cNvSpPr>
            <a:spLocks noGrp="1"/>
          </p:cNvSpPr>
          <p:nvPr>
            <p:ph idx="1"/>
          </p:nvPr>
        </p:nvSpPr>
        <p:spPr/>
        <p:txBody>
          <a:bodyPr>
            <a:normAutofit fontScale="92500" lnSpcReduction="20000"/>
          </a:bodyPr>
          <a:lstStyle/>
          <a:p>
            <a:r>
              <a:rPr lang="en-GB" dirty="0"/>
              <a:t>HMRC does not regards disbursements as part of the supply of the legal services and the firm does not have to charge VAT on them. </a:t>
            </a:r>
          </a:p>
          <a:p>
            <a:r>
              <a:rPr lang="en-GB" dirty="0">
                <a:hlinkClick r:id="rId2"/>
              </a:rPr>
              <a:t>VAT guide (VAT Notice 700) - GOV.UK (www.gov.uk)</a:t>
            </a:r>
            <a:endParaRPr lang="en-GB" dirty="0"/>
          </a:p>
          <a:p>
            <a:r>
              <a:rPr lang="en-GB" dirty="0"/>
              <a:t>Nell Gwynn House Maintenance Fund Trustees v C&amp;E Commissioners (1999) STC 79</a:t>
            </a:r>
          </a:p>
          <a:p>
            <a:r>
              <a:rPr lang="en-GB" dirty="0"/>
              <a:t>Examples of disbursements:</a:t>
            </a:r>
          </a:p>
          <a:p>
            <a:pPr lvl="1"/>
            <a:r>
              <a:rPr lang="en-GB" dirty="0"/>
              <a:t>Inheritance tax</a:t>
            </a:r>
          </a:p>
          <a:p>
            <a:pPr lvl="1"/>
            <a:r>
              <a:rPr lang="en-GB" dirty="0"/>
              <a:t>Capital Gains Tax</a:t>
            </a:r>
          </a:p>
          <a:p>
            <a:pPr lvl="1"/>
            <a:r>
              <a:rPr lang="en-GB" dirty="0"/>
              <a:t>Stamp duty</a:t>
            </a:r>
          </a:p>
          <a:p>
            <a:pPr lvl="1"/>
            <a:r>
              <a:rPr lang="en-GB" dirty="0"/>
              <a:t>Estate agents fees	</a:t>
            </a:r>
          </a:p>
        </p:txBody>
      </p:sp>
    </p:spTree>
    <p:extLst>
      <p:ext uri="{BB962C8B-B14F-4D97-AF65-F5344CB8AC3E}">
        <p14:creationId xmlns:p14="http://schemas.microsoft.com/office/powerpoint/2010/main" val="3003656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7BAC9A"/>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613DD1D-C534-7127-65AE-84CE851F574E}"/>
              </a:ext>
            </a:extLst>
          </p:cNvPr>
          <p:cNvSpPr>
            <a:spLocks noGrp="1"/>
          </p:cNvSpPr>
          <p:nvPr>
            <p:ph type="title"/>
          </p:nvPr>
        </p:nvSpPr>
        <p:spPr>
          <a:xfrm>
            <a:off x="838200" y="713312"/>
            <a:ext cx="3461084" cy="5431376"/>
          </a:xfrm>
        </p:spPr>
        <p:txBody>
          <a:bodyPr>
            <a:normAutofit/>
          </a:bodyPr>
          <a:lstStyle/>
          <a:p>
            <a:r>
              <a:rPr lang="en-GB" sz="3700">
                <a:solidFill>
                  <a:srgbClr val="FFFFFF"/>
                </a:solidFill>
              </a:rPr>
              <a:t>Non- disbursements </a:t>
            </a:r>
          </a:p>
        </p:txBody>
      </p:sp>
      <p:sp>
        <p:nvSpPr>
          <p:cNvPr id="3" name="Content Placeholder 2">
            <a:extLst>
              <a:ext uri="{FF2B5EF4-FFF2-40B4-BE49-F238E27FC236}">
                <a16:creationId xmlns:a16="http://schemas.microsoft.com/office/drawing/2014/main" id="{A952710D-98C9-B6F9-4A49-D16F6C5764E3}"/>
              </a:ext>
            </a:extLst>
          </p:cNvPr>
          <p:cNvSpPr>
            <a:spLocks noGrp="1"/>
          </p:cNvSpPr>
          <p:nvPr>
            <p:ph idx="1"/>
          </p:nvPr>
        </p:nvSpPr>
        <p:spPr>
          <a:xfrm>
            <a:off x="6095999" y="713313"/>
            <a:ext cx="5257801" cy="5431376"/>
          </a:xfrm>
        </p:spPr>
        <p:txBody>
          <a:bodyPr anchor="ctr">
            <a:normAutofit/>
          </a:bodyPr>
          <a:lstStyle/>
          <a:p>
            <a:r>
              <a:rPr lang="en-GB" sz="2000" dirty="0"/>
              <a:t>Professional fees are set to cover the costs of things like postage, fares, telephone etc, but searches are charged separately and may be taxable.</a:t>
            </a:r>
          </a:p>
          <a:p>
            <a:r>
              <a:rPr lang="en-GB" sz="2000" dirty="0"/>
              <a:t>CR Cash account- business section</a:t>
            </a:r>
          </a:p>
          <a:p>
            <a:r>
              <a:rPr lang="en-GB" sz="2000" dirty="0"/>
              <a:t>DR Searches Account</a:t>
            </a:r>
          </a:p>
          <a:p>
            <a:r>
              <a:rPr lang="en-GB" sz="2000" dirty="0"/>
              <a:t>Plus, if the search is taxable</a:t>
            </a:r>
          </a:p>
          <a:p>
            <a:r>
              <a:rPr lang="en-GB" sz="2000" dirty="0"/>
              <a:t>DR HMRC account with the VAT charged to the firm. </a:t>
            </a:r>
          </a:p>
          <a:p>
            <a:r>
              <a:rPr lang="en-GB" sz="2000" dirty="0"/>
              <a:t>DR Client ledger account – business section with the VAT exclusive amount </a:t>
            </a:r>
          </a:p>
          <a:p>
            <a:r>
              <a:rPr lang="en-GB" sz="2000" dirty="0"/>
              <a:t>DR HMRC with the VAT input tax charged to the firm</a:t>
            </a:r>
          </a:p>
        </p:txBody>
      </p:sp>
    </p:spTree>
    <p:extLst>
      <p:ext uri="{BB962C8B-B14F-4D97-AF65-F5344CB8AC3E}">
        <p14:creationId xmlns:p14="http://schemas.microsoft.com/office/powerpoint/2010/main" val="4288182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7A994-C97E-63B9-BDB7-6956AF37C454}"/>
              </a:ext>
            </a:extLst>
          </p:cNvPr>
          <p:cNvSpPr>
            <a:spLocks noGrp="1"/>
          </p:cNvSpPr>
          <p:nvPr>
            <p:ph type="title"/>
          </p:nvPr>
        </p:nvSpPr>
        <p:spPr>
          <a:xfrm>
            <a:off x="838201" y="365125"/>
            <a:ext cx="5251316" cy="1807305"/>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C19410DE-DE19-F8CB-B033-30BF8B68466E}"/>
              </a:ext>
            </a:extLst>
          </p:cNvPr>
          <p:cNvSpPr>
            <a:spLocks noGrp="1"/>
          </p:cNvSpPr>
          <p:nvPr>
            <p:ph idx="1"/>
          </p:nvPr>
        </p:nvSpPr>
        <p:spPr>
          <a:xfrm>
            <a:off x="838200" y="2333297"/>
            <a:ext cx="4619621" cy="3843666"/>
          </a:xfrm>
        </p:spPr>
        <p:txBody>
          <a:bodyPr>
            <a:normAutofit/>
          </a:bodyPr>
          <a:lstStyle/>
          <a:p>
            <a:pPr>
              <a:lnSpc>
                <a:spcPct val="90000"/>
              </a:lnSpc>
            </a:pPr>
            <a:r>
              <a:rPr lang="en-GB" sz="1400" dirty="0"/>
              <a:t>A firm acts for a client, Morris, who is buying a house:</a:t>
            </a:r>
          </a:p>
          <a:p>
            <a:pPr>
              <a:lnSpc>
                <a:spcPct val="90000"/>
              </a:lnSpc>
            </a:pPr>
            <a:r>
              <a:rPr lang="en-GB" sz="1400" dirty="0"/>
              <a:t>May </a:t>
            </a:r>
          </a:p>
          <a:p>
            <a:pPr>
              <a:lnSpc>
                <a:spcPct val="90000"/>
              </a:lnSpc>
            </a:pPr>
            <a:r>
              <a:rPr lang="en-GB" sz="1400" dirty="0"/>
              <a:t>1</a:t>
            </a:r>
            <a:r>
              <a:rPr lang="en-GB" sz="1400" baseline="30000" dirty="0"/>
              <a:t>st</a:t>
            </a:r>
            <a:r>
              <a:rPr lang="en-GB" sz="1400" dirty="0"/>
              <a:t> – the firm pays a mining search fee of £10 + Vat £2. This is a disbursement for VAT purposes, although the firm will want to show is separately on its bill.</a:t>
            </a:r>
          </a:p>
          <a:p>
            <a:pPr>
              <a:lnSpc>
                <a:spcPct val="90000"/>
              </a:lnSpc>
            </a:pPr>
            <a:r>
              <a:rPr lang="en-GB" sz="1400" dirty="0"/>
              <a:t>2</a:t>
            </a:r>
            <a:r>
              <a:rPr lang="en-GB" sz="1400" baseline="30000" dirty="0"/>
              <a:t>nd</a:t>
            </a:r>
            <a:r>
              <a:rPr lang="en-GB" sz="1400" dirty="0"/>
              <a:t> – the firm pays a local land change search fee of £10 which again is not a disbursement for VAT purposes but will be shown separately on the bill. </a:t>
            </a:r>
          </a:p>
          <a:p>
            <a:pPr>
              <a:lnSpc>
                <a:spcPct val="90000"/>
              </a:lnSpc>
            </a:pPr>
            <a:r>
              <a:rPr lang="en-GB" sz="1400" dirty="0"/>
              <a:t>30th  – the firm issues a bill. The firm’s professional charges are £300 + VAT of £60 but the firm will increase the VAT by £4. the bill will show the 2 searches fess separately from its professional charges. </a:t>
            </a:r>
          </a:p>
        </p:txBody>
      </p:sp>
      <p:pic>
        <p:nvPicPr>
          <p:cNvPr id="5" name="Picture 4" descr="Houses in an area">
            <a:extLst>
              <a:ext uri="{FF2B5EF4-FFF2-40B4-BE49-F238E27FC236}">
                <a16:creationId xmlns:a16="http://schemas.microsoft.com/office/drawing/2014/main" id="{AC45D085-083A-AEB1-AEE9-C65E3646547D}"/>
              </a:ext>
            </a:extLst>
          </p:cNvPr>
          <p:cNvPicPr>
            <a:picLocks noChangeAspect="1"/>
          </p:cNvPicPr>
          <p:nvPr/>
        </p:nvPicPr>
        <p:blipFill rotWithShape="1">
          <a:blip r:embed="rId2"/>
          <a:srcRect l="16227" r="2573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14235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A17A6-B59A-AD11-FD12-08BF4D0FAD9D}"/>
              </a:ext>
            </a:extLst>
          </p:cNvPr>
          <p:cNvSpPr>
            <a:spLocks noGrp="1"/>
          </p:cNvSpPr>
          <p:nvPr>
            <p:ph type="title"/>
          </p:nvPr>
        </p:nvSpPr>
        <p:spPr>
          <a:xfrm>
            <a:off x="838200" y="365126"/>
            <a:ext cx="10515600" cy="765660"/>
          </a:xfrm>
        </p:spPr>
        <p:txBody>
          <a:bodyPr/>
          <a:lstStyle/>
          <a:p>
            <a:r>
              <a:rPr lang="en-GB" dirty="0"/>
              <a:t>Worked example </a:t>
            </a:r>
          </a:p>
        </p:txBody>
      </p:sp>
      <p:graphicFrame>
        <p:nvGraphicFramePr>
          <p:cNvPr id="4" name="Table 4">
            <a:extLst>
              <a:ext uri="{FF2B5EF4-FFF2-40B4-BE49-F238E27FC236}">
                <a16:creationId xmlns:a16="http://schemas.microsoft.com/office/drawing/2014/main" id="{766BE874-A4C6-2DCF-712B-92286FB56D2A}"/>
              </a:ext>
            </a:extLst>
          </p:cNvPr>
          <p:cNvGraphicFramePr>
            <a:graphicFrameLocks noGrp="1"/>
          </p:cNvGraphicFramePr>
          <p:nvPr>
            <p:ph idx="1"/>
            <p:extLst>
              <p:ext uri="{D42A27DB-BD31-4B8C-83A1-F6EECF244321}">
                <p14:modId xmlns:p14="http://schemas.microsoft.com/office/powerpoint/2010/main" val="3858921697"/>
              </p:ext>
            </p:extLst>
          </p:nvPr>
        </p:nvGraphicFramePr>
        <p:xfrm>
          <a:off x="838200" y="1054329"/>
          <a:ext cx="10515600" cy="330200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2819298302"/>
                    </a:ext>
                  </a:extLst>
                </a:gridCol>
                <a:gridCol w="2420620">
                  <a:extLst>
                    <a:ext uri="{9D8B030D-6E8A-4147-A177-3AD203B41FA5}">
                      <a16:colId xmlns:a16="http://schemas.microsoft.com/office/drawing/2014/main" val="1101923590"/>
                    </a:ext>
                  </a:extLst>
                </a:gridCol>
                <a:gridCol w="982932">
                  <a:extLst>
                    <a:ext uri="{9D8B030D-6E8A-4147-A177-3AD203B41FA5}">
                      <a16:colId xmlns:a16="http://schemas.microsoft.com/office/drawing/2014/main" val="3178902085"/>
                    </a:ext>
                  </a:extLst>
                </a:gridCol>
                <a:gridCol w="865538">
                  <a:extLst>
                    <a:ext uri="{9D8B030D-6E8A-4147-A177-3AD203B41FA5}">
                      <a16:colId xmlns:a16="http://schemas.microsoft.com/office/drawing/2014/main" val="483014875"/>
                    </a:ext>
                  </a:extLst>
                </a:gridCol>
                <a:gridCol w="988710">
                  <a:extLst>
                    <a:ext uri="{9D8B030D-6E8A-4147-A177-3AD203B41FA5}">
                      <a16:colId xmlns:a16="http://schemas.microsoft.com/office/drawing/2014/main" val="1651164396"/>
                    </a:ext>
                  </a:extLst>
                </a:gridCol>
                <a:gridCol w="1314450">
                  <a:extLst>
                    <a:ext uri="{9D8B030D-6E8A-4147-A177-3AD203B41FA5}">
                      <a16:colId xmlns:a16="http://schemas.microsoft.com/office/drawing/2014/main" val="108405507"/>
                    </a:ext>
                  </a:extLst>
                </a:gridCol>
                <a:gridCol w="1314450">
                  <a:extLst>
                    <a:ext uri="{9D8B030D-6E8A-4147-A177-3AD203B41FA5}">
                      <a16:colId xmlns:a16="http://schemas.microsoft.com/office/drawing/2014/main" val="672505820"/>
                    </a:ext>
                  </a:extLst>
                </a:gridCol>
                <a:gridCol w="1314450">
                  <a:extLst>
                    <a:ext uri="{9D8B030D-6E8A-4147-A177-3AD203B41FA5}">
                      <a16:colId xmlns:a16="http://schemas.microsoft.com/office/drawing/2014/main" val="2041048172"/>
                    </a:ext>
                  </a:extLst>
                </a:gridCol>
              </a:tblGrid>
              <a:tr h="0">
                <a:tc gridSpan="8">
                  <a:txBody>
                    <a:bodyPr/>
                    <a:lstStyle/>
                    <a:p>
                      <a:r>
                        <a:rPr lang="en-GB" dirty="0"/>
                        <a:t>Client: Morris</a:t>
                      </a:r>
                    </a:p>
                    <a:p>
                      <a:r>
                        <a:rPr lang="en-GB" dirty="0"/>
                        <a:t>Matter: Purchase</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4237059111"/>
                  </a:ext>
                </a:extLst>
              </a:tr>
              <a:tr h="370840">
                <a:tc>
                  <a:txBody>
                    <a:bodyPr/>
                    <a:lstStyle/>
                    <a:p>
                      <a:r>
                        <a:rPr lang="en-GB" dirty="0"/>
                        <a:t>Date</a:t>
                      </a:r>
                    </a:p>
                  </a:txBody>
                  <a:tcPr/>
                </a:tc>
                <a:tc>
                  <a:txBody>
                    <a:bodyPr/>
                    <a:lstStyle/>
                    <a:p>
                      <a:r>
                        <a:rPr lang="en-GB" dirty="0"/>
                        <a:t>Details</a:t>
                      </a:r>
                    </a:p>
                  </a:txBody>
                  <a:tcPr/>
                </a:tc>
                <a:tc gridSpan="3">
                  <a:txBody>
                    <a:bodyPr/>
                    <a:lstStyle/>
                    <a:p>
                      <a:r>
                        <a:rPr lang="en-GB" dirty="0"/>
                        <a:t>Business </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a:t>
                      </a:r>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823318160"/>
                  </a:ext>
                </a:extLst>
              </a:tr>
              <a:tr h="370840">
                <a:tc>
                  <a:txBody>
                    <a:bodyPr/>
                    <a:lstStyle/>
                    <a:p>
                      <a:endParaRPr lang="en-GB"/>
                    </a:p>
                  </a:txBody>
                  <a:tcPr/>
                </a:tc>
                <a:tc>
                  <a:txBody>
                    <a:bodyPr/>
                    <a:lstStyle/>
                    <a:p>
                      <a:endParaRPr lang="en-GB"/>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3687247182"/>
                  </a:ext>
                </a:extLst>
              </a:tr>
              <a:tr h="370840">
                <a:tc>
                  <a:txBody>
                    <a:bodyPr/>
                    <a:lstStyle/>
                    <a:p>
                      <a:r>
                        <a:rPr lang="en-GB" dirty="0"/>
                        <a:t>May 1st</a:t>
                      </a:r>
                    </a:p>
                  </a:txBody>
                  <a:tcPr/>
                </a:tc>
                <a:tc>
                  <a:txBody>
                    <a:bodyPr/>
                    <a:lstStyle/>
                    <a:p>
                      <a:r>
                        <a:rPr lang="en-GB" dirty="0"/>
                        <a:t>Mining Search (VAT £2 paid)</a:t>
                      </a:r>
                    </a:p>
                  </a:txBody>
                  <a:tcPr/>
                </a:tc>
                <a:tc>
                  <a:txBody>
                    <a:bodyPr/>
                    <a:lstStyle/>
                    <a:p>
                      <a:r>
                        <a:rPr lang="en-GB" dirty="0"/>
                        <a:t>10</a:t>
                      </a:r>
                    </a:p>
                  </a:txBody>
                  <a:tcPr/>
                </a:tc>
                <a:tc>
                  <a:txBody>
                    <a:bodyPr/>
                    <a:lstStyle/>
                    <a:p>
                      <a:endParaRPr lang="en-GB"/>
                    </a:p>
                  </a:txBody>
                  <a:tcPr/>
                </a:tc>
                <a:tc>
                  <a:txBody>
                    <a:bodyPr/>
                    <a:lstStyle/>
                    <a:p>
                      <a:r>
                        <a:rPr lang="en-GB" dirty="0"/>
                        <a:t>10DR</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855671450"/>
                  </a:ext>
                </a:extLst>
              </a:tr>
              <a:tr h="370840">
                <a:tc>
                  <a:txBody>
                    <a:bodyPr/>
                    <a:lstStyle/>
                    <a:p>
                      <a:r>
                        <a:rPr lang="en-GB" dirty="0"/>
                        <a:t>May 2</a:t>
                      </a:r>
                      <a:r>
                        <a:rPr lang="en-GB" baseline="30000" dirty="0"/>
                        <a:t>nd</a:t>
                      </a:r>
                      <a:endParaRPr lang="en-GB" dirty="0"/>
                    </a:p>
                  </a:txBody>
                  <a:tcPr/>
                </a:tc>
                <a:tc>
                  <a:txBody>
                    <a:bodyPr/>
                    <a:lstStyle/>
                    <a:p>
                      <a:r>
                        <a:rPr lang="en-GB" dirty="0"/>
                        <a:t>Local Land Search (VAT £2 Paid)</a:t>
                      </a:r>
                    </a:p>
                  </a:txBody>
                  <a:tcPr/>
                </a:tc>
                <a:tc>
                  <a:txBody>
                    <a:bodyPr/>
                    <a:lstStyle/>
                    <a:p>
                      <a:r>
                        <a:rPr lang="en-GB" dirty="0"/>
                        <a:t>10</a:t>
                      </a:r>
                    </a:p>
                  </a:txBody>
                  <a:tcPr/>
                </a:tc>
                <a:tc>
                  <a:txBody>
                    <a:bodyPr/>
                    <a:lstStyle/>
                    <a:p>
                      <a:endParaRPr lang="en-GB"/>
                    </a:p>
                  </a:txBody>
                  <a:tcPr/>
                </a:tc>
                <a:tc>
                  <a:txBody>
                    <a:bodyPr/>
                    <a:lstStyle/>
                    <a:p>
                      <a:r>
                        <a:rPr lang="en-GB" dirty="0"/>
                        <a:t>20DR</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180065324"/>
                  </a:ext>
                </a:extLst>
              </a:tr>
              <a:tr h="370840">
                <a:tc>
                  <a:txBody>
                    <a:bodyPr/>
                    <a:lstStyle/>
                    <a:p>
                      <a:r>
                        <a:rPr lang="en-GB" dirty="0"/>
                        <a:t>May 30</a:t>
                      </a:r>
                      <a:r>
                        <a:rPr lang="en-GB" baseline="30000" dirty="0"/>
                        <a:t>th</a:t>
                      </a:r>
                      <a:r>
                        <a:rPr lang="en-GB" dirty="0"/>
                        <a:t> </a:t>
                      </a:r>
                    </a:p>
                  </a:txBody>
                  <a:tcPr/>
                </a:tc>
                <a:tc>
                  <a:txBody>
                    <a:bodyPr/>
                    <a:lstStyle/>
                    <a:p>
                      <a:r>
                        <a:rPr lang="en-GB" dirty="0"/>
                        <a:t>Profit costs</a:t>
                      </a:r>
                    </a:p>
                    <a:p>
                      <a:r>
                        <a:rPr lang="en-GB" dirty="0"/>
                        <a:t>VAT on £320</a:t>
                      </a:r>
                    </a:p>
                  </a:txBody>
                  <a:tcPr/>
                </a:tc>
                <a:tc>
                  <a:txBody>
                    <a:bodyPr/>
                    <a:lstStyle/>
                    <a:p>
                      <a:r>
                        <a:rPr lang="en-GB" dirty="0"/>
                        <a:t>300</a:t>
                      </a:r>
                    </a:p>
                    <a:p>
                      <a:r>
                        <a:rPr lang="en-GB" dirty="0"/>
                        <a:t>64</a:t>
                      </a:r>
                    </a:p>
                  </a:txBody>
                  <a:tcPr/>
                </a:tc>
                <a:tc>
                  <a:txBody>
                    <a:bodyPr/>
                    <a:lstStyle/>
                    <a:p>
                      <a:endParaRPr lang="en-GB"/>
                    </a:p>
                  </a:txBody>
                  <a:tcPr/>
                </a:tc>
                <a:tc>
                  <a:txBody>
                    <a:bodyPr/>
                    <a:lstStyle/>
                    <a:p>
                      <a:r>
                        <a:rPr lang="en-GB" dirty="0"/>
                        <a:t>320DR</a:t>
                      </a:r>
                    </a:p>
                    <a:p>
                      <a:r>
                        <a:rPr lang="en-GB" dirty="0"/>
                        <a:t>384DR</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994749745"/>
                  </a:ext>
                </a:extLst>
              </a:tr>
            </a:tbl>
          </a:graphicData>
        </a:graphic>
      </p:graphicFrame>
      <p:graphicFrame>
        <p:nvGraphicFramePr>
          <p:cNvPr id="6" name="Table 6">
            <a:extLst>
              <a:ext uri="{FF2B5EF4-FFF2-40B4-BE49-F238E27FC236}">
                <a16:creationId xmlns:a16="http://schemas.microsoft.com/office/drawing/2014/main" id="{7665D470-FDAB-23D6-CE57-5CE5A83028D0}"/>
              </a:ext>
            </a:extLst>
          </p:cNvPr>
          <p:cNvGraphicFramePr>
            <a:graphicFrameLocks noGrp="1"/>
          </p:cNvGraphicFramePr>
          <p:nvPr>
            <p:extLst>
              <p:ext uri="{D42A27DB-BD31-4B8C-83A1-F6EECF244321}">
                <p14:modId xmlns:p14="http://schemas.microsoft.com/office/powerpoint/2010/main" val="3182228370"/>
              </p:ext>
            </p:extLst>
          </p:nvPr>
        </p:nvGraphicFramePr>
        <p:xfrm>
          <a:off x="838200" y="4506179"/>
          <a:ext cx="10515600" cy="222504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932284974"/>
                    </a:ext>
                  </a:extLst>
                </a:gridCol>
                <a:gridCol w="3805785">
                  <a:extLst>
                    <a:ext uri="{9D8B030D-6E8A-4147-A177-3AD203B41FA5}">
                      <a16:colId xmlns:a16="http://schemas.microsoft.com/office/drawing/2014/main" val="543809977"/>
                    </a:ext>
                  </a:extLst>
                </a:gridCol>
                <a:gridCol w="1210950">
                  <a:extLst>
                    <a:ext uri="{9D8B030D-6E8A-4147-A177-3AD203B41FA5}">
                      <a16:colId xmlns:a16="http://schemas.microsoft.com/office/drawing/2014/main" val="542732076"/>
                    </a:ext>
                  </a:extLst>
                </a:gridCol>
                <a:gridCol w="1635224">
                  <a:extLst>
                    <a:ext uri="{9D8B030D-6E8A-4147-A177-3AD203B41FA5}">
                      <a16:colId xmlns:a16="http://schemas.microsoft.com/office/drawing/2014/main" val="1624468162"/>
                    </a:ext>
                  </a:extLst>
                </a:gridCol>
                <a:gridCol w="1760521">
                  <a:extLst>
                    <a:ext uri="{9D8B030D-6E8A-4147-A177-3AD203B41FA5}">
                      <a16:colId xmlns:a16="http://schemas.microsoft.com/office/drawing/2014/main" val="3178794812"/>
                    </a:ext>
                  </a:extLst>
                </a:gridCol>
              </a:tblGrid>
              <a:tr h="370840">
                <a:tc gridSpan="5">
                  <a:txBody>
                    <a:bodyPr/>
                    <a:lstStyle/>
                    <a:p>
                      <a:r>
                        <a:rPr lang="en-GB" dirty="0"/>
                        <a:t>HMRC</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479971389"/>
                  </a:ext>
                </a:extLst>
              </a:tr>
              <a:tr h="370840">
                <a:tc>
                  <a:txBody>
                    <a:bodyPr/>
                    <a:lstStyle/>
                    <a:p>
                      <a:r>
                        <a:rPr lang="en-GB" dirty="0"/>
                        <a:t>Date</a:t>
                      </a:r>
                    </a:p>
                  </a:txBody>
                  <a:tcPr/>
                </a:tc>
                <a:tc>
                  <a:txBody>
                    <a:bodyPr/>
                    <a:lstStyle/>
                    <a:p>
                      <a:r>
                        <a:rPr lang="en-GB" dirty="0"/>
                        <a:t>Details</a:t>
                      </a:r>
                    </a:p>
                  </a:txBody>
                  <a:tcPr/>
                </a:tc>
                <a:tc gridSpan="3">
                  <a:txBody>
                    <a:bodyPr/>
                    <a:lstStyle/>
                    <a:p>
                      <a:r>
                        <a:rPr lang="en-GB" dirty="0"/>
                        <a:t>Business </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329937948"/>
                  </a:ext>
                </a:extLst>
              </a:tr>
              <a:tr h="370840">
                <a:tc>
                  <a:txBody>
                    <a:bodyPr/>
                    <a:lstStyle/>
                    <a:p>
                      <a:endParaRPr lang="en-GB" dirty="0"/>
                    </a:p>
                  </a:txBody>
                  <a:tcPr/>
                </a:tc>
                <a:tc>
                  <a:txBody>
                    <a:bodyPr/>
                    <a:lstStyle/>
                    <a:p>
                      <a:endParaRPr lang="en-GB" dirty="0"/>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647468358"/>
                  </a:ext>
                </a:extLst>
              </a:tr>
              <a:tr h="370840">
                <a:tc>
                  <a:txBody>
                    <a:bodyPr/>
                    <a:lstStyle/>
                    <a:p>
                      <a:r>
                        <a:rPr lang="en-GB" dirty="0"/>
                        <a:t>May 1st</a:t>
                      </a:r>
                    </a:p>
                  </a:txBody>
                  <a:tcPr/>
                </a:tc>
                <a:tc>
                  <a:txBody>
                    <a:bodyPr/>
                    <a:lstStyle/>
                    <a:p>
                      <a:r>
                        <a:rPr lang="en-GB" dirty="0"/>
                        <a:t>Cash: Morris: Mining Search</a:t>
                      </a:r>
                    </a:p>
                  </a:txBody>
                  <a:tcPr/>
                </a:tc>
                <a:tc>
                  <a:txBody>
                    <a:bodyPr/>
                    <a:lstStyle/>
                    <a:p>
                      <a:r>
                        <a:rPr lang="en-GB" dirty="0"/>
                        <a:t>2</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41669494"/>
                  </a:ext>
                </a:extLst>
              </a:tr>
              <a:tr h="370840">
                <a:tc>
                  <a:txBody>
                    <a:bodyPr/>
                    <a:lstStyle/>
                    <a:p>
                      <a:r>
                        <a:rPr lang="en-GB" dirty="0"/>
                        <a:t>May 2</a:t>
                      </a:r>
                      <a:r>
                        <a:rPr lang="en-GB" baseline="30000" dirty="0"/>
                        <a:t>nd</a:t>
                      </a:r>
                      <a:r>
                        <a:rPr lang="en-GB" dirty="0"/>
                        <a:t> </a:t>
                      </a:r>
                    </a:p>
                  </a:txBody>
                  <a:tcPr/>
                </a:tc>
                <a:tc>
                  <a:txBody>
                    <a:bodyPr/>
                    <a:lstStyle/>
                    <a:p>
                      <a:r>
                        <a:rPr lang="en-GB" dirty="0"/>
                        <a:t>Cash: Morris: Local Land search</a:t>
                      </a:r>
                    </a:p>
                  </a:txBody>
                  <a:tcPr/>
                </a:tc>
                <a:tc>
                  <a:txBody>
                    <a:bodyPr/>
                    <a:lstStyle/>
                    <a:p>
                      <a:r>
                        <a:rPr lang="en-GB" dirty="0"/>
                        <a:t>2</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970312324"/>
                  </a:ext>
                </a:extLst>
              </a:tr>
              <a:tr h="370840">
                <a:tc>
                  <a:txBody>
                    <a:bodyPr/>
                    <a:lstStyle/>
                    <a:p>
                      <a:r>
                        <a:rPr lang="en-GB" dirty="0"/>
                        <a:t>May 30</a:t>
                      </a:r>
                      <a:r>
                        <a:rPr lang="en-GB" baseline="30000" dirty="0"/>
                        <a:t>th</a:t>
                      </a:r>
                      <a:r>
                        <a:rPr lang="en-GB" dirty="0"/>
                        <a:t> </a:t>
                      </a:r>
                    </a:p>
                  </a:txBody>
                  <a:tcPr/>
                </a:tc>
                <a:tc>
                  <a:txBody>
                    <a:bodyPr/>
                    <a:lstStyle/>
                    <a:p>
                      <a:r>
                        <a:rPr lang="en-GB" dirty="0"/>
                        <a:t>Profit costs</a:t>
                      </a:r>
                    </a:p>
                  </a:txBody>
                  <a:tcPr/>
                </a:tc>
                <a:tc>
                  <a:txBody>
                    <a:bodyPr/>
                    <a:lstStyle/>
                    <a:p>
                      <a:endParaRPr lang="en-GB"/>
                    </a:p>
                  </a:txBody>
                  <a:tcPr/>
                </a:tc>
                <a:tc>
                  <a:txBody>
                    <a:bodyPr/>
                    <a:lstStyle/>
                    <a:p>
                      <a:r>
                        <a:rPr lang="en-GB" dirty="0"/>
                        <a:t>64</a:t>
                      </a:r>
                    </a:p>
                  </a:txBody>
                  <a:tcPr/>
                </a:tc>
                <a:tc>
                  <a:txBody>
                    <a:bodyPr/>
                    <a:lstStyle/>
                    <a:p>
                      <a:endParaRPr lang="en-GB" dirty="0"/>
                    </a:p>
                  </a:txBody>
                  <a:tcPr/>
                </a:tc>
                <a:extLst>
                  <a:ext uri="{0D108BD9-81ED-4DB2-BD59-A6C34878D82A}">
                    <a16:rowId xmlns:a16="http://schemas.microsoft.com/office/drawing/2014/main" val="1890282213"/>
                  </a:ext>
                </a:extLst>
              </a:tr>
            </a:tbl>
          </a:graphicData>
        </a:graphic>
      </p:graphicFrame>
    </p:spTree>
    <p:extLst>
      <p:ext uri="{BB962C8B-B14F-4D97-AF65-F5344CB8AC3E}">
        <p14:creationId xmlns:p14="http://schemas.microsoft.com/office/powerpoint/2010/main" val="1929130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9FA3-44C9-121D-BA78-43D3A8501806}"/>
              </a:ext>
            </a:extLst>
          </p:cNvPr>
          <p:cNvSpPr>
            <a:spLocks noGrp="1"/>
          </p:cNvSpPr>
          <p:nvPr>
            <p:ph type="title"/>
          </p:nvPr>
        </p:nvSpPr>
        <p:spPr/>
        <p:txBody>
          <a:bodyPr/>
          <a:lstStyle/>
          <a:p>
            <a:r>
              <a:rPr lang="en-GB" dirty="0"/>
              <a:t>Example Bill </a:t>
            </a:r>
          </a:p>
        </p:txBody>
      </p:sp>
      <p:graphicFrame>
        <p:nvGraphicFramePr>
          <p:cNvPr id="4" name="Table 4">
            <a:extLst>
              <a:ext uri="{FF2B5EF4-FFF2-40B4-BE49-F238E27FC236}">
                <a16:creationId xmlns:a16="http://schemas.microsoft.com/office/drawing/2014/main" id="{72C78A96-CC1A-F115-BF82-F7F95AA3673C}"/>
              </a:ext>
            </a:extLst>
          </p:cNvPr>
          <p:cNvGraphicFramePr>
            <a:graphicFrameLocks noGrp="1"/>
          </p:cNvGraphicFramePr>
          <p:nvPr>
            <p:ph idx="1"/>
            <p:extLst>
              <p:ext uri="{D42A27DB-BD31-4B8C-83A1-F6EECF244321}">
                <p14:modId xmlns:p14="http://schemas.microsoft.com/office/powerpoint/2010/main" val="3916960012"/>
              </p:ext>
            </p:extLst>
          </p:nvPr>
        </p:nvGraphicFramePr>
        <p:xfrm>
          <a:off x="838200" y="2011363"/>
          <a:ext cx="10515600" cy="296672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4265862115"/>
                    </a:ext>
                  </a:extLst>
                </a:gridCol>
                <a:gridCol w="5257800">
                  <a:extLst>
                    <a:ext uri="{9D8B030D-6E8A-4147-A177-3AD203B41FA5}">
                      <a16:colId xmlns:a16="http://schemas.microsoft.com/office/drawing/2014/main" val="624337339"/>
                    </a:ext>
                  </a:extLst>
                </a:gridCol>
              </a:tblGrid>
              <a:tr h="370840">
                <a:tc>
                  <a:txBody>
                    <a:bodyPr/>
                    <a:lstStyle/>
                    <a:p>
                      <a:endParaRPr lang="en-GB"/>
                    </a:p>
                  </a:txBody>
                  <a:tcPr/>
                </a:tc>
                <a:tc>
                  <a:txBody>
                    <a:bodyPr/>
                    <a:lstStyle/>
                    <a:p>
                      <a:pPr algn="ctr"/>
                      <a:endParaRPr lang="en-GB" dirty="0"/>
                    </a:p>
                  </a:txBody>
                  <a:tcPr/>
                </a:tc>
                <a:extLst>
                  <a:ext uri="{0D108BD9-81ED-4DB2-BD59-A6C34878D82A}">
                    <a16:rowId xmlns:a16="http://schemas.microsoft.com/office/drawing/2014/main" val="382910378"/>
                  </a:ext>
                </a:extLst>
              </a:tr>
              <a:tr h="370840">
                <a:tc>
                  <a:txBody>
                    <a:bodyPr/>
                    <a:lstStyle/>
                    <a:p>
                      <a:r>
                        <a:rPr lang="en-GB" dirty="0"/>
                        <a:t>Professional Charges </a:t>
                      </a:r>
                    </a:p>
                  </a:txBody>
                  <a:tcPr/>
                </a:tc>
                <a:tc>
                  <a:txBody>
                    <a:bodyPr/>
                    <a:lstStyle/>
                    <a:p>
                      <a:pPr algn="ctr"/>
                      <a:r>
                        <a:rPr lang="en-GB" dirty="0"/>
                        <a:t>£300</a:t>
                      </a:r>
                    </a:p>
                  </a:txBody>
                  <a:tcPr/>
                </a:tc>
                <a:extLst>
                  <a:ext uri="{0D108BD9-81ED-4DB2-BD59-A6C34878D82A}">
                    <a16:rowId xmlns:a16="http://schemas.microsoft.com/office/drawing/2014/main" val="243440077"/>
                  </a:ext>
                </a:extLst>
              </a:tr>
              <a:tr h="370840">
                <a:tc>
                  <a:txBody>
                    <a:bodyPr/>
                    <a:lstStyle/>
                    <a:p>
                      <a:r>
                        <a:rPr lang="en-GB" dirty="0"/>
                        <a:t>Taxable disbursements </a:t>
                      </a:r>
                    </a:p>
                  </a:txBody>
                  <a:tcPr/>
                </a:tc>
                <a:tc>
                  <a:txBody>
                    <a:bodyPr/>
                    <a:lstStyle/>
                    <a:p>
                      <a:pPr algn="ctr"/>
                      <a:endParaRPr lang="en-GB" dirty="0"/>
                    </a:p>
                  </a:txBody>
                  <a:tcPr/>
                </a:tc>
                <a:extLst>
                  <a:ext uri="{0D108BD9-81ED-4DB2-BD59-A6C34878D82A}">
                    <a16:rowId xmlns:a16="http://schemas.microsoft.com/office/drawing/2014/main" val="3027571631"/>
                  </a:ext>
                </a:extLst>
              </a:tr>
              <a:tr h="370840">
                <a:tc>
                  <a:txBody>
                    <a:bodyPr/>
                    <a:lstStyle/>
                    <a:p>
                      <a:r>
                        <a:rPr lang="en-GB" dirty="0"/>
                        <a:t>Mining search</a:t>
                      </a:r>
                    </a:p>
                  </a:txBody>
                  <a:tcPr/>
                </a:tc>
                <a:tc>
                  <a:txBody>
                    <a:bodyPr/>
                    <a:lstStyle/>
                    <a:p>
                      <a:pPr algn="ctr"/>
                      <a:r>
                        <a:rPr lang="en-GB" dirty="0"/>
                        <a:t>£10</a:t>
                      </a:r>
                    </a:p>
                  </a:txBody>
                  <a:tcPr/>
                </a:tc>
                <a:extLst>
                  <a:ext uri="{0D108BD9-81ED-4DB2-BD59-A6C34878D82A}">
                    <a16:rowId xmlns:a16="http://schemas.microsoft.com/office/drawing/2014/main" val="2689514425"/>
                  </a:ext>
                </a:extLst>
              </a:tr>
              <a:tr h="370840">
                <a:tc>
                  <a:txBody>
                    <a:bodyPr/>
                    <a:lstStyle/>
                    <a:p>
                      <a:r>
                        <a:rPr lang="en-GB" dirty="0"/>
                        <a:t>Local Land charge search</a:t>
                      </a:r>
                    </a:p>
                  </a:txBody>
                  <a:tcPr/>
                </a:tc>
                <a:tc>
                  <a:txBody>
                    <a:bodyPr/>
                    <a:lstStyle/>
                    <a:p>
                      <a:pPr algn="ctr"/>
                      <a:r>
                        <a:rPr lang="en-GB" dirty="0"/>
                        <a:t>£10</a:t>
                      </a:r>
                    </a:p>
                  </a:txBody>
                  <a:tcPr/>
                </a:tc>
                <a:extLst>
                  <a:ext uri="{0D108BD9-81ED-4DB2-BD59-A6C34878D82A}">
                    <a16:rowId xmlns:a16="http://schemas.microsoft.com/office/drawing/2014/main" val="1671299439"/>
                  </a:ext>
                </a:extLst>
              </a:tr>
              <a:tr h="370840">
                <a:tc>
                  <a:txBody>
                    <a:bodyPr/>
                    <a:lstStyle/>
                    <a:p>
                      <a:r>
                        <a:rPr lang="en-GB" dirty="0"/>
                        <a:t>Total before VAT</a:t>
                      </a:r>
                    </a:p>
                  </a:txBody>
                  <a:tcPr/>
                </a:tc>
                <a:tc>
                  <a:txBody>
                    <a:bodyPr/>
                    <a:lstStyle/>
                    <a:p>
                      <a:pPr algn="ctr"/>
                      <a:r>
                        <a:rPr lang="en-GB" dirty="0"/>
                        <a:t>£320</a:t>
                      </a:r>
                    </a:p>
                  </a:txBody>
                  <a:tcPr/>
                </a:tc>
                <a:extLst>
                  <a:ext uri="{0D108BD9-81ED-4DB2-BD59-A6C34878D82A}">
                    <a16:rowId xmlns:a16="http://schemas.microsoft.com/office/drawing/2014/main" val="1250286682"/>
                  </a:ext>
                </a:extLst>
              </a:tr>
              <a:tr h="370840">
                <a:tc>
                  <a:txBody>
                    <a:bodyPr/>
                    <a:lstStyle/>
                    <a:p>
                      <a:r>
                        <a:rPr lang="en-GB" dirty="0"/>
                        <a:t>Vat @ 20%</a:t>
                      </a:r>
                    </a:p>
                  </a:txBody>
                  <a:tcPr/>
                </a:tc>
                <a:tc>
                  <a:txBody>
                    <a:bodyPr/>
                    <a:lstStyle/>
                    <a:p>
                      <a:pPr algn="ctr"/>
                      <a:r>
                        <a:rPr lang="en-GB" dirty="0"/>
                        <a:t>£64</a:t>
                      </a:r>
                    </a:p>
                  </a:txBody>
                  <a:tcPr/>
                </a:tc>
                <a:extLst>
                  <a:ext uri="{0D108BD9-81ED-4DB2-BD59-A6C34878D82A}">
                    <a16:rowId xmlns:a16="http://schemas.microsoft.com/office/drawing/2014/main" val="1696022830"/>
                  </a:ext>
                </a:extLst>
              </a:tr>
              <a:tr h="370840">
                <a:tc>
                  <a:txBody>
                    <a:bodyPr/>
                    <a:lstStyle/>
                    <a:p>
                      <a:r>
                        <a:rPr lang="en-GB" dirty="0"/>
                        <a:t>Total amount owed </a:t>
                      </a:r>
                    </a:p>
                  </a:txBody>
                  <a:tcPr/>
                </a:tc>
                <a:tc>
                  <a:txBody>
                    <a:bodyPr/>
                    <a:lstStyle/>
                    <a:p>
                      <a:pPr algn="ctr"/>
                      <a:r>
                        <a:rPr lang="en-GB" dirty="0"/>
                        <a:t>£384</a:t>
                      </a:r>
                    </a:p>
                  </a:txBody>
                  <a:tcPr/>
                </a:tc>
                <a:extLst>
                  <a:ext uri="{0D108BD9-81ED-4DB2-BD59-A6C34878D82A}">
                    <a16:rowId xmlns:a16="http://schemas.microsoft.com/office/drawing/2014/main" val="294402240"/>
                  </a:ext>
                </a:extLst>
              </a:tr>
            </a:tbl>
          </a:graphicData>
        </a:graphic>
      </p:graphicFrame>
    </p:spTree>
    <p:extLst>
      <p:ext uri="{BB962C8B-B14F-4D97-AF65-F5344CB8AC3E}">
        <p14:creationId xmlns:p14="http://schemas.microsoft.com/office/powerpoint/2010/main" val="25395075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7E2E3-3C9F-11E0-A4F5-74EC3BC76B6B}"/>
              </a:ext>
            </a:extLst>
          </p:cNvPr>
          <p:cNvSpPr>
            <a:spLocks noGrp="1"/>
          </p:cNvSpPr>
          <p:nvPr>
            <p:ph type="title"/>
          </p:nvPr>
        </p:nvSpPr>
        <p:spPr/>
        <p:txBody>
          <a:bodyPr/>
          <a:lstStyle/>
          <a:p>
            <a:r>
              <a:rPr lang="en-GB" dirty="0"/>
              <a:t>Agency method</a:t>
            </a:r>
          </a:p>
        </p:txBody>
      </p:sp>
      <p:sp>
        <p:nvSpPr>
          <p:cNvPr id="3" name="Content Placeholder 2">
            <a:extLst>
              <a:ext uri="{FF2B5EF4-FFF2-40B4-BE49-F238E27FC236}">
                <a16:creationId xmlns:a16="http://schemas.microsoft.com/office/drawing/2014/main" id="{462A84F1-1C41-4335-FFFC-E8189C588E72}"/>
              </a:ext>
            </a:extLst>
          </p:cNvPr>
          <p:cNvSpPr>
            <a:spLocks noGrp="1"/>
          </p:cNvSpPr>
          <p:nvPr>
            <p:ph idx="1"/>
          </p:nvPr>
        </p:nvSpPr>
        <p:spPr/>
        <p:txBody>
          <a:bodyPr>
            <a:normAutofit lnSpcReduction="10000"/>
          </a:bodyPr>
          <a:lstStyle/>
          <a:p>
            <a:r>
              <a:rPr lang="en-GB" dirty="0"/>
              <a:t>The firm can act as an agent if the invoice is made out to the client so won’t record the VAT simply the whole amount.</a:t>
            </a:r>
          </a:p>
          <a:p>
            <a:r>
              <a:rPr lang="en-GB" dirty="0"/>
              <a:t>Example:</a:t>
            </a:r>
          </a:p>
          <a:p>
            <a:r>
              <a:rPr lang="en-GB" dirty="0"/>
              <a:t> a firm pays a surveyors bill on behalf of a client, Clews Ltd. The bill is for £1,00 plus £200 VAT. The invoice is addressed to the client and is paid using the agency method. </a:t>
            </a:r>
          </a:p>
          <a:p>
            <a:r>
              <a:rPr lang="en-GB" dirty="0"/>
              <a:t>The firm will pay £1,200 form the client account, which is holding £2,000. </a:t>
            </a:r>
          </a:p>
        </p:txBody>
      </p:sp>
    </p:spTree>
    <p:extLst>
      <p:ext uri="{BB962C8B-B14F-4D97-AF65-F5344CB8AC3E}">
        <p14:creationId xmlns:p14="http://schemas.microsoft.com/office/powerpoint/2010/main" val="42765420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E5EC1-4FAC-7C15-BDCD-F81F6E9D1C09}"/>
              </a:ext>
            </a:extLst>
          </p:cNvPr>
          <p:cNvSpPr>
            <a:spLocks noGrp="1"/>
          </p:cNvSpPr>
          <p:nvPr>
            <p:ph type="title"/>
          </p:nvPr>
        </p:nvSpPr>
        <p:spPr/>
        <p:txBody>
          <a:bodyPr/>
          <a:lstStyle/>
          <a:p>
            <a:r>
              <a:rPr lang="en-GB" dirty="0"/>
              <a:t>Worked example:</a:t>
            </a:r>
          </a:p>
        </p:txBody>
      </p:sp>
      <p:graphicFrame>
        <p:nvGraphicFramePr>
          <p:cNvPr id="4" name="Table 4">
            <a:extLst>
              <a:ext uri="{FF2B5EF4-FFF2-40B4-BE49-F238E27FC236}">
                <a16:creationId xmlns:a16="http://schemas.microsoft.com/office/drawing/2014/main" id="{30E3D59F-8E98-8A2A-DDAF-A376B688795A}"/>
              </a:ext>
            </a:extLst>
          </p:cNvPr>
          <p:cNvGraphicFramePr>
            <a:graphicFrameLocks noGrp="1"/>
          </p:cNvGraphicFramePr>
          <p:nvPr>
            <p:ph idx="1"/>
            <p:extLst>
              <p:ext uri="{D42A27DB-BD31-4B8C-83A1-F6EECF244321}">
                <p14:modId xmlns:p14="http://schemas.microsoft.com/office/powerpoint/2010/main" val="2265438595"/>
              </p:ext>
            </p:extLst>
          </p:nvPr>
        </p:nvGraphicFramePr>
        <p:xfrm>
          <a:off x="838200" y="2011363"/>
          <a:ext cx="10515600" cy="192532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1524224148"/>
                    </a:ext>
                  </a:extLst>
                </a:gridCol>
                <a:gridCol w="1314450">
                  <a:extLst>
                    <a:ext uri="{9D8B030D-6E8A-4147-A177-3AD203B41FA5}">
                      <a16:colId xmlns:a16="http://schemas.microsoft.com/office/drawing/2014/main" val="2161969966"/>
                    </a:ext>
                  </a:extLst>
                </a:gridCol>
                <a:gridCol w="1314450">
                  <a:extLst>
                    <a:ext uri="{9D8B030D-6E8A-4147-A177-3AD203B41FA5}">
                      <a16:colId xmlns:a16="http://schemas.microsoft.com/office/drawing/2014/main" val="2782443144"/>
                    </a:ext>
                  </a:extLst>
                </a:gridCol>
                <a:gridCol w="1314450">
                  <a:extLst>
                    <a:ext uri="{9D8B030D-6E8A-4147-A177-3AD203B41FA5}">
                      <a16:colId xmlns:a16="http://schemas.microsoft.com/office/drawing/2014/main" val="2785357067"/>
                    </a:ext>
                  </a:extLst>
                </a:gridCol>
                <a:gridCol w="1314450">
                  <a:extLst>
                    <a:ext uri="{9D8B030D-6E8A-4147-A177-3AD203B41FA5}">
                      <a16:colId xmlns:a16="http://schemas.microsoft.com/office/drawing/2014/main" val="1922950455"/>
                    </a:ext>
                  </a:extLst>
                </a:gridCol>
                <a:gridCol w="1314450">
                  <a:extLst>
                    <a:ext uri="{9D8B030D-6E8A-4147-A177-3AD203B41FA5}">
                      <a16:colId xmlns:a16="http://schemas.microsoft.com/office/drawing/2014/main" val="1568397898"/>
                    </a:ext>
                  </a:extLst>
                </a:gridCol>
                <a:gridCol w="1314450">
                  <a:extLst>
                    <a:ext uri="{9D8B030D-6E8A-4147-A177-3AD203B41FA5}">
                      <a16:colId xmlns:a16="http://schemas.microsoft.com/office/drawing/2014/main" val="1319771837"/>
                    </a:ext>
                  </a:extLst>
                </a:gridCol>
                <a:gridCol w="1314450">
                  <a:extLst>
                    <a:ext uri="{9D8B030D-6E8A-4147-A177-3AD203B41FA5}">
                      <a16:colId xmlns:a16="http://schemas.microsoft.com/office/drawing/2014/main" val="1365062155"/>
                    </a:ext>
                  </a:extLst>
                </a:gridCol>
              </a:tblGrid>
              <a:tr h="370840">
                <a:tc gridSpan="2">
                  <a:txBody>
                    <a:bodyPr/>
                    <a:lstStyle/>
                    <a:p>
                      <a:r>
                        <a:rPr lang="en-GB" dirty="0"/>
                        <a:t>Client: Clews Ltd</a:t>
                      </a:r>
                    </a:p>
                    <a:p>
                      <a:r>
                        <a:rPr lang="en-GB" dirty="0"/>
                        <a:t>Matter: Contract dispute</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42172811"/>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4055109465"/>
                  </a:ext>
                </a:extLst>
              </a:tr>
              <a:tr h="370840">
                <a:tc>
                  <a:txBody>
                    <a:bodyPr/>
                    <a:lstStyle/>
                    <a:p>
                      <a:endParaRPr lang="en-GB"/>
                    </a:p>
                  </a:txBody>
                  <a:tcPr/>
                </a:tc>
                <a:tc>
                  <a:txBody>
                    <a:bodyPr/>
                    <a:lstStyle/>
                    <a:p>
                      <a:r>
                        <a:rPr lang="en-GB" dirty="0"/>
                        <a:t>Cash: surveyor</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p>
                      <a:r>
                        <a:rPr lang="en-GB" dirty="0"/>
                        <a:t>1,200</a:t>
                      </a:r>
                    </a:p>
                  </a:txBody>
                  <a:tcPr/>
                </a:tc>
                <a:tc>
                  <a:txBody>
                    <a:bodyPr/>
                    <a:lstStyle/>
                    <a:p>
                      <a:endParaRPr lang="en-GB"/>
                    </a:p>
                  </a:txBody>
                  <a:tcPr/>
                </a:tc>
                <a:tc>
                  <a:txBody>
                    <a:bodyPr/>
                    <a:lstStyle/>
                    <a:p>
                      <a:r>
                        <a:rPr lang="en-GB" dirty="0"/>
                        <a:t>2,000CR</a:t>
                      </a:r>
                    </a:p>
                    <a:p>
                      <a:r>
                        <a:rPr lang="en-GB" dirty="0"/>
                        <a:t>800CR</a:t>
                      </a:r>
                    </a:p>
                  </a:txBody>
                  <a:tcPr/>
                </a:tc>
                <a:extLst>
                  <a:ext uri="{0D108BD9-81ED-4DB2-BD59-A6C34878D82A}">
                    <a16:rowId xmlns:a16="http://schemas.microsoft.com/office/drawing/2014/main" val="1106434662"/>
                  </a:ext>
                </a:extLst>
              </a:tr>
            </a:tbl>
          </a:graphicData>
        </a:graphic>
      </p:graphicFrame>
      <p:graphicFrame>
        <p:nvGraphicFramePr>
          <p:cNvPr id="6" name="Table 6">
            <a:extLst>
              <a:ext uri="{FF2B5EF4-FFF2-40B4-BE49-F238E27FC236}">
                <a16:creationId xmlns:a16="http://schemas.microsoft.com/office/drawing/2014/main" id="{A77CE368-5395-11CE-88D1-F010478854F9}"/>
              </a:ext>
            </a:extLst>
          </p:cNvPr>
          <p:cNvGraphicFramePr>
            <a:graphicFrameLocks noGrp="1"/>
          </p:cNvGraphicFramePr>
          <p:nvPr>
            <p:extLst>
              <p:ext uri="{D42A27DB-BD31-4B8C-83A1-F6EECF244321}">
                <p14:modId xmlns:p14="http://schemas.microsoft.com/office/powerpoint/2010/main" val="564360341"/>
              </p:ext>
            </p:extLst>
          </p:nvPr>
        </p:nvGraphicFramePr>
        <p:xfrm>
          <a:off x="838200" y="4321425"/>
          <a:ext cx="10515600" cy="111252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1929668451"/>
                    </a:ext>
                  </a:extLst>
                </a:gridCol>
                <a:gridCol w="1314450">
                  <a:extLst>
                    <a:ext uri="{9D8B030D-6E8A-4147-A177-3AD203B41FA5}">
                      <a16:colId xmlns:a16="http://schemas.microsoft.com/office/drawing/2014/main" val="2489527555"/>
                    </a:ext>
                  </a:extLst>
                </a:gridCol>
                <a:gridCol w="1314450">
                  <a:extLst>
                    <a:ext uri="{9D8B030D-6E8A-4147-A177-3AD203B41FA5}">
                      <a16:colId xmlns:a16="http://schemas.microsoft.com/office/drawing/2014/main" val="3087643066"/>
                    </a:ext>
                  </a:extLst>
                </a:gridCol>
                <a:gridCol w="1314450">
                  <a:extLst>
                    <a:ext uri="{9D8B030D-6E8A-4147-A177-3AD203B41FA5}">
                      <a16:colId xmlns:a16="http://schemas.microsoft.com/office/drawing/2014/main" val="2985759697"/>
                    </a:ext>
                  </a:extLst>
                </a:gridCol>
                <a:gridCol w="1314450">
                  <a:extLst>
                    <a:ext uri="{9D8B030D-6E8A-4147-A177-3AD203B41FA5}">
                      <a16:colId xmlns:a16="http://schemas.microsoft.com/office/drawing/2014/main" val="2359855857"/>
                    </a:ext>
                  </a:extLst>
                </a:gridCol>
                <a:gridCol w="1314450">
                  <a:extLst>
                    <a:ext uri="{9D8B030D-6E8A-4147-A177-3AD203B41FA5}">
                      <a16:colId xmlns:a16="http://schemas.microsoft.com/office/drawing/2014/main" val="3124017476"/>
                    </a:ext>
                  </a:extLst>
                </a:gridCol>
                <a:gridCol w="1314450">
                  <a:extLst>
                    <a:ext uri="{9D8B030D-6E8A-4147-A177-3AD203B41FA5}">
                      <a16:colId xmlns:a16="http://schemas.microsoft.com/office/drawing/2014/main" val="3728028016"/>
                    </a:ext>
                  </a:extLst>
                </a:gridCol>
                <a:gridCol w="1314450">
                  <a:extLst>
                    <a:ext uri="{9D8B030D-6E8A-4147-A177-3AD203B41FA5}">
                      <a16:colId xmlns:a16="http://schemas.microsoft.com/office/drawing/2014/main" val="1833498775"/>
                    </a:ext>
                  </a:extLst>
                </a:gridCol>
              </a:tblGrid>
              <a:tr h="370840">
                <a:tc gridSpan="2">
                  <a:txBody>
                    <a:bodyPr/>
                    <a:lstStyle/>
                    <a:p>
                      <a:r>
                        <a:rPr lang="en-GB" dirty="0"/>
                        <a:t>Cash Account</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323608514"/>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3943456979"/>
                  </a:ext>
                </a:extLst>
              </a:tr>
              <a:tr h="370840">
                <a:tc>
                  <a:txBody>
                    <a:bodyPr/>
                    <a:lstStyle/>
                    <a:p>
                      <a:endParaRPr lang="en-GB"/>
                    </a:p>
                  </a:txBody>
                  <a:tcPr/>
                </a:tc>
                <a:tc>
                  <a:txBody>
                    <a:bodyPr/>
                    <a:lstStyle/>
                    <a:p>
                      <a:r>
                        <a:rPr lang="en-GB" dirty="0"/>
                        <a:t>Clews </a:t>
                      </a:r>
                      <a:r>
                        <a:rPr lang="en-GB" dirty="0" err="1"/>
                        <a:t>Lts</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r>
                        <a:rPr lang="en-GB" dirty="0"/>
                        <a:t>1,200</a:t>
                      </a:r>
                    </a:p>
                  </a:txBody>
                  <a:tcPr/>
                </a:tc>
                <a:tc>
                  <a:txBody>
                    <a:bodyPr/>
                    <a:lstStyle/>
                    <a:p>
                      <a:r>
                        <a:rPr lang="en-GB" dirty="0" err="1"/>
                        <a:t>xxxxxx</a:t>
                      </a:r>
                      <a:endParaRPr lang="en-GB" dirty="0"/>
                    </a:p>
                  </a:txBody>
                  <a:tcPr/>
                </a:tc>
                <a:extLst>
                  <a:ext uri="{0D108BD9-81ED-4DB2-BD59-A6C34878D82A}">
                    <a16:rowId xmlns:a16="http://schemas.microsoft.com/office/drawing/2014/main" val="928586241"/>
                  </a:ext>
                </a:extLst>
              </a:tr>
            </a:tbl>
          </a:graphicData>
        </a:graphic>
      </p:graphicFrame>
    </p:spTree>
    <p:extLst>
      <p:ext uri="{BB962C8B-B14F-4D97-AF65-F5344CB8AC3E}">
        <p14:creationId xmlns:p14="http://schemas.microsoft.com/office/powerpoint/2010/main" val="14340889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77208-294D-3C6A-1ACE-3FD76EE73BD4}"/>
              </a:ext>
            </a:extLst>
          </p:cNvPr>
          <p:cNvSpPr>
            <a:spLocks noGrp="1"/>
          </p:cNvSpPr>
          <p:nvPr>
            <p:ph type="title"/>
          </p:nvPr>
        </p:nvSpPr>
        <p:spPr>
          <a:xfrm>
            <a:off x="838201" y="365125"/>
            <a:ext cx="5251316" cy="1807305"/>
          </a:xfrm>
        </p:spPr>
        <p:txBody>
          <a:bodyPr>
            <a:normAutofit/>
          </a:bodyPr>
          <a:lstStyle/>
          <a:p>
            <a:r>
              <a:rPr lang="en-GB" dirty="0"/>
              <a:t>Principal Method </a:t>
            </a:r>
          </a:p>
        </p:txBody>
      </p:sp>
      <p:sp>
        <p:nvSpPr>
          <p:cNvPr id="3" name="Content Placeholder 2">
            <a:extLst>
              <a:ext uri="{FF2B5EF4-FFF2-40B4-BE49-F238E27FC236}">
                <a16:creationId xmlns:a16="http://schemas.microsoft.com/office/drawing/2014/main" id="{8558A9BA-A499-686E-5B79-95984106DE6A}"/>
              </a:ext>
            </a:extLst>
          </p:cNvPr>
          <p:cNvSpPr>
            <a:spLocks noGrp="1"/>
          </p:cNvSpPr>
          <p:nvPr>
            <p:ph idx="1"/>
          </p:nvPr>
        </p:nvSpPr>
        <p:spPr>
          <a:xfrm>
            <a:off x="838200" y="2333297"/>
            <a:ext cx="4619621" cy="3843666"/>
          </a:xfrm>
        </p:spPr>
        <p:txBody>
          <a:bodyPr>
            <a:normAutofit fontScale="92500" lnSpcReduction="10000"/>
          </a:bodyPr>
          <a:lstStyle/>
          <a:p>
            <a:pPr>
              <a:lnSpc>
                <a:spcPct val="90000"/>
              </a:lnSpc>
            </a:pPr>
            <a:r>
              <a:rPr lang="en-GB" sz="1900" dirty="0"/>
              <a:t>If the invoice is addressed to the firm then supply is treated as made to the firm. The firm can claim the supply as an input. Therefore the firm must use business money to pay the supplier’s fees together with the input tax.</a:t>
            </a:r>
          </a:p>
          <a:p>
            <a:pPr>
              <a:lnSpc>
                <a:spcPct val="90000"/>
              </a:lnSpc>
            </a:pPr>
            <a:r>
              <a:rPr lang="en-GB" sz="1900" dirty="0"/>
              <a:t>The firm then resupplies the item to the client at the same price.</a:t>
            </a:r>
          </a:p>
          <a:p>
            <a:pPr>
              <a:lnSpc>
                <a:spcPct val="90000"/>
              </a:lnSpc>
            </a:pPr>
            <a:r>
              <a:rPr lang="en-GB" sz="1900" dirty="0"/>
              <a:t>The firm will charge the client output tax on both the firm’s professional charges and the disbursements. </a:t>
            </a:r>
          </a:p>
          <a:p>
            <a:pPr>
              <a:lnSpc>
                <a:spcPct val="90000"/>
              </a:lnSpc>
            </a:pPr>
            <a:r>
              <a:rPr lang="en-GB" sz="2000" dirty="0"/>
              <a:t>Using the Clews Ltd example but this time the invoice is sent to the firm. </a:t>
            </a:r>
          </a:p>
        </p:txBody>
      </p:sp>
      <p:pic>
        <p:nvPicPr>
          <p:cNvPr id="5" name="Picture 4" descr="A hand holding a pen and shading circles on a sheet">
            <a:extLst>
              <a:ext uri="{FF2B5EF4-FFF2-40B4-BE49-F238E27FC236}">
                <a16:creationId xmlns:a16="http://schemas.microsoft.com/office/drawing/2014/main" id="{CEF45DEA-BB2E-6D82-8B6E-0063279905C5}"/>
              </a:ext>
            </a:extLst>
          </p:cNvPr>
          <p:cNvPicPr>
            <a:picLocks noChangeAspect="1"/>
          </p:cNvPicPr>
          <p:nvPr/>
        </p:nvPicPr>
        <p:blipFill rotWithShape="1">
          <a:blip r:embed="rId2"/>
          <a:srcRect l="36912" r="1244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35627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94D4E-A04A-C874-452E-D5BA85045774}"/>
              </a:ext>
            </a:extLst>
          </p:cNvPr>
          <p:cNvSpPr>
            <a:spLocks noGrp="1"/>
          </p:cNvSpPr>
          <p:nvPr>
            <p:ph type="title"/>
          </p:nvPr>
        </p:nvSpPr>
        <p:spPr>
          <a:xfrm>
            <a:off x="838200" y="365126"/>
            <a:ext cx="10515600" cy="437592"/>
          </a:xfrm>
        </p:spPr>
        <p:txBody>
          <a:bodyPr>
            <a:normAutofit fontScale="90000"/>
          </a:bodyPr>
          <a:lstStyle/>
          <a:p>
            <a:r>
              <a:rPr lang="en-GB" dirty="0"/>
              <a:t>Worked Example </a:t>
            </a:r>
          </a:p>
        </p:txBody>
      </p:sp>
      <p:graphicFrame>
        <p:nvGraphicFramePr>
          <p:cNvPr id="4" name="Table 4">
            <a:extLst>
              <a:ext uri="{FF2B5EF4-FFF2-40B4-BE49-F238E27FC236}">
                <a16:creationId xmlns:a16="http://schemas.microsoft.com/office/drawing/2014/main" id="{235BB5B5-69E6-A198-A1B9-EC6C02D2ACBD}"/>
              </a:ext>
            </a:extLst>
          </p:cNvPr>
          <p:cNvGraphicFramePr>
            <a:graphicFrameLocks noGrp="1"/>
          </p:cNvGraphicFramePr>
          <p:nvPr>
            <p:ph idx="1"/>
            <p:extLst>
              <p:ext uri="{D42A27DB-BD31-4B8C-83A1-F6EECF244321}">
                <p14:modId xmlns:p14="http://schemas.microsoft.com/office/powerpoint/2010/main" val="1718810138"/>
              </p:ext>
            </p:extLst>
          </p:nvPr>
        </p:nvGraphicFramePr>
        <p:xfrm>
          <a:off x="733497" y="847688"/>
          <a:ext cx="10515600" cy="274828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2375538667"/>
                    </a:ext>
                  </a:extLst>
                </a:gridCol>
                <a:gridCol w="1314450">
                  <a:extLst>
                    <a:ext uri="{9D8B030D-6E8A-4147-A177-3AD203B41FA5}">
                      <a16:colId xmlns:a16="http://schemas.microsoft.com/office/drawing/2014/main" val="1306823821"/>
                    </a:ext>
                  </a:extLst>
                </a:gridCol>
                <a:gridCol w="1314450">
                  <a:extLst>
                    <a:ext uri="{9D8B030D-6E8A-4147-A177-3AD203B41FA5}">
                      <a16:colId xmlns:a16="http://schemas.microsoft.com/office/drawing/2014/main" val="1615545403"/>
                    </a:ext>
                  </a:extLst>
                </a:gridCol>
                <a:gridCol w="1314450">
                  <a:extLst>
                    <a:ext uri="{9D8B030D-6E8A-4147-A177-3AD203B41FA5}">
                      <a16:colId xmlns:a16="http://schemas.microsoft.com/office/drawing/2014/main" val="3018264117"/>
                    </a:ext>
                  </a:extLst>
                </a:gridCol>
                <a:gridCol w="1314450">
                  <a:extLst>
                    <a:ext uri="{9D8B030D-6E8A-4147-A177-3AD203B41FA5}">
                      <a16:colId xmlns:a16="http://schemas.microsoft.com/office/drawing/2014/main" val="1345964570"/>
                    </a:ext>
                  </a:extLst>
                </a:gridCol>
                <a:gridCol w="1314450">
                  <a:extLst>
                    <a:ext uri="{9D8B030D-6E8A-4147-A177-3AD203B41FA5}">
                      <a16:colId xmlns:a16="http://schemas.microsoft.com/office/drawing/2014/main" val="2919293933"/>
                    </a:ext>
                  </a:extLst>
                </a:gridCol>
                <a:gridCol w="1314450">
                  <a:extLst>
                    <a:ext uri="{9D8B030D-6E8A-4147-A177-3AD203B41FA5}">
                      <a16:colId xmlns:a16="http://schemas.microsoft.com/office/drawing/2014/main" val="271544962"/>
                    </a:ext>
                  </a:extLst>
                </a:gridCol>
                <a:gridCol w="1314450">
                  <a:extLst>
                    <a:ext uri="{9D8B030D-6E8A-4147-A177-3AD203B41FA5}">
                      <a16:colId xmlns:a16="http://schemas.microsoft.com/office/drawing/2014/main" val="4105059730"/>
                    </a:ext>
                  </a:extLst>
                </a:gridCol>
              </a:tblGrid>
              <a:tr h="370840">
                <a:tc gridSpan="2">
                  <a:txBody>
                    <a:bodyPr/>
                    <a:lstStyle/>
                    <a:p>
                      <a:r>
                        <a:rPr lang="en-GB" dirty="0"/>
                        <a:t>Client: Clews Ltd</a:t>
                      </a:r>
                    </a:p>
                    <a:p>
                      <a:r>
                        <a:rPr lang="en-GB" dirty="0"/>
                        <a:t>Matter: contract dispute</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43776640"/>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2270448819"/>
                  </a:ext>
                </a:extLst>
              </a:tr>
              <a:tr h="370840">
                <a:tc>
                  <a:txBody>
                    <a:bodyPr/>
                    <a:lstStyle/>
                    <a:p>
                      <a:endParaRPr lang="en-GB"/>
                    </a:p>
                  </a:txBody>
                  <a:tcPr/>
                </a:tc>
                <a:tc>
                  <a:txBody>
                    <a:bodyPr/>
                    <a:lstStyle/>
                    <a:p>
                      <a:endParaRPr lang="en-GB" dirty="0"/>
                    </a:p>
                    <a:p>
                      <a:r>
                        <a:rPr lang="en-GB" dirty="0"/>
                        <a:t>Cash: Surveyor</a:t>
                      </a:r>
                    </a:p>
                    <a:p>
                      <a:r>
                        <a:rPr lang="en-GB" dirty="0"/>
                        <a:t>(VAT £200 paid) </a:t>
                      </a:r>
                    </a:p>
                  </a:txBody>
                  <a:tcPr/>
                </a:tc>
                <a:tc>
                  <a:txBody>
                    <a:bodyPr/>
                    <a:lstStyle/>
                    <a:p>
                      <a:endParaRPr lang="en-GB" dirty="0"/>
                    </a:p>
                    <a:p>
                      <a:r>
                        <a:rPr lang="en-GB" dirty="0"/>
                        <a:t>1,000</a:t>
                      </a:r>
                    </a:p>
                  </a:txBody>
                  <a:tcPr/>
                </a:tc>
                <a:tc>
                  <a:txBody>
                    <a:bodyPr/>
                    <a:lstStyle/>
                    <a:p>
                      <a:endParaRPr lang="en-GB"/>
                    </a:p>
                  </a:txBody>
                  <a:tcPr/>
                </a:tc>
                <a:tc>
                  <a:txBody>
                    <a:bodyPr/>
                    <a:lstStyle/>
                    <a:p>
                      <a:endParaRPr lang="en-GB" dirty="0"/>
                    </a:p>
                    <a:p>
                      <a:r>
                        <a:rPr lang="en-GB" dirty="0"/>
                        <a:t>1,000DR</a:t>
                      </a:r>
                    </a:p>
                  </a:txBody>
                  <a:tcPr/>
                </a:tc>
                <a:tc>
                  <a:txBody>
                    <a:bodyPr/>
                    <a:lstStyle/>
                    <a:p>
                      <a:endParaRPr lang="en-GB"/>
                    </a:p>
                  </a:txBody>
                  <a:tcPr/>
                </a:tc>
                <a:tc>
                  <a:txBody>
                    <a:bodyPr/>
                    <a:lstStyle/>
                    <a:p>
                      <a:endParaRPr lang="en-GB"/>
                    </a:p>
                  </a:txBody>
                  <a:tcPr/>
                </a:tc>
                <a:tc>
                  <a:txBody>
                    <a:bodyPr/>
                    <a:lstStyle/>
                    <a:p>
                      <a:r>
                        <a:rPr lang="en-GB" dirty="0"/>
                        <a:t>2000CR</a:t>
                      </a:r>
                    </a:p>
                    <a:p>
                      <a:endParaRPr lang="en-GB" dirty="0"/>
                    </a:p>
                  </a:txBody>
                  <a:tcPr/>
                </a:tc>
                <a:extLst>
                  <a:ext uri="{0D108BD9-81ED-4DB2-BD59-A6C34878D82A}">
                    <a16:rowId xmlns:a16="http://schemas.microsoft.com/office/drawing/2014/main" val="490147069"/>
                  </a:ext>
                </a:extLst>
              </a:tr>
            </a:tbl>
          </a:graphicData>
        </a:graphic>
      </p:graphicFrame>
      <p:graphicFrame>
        <p:nvGraphicFramePr>
          <p:cNvPr id="5" name="Table 5">
            <a:extLst>
              <a:ext uri="{FF2B5EF4-FFF2-40B4-BE49-F238E27FC236}">
                <a16:creationId xmlns:a16="http://schemas.microsoft.com/office/drawing/2014/main" id="{13C9B643-1CC2-1C65-E95D-40E83487D906}"/>
              </a:ext>
            </a:extLst>
          </p:cNvPr>
          <p:cNvGraphicFramePr>
            <a:graphicFrameLocks noGrp="1"/>
          </p:cNvGraphicFramePr>
          <p:nvPr>
            <p:extLst>
              <p:ext uri="{D42A27DB-BD31-4B8C-83A1-F6EECF244321}">
                <p14:modId xmlns:p14="http://schemas.microsoft.com/office/powerpoint/2010/main" val="1715477109"/>
              </p:ext>
            </p:extLst>
          </p:nvPr>
        </p:nvGraphicFramePr>
        <p:xfrm>
          <a:off x="838199" y="3804894"/>
          <a:ext cx="10515600" cy="111252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2163264768"/>
                    </a:ext>
                  </a:extLst>
                </a:gridCol>
                <a:gridCol w="2103120">
                  <a:extLst>
                    <a:ext uri="{9D8B030D-6E8A-4147-A177-3AD203B41FA5}">
                      <a16:colId xmlns:a16="http://schemas.microsoft.com/office/drawing/2014/main" val="53997546"/>
                    </a:ext>
                  </a:extLst>
                </a:gridCol>
                <a:gridCol w="2103120">
                  <a:extLst>
                    <a:ext uri="{9D8B030D-6E8A-4147-A177-3AD203B41FA5}">
                      <a16:colId xmlns:a16="http://schemas.microsoft.com/office/drawing/2014/main" val="1522675211"/>
                    </a:ext>
                  </a:extLst>
                </a:gridCol>
                <a:gridCol w="2103120">
                  <a:extLst>
                    <a:ext uri="{9D8B030D-6E8A-4147-A177-3AD203B41FA5}">
                      <a16:colId xmlns:a16="http://schemas.microsoft.com/office/drawing/2014/main" val="3245387687"/>
                    </a:ext>
                  </a:extLst>
                </a:gridCol>
                <a:gridCol w="2103120">
                  <a:extLst>
                    <a:ext uri="{9D8B030D-6E8A-4147-A177-3AD203B41FA5}">
                      <a16:colId xmlns:a16="http://schemas.microsoft.com/office/drawing/2014/main" val="2432926539"/>
                    </a:ext>
                  </a:extLst>
                </a:gridCol>
              </a:tblGrid>
              <a:tr h="370840">
                <a:tc gridSpan="5">
                  <a:txBody>
                    <a:bodyPr/>
                    <a:lstStyle/>
                    <a:p>
                      <a:r>
                        <a:rPr lang="en-GB" dirty="0"/>
                        <a:t>HMRC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569311888"/>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3409455461"/>
                  </a:ext>
                </a:extLst>
              </a:tr>
              <a:tr h="370840">
                <a:tc>
                  <a:txBody>
                    <a:bodyPr/>
                    <a:lstStyle/>
                    <a:p>
                      <a:endParaRPr lang="en-GB"/>
                    </a:p>
                  </a:txBody>
                  <a:tcPr/>
                </a:tc>
                <a:tc>
                  <a:txBody>
                    <a:bodyPr/>
                    <a:lstStyle/>
                    <a:p>
                      <a:r>
                        <a:rPr lang="en-GB" dirty="0"/>
                        <a:t>Cash: surveyor </a:t>
                      </a:r>
                    </a:p>
                  </a:txBody>
                  <a:tcPr/>
                </a:tc>
                <a:tc>
                  <a:txBody>
                    <a:bodyPr/>
                    <a:lstStyle/>
                    <a:p>
                      <a:r>
                        <a:rPr lang="en-GB" dirty="0"/>
                        <a:t>200</a:t>
                      </a:r>
                    </a:p>
                  </a:txBody>
                  <a:tcPr/>
                </a:tc>
                <a:tc>
                  <a:txBody>
                    <a:bodyPr/>
                    <a:lstStyle/>
                    <a:p>
                      <a:endParaRPr lang="en-GB"/>
                    </a:p>
                  </a:txBody>
                  <a:tcPr/>
                </a:tc>
                <a:tc>
                  <a:txBody>
                    <a:bodyPr/>
                    <a:lstStyle/>
                    <a:p>
                      <a:r>
                        <a:rPr lang="en-GB" dirty="0" err="1"/>
                        <a:t>xxxx</a:t>
                      </a:r>
                      <a:endParaRPr lang="en-GB" dirty="0"/>
                    </a:p>
                  </a:txBody>
                  <a:tcPr/>
                </a:tc>
                <a:extLst>
                  <a:ext uri="{0D108BD9-81ED-4DB2-BD59-A6C34878D82A}">
                    <a16:rowId xmlns:a16="http://schemas.microsoft.com/office/drawing/2014/main" val="3073689824"/>
                  </a:ext>
                </a:extLst>
              </a:tr>
            </a:tbl>
          </a:graphicData>
        </a:graphic>
      </p:graphicFrame>
      <p:graphicFrame>
        <p:nvGraphicFramePr>
          <p:cNvPr id="6" name="Table 6">
            <a:extLst>
              <a:ext uri="{FF2B5EF4-FFF2-40B4-BE49-F238E27FC236}">
                <a16:creationId xmlns:a16="http://schemas.microsoft.com/office/drawing/2014/main" id="{F30D2127-ECAE-D243-8BA3-6E8ECD3C8C09}"/>
              </a:ext>
            </a:extLst>
          </p:cNvPr>
          <p:cNvGraphicFramePr>
            <a:graphicFrameLocks noGrp="1"/>
          </p:cNvGraphicFramePr>
          <p:nvPr>
            <p:extLst>
              <p:ext uri="{D42A27DB-BD31-4B8C-83A1-F6EECF244321}">
                <p14:modId xmlns:p14="http://schemas.microsoft.com/office/powerpoint/2010/main" val="172089412"/>
              </p:ext>
            </p:extLst>
          </p:nvPr>
        </p:nvGraphicFramePr>
        <p:xfrm>
          <a:off x="838199" y="5126340"/>
          <a:ext cx="10515600" cy="165608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3400223239"/>
                    </a:ext>
                  </a:extLst>
                </a:gridCol>
                <a:gridCol w="1314450">
                  <a:extLst>
                    <a:ext uri="{9D8B030D-6E8A-4147-A177-3AD203B41FA5}">
                      <a16:colId xmlns:a16="http://schemas.microsoft.com/office/drawing/2014/main" val="266220342"/>
                    </a:ext>
                  </a:extLst>
                </a:gridCol>
                <a:gridCol w="1314450">
                  <a:extLst>
                    <a:ext uri="{9D8B030D-6E8A-4147-A177-3AD203B41FA5}">
                      <a16:colId xmlns:a16="http://schemas.microsoft.com/office/drawing/2014/main" val="3588449973"/>
                    </a:ext>
                  </a:extLst>
                </a:gridCol>
                <a:gridCol w="1314450">
                  <a:extLst>
                    <a:ext uri="{9D8B030D-6E8A-4147-A177-3AD203B41FA5}">
                      <a16:colId xmlns:a16="http://schemas.microsoft.com/office/drawing/2014/main" val="2075996374"/>
                    </a:ext>
                  </a:extLst>
                </a:gridCol>
                <a:gridCol w="1314450">
                  <a:extLst>
                    <a:ext uri="{9D8B030D-6E8A-4147-A177-3AD203B41FA5}">
                      <a16:colId xmlns:a16="http://schemas.microsoft.com/office/drawing/2014/main" val="1487915366"/>
                    </a:ext>
                  </a:extLst>
                </a:gridCol>
                <a:gridCol w="1314450">
                  <a:extLst>
                    <a:ext uri="{9D8B030D-6E8A-4147-A177-3AD203B41FA5}">
                      <a16:colId xmlns:a16="http://schemas.microsoft.com/office/drawing/2014/main" val="2223586487"/>
                    </a:ext>
                  </a:extLst>
                </a:gridCol>
                <a:gridCol w="1314450">
                  <a:extLst>
                    <a:ext uri="{9D8B030D-6E8A-4147-A177-3AD203B41FA5}">
                      <a16:colId xmlns:a16="http://schemas.microsoft.com/office/drawing/2014/main" val="308314239"/>
                    </a:ext>
                  </a:extLst>
                </a:gridCol>
                <a:gridCol w="1314450">
                  <a:extLst>
                    <a:ext uri="{9D8B030D-6E8A-4147-A177-3AD203B41FA5}">
                      <a16:colId xmlns:a16="http://schemas.microsoft.com/office/drawing/2014/main" val="1766753152"/>
                    </a:ext>
                  </a:extLst>
                </a:gridCol>
              </a:tblGrid>
              <a:tr h="370840">
                <a:tc gridSpan="2">
                  <a:txBody>
                    <a:bodyPr/>
                    <a:lstStyle/>
                    <a:p>
                      <a:r>
                        <a:rPr lang="en-GB" dirty="0"/>
                        <a:t>Cash Account</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947056803"/>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3557205462"/>
                  </a:ext>
                </a:extLst>
              </a:tr>
              <a:tr h="370840">
                <a:tc>
                  <a:txBody>
                    <a:bodyPr/>
                    <a:lstStyle/>
                    <a:p>
                      <a:endParaRPr lang="en-GB"/>
                    </a:p>
                  </a:txBody>
                  <a:tcPr/>
                </a:tc>
                <a:tc>
                  <a:txBody>
                    <a:bodyPr/>
                    <a:lstStyle/>
                    <a:p>
                      <a:r>
                        <a:rPr lang="en-GB" dirty="0"/>
                        <a:t>Clews Ltd Surveyor</a:t>
                      </a:r>
                    </a:p>
                    <a:p>
                      <a:r>
                        <a:rPr lang="en-GB" dirty="0"/>
                        <a:t>VAT</a:t>
                      </a:r>
                    </a:p>
                  </a:txBody>
                  <a:tcPr/>
                </a:tc>
                <a:tc>
                  <a:txBody>
                    <a:bodyPr/>
                    <a:lstStyle/>
                    <a:p>
                      <a:endParaRPr lang="en-GB"/>
                    </a:p>
                  </a:txBody>
                  <a:tcPr/>
                </a:tc>
                <a:tc>
                  <a:txBody>
                    <a:bodyPr/>
                    <a:lstStyle/>
                    <a:p>
                      <a:r>
                        <a:rPr lang="en-GB" dirty="0"/>
                        <a:t>1,000</a:t>
                      </a:r>
                    </a:p>
                    <a:p>
                      <a:r>
                        <a:rPr lang="en-GB" dirty="0"/>
                        <a:t>200</a:t>
                      </a:r>
                    </a:p>
                  </a:txBody>
                  <a:tcPr/>
                </a:tc>
                <a:tc>
                  <a:txBody>
                    <a:bodyPr/>
                    <a:lstStyle/>
                    <a:p>
                      <a:r>
                        <a:rPr lang="en-GB" dirty="0"/>
                        <a:t>xxx</a:t>
                      </a:r>
                    </a:p>
                  </a:txBody>
                  <a:tcPr/>
                </a:tc>
                <a:tc>
                  <a:txBody>
                    <a:bodyPr/>
                    <a:lstStyle/>
                    <a:p>
                      <a:endParaRPr lang="en-GB"/>
                    </a:p>
                  </a:txBody>
                  <a:tcPr/>
                </a:tc>
                <a:tc>
                  <a:txBody>
                    <a:bodyPr/>
                    <a:lstStyle/>
                    <a:p>
                      <a:endParaRPr lang="en-GB"/>
                    </a:p>
                  </a:txBody>
                  <a:tcPr/>
                </a:tc>
                <a:tc>
                  <a:txBody>
                    <a:bodyPr/>
                    <a:lstStyle/>
                    <a:p>
                      <a:r>
                        <a:rPr lang="en-GB" dirty="0"/>
                        <a:t>xxx</a:t>
                      </a:r>
                    </a:p>
                  </a:txBody>
                  <a:tcPr/>
                </a:tc>
                <a:extLst>
                  <a:ext uri="{0D108BD9-81ED-4DB2-BD59-A6C34878D82A}">
                    <a16:rowId xmlns:a16="http://schemas.microsoft.com/office/drawing/2014/main" val="2354877064"/>
                  </a:ext>
                </a:extLst>
              </a:tr>
            </a:tbl>
          </a:graphicData>
        </a:graphic>
      </p:graphicFrame>
    </p:spTree>
    <p:extLst>
      <p:ext uri="{BB962C8B-B14F-4D97-AF65-F5344CB8AC3E}">
        <p14:creationId xmlns:p14="http://schemas.microsoft.com/office/powerpoint/2010/main" val="1590458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8345D-58F5-090E-3AA9-EDCE5F3D343A}"/>
              </a:ext>
            </a:extLst>
          </p:cNvPr>
          <p:cNvSpPr>
            <a:spLocks noGrp="1"/>
          </p:cNvSpPr>
          <p:nvPr>
            <p:ph type="title"/>
          </p:nvPr>
        </p:nvSpPr>
        <p:spPr>
          <a:xfrm>
            <a:off x="838200" y="365126"/>
            <a:ext cx="10515600" cy="521354"/>
          </a:xfrm>
        </p:spPr>
        <p:txBody>
          <a:bodyPr>
            <a:normAutofit fontScale="90000"/>
          </a:bodyPr>
          <a:lstStyle/>
          <a:p>
            <a:r>
              <a:rPr lang="en-GB" dirty="0"/>
              <a:t>Worked Example – </a:t>
            </a:r>
            <a:r>
              <a:rPr lang="en-GB" sz="2700" dirty="0"/>
              <a:t>firm charges £600 profit costs </a:t>
            </a:r>
          </a:p>
        </p:txBody>
      </p:sp>
      <p:graphicFrame>
        <p:nvGraphicFramePr>
          <p:cNvPr id="4" name="Table 4">
            <a:extLst>
              <a:ext uri="{FF2B5EF4-FFF2-40B4-BE49-F238E27FC236}">
                <a16:creationId xmlns:a16="http://schemas.microsoft.com/office/drawing/2014/main" id="{086BD665-1D5E-859D-5CA2-A8D517A081B1}"/>
              </a:ext>
            </a:extLst>
          </p:cNvPr>
          <p:cNvGraphicFramePr>
            <a:graphicFrameLocks noGrp="1"/>
          </p:cNvGraphicFramePr>
          <p:nvPr>
            <p:ph idx="1"/>
            <p:extLst>
              <p:ext uri="{D42A27DB-BD31-4B8C-83A1-F6EECF244321}">
                <p14:modId xmlns:p14="http://schemas.microsoft.com/office/powerpoint/2010/main" val="3374690246"/>
              </p:ext>
            </p:extLst>
          </p:nvPr>
        </p:nvGraphicFramePr>
        <p:xfrm>
          <a:off x="489192" y="886480"/>
          <a:ext cx="10515600" cy="283972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1987824337"/>
                    </a:ext>
                  </a:extLst>
                </a:gridCol>
                <a:gridCol w="1993561">
                  <a:extLst>
                    <a:ext uri="{9D8B030D-6E8A-4147-A177-3AD203B41FA5}">
                      <a16:colId xmlns:a16="http://schemas.microsoft.com/office/drawing/2014/main" val="3030422230"/>
                    </a:ext>
                  </a:extLst>
                </a:gridCol>
                <a:gridCol w="984202">
                  <a:extLst>
                    <a:ext uri="{9D8B030D-6E8A-4147-A177-3AD203B41FA5}">
                      <a16:colId xmlns:a16="http://schemas.microsoft.com/office/drawing/2014/main" val="2491992843"/>
                    </a:ext>
                  </a:extLst>
                </a:gridCol>
                <a:gridCol w="965587">
                  <a:extLst>
                    <a:ext uri="{9D8B030D-6E8A-4147-A177-3AD203B41FA5}">
                      <a16:colId xmlns:a16="http://schemas.microsoft.com/office/drawing/2014/main" val="2024779824"/>
                    </a:ext>
                  </a:extLst>
                </a:gridCol>
                <a:gridCol w="1314450">
                  <a:extLst>
                    <a:ext uri="{9D8B030D-6E8A-4147-A177-3AD203B41FA5}">
                      <a16:colId xmlns:a16="http://schemas.microsoft.com/office/drawing/2014/main" val="2949337422"/>
                    </a:ext>
                  </a:extLst>
                </a:gridCol>
                <a:gridCol w="1314450">
                  <a:extLst>
                    <a:ext uri="{9D8B030D-6E8A-4147-A177-3AD203B41FA5}">
                      <a16:colId xmlns:a16="http://schemas.microsoft.com/office/drawing/2014/main" val="4049098802"/>
                    </a:ext>
                  </a:extLst>
                </a:gridCol>
                <a:gridCol w="1314450">
                  <a:extLst>
                    <a:ext uri="{9D8B030D-6E8A-4147-A177-3AD203B41FA5}">
                      <a16:colId xmlns:a16="http://schemas.microsoft.com/office/drawing/2014/main" val="1314902766"/>
                    </a:ext>
                  </a:extLst>
                </a:gridCol>
                <a:gridCol w="1314450">
                  <a:extLst>
                    <a:ext uri="{9D8B030D-6E8A-4147-A177-3AD203B41FA5}">
                      <a16:colId xmlns:a16="http://schemas.microsoft.com/office/drawing/2014/main" val="3644378620"/>
                    </a:ext>
                  </a:extLst>
                </a:gridCol>
              </a:tblGrid>
              <a:tr h="370840">
                <a:tc gridSpan="2">
                  <a:txBody>
                    <a:bodyPr/>
                    <a:lstStyle/>
                    <a:p>
                      <a:r>
                        <a:rPr lang="en-GB" dirty="0"/>
                        <a:t>Client: Clews Ltd</a:t>
                      </a:r>
                    </a:p>
                    <a:p>
                      <a:r>
                        <a:rPr lang="en-GB" dirty="0"/>
                        <a:t>Matter: contract dispute</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880999495"/>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769877172"/>
                  </a:ext>
                </a:extLst>
              </a:tr>
              <a:tr h="370840">
                <a:tc>
                  <a:txBody>
                    <a:bodyPr/>
                    <a:lstStyle/>
                    <a:p>
                      <a:endParaRPr lang="en-GB"/>
                    </a:p>
                  </a:txBody>
                  <a:tcPr/>
                </a:tc>
                <a:tc>
                  <a:txBody>
                    <a:bodyPr/>
                    <a:lstStyle/>
                    <a:p>
                      <a:endParaRPr lang="en-GB" dirty="0"/>
                    </a:p>
                    <a:p>
                      <a:r>
                        <a:rPr lang="en-GB" dirty="0"/>
                        <a:t>Cash: Surveyor</a:t>
                      </a:r>
                    </a:p>
                    <a:p>
                      <a:r>
                        <a:rPr lang="en-GB" dirty="0"/>
                        <a:t>(VAT £200 Paid)</a:t>
                      </a:r>
                    </a:p>
                  </a:txBody>
                  <a:tcPr/>
                </a:tc>
                <a:tc>
                  <a:txBody>
                    <a:bodyPr/>
                    <a:lstStyle/>
                    <a:p>
                      <a:endParaRPr lang="en-GB" dirty="0"/>
                    </a:p>
                    <a:p>
                      <a:r>
                        <a:rPr lang="en-GB" dirty="0"/>
                        <a:t>1,000</a:t>
                      </a:r>
                    </a:p>
                  </a:txBody>
                  <a:tcPr/>
                </a:tc>
                <a:tc>
                  <a:txBody>
                    <a:bodyPr/>
                    <a:lstStyle/>
                    <a:p>
                      <a:endParaRPr lang="en-GB"/>
                    </a:p>
                  </a:txBody>
                  <a:tcPr/>
                </a:tc>
                <a:tc>
                  <a:txBody>
                    <a:bodyPr/>
                    <a:lstStyle/>
                    <a:p>
                      <a:endParaRPr lang="en-GB" dirty="0"/>
                    </a:p>
                    <a:p>
                      <a:r>
                        <a:rPr lang="en-GB" dirty="0"/>
                        <a:t>1,000DR</a:t>
                      </a:r>
                    </a:p>
                  </a:txBody>
                  <a:tcPr/>
                </a:tc>
                <a:tc>
                  <a:txBody>
                    <a:bodyPr/>
                    <a:lstStyle/>
                    <a:p>
                      <a:endParaRPr lang="en-GB"/>
                    </a:p>
                  </a:txBody>
                  <a:tcPr/>
                </a:tc>
                <a:tc>
                  <a:txBody>
                    <a:bodyPr/>
                    <a:lstStyle/>
                    <a:p>
                      <a:endParaRPr lang="en-GB"/>
                    </a:p>
                  </a:txBody>
                  <a:tcPr/>
                </a:tc>
                <a:tc>
                  <a:txBody>
                    <a:bodyPr/>
                    <a:lstStyle/>
                    <a:p>
                      <a:r>
                        <a:rPr lang="en-GB" dirty="0"/>
                        <a:t>2,000CR</a:t>
                      </a:r>
                    </a:p>
                  </a:txBody>
                  <a:tcPr/>
                </a:tc>
                <a:extLst>
                  <a:ext uri="{0D108BD9-81ED-4DB2-BD59-A6C34878D82A}">
                    <a16:rowId xmlns:a16="http://schemas.microsoft.com/office/drawing/2014/main" val="4104724135"/>
                  </a:ext>
                </a:extLst>
              </a:tr>
              <a:tr h="370840">
                <a:tc>
                  <a:txBody>
                    <a:bodyPr/>
                    <a:lstStyle/>
                    <a:p>
                      <a:endParaRPr lang="en-GB"/>
                    </a:p>
                  </a:txBody>
                  <a:tcPr/>
                </a:tc>
                <a:tc>
                  <a:txBody>
                    <a:bodyPr/>
                    <a:lstStyle/>
                    <a:p>
                      <a:r>
                        <a:rPr lang="en-GB" dirty="0"/>
                        <a:t>Profit costs</a:t>
                      </a:r>
                    </a:p>
                    <a:p>
                      <a:r>
                        <a:rPr lang="en-GB" dirty="0"/>
                        <a:t>VAT (£200 +£120)</a:t>
                      </a:r>
                    </a:p>
                  </a:txBody>
                  <a:tcPr/>
                </a:tc>
                <a:tc>
                  <a:txBody>
                    <a:bodyPr/>
                    <a:lstStyle/>
                    <a:p>
                      <a:r>
                        <a:rPr lang="en-GB" dirty="0"/>
                        <a:t>600</a:t>
                      </a:r>
                    </a:p>
                    <a:p>
                      <a:r>
                        <a:rPr lang="en-GB" dirty="0"/>
                        <a:t>320</a:t>
                      </a:r>
                    </a:p>
                  </a:txBody>
                  <a:tcPr/>
                </a:tc>
                <a:tc>
                  <a:txBody>
                    <a:bodyPr/>
                    <a:lstStyle/>
                    <a:p>
                      <a:endParaRPr lang="en-GB"/>
                    </a:p>
                  </a:txBody>
                  <a:tcPr/>
                </a:tc>
                <a:tc>
                  <a:txBody>
                    <a:bodyPr/>
                    <a:lstStyle/>
                    <a:p>
                      <a:r>
                        <a:rPr lang="en-GB" dirty="0"/>
                        <a:t>1,600DR</a:t>
                      </a:r>
                    </a:p>
                    <a:p>
                      <a:r>
                        <a:rPr lang="en-GB" dirty="0"/>
                        <a:t>1,920DR</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50814617"/>
                  </a:ext>
                </a:extLst>
              </a:tr>
            </a:tbl>
          </a:graphicData>
        </a:graphic>
      </p:graphicFrame>
      <p:graphicFrame>
        <p:nvGraphicFramePr>
          <p:cNvPr id="5" name="Table 5">
            <a:extLst>
              <a:ext uri="{FF2B5EF4-FFF2-40B4-BE49-F238E27FC236}">
                <a16:creationId xmlns:a16="http://schemas.microsoft.com/office/drawing/2014/main" id="{AC3E5BA3-56D2-60CC-F5E9-57BC320C8F4F}"/>
              </a:ext>
            </a:extLst>
          </p:cNvPr>
          <p:cNvGraphicFramePr>
            <a:graphicFrameLocks noGrp="1"/>
          </p:cNvGraphicFramePr>
          <p:nvPr>
            <p:extLst>
              <p:ext uri="{D42A27DB-BD31-4B8C-83A1-F6EECF244321}">
                <p14:modId xmlns:p14="http://schemas.microsoft.com/office/powerpoint/2010/main" val="3535756567"/>
              </p:ext>
            </p:extLst>
          </p:nvPr>
        </p:nvGraphicFramePr>
        <p:xfrm>
          <a:off x="489191" y="3982087"/>
          <a:ext cx="10515600" cy="165608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371614964"/>
                    </a:ext>
                  </a:extLst>
                </a:gridCol>
                <a:gridCol w="2103120">
                  <a:extLst>
                    <a:ext uri="{9D8B030D-6E8A-4147-A177-3AD203B41FA5}">
                      <a16:colId xmlns:a16="http://schemas.microsoft.com/office/drawing/2014/main" val="561934731"/>
                    </a:ext>
                  </a:extLst>
                </a:gridCol>
                <a:gridCol w="2103120">
                  <a:extLst>
                    <a:ext uri="{9D8B030D-6E8A-4147-A177-3AD203B41FA5}">
                      <a16:colId xmlns:a16="http://schemas.microsoft.com/office/drawing/2014/main" val="3857122211"/>
                    </a:ext>
                  </a:extLst>
                </a:gridCol>
                <a:gridCol w="2103120">
                  <a:extLst>
                    <a:ext uri="{9D8B030D-6E8A-4147-A177-3AD203B41FA5}">
                      <a16:colId xmlns:a16="http://schemas.microsoft.com/office/drawing/2014/main" val="3562929616"/>
                    </a:ext>
                  </a:extLst>
                </a:gridCol>
                <a:gridCol w="2103120">
                  <a:extLst>
                    <a:ext uri="{9D8B030D-6E8A-4147-A177-3AD203B41FA5}">
                      <a16:colId xmlns:a16="http://schemas.microsoft.com/office/drawing/2014/main" val="1826720359"/>
                    </a:ext>
                  </a:extLst>
                </a:gridCol>
              </a:tblGrid>
              <a:tr h="370840">
                <a:tc gridSpan="5">
                  <a:txBody>
                    <a:bodyPr/>
                    <a:lstStyle/>
                    <a:p>
                      <a:r>
                        <a:rPr lang="en-GB" dirty="0"/>
                        <a:t>HMRC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401601324"/>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777547938"/>
                  </a:ext>
                </a:extLst>
              </a:tr>
              <a:tr h="370840">
                <a:tc>
                  <a:txBody>
                    <a:bodyPr/>
                    <a:lstStyle/>
                    <a:p>
                      <a:endParaRPr lang="en-GB"/>
                    </a:p>
                  </a:txBody>
                  <a:tcPr/>
                </a:tc>
                <a:tc>
                  <a:txBody>
                    <a:bodyPr/>
                    <a:lstStyle/>
                    <a:p>
                      <a:r>
                        <a:rPr lang="en-GB" dirty="0"/>
                        <a:t>Cash: Surveyor</a:t>
                      </a:r>
                    </a:p>
                    <a:p>
                      <a:r>
                        <a:rPr lang="en-GB" dirty="0"/>
                        <a:t>Client </a:t>
                      </a:r>
                    </a:p>
                    <a:p>
                      <a:endParaRPr lang="en-GB" dirty="0"/>
                    </a:p>
                  </a:txBody>
                  <a:tcPr/>
                </a:tc>
                <a:tc>
                  <a:txBody>
                    <a:bodyPr/>
                    <a:lstStyle/>
                    <a:p>
                      <a:r>
                        <a:rPr lang="en-GB" dirty="0"/>
                        <a:t>200</a:t>
                      </a:r>
                    </a:p>
                  </a:txBody>
                  <a:tcPr/>
                </a:tc>
                <a:tc>
                  <a:txBody>
                    <a:bodyPr/>
                    <a:lstStyle/>
                    <a:p>
                      <a:endParaRPr lang="en-GB" dirty="0"/>
                    </a:p>
                    <a:p>
                      <a:r>
                        <a:rPr lang="en-GB" dirty="0"/>
                        <a:t>320</a:t>
                      </a:r>
                    </a:p>
                  </a:txBody>
                  <a:tcPr/>
                </a:tc>
                <a:tc>
                  <a:txBody>
                    <a:bodyPr/>
                    <a:lstStyle/>
                    <a:p>
                      <a:r>
                        <a:rPr lang="en-GB" dirty="0" err="1"/>
                        <a:t>xxxx</a:t>
                      </a:r>
                      <a:endParaRPr lang="en-GB" dirty="0"/>
                    </a:p>
                    <a:p>
                      <a:r>
                        <a:rPr lang="en-GB" dirty="0" err="1"/>
                        <a:t>xxxx</a:t>
                      </a:r>
                      <a:endParaRPr lang="en-GB" dirty="0"/>
                    </a:p>
                  </a:txBody>
                  <a:tcPr/>
                </a:tc>
                <a:extLst>
                  <a:ext uri="{0D108BD9-81ED-4DB2-BD59-A6C34878D82A}">
                    <a16:rowId xmlns:a16="http://schemas.microsoft.com/office/drawing/2014/main" val="4121340286"/>
                  </a:ext>
                </a:extLst>
              </a:tr>
            </a:tbl>
          </a:graphicData>
        </a:graphic>
      </p:graphicFrame>
      <p:graphicFrame>
        <p:nvGraphicFramePr>
          <p:cNvPr id="6" name="Table 6">
            <a:extLst>
              <a:ext uri="{FF2B5EF4-FFF2-40B4-BE49-F238E27FC236}">
                <a16:creationId xmlns:a16="http://schemas.microsoft.com/office/drawing/2014/main" id="{2B0B1344-6E89-A20F-495E-55E65C6C7050}"/>
              </a:ext>
            </a:extLst>
          </p:cNvPr>
          <p:cNvGraphicFramePr>
            <a:graphicFrameLocks noGrp="1"/>
          </p:cNvGraphicFramePr>
          <p:nvPr>
            <p:extLst>
              <p:ext uri="{D42A27DB-BD31-4B8C-83A1-F6EECF244321}">
                <p14:modId xmlns:p14="http://schemas.microsoft.com/office/powerpoint/2010/main" val="3381945187"/>
              </p:ext>
            </p:extLst>
          </p:nvPr>
        </p:nvGraphicFramePr>
        <p:xfrm>
          <a:off x="489191" y="5619734"/>
          <a:ext cx="10515600" cy="111252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3338757406"/>
                    </a:ext>
                  </a:extLst>
                </a:gridCol>
                <a:gridCol w="2103120">
                  <a:extLst>
                    <a:ext uri="{9D8B030D-6E8A-4147-A177-3AD203B41FA5}">
                      <a16:colId xmlns:a16="http://schemas.microsoft.com/office/drawing/2014/main" val="3055165262"/>
                    </a:ext>
                  </a:extLst>
                </a:gridCol>
                <a:gridCol w="2103120">
                  <a:extLst>
                    <a:ext uri="{9D8B030D-6E8A-4147-A177-3AD203B41FA5}">
                      <a16:colId xmlns:a16="http://schemas.microsoft.com/office/drawing/2014/main" val="1547922099"/>
                    </a:ext>
                  </a:extLst>
                </a:gridCol>
                <a:gridCol w="2103120">
                  <a:extLst>
                    <a:ext uri="{9D8B030D-6E8A-4147-A177-3AD203B41FA5}">
                      <a16:colId xmlns:a16="http://schemas.microsoft.com/office/drawing/2014/main" val="1551866888"/>
                    </a:ext>
                  </a:extLst>
                </a:gridCol>
                <a:gridCol w="2103120">
                  <a:extLst>
                    <a:ext uri="{9D8B030D-6E8A-4147-A177-3AD203B41FA5}">
                      <a16:colId xmlns:a16="http://schemas.microsoft.com/office/drawing/2014/main" val="1555431"/>
                    </a:ext>
                  </a:extLst>
                </a:gridCol>
              </a:tblGrid>
              <a:tr h="370840">
                <a:tc gridSpan="5">
                  <a:txBody>
                    <a:bodyPr/>
                    <a:lstStyle/>
                    <a:p>
                      <a:r>
                        <a:rPr lang="en-GB" dirty="0"/>
                        <a:t>Profit Costs</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4023110966"/>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t>
                      </a:r>
                    </a:p>
                  </a:txBody>
                  <a:tcPr/>
                </a:tc>
                <a:extLst>
                  <a:ext uri="{0D108BD9-81ED-4DB2-BD59-A6C34878D82A}">
                    <a16:rowId xmlns:a16="http://schemas.microsoft.com/office/drawing/2014/main" val="3852074185"/>
                  </a:ext>
                </a:extLst>
              </a:tr>
              <a:tr h="370840">
                <a:tc>
                  <a:txBody>
                    <a:bodyPr/>
                    <a:lstStyle/>
                    <a:p>
                      <a:endParaRPr lang="en-GB"/>
                    </a:p>
                  </a:txBody>
                  <a:tcPr/>
                </a:tc>
                <a:tc>
                  <a:txBody>
                    <a:bodyPr/>
                    <a:lstStyle/>
                    <a:p>
                      <a:r>
                        <a:rPr lang="en-GB" dirty="0"/>
                        <a:t>Client</a:t>
                      </a:r>
                    </a:p>
                  </a:txBody>
                  <a:tcPr/>
                </a:tc>
                <a:tc>
                  <a:txBody>
                    <a:bodyPr/>
                    <a:lstStyle/>
                    <a:p>
                      <a:endParaRPr lang="en-GB"/>
                    </a:p>
                  </a:txBody>
                  <a:tcPr/>
                </a:tc>
                <a:tc>
                  <a:txBody>
                    <a:bodyPr/>
                    <a:lstStyle/>
                    <a:p>
                      <a:r>
                        <a:rPr lang="en-GB" dirty="0"/>
                        <a:t>600</a:t>
                      </a:r>
                    </a:p>
                  </a:txBody>
                  <a:tcPr/>
                </a:tc>
                <a:tc>
                  <a:txBody>
                    <a:bodyPr/>
                    <a:lstStyle/>
                    <a:p>
                      <a:endParaRPr lang="en-GB" dirty="0"/>
                    </a:p>
                  </a:txBody>
                  <a:tcPr/>
                </a:tc>
                <a:extLst>
                  <a:ext uri="{0D108BD9-81ED-4DB2-BD59-A6C34878D82A}">
                    <a16:rowId xmlns:a16="http://schemas.microsoft.com/office/drawing/2014/main" val="391427484"/>
                  </a:ext>
                </a:extLst>
              </a:tr>
            </a:tbl>
          </a:graphicData>
        </a:graphic>
      </p:graphicFrame>
    </p:spTree>
    <p:extLst>
      <p:ext uri="{BB962C8B-B14F-4D97-AF65-F5344CB8AC3E}">
        <p14:creationId xmlns:p14="http://schemas.microsoft.com/office/powerpoint/2010/main" val="17008456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rgbClr val="7BAC9A">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DAA244-1A96-53C5-7C15-0C266C8FB613}"/>
              </a:ext>
            </a:extLst>
          </p:cNvPr>
          <p:cNvSpPr>
            <a:spLocks noGrp="1"/>
          </p:cNvSpPr>
          <p:nvPr>
            <p:ph type="title"/>
          </p:nvPr>
        </p:nvSpPr>
        <p:spPr>
          <a:xfrm>
            <a:off x="1000941" y="2620477"/>
            <a:ext cx="3010737" cy="1497475"/>
          </a:xfrm>
        </p:spPr>
        <p:txBody>
          <a:bodyPr>
            <a:normAutofit/>
          </a:bodyPr>
          <a:lstStyle/>
          <a:p>
            <a:r>
              <a:rPr lang="en-GB" sz="2800"/>
              <a:t>Summary</a:t>
            </a:r>
          </a:p>
        </p:txBody>
      </p:sp>
      <p:graphicFrame>
        <p:nvGraphicFramePr>
          <p:cNvPr id="5" name="Content Placeholder 2">
            <a:extLst>
              <a:ext uri="{FF2B5EF4-FFF2-40B4-BE49-F238E27FC236}">
                <a16:creationId xmlns:a16="http://schemas.microsoft.com/office/drawing/2014/main" id="{65710673-1320-8107-0776-71139142617A}"/>
              </a:ext>
            </a:extLst>
          </p:cNvPr>
          <p:cNvGraphicFramePr>
            <a:graphicFrameLocks noGrp="1"/>
          </p:cNvGraphicFramePr>
          <p:nvPr>
            <p:ph idx="1"/>
            <p:extLst>
              <p:ext uri="{D42A27DB-BD31-4B8C-83A1-F6EECF244321}">
                <p14:modId xmlns:p14="http://schemas.microsoft.com/office/powerpoint/2010/main" val="2186263127"/>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1168070"/>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243241"/>
      </a:dk2>
      <a:lt2>
        <a:srgbClr val="E8E2E4"/>
      </a:lt2>
      <a:accent1>
        <a:srgbClr val="7BAC9A"/>
      </a:accent1>
      <a:accent2>
        <a:srgbClr val="6DAAAE"/>
      </a:accent2>
      <a:accent3>
        <a:srgbClr val="82A5C4"/>
      </a:accent3>
      <a:accent4>
        <a:srgbClr val="7981C0"/>
      </a:accent4>
      <a:accent5>
        <a:srgbClr val="A391CB"/>
      </a:accent5>
      <a:accent6>
        <a:srgbClr val="AC79C0"/>
      </a:accent6>
      <a:hlink>
        <a:srgbClr val="AE6983"/>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0</TotalTime>
  <Words>1780</Words>
  <Application>Microsoft Office PowerPoint</Application>
  <PresentationFormat>Widescreen</PresentationFormat>
  <Paragraphs>352</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Century Gothic</vt:lpstr>
      <vt:lpstr>BrushVTI</vt:lpstr>
      <vt:lpstr>Taxation and Solicitors Accounts </vt:lpstr>
      <vt:lpstr>Learning Outcomes</vt:lpstr>
      <vt:lpstr>Output Tax</vt:lpstr>
      <vt:lpstr>Taxable and exempt supplies </vt:lpstr>
      <vt:lpstr>Taxable Person </vt:lpstr>
      <vt:lpstr>Input tax</vt:lpstr>
      <vt:lpstr>Value of Supply</vt:lpstr>
      <vt:lpstr>Time of Supply</vt:lpstr>
      <vt:lpstr>Tax invoices </vt:lpstr>
      <vt:lpstr>Collection and accounts</vt:lpstr>
      <vt:lpstr>Example </vt:lpstr>
      <vt:lpstr>VAT and firms providing Legal Services </vt:lpstr>
      <vt:lpstr>Worked Example</vt:lpstr>
      <vt:lpstr>Disbursements for VAT purposes</vt:lpstr>
      <vt:lpstr>Non- disbursements </vt:lpstr>
      <vt:lpstr>Example</vt:lpstr>
      <vt:lpstr>Worked example </vt:lpstr>
      <vt:lpstr>Example Bill </vt:lpstr>
      <vt:lpstr>Agency method</vt:lpstr>
      <vt:lpstr>Worked example:</vt:lpstr>
      <vt:lpstr>Principal Method </vt:lpstr>
      <vt:lpstr>Worked Example </vt:lpstr>
      <vt:lpstr>Worked Example – firm charges £600 profit costs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Taxation and Solicitors Accounts </dc:title>
  <dc:creator>Bronwen Williams</dc:creator>
  <cp:lastModifiedBy>Bronwen Williams</cp:lastModifiedBy>
  <cp:revision>1</cp:revision>
  <dcterms:created xsi:type="dcterms:W3CDTF">2023-02-14T15:23:08Z</dcterms:created>
  <dcterms:modified xsi:type="dcterms:W3CDTF">2023-02-14T18:09:32Z</dcterms:modified>
</cp:coreProperties>
</file>