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44"/>
  </p:notesMasterIdLst>
  <p:sldIdLst>
    <p:sldId id="256" r:id="rId5"/>
    <p:sldId id="378" r:id="rId6"/>
    <p:sldId id="259" r:id="rId7"/>
    <p:sldId id="448" r:id="rId8"/>
    <p:sldId id="261" r:id="rId9"/>
    <p:sldId id="269" r:id="rId10"/>
    <p:sldId id="262" r:id="rId11"/>
    <p:sldId id="270" r:id="rId12"/>
    <p:sldId id="285" r:id="rId13"/>
    <p:sldId id="264" r:id="rId14"/>
    <p:sldId id="266" r:id="rId15"/>
    <p:sldId id="287" r:id="rId16"/>
    <p:sldId id="263" r:id="rId17"/>
    <p:sldId id="258" r:id="rId18"/>
    <p:sldId id="453" r:id="rId19"/>
    <p:sldId id="272" r:id="rId20"/>
    <p:sldId id="454" r:id="rId21"/>
    <p:sldId id="274" r:id="rId22"/>
    <p:sldId id="275" r:id="rId23"/>
    <p:sldId id="455" r:id="rId24"/>
    <p:sldId id="276" r:id="rId25"/>
    <p:sldId id="267" r:id="rId26"/>
    <p:sldId id="257" r:id="rId27"/>
    <p:sldId id="457" r:id="rId28"/>
    <p:sldId id="458" r:id="rId29"/>
    <p:sldId id="260" r:id="rId30"/>
    <p:sldId id="277" r:id="rId31"/>
    <p:sldId id="278" r:id="rId32"/>
    <p:sldId id="284" r:id="rId33"/>
    <p:sldId id="279" r:id="rId34"/>
    <p:sldId id="281" r:id="rId35"/>
    <p:sldId id="280" r:id="rId36"/>
    <p:sldId id="283" r:id="rId37"/>
    <p:sldId id="268" r:id="rId38"/>
    <p:sldId id="456" r:id="rId39"/>
    <p:sldId id="459" r:id="rId40"/>
    <p:sldId id="460" r:id="rId41"/>
    <p:sldId id="461" r:id="rId42"/>
    <p:sldId id="377"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660033"/>
    <a:srgbClr val="FF3300"/>
    <a:srgbClr val="FF0066"/>
    <a:srgbClr val="FF00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E59B2D-4E87-41B5-935F-A84362F24154}" v="14" dt="2022-02-04T17:52:00.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83" d="100"/>
          <a:sy n="83" d="100"/>
        </p:scale>
        <p:origin x="242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EE59B2D-4E87-41B5-935F-A84362F24154}"/>
    <pc:docChg chg="custSel addSld modSld sldOrd">
      <pc:chgData name="Paul Tinkler" userId="bcebf29c-73c2-433d-80d2-6bad896374bf" providerId="ADAL" clId="{3EE59B2D-4E87-41B5-935F-A84362F24154}" dt="2022-02-04T18:14:51.450" v="48" actId="1076"/>
      <pc:docMkLst>
        <pc:docMk/>
      </pc:docMkLst>
      <pc:sldChg chg="add">
        <pc:chgData name="Paul Tinkler" userId="bcebf29c-73c2-433d-80d2-6bad896374bf" providerId="ADAL" clId="{3EE59B2D-4E87-41B5-935F-A84362F24154}" dt="2022-02-04T17:44:20.608" v="4"/>
        <pc:sldMkLst>
          <pc:docMk/>
          <pc:sldMk cId="1542090827" sldId="260"/>
        </pc:sldMkLst>
      </pc:sldChg>
      <pc:sldChg chg="ord">
        <pc:chgData name="Paul Tinkler" userId="bcebf29c-73c2-433d-80d2-6bad896374bf" providerId="ADAL" clId="{3EE59B2D-4E87-41B5-935F-A84362F24154}" dt="2022-02-04T17:43:26.503" v="2"/>
        <pc:sldMkLst>
          <pc:docMk/>
          <pc:sldMk cId="1840067738" sldId="267"/>
        </pc:sldMkLst>
      </pc:sldChg>
      <pc:sldChg chg="add">
        <pc:chgData name="Paul Tinkler" userId="bcebf29c-73c2-433d-80d2-6bad896374bf" providerId="ADAL" clId="{3EE59B2D-4E87-41B5-935F-A84362F24154}" dt="2022-02-04T17:46:16.257" v="20"/>
        <pc:sldMkLst>
          <pc:docMk/>
          <pc:sldMk cId="280508118" sldId="268"/>
        </pc:sldMkLst>
      </pc:sldChg>
      <pc:sldChg chg="add">
        <pc:chgData name="Paul Tinkler" userId="bcebf29c-73c2-433d-80d2-6bad896374bf" providerId="ADAL" clId="{3EE59B2D-4E87-41B5-935F-A84362F24154}" dt="2022-02-04T17:45:01.298" v="8"/>
        <pc:sldMkLst>
          <pc:docMk/>
          <pc:sldMk cId="3372183011" sldId="277"/>
        </pc:sldMkLst>
      </pc:sldChg>
      <pc:sldChg chg="add">
        <pc:chgData name="Paul Tinkler" userId="bcebf29c-73c2-433d-80d2-6bad896374bf" providerId="ADAL" clId="{3EE59B2D-4E87-41B5-935F-A84362F24154}" dt="2022-02-04T17:45:08.655" v="9"/>
        <pc:sldMkLst>
          <pc:docMk/>
          <pc:sldMk cId="3145411452" sldId="278"/>
        </pc:sldMkLst>
      </pc:sldChg>
      <pc:sldChg chg="add">
        <pc:chgData name="Paul Tinkler" userId="bcebf29c-73c2-433d-80d2-6bad896374bf" providerId="ADAL" clId="{3EE59B2D-4E87-41B5-935F-A84362F24154}" dt="2022-02-04T17:45:22.689" v="11"/>
        <pc:sldMkLst>
          <pc:docMk/>
          <pc:sldMk cId="1031186933" sldId="279"/>
        </pc:sldMkLst>
      </pc:sldChg>
      <pc:sldChg chg="modSp add mod">
        <pc:chgData name="Paul Tinkler" userId="bcebf29c-73c2-433d-80d2-6bad896374bf" providerId="ADAL" clId="{3EE59B2D-4E87-41B5-935F-A84362F24154}" dt="2022-02-04T17:45:57.642" v="18" actId="27636"/>
        <pc:sldMkLst>
          <pc:docMk/>
          <pc:sldMk cId="2904152703" sldId="280"/>
        </pc:sldMkLst>
        <pc:spChg chg="mod">
          <ac:chgData name="Paul Tinkler" userId="bcebf29c-73c2-433d-80d2-6bad896374bf" providerId="ADAL" clId="{3EE59B2D-4E87-41B5-935F-A84362F24154}" dt="2022-02-04T17:45:57.642" v="18" actId="27636"/>
          <ac:spMkLst>
            <pc:docMk/>
            <pc:sldMk cId="2904152703" sldId="280"/>
            <ac:spMk id="2" creationId="{7EA86519-4C57-486D-BCB1-0F7BACFFECDF}"/>
          </ac:spMkLst>
        </pc:spChg>
      </pc:sldChg>
      <pc:sldChg chg="add">
        <pc:chgData name="Paul Tinkler" userId="bcebf29c-73c2-433d-80d2-6bad896374bf" providerId="ADAL" clId="{3EE59B2D-4E87-41B5-935F-A84362F24154}" dt="2022-02-04T17:45:32.260" v="12"/>
        <pc:sldMkLst>
          <pc:docMk/>
          <pc:sldMk cId="551528367" sldId="281"/>
        </pc:sldMkLst>
      </pc:sldChg>
      <pc:sldChg chg="add">
        <pc:chgData name="Paul Tinkler" userId="bcebf29c-73c2-433d-80d2-6bad896374bf" providerId="ADAL" clId="{3EE59B2D-4E87-41B5-935F-A84362F24154}" dt="2022-02-04T17:46:10.082" v="19"/>
        <pc:sldMkLst>
          <pc:docMk/>
          <pc:sldMk cId="1065542814" sldId="283"/>
        </pc:sldMkLst>
      </pc:sldChg>
      <pc:sldChg chg="modSp add mod">
        <pc:chgData name="Paul Tinkler" userId="bcebf29c-73c2-433d-80d2-6bad896374bf" providerId="ADAL" clId="{3EE59B2D-4E87-41B5-935F-A84362F24154}" dt="2022-02-04T18:14:51.450" v="48" actId="1076"/>
        <pc:sldMkLst>
          <pc:docMk/>
          <pc:sldMk cId="1778684473" sldId="284"/>
        </pc:sldMkLst>
        <pc:spChg chg="mod">
          <ac:chgData name="Paul Tinkler" userId="bcebf29c-73c2-433d-80d2-6bad896374bf" providerId="ADAL" clId="{3EE59B2D-4E87-41B5-935F-A84362F24154}" dt="2022-02-04T18:11:37.932" v="45" actId="113"/>
          <ac:spMkLst>
            <pc:docMk/>
            <pc:sldMk cId="1778684473" sldId="284"/>
            <ac:spMk id="2" creationId="{4995BC13-BAA2-454C-9745-3C22166A2A73}"/>
          </ac:spMkLst>
        </pc:spChg>
        <pc:picChg chg="mod">
          <ac:chgData name="Paul Tinkler" userId="bcebf29c-73c2-433d-80d2-6bad896374bf" providerId="ADAL" clId="{3EE59B2D-4E87-41B5-935F-A84362F24154}" dt="2022-02-04T18:14:51.450" v="48" actId="1076"/>
          <ac:picMkLst>
            <pc:docMk/>
            <pc:sldMk cId="1778684473" sldId="284"/>
            <ac:picMk id="4" creationId="{694E3A06-DB42-40F4-BBE7-E24494548814}"/>
          </ac:picMkLst>
        </pc:picChg>
      </pc:sldChg>
      <pc:sldChg chg="modSp mod">
        <pc:chgData name="Paul Tinkler" userId="bcebf29c-73c2-433d-80d2-6bad896374bf" providerId="ADAL" clId="{3EE59B2D-4E87-41B5-935F-A84362F24154}" dt="2022-02-04T17:46:57.431" v="39" actId="6549"/>
        <pc:sldMkLst>
          <pc:docMk/>
          <pc:sldMk cId="1883362871" sldId="456"/>
        </pc:sldMkLst>
        <pc:spChg chg="mod">
          <ac:chgData name="Paul Tinkler" userId="bcebf29c-73c2-433d-80d2-6bad896374bf" providerId="ADAL" clId="{3EE59B2D-4E87-41B5-935F-A84362F24154}" dt="2022-02-04T17:46:57.431" v="39" actId="6549"/>
          <ac:spMkLst>
            <pc:docMk/>
            <pc:sldMk cId="1883362871" sldId="456"/>
            <ac:spMk id="4" creationId="{F4DB6B4C-DB96-4455-863F-A166338EF080}"/>
          </ac:spMkLst>
        </pc:spChg>
      </pc:sldChg>
      <pc:sldChg chg="add">
        <pc:chgData name="Paul Tinkler" userId="bcebf29c-73c2-433d-80d2-6bad896374bf" providerId="ADAL" clId="{3EE59B2D-4E87-41B5-935F-A84362F24154}" dt="2022-02-04T17:43:23.533" v="0"/>
        <pc:sldMkLst>
          <pc:docMk/>
          <pc:sldMk cId="2539516818" sldId="457"/>
        </pc:sldMkLst>
      </pc:sldChg>
      <pc:sldChg chg="modSp add mod">
        <pc:chgData name="Paul Tinkler" userId="bcebf29c-73c2-433d-80d2-6bad896374bf" providerId="ADAL" clId="{3EE59B2D-4E87-41B5-935F-A84362F24154}" dt="2022-02-04T17:44:42.247" v="7" actId="122"/>
        <pc:sldMkLst>
          <pc:docMk/>
          <pc:sldMk cId="826253935" sldId="458"/>
        </pc:sldMkLst>
        <pc:spChg chg="mod">
          <ac:chgData name="Paul Tinkler" userId="bcebf29c-73c2-433d-80d2-6bad896374bf" providerId="ADAL" clId="{3EE59B2D-4E87-41B5-935F-A84362F24154}" dt="2022-02-04T17:44:42.247" v="7" actId="122"/>
          <ac:spMkLst>
            <pc:docMk/>
            <pc:sldMk cId="826253935" sldId="458"/>
            <ac:spMk id="2" creationId="{00000000-0000-0000-0000-000000000000}"/>
          </ac:spMkLst>
        </pc:spChg>
      </pc:sldChg>
      <pc:sldChg chg="add">
        <pc:chgData name="Paul Tinkler" userId="bcebf29c-73c2-433d-80d2-6bad896374bf" providerId="ADAL" clId="{3EE59B2D-4E87-41B5-935F-A84362F24154}" dt="2022-02-04T17:51:44.576" v="40"/>
        <pc:sldMkLst>
          <pc:docMk/>
          <pc:sldMk cId="2216435235" sldId="459"/>
        </pc:sldMkLst>
      </pc:sldChg>
      <pc:sldChg chg="add">
        <pc:chgData name="Paul Tinkler" userId="bcebf29c-73c2-433d-80d2-6bad896374bf" providerId="ADAL" clId="{3EE59B2D-4E87-41B5-935F-A84362F24154}" dt="2022-02-04T17:51:53.138" v="41"/>
        <pc:sldMkLst>
          <pc:docMk/>
          <pc:sldMk cId="3105899325" sldId="460"/>
        </pc:sldMkLst>
      </pc:sldChg>
      <pc:sldChg chg="add">
        <pc:chgData name="Paul Tinkler" userId="bcebf29c-73c2-433d-80d2-6bad896374bf" providerId="ADAL" clId="{3EE59B2D-4E87-41B5-935F-A84362F24154}" dt="2022-02-04T17:52:00.791" v="42"/>
        <pc:sldMkLst>
          <pc:docMk/>
          <pc:sldMk cId="3142731103" sldId="46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0176DF-F8B5-4238-A2FF-508BDDDC945B}" type="doc">
      <dgm:prSet loTypeId="urn:microsoft.com/office/officeart/2005/8/layout/radial2" loCatId="relationship" qsTypeId="urn:microsoft.com/office/officeart/2005/8/quickstyle/simple1" qsCatId="simple" csTypeId="urn:microsoft.com/office/officeart/2005/8/colors/colorful1" csCatId="colorful" phldr="1"/>
      <dgm:spPr/>
      <dgm:t>
        <a:bodyPr/>
        <a:lstStyle/>
        <a:p>
          <a:endParaRPr lang="en-GB"/>
        </a:p>
      </dgm:t>
    </dgm:pt>
    <dgm:pt modelId="{A9059E55-6F0A-497B-A4F9-65A1B4D72156}">
      <dgm:prSet phldrT="[Text]" custT="1"/>
      <dgm:spPr/>
      <dgm:t>
        <a:bodyPr/>
        <a:lstStyle/>
        <a:p>
          <a:endParaRPr lang="en-GB" sz="1400" dirty="0"/>
        </a:p>
      </dgm:t>
    </dgm:pt>
    <dgm:pt modelId="{966293C4-AE9D-4B41-AD23-DC2FC7691D45}" type="parTrans" cxnId="{EAF5CA14-154C-4599-AB1A-C92F34250280}">
      <dgm:prSet/>
      <dgm:spPr/>
      <dgm:t>
        <a:bodyPr/>
        <a:lstStyle/>
        <a:p>
          <a:endParaRPr lang="en-GB"/>
        </a:p>
      </dgm:t>
    </dgm:pt>
    <dgm:pt modelId="{70282CF5-E476-4071-8107-45FA747B2848}" type="sibTrans" cxnId="{EAF5CA14-154C-4599-AB1A-C92F34250280}">
      <dgm:prSet/>
      <dgm:spPr/>
      <dgm:t>
        <a:bodyPr/>
        <a:lstStyle/>
        <a:p>
          <a:endParaRPr lang="en-GB"/>
        </a:p>
      </dgm:t>
    </dgm:pt>
    <dgm:pt modelId="{944F0CA0-CB8B-4770-AC58-26EC47B6AFE6}">
      <dgm:prSet phldrT="[Text]" custT="1"/>
      <dgm:spPr/>
      <dgm:t>
        <a:bodyPr/>
        <a:lstStyle/>
        <a:p>
          <a:r>
            <a:rPr lang="en-GB" sz="1400" dirty="0"/>
            <a:t>Workforce Development (WD)</a:t>
          </a:r>
        </a:p>
      </dgm:t>
    </dgm:pt>
    <dgm:pt modelId="{74CC9DD9-8F38-4AB4-A8EC-AB51C2599D12}" type="sibTrans" cxnId="{57B24C9D-46F0-49E5-958C-F4C3AE7A4591}">
      <dgm:prSet/>
      <dgm:spPr/>
      <dgm:t>
        <a:bodyPr/>
        <a:lstStyle/>
        <a:p>
          <a:endParaRPr lang="en-GB"/>
        </a:p>
      </dgm:t>
    </dgm:pt>
    <dgm:pt modelId="{B5E49ADA-77A8-4CD6-9AC0-CB005EBAFA19}" type="parTrans" cxnId="{57B24C9D-46F0-49E5-958C-F4C3AE7A4591}">
      <dgm:prSet/>
      <dgm:spPr/>
      <dgm:t>
        <a:bodyPr/>
        <a:lstStyle/>
        <a:p>
          <a:endParaRPr lang="en-GB"/>
        </a:p>
      </dgm:t>
    </dgm:pt>
    <dgm:pt modelId="{FC97BAEB-5F0A-49E9-9031-0F19C5AC2A52}">
      <dgm:prSet phldrT="[Text]" custT="1"/>
      <dgm:spPr/>
      <dgm:t>
        <a:bodyPr/>
        <a:lstStyle/>
        <a:p>
          <a:endParaRPr lang="en-GB" sz="1400" dirty="0"/>
        </a:p>
      </dgm:t>
    </dgm:pt>
    <dgm:pt modelId="{62C51CD2-DA23-41B4-9B01-E861597A6017}" type="parTrans" cxnId="{4D783A09-36C9-42B6-A9B7-8D04A89E353A}">
      <dgm:prSet/>
      <dgm:spPr/>
      <dgm:t>
        <a:bodyPr/>
        <a:lstStyle/>
        <a:p>
          <a:endParaRPr lang="en-GB"/>
        </a:p>
      </dgm:t>
    </dgm:pt>
    <dgm:pt modelId="{59969084-F6A4-40F2-8973-359ABAD80868}" type="sibTrans" cxnId="{4D783A09-36C9-42B6-A9B7-8D04A89E353A}">
      <dgm:prSet/>
      <dgm:spPr/>
      <dgm:t>
        <a:bodyPr/>
        <a:lstStyle/>
        <a:p>
          <a:endParaRPr lang="en-GB"/>
        </a:p>
      </dgm:t>
    </dgm:pt>
    <dgm:pt modelId="{28E85FD5-642A-4E44-9D77-B8E7571EEE44}">
      <dgm:prSet phldrT="[Text]"/>
      <dgm:spPr/>
      <dgm:t>
        <a:bodyPr/>
        <a:lstStyle/>
        <a:p>
          <a:r>
            <a:rPr lang="en-GB" dirty="0"/>
            <a:t>Business Performance (BP)</a:t>
          </a:r>
        </a:p>
      </dgm:t>
    </dgm:pt>
    <dgm:pt modelId="{75EADBA1-50C2-4575-8E9C-C6005AE63A94}" type="sibTrans" cxnId="{FCF590C5-0197-44B2-BFDE-380AED422692}">
      <dgm:prSet/>
      <dgm:spPr/>
      <dgm:t>
        <a:bodyPr/>
        <a:lstStyle/>
        <a:p>
          <a:endParaRPr lang="en-GB"/>
        </a:p>
      </dgm:t>
    </dgm:pt>
    <dgm:pt modelId="{EE139737-DBFA-4C90-B4EC-1561980009D1}" type="parTrans" cxnId="{FCF590C5-0197-44B2-BFDE-380AED422692}">
      <dgm:prSet/>
      <dgm:spPr/>
      <dgm:t>
        <a:bodyPr/>
        <a:lstStyle/>
        <a:p>
          <a:endParaRPr lang="en-GB"/>
        </a:p>
      </dgm:t>
    </dgm:pt>
    <dgm:pt modelId="{B6304353-B708-4F89-9E86-557C6FEEC430}" type="pres">
      <dgm:prSet presAssocID="{E80176DF-F8B5-4238-A2FF-508BDDDC945B}" presName="composite" presStyleCnt="0">
        <dgm:presLayoutVars>
          <dgm:chMax val="5"/>
          <dgm:dir/>
          <dgm:animLvl val="ctr"/>
          <dgm:resizeHandles val="exact"/>
        </dgm:presLayoutVars>
      </dgm:prSet>
      <dgm:spPr/>
    </dgm:pt>
    <dgm:pt modelId="{684654EB-2384-4591-9349-AA110D3B0D94}" type="pres">
      <dgm:prSet presAssocID="{E80176DF-F8B5-4238-A2FF-508BDDDC945B}" presName="cycle" presStyleCnt="0"/>
      <dgm:spPr/>
    </dgm:pt>
    <dgm:pt modelId="{72DFF658-602A-4FF1-9071-C25665E7DE5C}" type="pres">
      <dgm:prSet presAssocID="{E80176DF-F8B5-4238-A2FF-508BDDDC945B}" presName="centerShape" presStyleCnt="0"/>
      <dgm:spPr/>
    </dgm:pt>
    <dgm:pt modelId="{168BA934-EA1B-4FB2-B183-07453D300590}" type="pres">
      <dgm:prSet presAssocID="{E80176DF-F8B5-4238-A2FF-508BDDDC945B}" presName="connSite" presStyleLbl="node1" presStyleIdx="0" presStyleCnt="3"/>
      <dgm:spPr/>
    </dgm:pt>
    <dgm:pt modelId="{414DC53F-BF2C-4D50-8688-6BCDEF69834F}" type="pres">
      <dgm:prSet presAssocID="{E80176DF-F8B5-4238-A2FF-508BDDDC945B}" presName="visible" presStyleLbl="node1" presStyleIdx="0" presStyleCnt="3" custScaleX="124628" custScaleY="109735" custLinFactNeighborX="-19724" custLinFactNeighborY="-27451"/>
      <dgm:spPr/>
    </dgm:pt>
    <dgm:pt modelId="{70B7F810-8C95-462C-B39A-15A08175E530}" type="pres">
      <dgm:prSet presAssocID="{B5E49ADA-77A8-4CD6-9AC0-CB005EBAFA19}" presName="Name25" presStyleLbl="parChTrans1D1" presStyleIdx="0" presStyleCnt="2"/>
      <dgm:spPr/>
    </dgm:pt>
    <dgm:pt modelId="{06134BDC-AD48-4618-A6AC-1E6BEDB010E1}" type="pres">
      <dgm:prSet presAssocID="{944F0CA0-CB8B-4770-AC58-26EC47B6AFE6}" presName="node" presStyleCnt="0"/>
      <dgm:spPr/>
    </dgm:pt>
    <dgm:pt modelId="{A85CA130-8516-401A-9387-86B4C30897CE}" type="pres">
      <dgm:prSet presAssocID="{944F0CA0-CB8B-4770-AC58-26EC47B6AFE6}" presName="parentNode" presStyleLbl="node1" presStyleIdx="1" presStyleCnt="3" custScaleX="129631" custScaleY="126487" custLinFactNeighborX="22089" custLinFactNeighborY="-25928">
        <dgm:presLayoutVars>
          <dgm:chMax val="1"/>
          <dgm:bulletEnabled val="1"/>
        </dgm:presLayoutVars>
      </dgm:prSet>
      <dgm:spPr/>
    </dgm:pt>
    <dgm:pt modelId="{A6F4CAEA-B1D1-484C-87AE-4F7D778731C7}" type="pres">
      <dgm:prSet presAssocID="{944F0CA0-CB8B-4770-AC58-26EC47B6AFE6}" presName="childNode" presStyleLbl="revTx" presStyleIdx="0" presStyleCnt="1">
        <dgm:presLayoutVars>
          <dgm:bulletEnabled val="1"/>
        </dgm:presLayoutVars>
      </dgm:prSet>
      <dgm:spPr/>
    </dgm:pt>
    <dgm:pt modelId="{7E22D6EB-E1E5-4C5D-A5D2-B5672701761C}" type="pres">
      <dgm:prSet presAssocID="{EE139737-DBFA-4C90-B4EC-1561980009D1}" presName="Name25" presStyleLbl="parChTrans1D1" presStyleIdx="1" presStyleCnt="2"/>
      <dgm:spPr/>
    </dgm:pt>
    <dgm:pt modelId="{768C8372-54CC-4B53-9D77-1FD35D8F6DE1}" type="pres">
      <dgm:prSet presAssocID="{28E85FD5-642A-4E44-9D77-B8E7571EEE44}" presName="node" presStyleCnt="0"/>
      <dgm:spPr/>
    </dgm:pt>
    <dgm:pt modelId="{9B253933-CBED-4CB4-9BCF-1FB1A63EC50E}" type="pres">
      <dgm:prSet presAssocID="{28E85FD5-642A-4E44-9D77-B8E7571EEE44}" presName="parentNode" presStyleLbl="node1" presStyleIdx="2" presStyleCnt="3" custScaleX="119558" custScaleY="119426" custLinFactNeighborX="22804" custLinFactNeighborY="-17430">
        <dgm:presLayoutVars>
          <dgm:chMax val="1"/>
          <dgm:bulletEnabled val="1"/>
        </dgm:presLayoutVars>
      </dgm:prSet>
      <dgm:spPr/>
    </dgm:pt>
    <dgm:pt modelId="{77DCBA54-2DDD-43A8-BF07-33C47DDEC7E3}" type="pres">
      <dgm:prSet presAssocID="{28E85FD5-642A-4E44-9D77-B8E7571EEE44}" presName="childNode" presStyleLbl="revTx" presStyleIdx="0" presStyleCnt="1">
        <dgm:presLayoutVars>
          <dgm:bulletEnabled val="1"/>
        </dgm:presLayoutVars>
      </dgm:prSet>
      <dgm:spPr/>
    </dgm:pt>
  </dgm:ptLst>
  <dgm:cxnLst>
    <dgm:cxn modelId="{4D783A09-36C9-42B6-A9B7-8D04A89E353A}" srcId="{944F0CA0-CB8B-4770-AC58-26EC47B6AFE6}" destId="{FC97BAEB-5F0A-49E9-9031-0F19C5AC2A52}" srcOrd="1" destOrd="0" parTransId="{62C51CD2-DA23-41B4-9B01-E861597A6017}" sibTransId="{59969084-F6A4-40F2-8973-359ABAD80868}"/>
    <dgm:cxn modelId="{EAF5CA14-154C-4599-AB1A-C92F34250280}" srcId="{944F0CA0-CB8B-4770-AC58-26EC47B6AFE6}" destId="{A9059E55-6F0A-497B-A4F9-65A1B4D72156}" srcOrd="0" destOrd="0" parTransId="{966293C4-AE9D-4B41-AD23-DC2FC7691D45}" sibTransId="{70282CF5-E476-4071-8107-45FA747B2848}"/>
    <dgm:cxn modelId="{99CD3326-C454-4CF2-867A-FFB57A073A43}" type="presOf" srcId="{B5E49ADA-77A8-4CD6-9AC0-CB005EBAFA19}" destId="{70B7F810-8C95-462C-B39A-15A08175E530}" srcOrd="0" destOrd="0" presId="urn:microsoft.com/office/officeart/2005/8/layout/radial2"/>
    <dgm:cxn modelId="{419A0C35-AD42-41D8-97EB-D65981D62887}" type="presOf" srcId="{944F0CA0-CB8B-4770-AC58-26EC47B6AFE6}" destId="{A85CA130-8516-401A-9387-86B4C30897CE}" srcOrd="0" destOrd="0" presId="urn:microsoft.com/office/officeart/2005/8/layout/radial2"/>
    <dgm:cxn modelId="{862D805E-33EB-4E8B-A4DB-C94D8F18C9E5}" type="presOf" srcId="{A9059E55-6F0A-497B-A4F9-65A1B4D72156}" destId="{A6F4CAEA-B1D1-484C-87AE-4F7D778731C7}" srcOrd="0" destOrd="0" presId="urn:microsoft.com/office/officeart/2005/8/layout/radial2"/>
    <dgm:cxn modelId="{5F030F54-7164-466E-AC05-9E2ECD66E8B5}" type="presOf" srcId="{E80176DF-F8B5-4238-A2FF-508BDDDC945B}" destId="{B6304353-B708-4F89-9E86-557C6FEEC430}" srcOrd="0" destOrd="0" presId="urn:microsoft.com/office/officeart/2005/8/layout/radial2"/>
    <dgm:cxn modelId="{57B24C9D-46F0-49E5-958C-F4C3AE7A4591}" srcId="{E80176DF-F8B5-4238-A2FF-508BDDDC945B}" destId="{944F0CA0-CB8B-4770-AC58-26EC47B6AFE6}" srcOrd="0" destOrd="0" parTransId="{B5E49ADA-77A8-4CD6-9AC0-CB005EBAFA19}" sibTransId="{74CC9DD9-8F38-4AB4-A8EC-AB51C2599D12}"/>
    <dgm:cxn modelId="{D377C0A9-33F1-4CE0-AE6C-C7554D012879}" type="presOf" srcId="{28E85FD5-642A-4E44-9D77-B8E7571EEE44}" destId="{9B253933-CBED-4CB4-9BCF-1FB1A63EC50E}" srcOrd="0" destOrd="0" presId="urn:microsoft.com/office/officeart/2005/8/layout/radial2"/>
    <dgm:cxn modelId="{FCF590C5-0197-44B2-BFDE-380AED422692}" srcId="{E80176DF-F8B5-4238-A2FF-508BDDDC945B}" destId="{28E85FD5-642A-4E44-9D77-B8E7571EEE44}" srcOrd="1" destOrd="0" parTransId="{EE139737-DBFA-4C90-B4EC-1561980009D1}" sibTransId="{75EADBA1-50C2-4575-8E9C-C6005AE63A94}"/>
    <dgm:cxn modelId="{D72C6CDC-8A8A-4A6D-A201-DC7EF248DC0D}" type="presOf" srcId="{FC97BAEB-5F0A-49E9-9031-0F19C5AC2A52}" destId="{A6F4CAEA-B1D1-484C-87AE-4F7D778731C7}" srcOrd="0" destOrd="1" presId="urn:microsoft.com/office/officeart/2005/8/layout/radial2"/>
    <dgm:cxn modelId="{16EFF1F5-2881-4290-BF7A-E75D1609DCE6}" type="presOf" srcId="{EE139737-DBFA-4C90-B4EC-1561980009D1}" destId="{7E22D6EB-E1E5-4C5D-A5D2-B5672701761C}" srcOrd="0" destOrd="0" presId="urn:microsoft.com/office/officeart/2005/8/layout/radial2"/>
    <dgm:cxn modelId="{A5D4C170-3B06-41E0-B2B7-A6BB92E3E19E}" type="presParOf" srcId="{B6304353-B708-4F89-9E86-557C6FEEC430}" destId="{684654EB-2384-4591-9349-AA110D3B0D94}" srcOrd="0" destOrd="0" presId="urn:microsoft.com/office/officeart/2005/8/layout/radial2"/>
    <dgm:cxn modelId="{B141836C-9EA3-4C94-94CC-EAD84C5FAC1A}" type="presParOf" srcId="{684654EB-2384-4591-9349-AA110D3B0D94}" destId="{72DFF658-602A-4FF1-9071-C25665E7DE5C}" srcOrd="0" destOrd="0" presId="urn:microsoft.com/office/officeart/2005/8/layout/radial2"/>
    <dgm:cxn modelId="{DC6A7673-3713-4F93-AD80-589AD18AFA4E}" type="presParOf" srcId="{72DFF658-602A-4FF1-9071-C25665E7DE5C}" destId="{168BA934-EA1B-4FB2-B183-07453D300590}" srcOrd="0" destOrd="0" presId="urn:microsoft.com/office/officeart/2005/8/layout/radial2"/>
    <dgm:cxn modelId="{0D99A699-900A-42DF-B1E3-345FE62C87EE}" type="presParOf" srcId="{72DFF658-602A-4FF1-9071-C25665E7DE5C}" destId="{414DC53F-BF2C-4D50-8688-6BCDEF69834F}" srcOrd="1" destOrd="0" presId="urn:microsoft.com/office/officeart/2005/8/layout/radial2"/>
    <dgm:cxn modelId="{FC2FA86F-CD01-47F8-B5B8-22D5E8D1CB36}" type="presParOf" srcId="{684654EB-2384-4591-9349-AA110D3B0D94}" destId="{70B7F810-8C95-462C-B39A-15A08175E530}" srcOrd="1" destOrd="0" presId="urn:microsoft.com/office/officeart/2005/8/layout/radial2"/>
    <dgm:cxn modelId="{034AD654-FE4C-4E8E-B52F-E1F2DED03A72}" type="presParOf" srcId="{684654EB-2384-4591-9349-AA110D3B0D94}" destId="{06134BDC-AD48-4618-A6AC-1E6BEDB010E1}" srcOrd="2" destOrd="0" presId="urn:microsoft.com/office/officeart/2005/8/layout/radial2"/>
    <dgm:cxn modelId="{1ADBAB89-BC3F-4768-B602-BBE544CB4EB6}" type="presParOf" srcId="{06134BDC-AD48-4618-A6AC-1E6BEDB010E1}" destId="{A85CA130-8516-401A-9387-86B4C30897CE}" srcOrd="0" destOrd="0" presId="urn:microsoft.com/office/officeart/2005/8/layout/radial2"/>
    <dgm:cxn modelId="{12DCCB6D-D85D-456F-8534-E0405503084C}" type="presParOf" srcId="{06134BDC-AD48-4618-A6AC-1E6BEDB010E1}" destId="{A6F4CAEA-B1D1-484C-87AE-4F7D778731C7}" srcOrd="1" destOrd="0" presId="urn:microsoft.com/office/officeart/2005/8/layout/radial2"/>
    <dgm:cxn modelId="{200DD3F4-8920-4F85-AFE2-3656CA7C8727}" type="presParOf" srcId="{684654EB-2384-4591-9349-AA110D3B0D94}" destId="{7E22D6EB-E1E5-4C5D-A5D2-B5672701761C}" srcOrd="3" destOrd="0" presId="urn:microsoft.com/office/officeart/2005/8/layout/radial2"/>
    <dgm:cxn modelId="{07418FFF-890F-4F56-A0CE-600426D657DE}" type="presParOf" srcId="{684654EB-2384-4591-9349-AA110D3B0D94}" destId="{768C8372-54CC-4B53-9D77-1FD35D8F6DE1}" srcOrd="4" destOrd="0" presId="urn:microsoft.com/office/officeart/2005/8/layout/radial2"/>
    <dgm:cxn modelId="{2CA410D2-B289-4050-9102-4F8A29EEF2EC}" type="presParOf" srcId="{768C8372-54CC-4B53-9D77-1FD35D8F6DE1}" destId="{9B253933-CBED-4CB4-9BCF-1FB1A63EC50E}" srcOrd="0" destOrd="0" presId="urn:microsoft.com/office/officeart/2005/8/layout/radial2"/>
    <dgm:cxn modelId="{36AA6D81-91AD-4B3D-AA00-2E6CF9ACF88C}" type="presParOf" srcId="{768C8372-54CC-4B53-9D77-1FD35D8F6DE1}" destId="{77DCBA54-2DDD-43A8-BF07-33C47DDEC7E3}"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517FE3-2564-47CF-9BE4-D825969D447E}" type="doc">
      <dgm:prSet loTypeId="urn:microsoft.com/office/officeart/2005/8/layout/equation2" loCatId="process" qsTypeId="urn:microsoft.com/office/officeart/2005/8/quickstyle/simple5" qsCatId="simple" csTypeId="urn:microsoft.com/office/officeart/2005/8/colors/colorful1" csCatId="colorful" phldr="1"/>
      <dgm:spPr/>
    </dgm:pt>
    <dgm:pt modelId="{E3B217EE-2655-4211-ADE3-FBCD56A23CBB}">
      <dgm:prSet phldrT="[Text]" custT="1"/>
      <dgm:spPr/>
      <dgm:t>
        <a:bodyPr/>
        <a:lstStyle/>
        <a:p>
          <a:r>
            <a:rPr lang="en-GB" sz="1600" dirty="0">
              <a:solidFill>
                <a:schemeClr val="tx1"/>
              </a:solidFill>
            </a:rPr>
            <a:t>Mindfulness (M</a:t>
          </a:r>
          <a:r>
            <a:rPr lang="en-GB" sz="1600" dirty="0"/>
            <a:t>)</a:t>
          </a:r>
        </a:p>
      </dgm:t>
    </dgm:pt>
    <dgm:pt modelId="{EBCDA546-5562-42C9-99E2-1CB49787E7F7}" type="parTrans" cxnId="{C9ACEDB0-100E-4EB1-88FF-1C5F704AC488}">
      <dgm:prSet/>
      <dgm:spPr/>
      <dgm:t>
        <a:bodyPr/>
        <a:lstStyle/>
        <a:p>
          <a:endParaRPr lang="en-GB"/>
        </a:p>
      </dgm:t>
    </dgm:pt>
    <dgm:pt modelId="{F6DA89C9-BC2A-445B-8452-E2DB5C9F21E5}" type="sibTrans" cxnId="{C9ACEDB0-100E-4EB1-88FF-1C5F704AC488}">
      <dgm:prSet/>
      <dgm:spPr/>
      <dgm:t>
        <a:bodyPr/>
        <a:lstStyle/>
        <a:p>
          <a:endParaRPr lang="en-GB"/>
        </a:p>
      </dgm:t>
    </dgm:pt>
    <dgm:pt modelId="{73219D5F-8B48-423A-90E4-5C2004ECAE0A}">
      <dgm:prSet phldrT="[Text]" custT="1"/>
      <dgm:spPr/>
      <dgm:t>
        <a:bodyPr/>
        <a:lstStyle/>
        <a:p>
          <a:r>
            <a:rPr lang="en-GB" sz="1600" dirty="0"/>
            <a:t>Emotional Intelligence (EI)</a:t>
          </a:r>
        </a:p>
      </dgm:t>
    </dgm:pt>
    <dgm:pt modelId="{E73BA39C-2837-4F61-8613-60DCDCED908A}" type="parTrans" cxnId="{80F38D64-1ABD-4D76-843C-665774D93648}">
      <dgm:prSet/>
      <dgm:spPr/>
      <dgm:t>
        <a:bodyPr/>
        <a:lstStyle/>
        <a:p>
          <a:endParaRPr lang="en-GB"/>
        </a:p>
      </dgm:t>
    </dgm:pt>
    <dgm:pt modelId="{6F4DEB02-8DBE-4188-A6E2-4BFE429E2104}" type="sibTrans" cxnId="{80F38D64-1ABD-4D76-843C-665774D93648}">
      <dgm:prSet/>
      <dgm:spPr>
        <a:solidFill>
          <a:schemeClr val="accent1">
            <a:lumMod val="60000"/>
            <a:lumOff val="40000"/>
          </a:schemeClr>
        </a:solidFill>
        <a:ln>
          <a:solidFill>
            <a:schemeClr val="accent1"/>
          </a:solidFill>
        </a:ln>
      </dgm:spPr>
      <dgm:t>
        <a:bodyPr/>
        <a:lstStyle/>
        <a:p>
          <a:endParaRPr lang="en-GB" dirty="0"/>
        </a:p>
      </dgm:t>
    </dgm:pt>
    <dgm:pt modelId="{AA5A98C4-D0FF-45F9-8132-05D64B51D854}">
      <dgm:prSet phldrT="[Text]"/>
      <dgm:spPr/>
      <dgm:t>
        <a:bodyPr/>
        <a:lstStyle/>
        <a:p>
          <a:r>
            <a:rPr lang="en-GB" dirty="0">
              <a:solidFill>
                <a:schemeClr val="tx1"/>
              </a:solidFill>
            </a:rPr>
            <a:t>Own workplace performance (WP)</a:t>
          </a:r>
        </a:p>
      </dgm:t>
    </dgm:pt>
    <dgm:pt modelId="{4A0047DD-09E7-4BF9-8772-C879A7FDD49D}" type="parTrans" cxnId="{11397AD1-D99D-4CF8-97E4-C0CF00BB0710}">
      <dgm:prSet/>
      <dgm:spPr/>
      <dgm:t>
        <a:bodyPr/>
        <a:lstStyle/>
        <a:p>
          <a:endParaRPr lang="en-GB"/>
        </a:p>
      </dgm:t>
    </dgm:pt>
    <dgm:pt modelId="{C7DDE56B-637A-4D42-A60D-A585965565D4}" type="sibTrans" cxnId="{11397AD1-D99D-4CF8-97E4-C0CF00BB0710}">
      <dgm:prSet/>
      <dgm:spPr/>
      <dgm:t>
        <a:bodyPr/>
        <a:lstStyle/>
        <a:p>
          <a:endParaRPr lang="en-GB"/>
        </a:p>
      </dgm:t>
    </dgm:pt>
    <dgm:pt modelId="{9A4BFD03-63AF-4F92-BC3C-CD56FE027142}" type="pres">
      <dgm:prSet presAssocID="{F1517FE3-2564-47CF-9BE4-D825969D447E}" presName="Name0" presStyleCnt="0">
        <dgm:presLayoutVars>
          <dgm:dir/>
          <dgm:resizeHandles val="exact"/>
        </dgm:presLayoutVars>
      </dgm:prSet>
      <dgm:spPr/>
    </dgm:pt>
    <dgm:pt modelId="{B49F85C2-1531-47CC-9DFD-19ACE4B378EC}" type="pres">
      <dgm:prSet presAssocID="{F1517FE3-2564-47CF-9BE4-D825969D447E}" presName="vNodes" presStyleCnt="0"/>
      <dgm:spPr/>
    </dgm:pt>
    <dgm:pt modelId="{F0ABA7D8-BDAA-4955-AE8B-32739CE878A7}" type="pres">
      <dgm:prSet presAssocID="{E3B217EE-2655-4211-ADE3-FBCD56A23CBB}" presName="node" presStyleLbl="node1" presStyleIdx="0" presStyleCnt="3" custScaleX="171179" custScaleY="141764" custLinFactY="-4270" custLinFactNeighborX="-4577" custLinFactNeighborY="-100000">
        <dgm:presLayoutVars>
          <dgm:bulletEnabled val="1"/>
        </dgm:presLayoutVars>
      </dgm:prSet>
      <dgm:spPr/>
    </dgm:pt>
    <dgm:pt modelId="{11162C0B-28A1-4A17-B062-D95468F2CDA4}" type="pres">
      <dgm:prSet presAssocID="{F6DA89C9-BC2A-445B-8452-E2DB5C9F21E5}" presName="spacerT" presStyleCnt="0"/>
      <dgm:spPr/>
    </dgm:pt>
    <dgm:pt modelId="{6F353D2D-F3AD-46C1-A663-45E456B9EA74}" type="pres">
      <dgm:prSet presAssocID="{F6DA89C9-BC2A-445B-8452-E2DB5C9F21E5}" presName="sibTrans" presStyleLbl="sibTrans2D1" presStyleIdx="0" presStyleCnt="2" custLinFactNeighborX="-7892" custLinFactNeighborY="-55254"/>
      <dgm:spPr/>
    </dgm:pt>
    <dgm:pt modelId="{D681DEC0-04F3-48FC-BFE8-8DE1DF2376F8}" type="pres">
      <dgm:prSet presAssocID="{F6DA89C9-BC2A-445B-8452-E2DB5C9F21E5}" presName="spacerB" presStyleCnt="0"/>
      <dgm:spPr/>
    </dgm:pt>
    <dgm:pt modelId="{3E333EEF-91A0-46CF-AF22-B681B6338550}" type="pres">
      <dgm:prSet presAssocID="{73219D5F-8B48-423A-90E4-5C2004ECAE0A}" presName="node" presStyleLbl="node1" presStyleIdx="1" presStyleCnt="3" custScaleX="160101" custScaleY="136137" custLinFactNeighborX="-4577" custLinFactNeighborY="62521">
        <dgm:presLayoutVars>
          <dgm:bulletEnabled val="1"/>
        </dgm:presLayoutVars>
      </dgm:prSet>
      <dgm:spPr/>
    </dgm:pt>
    <dgm:pt modelId="{35AFC0AB-ACC9-4480-AC62-8E391A05E7C2}" type="pres">
      <dgm:prSet presAssocID="{F1517FE3-2564-47CF-9BE4-D825969D447E}" presName="sibTransLast" presStyleLbl="sibTrans2D1" presStyleIdx="1" presStyleCnt="2" custScaleX="238654" custLinFactNeighborX="-45220" custLinFactNeighborY="1070"/>
      <dgm:spPr/>
    </dgm:pt>
    <dgm:pt modelId="{B18509CD-9D98-429B-9E78-2F1980F4A5A7}" type="pres">
      <dgm:prSet presAssocID="{F1517FE3-2564-47CF-9BE4-D825969D447E}" presName="connectorText" presStyleLbl="sibTrans2D1" presStyleIdx="1" presStyleCnt="2"/>
      <dgm:spPr/>
    </dgm:pt>
    <dgm:pt modelId="{2E2A2307-167C-4B5C-B8AB-9F72B4E35B87}" type="pres">
      <dgm:prSet presAssocID="{F1517FE3-2564-47CF-9BE4-D825969D447E}" presName="lastNode" presStyleLbl="node1" presStyleIdx="2" presStyleCnt="3" custLinFactX="19758" custLinFactNeighborX="100000" custLinFactNeighborY="0">
        <dgm:presLayoutVars>
          <dgm:bulletEnabled val="1"/>
        </dgm:presLayoutVars>
      </dgm:prSet>
      <dgm:spPr/>
    </dgm:pt>
  </dgm:ptLst>
  <dgm:cxnLst>
    <dgm:cxn modelId="{828AFC2C-B768-4FAF-9B98-63640039DDED}" type="presOf" srcId="{73219D5F-8B48-423A-90E4-5C2004ECAE0A}" destId="{3E333EEF-91A0-46CF-AF22-B681B6338550}" srcOrd="0" destOrd="0" presId="urn:microsoft.com/office/officeart/2005/8/layout/equation2"/>
    <dgm:cxn modelId="{80F38D64-1ABD-4D76-843C-665774D93648}" srcId="{F1517FE3-2564-47CF-9BE4-D825969D447E}" destId="{73219D5F-8B48-423A-90E4-5C2004ECAE0A}" srcOrd="1" destOrd="0" parTransId="{E73BA39C-2837-4F61-8613-60DCDCED908A}" sibTransId="{6F4DEB02-8DBE-4188-A6E2-4BFE429E2104}"/>
    <dgm:cxn modelId="{4A24F865-66DD-4964-ABA5-8A5B95466AE9}" type="presOf" srcId="{6F4DEB02-8DBE-4188-A6E2-4BFE429E2104}" destId="{35AFC0AB-ACC9-4480-AC62-8E391A05E7C2}" srcOrd="0" destOrd="0" presId="urn:microsoft.com/office/officeart/2005/8/layout/equation2"/>
    <dgm:cxn modelId="{AC70B082-A3E5-4205-A4AB-0B62F7C56632}" type="presOf" srcId="{F6DA89C9-BC2A-445B-8452-E2DB5C9F21E5}" destId="{6F353D2D-F3AD-46C1-A663-45E456B9EA74}" srcOrd="0" destOrd="0" presId="urn:microsoft.com/office/officeart/2005/8/layout/equation2"/>
    <dgm:cxn modelId="{B6592790-FC49-4010-910D-2079CF78E112}" type="presOf" srcId="{E3B217EE-2655-4211-ADE3-FBCD56A23CBB}" destId="{F0ABA7D8-BDAA-4955-AE8B-32739CE878A7}" srcOrd="0" destOrd="0" presId="urn:microsoft.com/office/officeart/2005/8/layout/equation2"/>
    <dgm:cxn modelId="{DC8AD799-BFD8-4E38-96B7-BA47A87518BA}" type="presOf" srcId="{F1517FE3-2564-47CF-9BE4-D825969D447E}" destId="{9A4BFD03-63AF-4F92-BC3C-CD56FE027142}" srcOrd="0" destOrd="0" presId="urn:microsoft.com/office/officeart/2005/8/layout/equation2"/>
    <dgm:cxn modelId="{5D11D79A-927D-4CD9-8C9A-B2A40E2D0F03}" type="presOf" srcId="{6F4DEB02-8DBE-4188-A6E2-4BFE429E2104}" destId="{B18509CD-9D98-429B-9E78-2F1980F4A5A7}" srcOrd="1" destOrd="0" presId="urn:microsoft.com/office/officeart/2005/8/layout/equation2"/>
    <dgm:cxn modelId="{36D4EA9D-2BB9-4F49-88C4-8A0C7BEEFC25}" type="presOf" srcId="{AA5A98C4-D0FF-45F9-8132-05D64B51D854}" destId="{2E2A2307-167C-4B5C-B8AB-9F72B4E35B87}" srcOrd="0" destOrd="0" presId="urn:microsoft.com/office/officeart/2005/8/layout/equation2"/>
    <dgm:cxn modelId="{C9ACEDB0-100E-4EB1-88FF-1C5F704AC488}" srcId="{F1517FE3-2564-47CF-9BE4-D825969D447E}" destId="{E3B217EE-2655-4211-ADE3-FBCD56A23CBB}" srcOrd="0" destOrd="0" parTransId="{EBCDA546-5562-42C9-99E2-1CB49787E7F7}" sibTransId="{F6DA89C9-BC2A-445B-8452-E2DB5C9F21E5}"/>
    <dgm:cxn modelId="{11397AD1-D99D-4CF8-97E4-C0CF00BB0710}" srcId="{F1517FE3-2564-47CF-9BE4-D825969D447E}" destId="{AA5A98C4-D0FF-45F9-8132-05D64B51D854}" srcOrd="2" destOrd="0" parTransId="{4A0047DD-09E7-4BF9-8772-C879A7FDD49D}" sibTransId="{C7DDE56B-637A-4D42-A60D-A585965565D4}"/>
    <dgm:cxn modelId="{DF03994A-2D0C-4201-B120-D225D40621F9}" type="presParOf" srcId="{9A4BFD03-63AF-4F92-BC3C-CD56FE027142}" destId="{B49F85C2-1531-47CC-9DFD-19ACE4B378EC}" srcOrd="0" destOrd="0" presId="urn:microsoft.com/office/officeart/2005/8/layout/equation2"/>
    <dgm:cxn modelId="{B916B2E7-A288-49B0-94FD-7256BD5639B7}" type="presParOf" srcId="{B49F85C2-1531-47CC-9DFD-19ACE4B378EC}" destId="{F0ABA7D8-BDAA-4955-AE8B-32739CE878A7}" srcOrd="0" destOrd="0" presId="urn:microsoft.com/office/officeart/2005/8/layout/equation2"/>
    <dgm:cxn modelId="{5F1EFABA-79A3-49B2-8A77-F4EB75E3086B}" type="presParOf" srcId="{B49F85C2-1531-47CC-9DFD-19ACE4B378EC}" destId="{11162C0B-28A1-4A17-B062-D95468F2CDA4}" srcOrd="1" destOrd="0" presId="urn:microsoft.com/office/officeart/2005/8/layout/equation2"/>
    <dgm:cxn modelId="{08C02F60-9EEA-47BE-9481-399287248130}" type="presParOf" srcId="{B49F85C2-1531-47CC-9DFD-19ACE4B378EC}" destId="{6F353D2D-F3AD-46C1-A663-45E456B9EA74}" srcOrd="2" destOrd="0" presId="urn:microsoft.com/office/officeart/2005/8/layout/equation2"/>
    <dgm:cxn modelId="{8B9118F9-4483-4426-BEEA-2E5E6D6EB409}" type="presParOf" srcId="{B49F85C2-1531-47CC-9DFD-19ACE4B378EC}" destId="{D681DEC0-04F3-48FC-BFE8-8DE1DF2376F8}" srcOrd="3" destOrd="0" presId="urn:microsoft.com/office/officeart/2005/8/layout/equation2"/>
    <dgm:cxn modelId="{1505743D-66BA-4B2B-91E5-82EFB42DD3F6}" type="presParOf" srcId="{B49F85C2-1531-47CC-9DFD-19ACE4B378EC}" destId="{3E333EEF-91A0-46CF-AF22-B681B6338550}" srcOrd="4" destOrd="0" presId="urn:microsoft.com/office/officeart/2005/8/layout/equation2"/>
    <dgm:cxn modelId="{BCC819D4-ABFF-456F-AD75-052A28F77F4E}" type="presParOf" srcId="{9A4BFD03-63AF-4F92-BC3C-CD56FE027142}" destId="{35AFC0AB-ACC9-4480-AC62-8E391A05E7C2}" srcOrd="1" destOrd="0" presId="urn:microsoft.com/office/officeart/2005/8/layout/equation2"/>
    <dgm:cxn modelId="{2828B81F-98D1-46BD-AF77-1222CE5C56B5}" type="presParOf" srcId="{35AFC0AB-ACC9-4480-AC62-8E391A05E7C2}" destId="{B18509CD-9D98-429B-9E78-2F1980F4A5A7}" srcOrd="0" destOrd="0" presId="urn:microsoft.com/office/officeart/2005/8/layout/equation2"/>
    <dgm:cxn modelId="{7B438126-03D2-456F-B1EC-084B0FAA4C9B}" type="presParOf" srcId="{9A4BFD03-63AF-4F92-BC3C-CD56FE027142}" destId="{2E2A2307-167C-4B5C-B8AB-9F72B4E35B87}" srcOrd="2" destOrd="0" presId="urn:microsoft.com/office/officeart/2005/8/layout/equati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C944AC-DA00-4681-A141-C0CA777502D3}" type="doc">
      <dgm:prSet loTypeId="urn:microsoft.com/office/officeart/2005/8/layout/chart3" loCatId="cycle" qsTypeId="urn:microsoft.com/office/officeart/2005/8/quickstyle/simple1" qsCatId="simple" csTypeId="urn:microsoft.com/office/officeart/2005/8/colors/colorful1" csCatId="colorful" phldr="1"/>
      <dgm:spPr/>
    </dgm:pt>
    <dgm:pt modelId="{6B2FA5D2-5A25-4298-A48C-7AB9BE014D18}">
      <dgm:prSet phldrT="[Text]"/>
      <dgm:spPr/>
      <dgm:t>
        <a:bodyPr/>
        <a:lstStyle/>
        <a:p>
          <a:r>
            <a:rPr lang="en-GB" dirty="0">
              <a:solidFill>
                <a:schemeClr val="bg2">
                  <a:lumMod val="25000"/>
                </a:schemeClr>
              </a:solidFill>
            </a:rPr>
            <a:t>Self Awareness</a:t>
          </a:r>
        </a:p>
      </dgm:t>
    </dgm:pt>
    <dgm:pt modelId="{02F01A0A-1BDF-4E84-BAE8-74F451720045}" type="parTrans" cxnId="{8ED5D53A-D204-4704-BB4F-CC3DA0889F95}">
      <dgm:prSet/>
      <dgm:spPr/>
      <dgm:t>
        <a:bodyPr/>
        <a:lstStyle/>
        <a:p>
          <a:endParaRPr lang="en-GB"/>
        </a:p>
      </dgm:t>
    </dgm:pt>
    <dgm:pt modelId="{F293E096-0FFA-46C4-A5A3-1EB0796CD695}" type="sibTrans" cxnId="{8ED5D53A-D204-4704-BB4F-CC3DA0889F95}">
      <dgm:prSet/>
      <dgm:spPr/>
      <dgm:t>
        <a:bodyPr/>
        <a:lstStyle/>
        <a:p>
          <a:endParaRPr lang="en-GB"/>
        </a:p>
      </dgm:t>
    </dgm:pt>
    <dgm:pt modelId="{444DFEAE-34B4-4986-AB6C-8F3169093CAD}">
      <dgm:prSet phldrT="[Text]"/>
      <dgm:spPr/>
      <dgm:t>
        <a:bodyPr/>
        <a:lstStyle/>
        <a:p>
          <a:r>
            <a:rPr lang="en-GB" dirty="0"/>
            <a:t>Empathy</a:t>
          </a:r>
        </a:p>
      </dgm:t>
    </dgm:pt>
    <dgm:pt modelId="{EBF41FED-9FD5-4D32-B2C4-6D30091E5EC7}" type="parTrans" cxnId="{7B8154D4-7C61-4B37-B72A-C58DF55E5E4C}">
      <dgm:prSet/>
      <dgm:spPr/>
      <dgm:t>
        <a:bodyPr/>
        <a:lstStyle/>
        <a:p>
          <a:endParaRPr lang="en-GB"/>
        </a:p>
      </dgm:t>
    </dgm:pt>
    <dgm:pt modelId="{6CC7746A-07CD-4CAA-8AA1-80C2497977E8}" type="sibTrans" cxnId="{7B8154D4-7C61-4B37-B72A-C58DF55E5E4C}">
      <dgm:prSet/>
      <dgm:spPr/>
      <dgm:t>
        <a:bodyPr/>
        <a:lstStyle/>
        <a:p>
          <a:endParaRPr lang="en-GB"/>
        </a:p>
      </dgm:t>
    </dgm:pt>
    <dgm:pt modelId="{2F62B3FD-B6D7-4F74-84CA-41851C5C334E}">
      <dgm:prSet phldrT="[Text]"/>
      <dgm:spPr/>
      <dgm:t>
        <a:bodyPr/>
        <a:lstStyle/>
        <a:p>
          <a:r>
            <a:rPr lang="en-GB" dirty="0"/>
            <a:t>Social Skill</a:t>
          </a:r>
        </a:p>
      </dgm:t>
    </dgm:pt>
    <dgm:pt modelId="{9B0035B5-31FB-4422-9587-8AF4E39D38CD}" type="parTrans" cxnId="{3F79AFA2-A73F-4A20-B1BB-0B6746C3296F}">
      <dgm:prSet/>
      <dgm:spPr/>
      <dgm:t>
        <a:bodyPr/>
        <a:lstStyle/>
        <a:p>
          <a:endParaRPr lang="en-GB"/>
        </a:p>
      </dgm:t>
    </dgm:pt>
    <dgm:pt modelId="{472333BF-26DA-47DC-BEB9-A95ADB27B111}" type="sibTrans" cxnId="{3F79AFA2-A73F-4A20-B1BB-0B6746C3296F}">
      <dgm:prSet/>
      <dgm:spPr/>
      <dgm:t>
        <a:bodyPr/>
        <a:lstStyle/>
        <a:p>
          <a:endParaRPr lang="en-GB"/>
        </a:p>
      </dgm:t>
    </dgm:pt>
    <dgm:pt modelId="{62B82D04-95B7-4F7F-960D-A1D7A68B8DE3}">
      <dgm:prSet/>
      <dgm:spPr/>
      <dgm:t>
        <a:bodyPr/>
        <a:lstStyle/>
        <a:p>
          <a:r>
            <a:rPr lang="en-GB" baseline="0" dirty="0"/>
            <a:t>Self Regulation</a:t>
          </a:r>
        </a:p>
      </dgm:t>
    </dgm:pt>
    <dgm:pt modelId="{5E936E87-6484-421A-B271-D66447E48B39}" type="parTrans" cxnId="{514C5368-E1CB-4C3F-A0EC-E2AB796DA89D}">
      <dgm:prSet/>
      <dgm:spPr/>
      <dgm:t>
        <a:bodyPr/>
        <a:lstStyle/>
        <a:p>
          <a:endParaRPr lang="en-GB"/>
        </a:p>
      </dgm:t>
    </dgm:pt>
    <dgm:pt modelId="{958CCAA0-308A-4C75-8F1D-38F893904CF7}" type="sibTrans" cxnId="{514C5368-E1CB-4C3F-A0EC-E2AB796DA89D}">
      <dgm:prSet/>
      <dgm:spPr/>
      <dgm:t>
        <a:bodyPr/>
        <a:lstStyle/>
        <a:p>
          <a:endParaRPr lang="en-GB"/>
        </a:p>
      </dgm:t>
    </dgm:pt>
    <dgm:pt modelId="{04DD0AC6-011F-4049-9C8D-7A2D22EDE077}">
      <dgm:prSet/>
      <dgm:spPr/>
      <dgm:t>
        <a:bodyPr/>
        <a:lstStyle/>
        <a:p>
          <a:r>
            <a:rPr lang="en-GB" baseline="0" dirty="0"/>
            <a:t>Motivation</a:t>
          </a:r>
        </a:p>
      </dgm:t>
    </dgm:pt>
    <dgm:pt modelId="{86D31625-7096-4AB9-A3EB-B08FF6540201}" type="parTrans" cxnId="{2E68AFFE-C2C9-4573-8554-7235598300D2}">
      <dgm:prSet/>
      <dgm:spPr/>
      <dgm:t>
        <a:bodyPr/>
        <a:lstStyle/>
        <a:p>
          <a:endParaRPr lang="en-GB"/>
        </a:p>
      </dgm:t>
    </dgm:pt>
    <dgm:pt modelId="{5ECE1FBB-2DCD-4545-B97F-F88974C1C05F}" type="sibTrans" cxnId="{2E68AFFE-C2C9-4573-8554-7235598300D2}">
      <dgm:prSet/>
      <dgm:spPr/>
      <dgm:t>
        <a:bodyPr/>
        <a:lstStyle/>
        <a:p>
          <a:endParaRPr lang="en-GB"/>
        </a:p>
      </dgm:t>
    </dgm:pt>
    <dgm:pt modelId="{98CE3730-396A-4674-84D0-F0D9501A4E61}" type="pres">
      <dgm:prSet presAssocID="{13C944AC-DA00-4681-A141-C0CA777502D3}" presName="compositeShape" presStyleCnt="0">
        <dgm:presLayoutVars>
          <dgm:chMax val="7"/>
          <dgm:dir/>
          <dgm:resizeHandles val="exact"/>
        </dgm:presLayoutVars>
      </dgm:prSet>
      <dgm:spPr/>
    </dgm:pt>
    <dgm:pt modelId="{90AA4D4B-4D0E-4F88-B743-F25EF9EF196B}" type="pres">
      <dgm:prSet presAssocID="{13C944AC-DA00-4681-A141-C0CA777502D3}" presName="wedge1" presStyleLbl="node1" presStyleIdx="0" presStyleCnt="5" custLinFactNeighborX="-15143" custLinFactNeighborY="-7762"/>
      <dgm:spPr/>
    </dgm:pt>
    <dgm:pt modelId="{B1CF2C4D-E230-4AB3-BB39-1DFD26B6A9B3}" type="pres">
      <dgm:prSet presAssocID="{13C944AC-DA00-4681-A141-C0CA777502D3}" presName="wedge1Tx" presStyleLbl="node1" presStyleIdx="0" presStyleCnt="5">
        <dgm:presLayoutVars>
          <dgm:chMax val="0"/>
          <dgm:chPref val="0"/>
          <dgm:bulletEnabled val="1"/>
        </dgm:presLayoutVars>
      </dgm:prSet>
      <dgm:spPr/>
    </dgm:pt>
    <dgm:pt modelId="{179E832D-7C1D-469D-9088-BB2F2F0C0782}" type="pres">
      <dgm:prSet presAssocID="{13C944AC-DA00-4681-A141-C0CA777502D3}" presName="wedge2" presStyleLbl="node1" presStyleIdx="1" presStyleCnt="5" custLinFactNeighborX="-11905" custLinFactNeighborY="-10266"/>
      <dgm:spPr/>
    </dgm:pt>
    <dgm:pt modelId="{748DC068-BA0F-47DB-944A-49D51FCE3BF2}" type="pres">
      <dgm:prSet presAssocID="{13C944AC-DA00-4681-A141-C0CA777502D3}" presName="wedge2Tx" presStyleLbl="node1" presStyleIdx="1" presStyleCnt="5">
        <dgm:presLayoutVars>
          <dgm:chMax val="0"/>
          <dgm:chPref val="0"/>
          <dgm:bulletEnabled val="1"/>
        </dgm:presLayoutVars>
      </dgm:prSet>
      <dgm:spPr/>
    </dgm:pt>
    <dgm:pt modelId="{6C8FD4F2-A6CC-4BCB-B583-8B615ACD38DA}" type="pres">
      <dgm:prSet presAssocID="{13C944AC-DA00-4681-A141-C0CA777502D3}" presName="wedge3" presStyleLbl="node1" presStyleIdx="2" presStyleCnt="5" custLinFactNeighborX="-13393" custLinFactNeighborY="-10187"/>
      <dgm:spPr/>
    </dgm:pt>
    <dgm:pt modelId="{F65C4A01-9BBC-42B5-84AF-9B11B16292B0}" type="pres">
      <dgm:prSet presAssocID="{13C944AC-DA00-4681-A141-C0CA777502D3}" presName="wedge3Tx" presStyleLbl="node1" presStyleIdx="2" presStyleCnt="5">
        <dgm:presLayoutVars>
          <dgm:chMax val="0"/>
          <dgm:chPref val="0"/>
          <dgm:bulletEnabled val="1"/>
        </dgm:presLayoutVars>
      </dgm:prSet>
      <dgm:spPr/>
    </dgm:pt>
    <dgm:pt modelId="{85EF051E-BF35-425F-8357-F45B39BF2DA0}" type="pres">
      <dgm:prSet presAssocID="{13C944AC-DA00-4681-A141-C0CA777502D3}" presName="wedge4" presStyleLbl="node1" presStyleIdx="3" presStyleCnt="5" custLinFactNeighborX="-13393" custLinFactNeighborY="-11226"/>
      <dgm:spPr/>
    </dgm:pt>
    <dgm:pt modelId="{05F65B17-F047-4589-8765-55B9E9EE195E}" type="pres">
      <dgm:prSet presAssocID="{13C944AC-DA00-4681-A141-C0CA777502D3}" presName="wedge4Tx" presStyleLbl="node1" presStyleIdx="3" presStyleCnt="5">
        <dgm:presLayoutVars>
          <dgm:chMax val="0"/>
          <dgm:chPref val="0"/>
          <dgm:bulletEnabled val="1"/>
        </dgm:presLayoutVars>
      </dgm:prSet>
      <dgm:spPr/>
    </dgm:pt>
    <dgm:pt modelId="{CD51A1DA-C378-4110-B70F-BCE66A2A878A}" type="pres">
      <dgm:prSet presAssocID="{13C944AC-DA00-4681-A141-C0CA777502D3}" presName="wedge5" presStyleLbl="node1" presStyleIdx="4" presStyleCnt="5" custLinFactNeighborX="-13196" custLinFactNeighborY="-12408"/>
      <dgm:spPr/>
    </dgm:pt>
    <dgm:pt modelId="{B9F2FF3F-88B2-4BE5-9309-3AD9FE085A93}" type="pres">
      <dgm:prSet presAssocID="{13C944AC-DA00-4681-A141-C0CA777502D3}" presName="wedge5Tx" presStyleLbl="node1" presStyleIdx="4" presStyleCnt="5">
        <dgm:presLayoutVars>
          <dgm:chMax val="0"/>
          <dgm:chPref val="0"/>
          <dgm:bulletEnabled val="1"/>
        </dgm:presLayoutVars>
      </dgm:prSet>
      <dgm:spPr/>
    </dgm:pt>
  </dgm:ptLst>
  <dgm:cxnLst>
    <dgm:cxn modelId="{9EDD3E39-98DB-49A2-AB24-B13627225CC7}" type="presOf" srcId="{62B82D04-95B7-4F7F-960D-A1D7A68B8DE3}" destId="{748DC068-BA0F-47DB-944A-49D51FCE3BF2}" srcOrd="1" destOrd="0" presId="urn:microsoft.com/office/officeart/2005/8/layout/chart3"/>
    <dgm:cxn modelId="{8ED5D53A-D204-4704-BB4F-CC3DA0889F95}" srcId="{13C944AC-DA00-4681-A141-C0CA777502D3}" destId="{6B2FA5D2-5A25-4298-A48C-7AB9BE014D18}" srcOrd="0" destOrd="0" parTransId="{02F01A0A-1BDF-4E84-BAE8-74F451720045}" sibTransId="{F293E096-0FFA-46C4-A5A3-1EB0796CD695}"/>
    <dgm:cxn modelId="{514C5368-E1CB-4C3F-A0EC-E2AB796DA89D}" srcId="{13C944AC-DA00-4681-A141-C0CA777502D3}" destId="{62B82D04-95B7-4F7F-960D-A1D7A68B8DE3}" srcOrd="1" destOrd="0" parTransId="{5E936E87-6484-421A-B271-D66447E48B39}" sibTransId="{958CCAA0-308A-4C75-8F1D-38F893904CF7}"/>
    <dgm:cxn modelId="{3B9A087E-B586-4A06-BB88-48ECACFD29D1}" type="presOf" srcId="{13C944AC-DA00-4681-A141-C0CA777502D3}" destId="{98CE3730-396A-4674-84D0-F0D9501A4E61}" srcOrd="0" destOrd="0" presId="urn:microsoft.com/office/officeart/2005/8/layout/chart3"/>
    <dgm:cxn modelId="{B9975D81-5986-4FD3-84DB-8B1E4B141D3A}" type="presOf" srcId="{2F62B3FD-B6D7-4F74-84CA-41851C5C334E}" destId="{CD51A1DA-C378-4110-B70F-BCE66A2A878A}" srcOrd="0" destOrd="0" presId="urn:microsoft.com/office/officeart/2005/8/layout/chart3"/>
    <dgm:cxn modelId="{FBDF578E-6143-4683-8FE5-13ED8683A8D6}" type="presOf" srcId="{6B2FA5D2-5A25-4298-A48C-7AB9BE014D18}" destId="{B1CF2C4D-E230-4AB3-BB39-1DFD26B6A9B3}" srcOrd="1" destOrd="0" presId="urn:microsoft.com/office/officeart/2005/8/layout/chart3"/>
    <dgm:cxn modelId="{31D9AB96-DA3D-4072-B899-11B09D9E3005}" type="presOf" srcId="{2F62B3FD-B6D7-4F74-84CA-41851C5C334E}" destId="{B9F2FF3F-88B2-4BE5-9309-3AD9FE085A93}" srcOrd="1" destOrd="0" presId="urn:microsoft.com/office/officeart/2005/8/layout/chart3"/>
    <dgm:cxn modelId="{FBAE919D-0F6F-47E9-A317-7BF41C78C16E}" type="presOf" srcId="{444DFEAE-34B4-4986-AB6C-8F3169093CAD}" destId="{05F65B17-F047-4589-8765-55B9E9EE195E}" srcOrd="1" destOrd="0" presId="urn:microsoft.com/office/officeart/2005/8/layout/chart3"/>
    <dgm:cxn modelId="{9D60B19F-5C09-4C09-A0F2-E44D45C8B597}" type="presOf" srcId="{04DD0AC6-011F-4049-9C8D-7A2D22EDE077}" destId="{6C8FD4F2-A6CC-4BCB-B583-8B615ACD38DA}" srcOrd="0" destOrd="0" presId="urn:microsoft.com/office/officeart/2005/8/layout/chart3"/>
    <dgm:cxn modelId="{3F79AFA2-A73F-4A20-B1BB-0B6746C3296F}" srcId="{13C944AC-DA00-4681-A141-C0CA777502D3}" destId="{2F62B3FD-B6D7-4F74-84CA-41851C5C334E}" srcOrd="4" destOrd="0" parTransId="{9B0035B5-31FB-4422-9587-8AF4E39D38CD}" sibTransId="{472333BF-26DA-47DC-BEB9-A95ADB27B111}"/>
    <dgm:cxn modelId="{F44663A7-5018-44E0-8D60-0564187A6973}" type="presOf" srcId="{444DFEAE-34B4-4986-AB6C-8F3169093CAD}" destId="{85EF051E-BF35-425F-8357-F45B39BF2DA0}" srcOrd="0" destOrd="0" presId="urn:microsoft.com/office/officeart/2005/8/layout/chart3"/>
    <dgm:cxn modelId="{93DDA5B0-E9A5-4CAE-A705-0EDF58DD82EE}" type="presOf" srcId="{62B82D04-95B7-4F7F-960D-A1D7A68B8DE3}" destId="{179E832D-7C1D-469D-9088-BB2F2F0C0782}" srcOrd="0" destOrd="0" presId="urn:microsoft.com/office/officeart/2005/8/layout/chart3"/>
    <dgm:cxn modelId="{7B8154D4-7C61-4B37-B72A-C58DF55E5E4C}" srcId="{13C944AC-DA00-4681-A141-C0CA777502D3}" destId="{444DFEAE-34B4-4986-AB6C-8F3169093CAD}" srcOrd="3" destOrd="0" parTransId="{EBF41FED-9FD5-4D32-B2C4-6D30091E5EC7}" sibTransId="{6CC7746A-07CD-4CAA-8AA1-80C2497977E8}"/>
    <dgm:cxn modelId="{B31CEBDB-270B-4EC6-9A7B-1F62D87DA54A}" type="presOf" srcId="{04DD0AC6-011F-4049-9C8D-7A2D22EDE077}" destId="{F65C4A01-9BBC-42B5-84AF-9B11B16292B0}" srcOrd="1" destOrd="0" presId="urn:microsoft.com/office/officeart/2005/8/layout/chart3"/>
    <dgm:cxn modelId="{5E00F6EE-9AB6-4C2E-8805-7B817FEEBDDA}" type="presOf" srcId="{6B2FA5D2-5A25-4298-A48C-7AB9BE014D18}" destId="{90AA4D4B-4D0E-4F88-B743-F25EF9EF196B}" srcOrd="0" destOrd="0" presId="urn:microsoft.com/office/officeart/2005/8/layout/chart3"/>
    <dgm:cxn modelId="{2E68AFFE-C2C9-4573-8554-7235598300D2}" srcId="{13C944AC-DA00-4681-A141-C0CA777502D3}" destId="{04DD0AC6-011F-4049-9C8D-7A2D22EDE077}" srcOrd="2" destOrd="0" parTransId="{86D31625-7096-4AB9-A3EB-B08FF6540201}" sibTransId="{5ECE1FBB-2DCD-4545-B97F-F88974C1C05F}"/>
    <dgm:cxn modelId="{0B2888E9-3D9E-4449-A0A0-B0DA2E7EDDC5}" type="presParOf" srcId="{98CE3730-396A-4674-84D0-F0D9501A4E61}" destId="{90AA4D4B-4D0E-4F88-B743-F25EF9EF196B}" srcOrd="0" destOrd="0" presId="urn:microsoft.com/office/officeart/2005/8/layout/chart3"/>
    <dgm:cxn modelId="{0F9D295A-5A37-4FD8-9A4F-EB6BF0FB109C}" type="presParOf" srcId="{98CE3730-396A-4674-84D0-F0D9501A4E61}" destId="{B1CF2C4D-E230-4AB3-BB39-1DFD26B6A9B3}" srcOrd="1" destOrd="0" presId="urn:microsoft.com/office/officeart/2005/8/layout/chart3"/>
    <dgm:cxn modelId="{CEED6968-AC60-4783-917C-0561A539A678}" type="presParOf" srcId="{98CE3730-396A-4674-84D0-F0D9501A4E61}" destId="{179E832D-7C1D-469D-9088-BB2F2F0C0782}" srcOrd="2" destOrd="0" presId="urn:microsoft.com/office/officeart/2005/8/layout/chart3"/>
    <dgm:cxn modelId="{662930D8-5070-4C38-8872-BDCD437D3F45}" type="presParOf" srcId="{98CE3730-396A-4674-84D0-F0D9501A4E61}" destId="{748DC068-BA0F-47DB-944A-49D51FCE3BF2}" srcOrd="3" destOrd="0" presId="urn:microsoft.com/office/officeart/2005/8/layout/chart3"/>
    <dgm:cxn modelId="{0F2530B0-2109-49A1-84E4-A47545940BC5}" type="presParOf" srcId="{98CE3730-396A-4674-84D0-F0D9501A4E61}" destId="{6C8FD4F2-A6CC-4BCB-B583-8B615ACD38DA}" srcOrd="4" destOrd="0" presId="urn:microsoft.com/office/officeart/2005/8/layout/chart3"/>
    <dgm:cxn modelId="{3DC3EA48-964F-404A-82A2-19ACF00C97EB}" type="presParOf" srcId="{98CE3730-396A-4674-84D0-F0D9501A4E61}" destId="{F65C4A01-9BBC-42B5-84AF-9B11B16292B0}" srcOrd="5" destOrd="0" presId="urn:microsoft.com/office/officeart/2005/8/layout/chart3"/>
    <dgm:cxn modelId="{A70E7E2A-F587-4C79-BC18-6F2DC1E8F914}" type="presParOf" srcId="{98CE3730-396A-4674-84D0-F0D9501A4E61}" destId="{85EF051E-BF35-425F-8357-F45B39BF2DA0}" srcOrd="6" destOrd="0" presId="urn:microsoft.com/office/officeart/2005/8/layout/chart3"/>
    <dgm:cxn modelId="{74F5B193-D865-47D2-A317-19FD217626F7}" type="presParOf" srcId="{98CE3730-396A-4674-84D0-F0D9501A4E61}" destId="{05F65B17-F047-4589-8765-55B9E9EE195E}" srcOrd="7" destOrd="0" presId="urn:microsoft.com/office/officeart/2005/8/layout/chart3"/>
    <dgm:cxn modelId="{DD37F205-4179-4BE2-A2C8-B37FCD23FCA8}" type="presParOf" srcId="{98CE3730-396A-4674-84D0-F0D9501A4E61}" destId="{CD51A1DA-C378-4110-B70F-BCE66A2A878A}" srcOrd="8" destOrd="0" presId="urn:microsoft.com/office/officeart/2005/8/layout/chart3"/>
    <dgm:cxn modelId="{E42A77B3-AC92-4747-B72A-033158C2C3C9}" type="presParOf" srcId="{98CE3730-396A-4674-84D0-F0D9501A4E61}" destId="{B9F2FF3F-88B2-4BE5-9309-3AD9FE085A93}" srcOrd="9"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2D6EB-E1E5-4C5D-A5D2-B5672701761C}">
      <dsp:nvSpPr>
        <dsp:cNvPr id="0" name=""/>
        <dsp:cNvSpPr/>
      </dsp:nvSpPr>
      <dsp:spPr>
        <a:xfrm rot="1273914">
          <a:off x="1738051" y="2050828"/>
          <a:ext cx="785830" cy="66357"/>
        </a:xfrm>
        <a:custGeom>
          <a:avLst/>
          <a:gdLst/>
          <a:ahLst/>
          <a:cxnLst/>
          <a:rect l="0" t="0" r="0" b="0"/>
          <a:pathLst>
            <a:path>
              <a:moveTo>
                <a:pt x="0" y="33178"/>
              </a:moveTo>
              <a:lnTo>
                <a:pt x="785830" y="33178"/>
              </a:lnTo>
            </a:path>
          </a:pathLst>
        </a:cu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B7F810-8C95-462C-B39A-15A08175E530}">
      <dsp:nvSpPr>
        <dsp:cNvPr id="0" name=""/>
        <dsp:cNvSpPr/>
      </dsp:nvSpPr>
      <dsp:spPr>
        <a:xfrm rot="20022282">
          <a:off x="1725316" y="1113617"/>
          <a:ext cx="761621" cy="66357"/>
        </a:xfrm>
        <a:custGeom>
          <a:avLst/>
          <a:gdLst/>
          <a:ahLst/>
          <a:cxnLst/>
          <a:rect l="0" t="0" r="0" b="0"/>
          <a:pathLst>
            <a:path>
              <a:moveTo>
                <a:pt x="0" y="33178"/>
              </a:moveTo>
              <a:lnTo>
                <a:pt x="761621" y="33178"/>
              </a:lnTo>
            </a:path>
          </a:pathLst>
        </a:cu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4DC53F-BF2C-4D50-8688-6BCDEF69834F}">
      <dsp:nvSpPr>
        <dsp:cNvPr id="0" name=""/>
        <dsp:cNvSpPr/>
      </dsp:nvSpPr>
      <dsp:spPr>
        <a:xfrm>
          <a:off x="-207926" y="0"/>
          <a:ext cx="2526329" cy="222443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5CA130-8516-401A-9387-86B4C30897CE}">
      <dsp:nvSpPr>
        <dsp:cNvPr id="0" name=""/>
        <dsp:cNvSpPr/>
      </dsp:nvSpPr>
      <dsp:spPr>
        <a:xfrm>
          <a:off x="2362494" y="-138619"/>
          <a:ext cx="1576646" cy="153840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Workforce Development (WD)</a:t>
          </a:r>
        </a:p>
      </dsp:txBody>
      <dsp:txXfrm>
        <a:off x="2593388" y="86675"/>
        <a:ext cx="1114858" cy="1087819"/>
      </dsp:txXfrm>
    </dsp:sp>
    <dsp:sp modelId="{A6F4CAEA-B1D1-484C-87AE-4F7D778731C7}">
      <dsp:nvSpPr>
        <dsp:cNvPr id="0" name=""/>
        <dsp:cNvSpPr/>
      </dsp:nvSpPr>
      <dsp:spPr>
        <a:xfrm>
          <a:off x="3610281" y="-138619"/>
          <a:ext cx="2364970" cy="1538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622300">
            <a:lnSpc>
              <a:spcPct val="90000"/>
            </a:lnSpc>
            <a:spcBef>
              <a:spcPct val="0"/>
            </a:spcBef>
            <a:spcAft>
              <a:spcPct val="15000"/>
            </a:spcAft>
            <a:buChar char="•"/>
          </a:pPr>
          <a:endParaRPr lang="en-GB" sz="1400" kern="1200" dirty="0"/>
        </a:p>
        <a:p>
          <a:pPr marL="114300" lvl="1" indent="-114300" algn="l" defTabSz="622300">
            <a:lnSpc>
              <a:spcPct val="90000"/>
            </a:lnSpc>
            <a:spcBef>
              <a:spcPct val="0"/>
            </a:spcBef>
            <a:spcAft>
              <a:spcPct val="15000"/>
            </a:spcAft>
            <a:buChar char="•"/>
          </a:pPr>
          <a:endParaRPr lang="en-GB" sz="1400" kern="1200" dirty="0"/>
        </a:p>
      </dsp:txBody>
      <dsp:txXfrm>
        <a:off x="3610281" y="-138619"/>
        <a:ext cx="2364970" cy="1538407"/>
      </dsp:txXfrm>
    </dsp:sp>
    <dsp:sp modelId="{9B253933-CBED-4CB4-9BCF-1FB1A63EC50E}">
      <dsp:nvSpPr>
        <dsp:cNvPr id="0" name=""/>
        <dsp:cNvSpPr/>
      </dsp:nvSpPr>
      <dsp:spPr>
        <a:xfrm>
          <a:off x="2447762" y="1763299"/>
          <a:ext cx="1454133" cy="145252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Business Performance (BP)</a:t>
          </a:r>
        </a:p>
      </dsp:txBody>
      <dsp:txXfrm>
        <a:off x="2660715" y="1976017"/>
        <a:ext cx="1028227" cy="10270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ABA7D8-BDAA-4955-AE8B-32739CE878A7}">
      <dsp:nvSpPr>
        <dsp:cNvPr id="0" name=""/>
        <dsp:cNvSpPr/>
      </dsp:nvSpPr>
      <dsp:spPr>
        <a:xfrm>
          <a:off x="564648" y="0"/>
          <a:ext cx="1621338" cy="134273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Mindfulness (M</a:t>
          </a:r>
          <a:r>
            <a:rPr lang="en-GB" sz="1600" kern="1200" dirty="0"/>
            <a:t>)</a:t>
          </a:r>
        </a:p>
      </dsp:txBody>
      <dsp:txXfrm>
        <a:off x="802087" y="196638"/>
        <a:ext cx="1146460" cy="949455"/>
      </dsp:txXfrm>
    </dsp:sp>
    <dsp:sp modelId="{6F353D2D-F3AD-46C1-A663-45E456B9EA74}">
      <dsp:nvSpPr>
        <dsp:cNvPr id="0" name=""/>
        <dsp:cNvSpPr/>
      </dsp:nvSpPr>
      <dsp:spPr>
        <a:xfrm>
          <a:off x="1100638" y="1377344"/>
          <a:ext cx="549352" cy="549352"/>
        </a:xfrm>
        <a:prstGeom prst="mathPlus">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173455" y="1587416"/>
        <a:ext cx="403718" cy="129208"/>
      </dsp:txXfrm>
    </dsp:sp>
    <dsp:sp modelId="{3E333EEF-91A0-46CF-AF22-B681B6338550}">
      <dsp:nvSpPr>
        <dsp:cNvPr id="0" name=""/>
        <dsp:cNvSpPr/>
      </dsp:nvSpPr>
      <dsp:spPr>
        <a:xfrm>
          <a:off x="617111" y="2046300"/>
          <a:ext cx="1516412" cy="1289434"/>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Emotional Intelligence (EI)</a:t>
          </a:r>
        </a:p>
      </dsp:txBody>
      <dsp:txXfrm>
        <a:off x="839184" y="2235133"/>
        <a:ext cx="1072266" cy="911768"/>
      </dsp:txXfrm>
    </dsp:sp>
    <dsp:sp modelId="{35AFC0AB-ACC9-4480-AC62-8E391A05E7C2}">
      <dsp:nvSpPr>
        <dsp:cNvPr id="0" name=""/>
        <dsp:cNvSpPr/>
      </dsp:nvSpPr>
      <dsp:spPr>
        <a:xfrm>
          <a:off x="1750452" y="1495465"/>
          <a:ext cx="1542690" cy="352343"/>
        </a:xfrm>
        <a:prstGeom prst="rightArrow">
          <a:avLst>
            <a:gd name="adj1" fmla="val 60000"/>
            <a:gd name="adj2" fmla="val 50000"/>
          </a:avLst>
        </a:prstGeom>
        <a:solidFill>
          <a:schemeClr val="accent1">
            <a:lumMod val="60000"/>
            <a:lumOff val="40000"/>
          </a:schemeClr>
        </a:solidFill>
        <a:ln>
          <a:solidFill>
            <a:schemeClr val="accent1"/>
          </a:solid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1750452" y="1565934"/>
        <a:ext cx="1436987" cy="211405"/>
      </dsp:txXfrm>
    </dsp:sp>
    <dsp:sp modelId="{2E2A2307-167C-4B5C-B8AB-9F72B4E35B87}">
      <dsp:nvSpPr>
        <dsp:cNvPr id="0" name=""/>
        <dsp:cNvSpPr/>
      </dsp:nvSpPr>
      <dsp:spPr>
        <a:xfrm>
          <a:off x="3405634" y="720707"/>
          <a:ext cx="1894319" cy="1894319"/>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Own workplace performance (WP)</a:t>
          </a:r>
        </a:p>
      </dsp:txBody>
      <dsp:txXfrm>
        <a:off x="3683051" y="998124"/>
        <a:ext cx="1339485" cy="13394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A4D4B-4D0E-4F88-B743-F25EF9EF196B}">
      <dsp:nvSpPr>
        <dsp:cNvPr id="0" name=""/>
        <dsp:cNvSpPr/>
      </dsp:nvSpPr>
      <dsp:spPr>
        <a:xfrm>
          <a:off x="883915" y="-22152"/>
          <a:ext cx="3413760" cy="3413760"/>
        </a:xfrm>
        <a:prstGeom prst="pie">
          <a:avLst>
            <a:gd name="adj1" fmla="val 16200000"/>
            <a:gd name="adj2" fmla="val 2052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2">
                  <a:lumMod val="25000"/>
                </a:schemeClr>
              </a:solidFill>
            </a:rPr>
            <a:t>Self Awareness</a:t>
          </a:r>
        </a:p>
      </dsp:txBody>
      <dsp:txXfrm>
        <a:off x="2633873" y="487879"/>
        <a:ext cx="1158240" cy="792480"/>
      </dsp:txXfrm>
    </dsp:sp>
    <dsp:sp modelId="{179E832D-7C1D-469D-9088-BB2F2F0C0782}">
      <dsp:nvSpPr>
        <dsp:cNvPr id="0" name=""/>
        <dsp:cNvSpPr/>
      </dsp:nvSpPr>
      <dsp:spPr>
        <a:xfrm>
          <a:off x="874971" y="56959"/>
          <a:ext cx="3413760" cy="3413760"/>
        </a:xfrm>
        <a:prstGeom prst="pie">
          <a:avLst>
            <a:gd name="adj1" fmla="val 20520000"/>
            <a:gd name="adj2" fmla="val 324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baseline="0" dirty="0"/>
            <a:t>Self Regulation</a:t>
          </a:r>
        </a:p>
      </dsp:txBody>
      <dsp:txXfrm>
        <a:off x="3106107" y="1601279"/>
        <a:ext cx="1016000" cy="857504"/>
      </dsp:txXfrm>
    </dsp:sp>
    <dsp:sp modelId="{6C8FD4F2-A6CC-4BCB-B583-8B615ACD38DA}">
      <dsp:nvSpPr>
        <dsp:cNvPr id="0" name=""/>
        <dsp:cNvSpPr/>
      </dsp:nvSpPr>
      <dsp:spPr>
        <a:xfrm>
          <a:off x="824174" y="59656"/>
          <a:ext cx="3413760" cy="3413760"/>
        </a:xfrm>
        <a:prstGeom prst="pie">
          <a:avLst>
            <a:gd name="adj1" fmla="val 3240000"/>
            <a:gd name="adj2" fmla="val 756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baseline="0" dirty="0"/>
            <a:t>Motivation</a:t>
          </a:r>
        </a:p>
      </dsp:txBody>
      <dsp:txXfrm>
        <a:off x="1921454" y="2619976"/>
        <a:ext cx="1219200" cy="731520"/>
      </dsp:txXfrm>
    </dsp:sp>
    <dsp:sp modelId="{85EF051E-BF35-425F-8357-F45B39BF2DA0}">
      <dsp:nvSpPr>
        <dsp:cNvPr id="0" name=""/>
        <dsp:cNvSpPr/>
      </dsp:nvSpPr>
      <dsp:spPr>
        <a:xfrm>
          <a:off x="824174" y="24187"/>
          <a:ext cx="3413760" cy="3413760"/>
        </a:xfrm>
        <a:prstGeom prst="pie">
          <a:avLst>
            <a:gd name="adj1" fmla="val 7560000"/>
            <a:gd name="adj2" fmla="val 1188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Empathy</a:t>
          </a:r>
        </a:p>
      </dsp:txBody>
      <dsp:txXfrm>
        <a:off x="986734" y="1568507"/>
        <a:ext cx="1016000" cy="857504"/>
      </dsp:txXfrm>
    </dsp:sp>
    <dsp:sp modelId="{CD51A1DA-C378-4110-B70F-BCE66A2A878A}">
      <dsp:nvSpPr>
        <dsp:cNvPr id="0" name=""/>
        <dsp:cNvSpPr/>
      </dsp:nvSpPr>
      <dsp:spPr>
        <a:xfrm>
          <a:off x="830899" y="-16163"/>
          <a:ext cx="3413760" cy="3413760"/>
        </a:xfrm>
        <a:prstGeom prst="pie">
          <a:avLst>
            <a:gd name="adj1" fmla="val 11880000"/>
            <a:gd name="adj2" fmla="val 162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Social Skill</a:t>
          </a:r>
        </a:p>
      </dsp:txBody>
      <dsp:txXfrm>
        <a:off x="1328739" y="504028"/>
        <a:ext cx="1158240" cy="792480"/>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04/02/2022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3674693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A7E7F2-B72D-4701-8A9B-2678FF824713}" type="slidenum">
              <a:rPr lang="en-GB" smtClean="0"/>
              <a:t>12</a:t>
            </a:fld>
            <a:endParaRPr lang="en-GB"/>
          </a:p>
        </p:txBody>
      </p:sp>
    </p:spTree>
    <p:extLst>
      <p:ext uri="{BB962C8B-B14F-4D97-AF65-F5344CB8AC3E}">
        <p14:creationId xmlns:p14="http://schemas.microsoft.com/office/powerpoint/2010/main" val="244148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sz="110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3193151-287D-4810-BEED-183EA3CEE59C}" type="slidenum">
              <a:rPr lang="en-US">
                <a:solidFill>
                  <a:prstClr val="black"/>
                </a:solidFill>
              </a:rPr>
              <a:pPr/>
              <a:t>13</a:t>
            </a:fld>
            <a:endParaRPr lang="en-US">
              <a:solidFill>
                <a:prstClr val="black"/>
              </a:solidFill>
            </a:endParaRPr>
          </a:p>
        </p:txBody>
      </p:sp>
    </p:spTree>
    <p:extLst>
      <p:ext uri="{BB962C8B-B14F-4D97-AF65-F5344CB8AC3E}">
        <p14:creationId xmlns:p14="http://schemas.microsoft.com/office/powerpoint/2010/main" val="2991630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Goleman  brings the 5 components into a model that has 4 domains that give more context to the EI application</a:t>
            </a:r>
          </a:p>
        </p:txBody>
      </p:sp>
      <p:sp>
        <p:nvSpPr>
          <p:cNvPr id="4" name="Slide Number Placeholder 3"/>
          <p:cNvSpPr>
            <a:spLocks noGrp="1"/>
          </p:cNvSpPr>
          <p:nvPr>
            <p:ph type="sldNum" sz="quarter" idx="10"/>
          </p:nvPr>
        </p:nvSpPr>
        <p:spPr/>
        <p:txBody>
          <a:bodyPr/>
          <a:lstStyle/>
          <a:p>
            <a:fld id="{29A7E7F2-B72D-4701-8A9B-2678FF824713}" type="slidenum">
              <a:rPr lang="en-GB" smtClean="0"/>
              <a:t>14</a:t>
            </a:fld>
            <a:endParaRPr lang="en-GB"/>
          </a:p>
        </p:txBody>
      </p:sp>
    </p:spTree>
    <p:extLst>
      <p:ext uri="{BB962C8B-B14F-4D97-AF65-F5344CB8AC3E}">
        <p14:creationId xmlns:p14="http://schemas.microsoft.com/office/powerpoint/2010/main" val="678472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Goleman </a:t>
            </a:r>
          </a:p>
        </p:txBody>
      </p:sp>
      <p:sp>
        <p:nvSpPr>
          <p:cNvPr id="4" name="Slide Number Placeholder 3"/>
          <p:cNvSpPr>
            <a:spLocks noGrp="1"/>
          </p:cNvSpPr>
          <p:nvPr>
            <p:ph type="sldNum" sz="quarter" idx="10"/>
          </p:nvPr>
        </p:nvSpPr>
        <p:spPr/>
        <p:txBody>
          <a:bodyPr/>
          <a:lstStyle/>
          <a:p>
            <a:fld id="{29A7E7F2-B72D-4701-8A9B-2678FF824713}" type="slidenum">
              <a:rPr lang="en-GB" smtClean="0"/>
              <a:t>15</a:t>
            </a:fld>
            <a:endParaRPr lang="en-GB"/>
          </a:p>
        </p:txBody>
      </p:sp>
    </p:spTree>
    <p:extLst>
      <p:ext uri="{BB962C8B-B14F-4D97-AF65-F5344CB8AC3E}">
        <p14:creationId xmlns:p14="http://schemas.microsoft.com/office/powerpoint/2010/main" val="3057536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7E7F2-B72D-4701-8A9B-2678FF824713}" type="slidenum">
              <a:rPr lang="en-GB" smtClean="0"/>
              <a:t>19</a:t>
            </a:fld>
            <a:endParaRPr lang="en-GB"/>
          </a:p>
        </p:txBody>
      </p:sp>
    </p:spTree>
    <p:extLst>
      <p:ext uri="{BB962C8B-B14F-4D97-AF65-F5344CB8AC3E}">
        <p14:creationId xmlns:p14="http://schemas.microsoft.com/office/powerpoint/2010/main" val="3548861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latin typeface="Arial"/>
            </a:endParaRPr>
          </a:p>
          <a:p>
            <a:r>
              <a:rPr lang="en-GB" b="1" dirty="0">
                <a:effectLst/>
                <a:latin typeface="Arial"/>
              </a:rPr>
              <a:t> Individualism</a:t>
            </a:r>
          </a:p>
          <a:p>
            <a:r>
              <a:rPr lang="en-GB" dirty="0">
                <a:effectLst/>
                <a:latin typeface="Arial"/>
              </a:rPr>
              <a:t> will mean having to understand and respond to the individual needs, desires and preferences of each customer, employee, shareholder, and so on. Treating each group as a single entity will no longer suffice. </a:t>
            </a:r>
          </a:p>
        </p:txBody>
      </p:sp>
      <p:sp>
        <p:nvSpPr>
          <p:cNvPr id="4" name="Slide Number Placeholder 3"/>
          <p:cNvSpPr>
            <a:spLocks noGrp="1"/>
          </p:cNvSpPr>
          <p:nvPr>
            <p:ph type="sldNum" sz="quarter" idx="10"/>
          </p:nvPr>
        </p:nvSpPr>
        <p:spPr/>
        <p:txBody>
          <a:bodyPr/>
          <a:lstStyle/>
          <a:p>
            <a:fld id="{0038AB57-CC94-419C-8F6A-817F32F8D049}" type="slidenum">
              <a:rPr lang="en-GB" smtClean="0"/>
              <a:t>24</a:t>
            </a:fld>
            <a:endParaRPr lang="en-GB"/>
          </a:p>
        </p:txBody>
      </p:sp>
    </p:spTree>
    <p:extLst>
      <p:ext uri="{BB962C8B-B14F-4D97-AF65-F5344CB8AC3E}">
        <p14:creationId xmlns:p14="http://schemas.microsoft.com/office/powerpoint/2010/main" val="2956190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a:ea typeface="+mn-ea"/>
                <a:cs typeface="+mn-cs"/>
              </a:rPr>
              <a:t>Demographic change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a:ea typeface="+mn-ea"/>
                <a:cs typeface="+mn-cs"/>
              </a:rPr>
              <a:t>will forge a diverse workforce, made up of men and women from a wide variety of age groups, backgrounds, cultures, nationalities and ethnicities. A particular challenge will be the need to manage teams composed of four generations at the same time, each with different ways of working and outlooks on the workplace</a:t>
            </a:r>
          </a:p>
        </p:txBody>
      </p:sp>
      <p:sp>
        <p:nvSpPr>
          <p:cNvPr id="4" name="Slide Number Placeholder 3"/>
          <p:cNvSpPr>
            <a:spLocks noGrp="1"/>
          </p:cNvSpPr>
          <p:nvPr>
            <p:ph type="sldNum" sz="quarter" idx="10"/>
          </p:nvPr>
        </p:nvSpPr>
        <p:spPr/>
        <p:txBody>
          <a:bodyPr/>
          <a:lstStyle/>
          <a:p>
            <a:fld id="{0038AB57-CC94-419C-8F6A-817F32F8D049}" type="slidenum">
              <a:rPr lang="en-GB" smtClean="0"/>
              <a:t>25</a:t>
            </a:fld>
            <a:endParaRPr lang="en-GB"/>
          </a:p>
        </p:txBody>
      </p:sp>
    </p:spTree>
    <p:extLst>
      <p:ext uri="{BB962C8B-B14F-4D97-AF65-F5344CB8AC3E}">
        <p14:creationId xmlns:p14="http://schemas.microsoft.com/office/powerpoint/2010/main" val="2643990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A7E7F2-B72D-4701-8A9B-2678FF824713}" type="slidenum">
              <a:rPr lang="en-GB" smtClean="0"/>
              <a:t>27</a:t>
            </a:fld>
            <a:endParaRPr lang="en-GB"/>
          </a:p>
        </p:txBody>
      </p:sp>
    </p:spTree>
    <p:extLst>
      <p:ext uri="{BB962C8B-B14F-4D97-AF65-F5344CB8AC3E}">
        <p14:creationId xmlns:p14="http://schemas.microsoft.com/office/powerpoint/2010/main" val="3905112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https://www.youtube.com/watch?v=Lr-T6NAV5V4</a:t>
            </a:r>
          </a:p>
          <a:p>
            <a:endParaRPr lang="en-GB" dirty="0"/>
          </a:p>
        </p:txBody>
      </p:sp>
      <p:sp>
        <p:nvSpPr>
          <p:cNvPr id="4" name="Slide Number Placeholder 3"/>
          <p:cNvSpPr>
            <a:spLocks noGrp="1"/>
          </p:cNvSpPr>
          <p:nvPr>
            <p:ph type="sldNum" sz="quarter" idx="10"/>
          </p:nvPr>
        </p:nvSpPr>
        <p:spPr/>
        <p:txBody>
          <a:bodyPr/>
          <a:lstStyle/>
          <a:p>
            <a:fld id="{29A7E7F2-B72D-4701-8A9B-2678FF824713}" type="slidenum">
              <a:rPr lang="en-GB" smtClean="0"/>
              <a:t>29</a:t>
            </a:fld>
            <a:endParaRPr lang="en-GB"/>
          </a:p>
        </p:txBody>
      </p:sp>
    </p:spTree>
    <p:extLst>
      <p:ext uri="{BB962C8B-B14F-4D97-AF65-F5344CB8AC3E}">
        <p14:creationId xmlns:p14="http://schemas.microsoft.com/office/powerpoint/2010/main" val="3730583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problems with the video, please use the URL and paste into your Browser.  URL for Daniel Goleman introducing ‘Emotional Intelligence’</a:t>
            </a:r>
          </a:p>
          <a:p>
            <a:r>
              <a:rPr lang="en-GB" dirty="0"/>
              <a:t> https://www.youtube.com/watch?v=Y7m9eNoB3NU</a:t>
            </a:r>
          </a:p>
          <a:p>
            <a:endParaRPr lang="en-GB" dirty="0"/>
          </a:p>
          <a:p>
            <a:endParaRPr lang="en-GB" dirty="0"/>
          </a:p>
        </p:txBody>
      </p:sp>
      <p:sp>
        <p:nvSpPr>
          <p:cNvPr id="4" name="Slide Number Placeholder 3"/>
          <p:cNvSpPr>
            <a:spLocks noGrp="1"/>
          </p:cNvSpPr>
          <p:nvPr>
            <p:ph type="sldNum" sz="quarter" idx="10"/>
          </p:nvPr>
        </p:nvSpPr>
        <p:spPr/>
        <p:txBody>
          <a:bodyPr/>
          <a:lstStyle/>
          <a:p>
            <a:fld id="{0038AB57-CC94-419C-8F6A-817F32F8D049}" type="slidenum">
              <a:rPr lang="en-GB" smtClean="0"/>
              <a:t>34</a:t>
            </a:fld>
            <a:endParaRPr lang="en-GB"/>
          </a:p>
        </p:txBody>
      </p:sp>
    </p:spTree>
    <p:extLst>
      <p:ext uri="{BB962C8B-B14F-4D97-AF65-F5344CB8AC3E}">
        <p14:creationId xmlns:p14="http://schemas.microsoft.com/office/powerpoint/2010/main" val="22187238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8153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04/02/2022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77428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04/02/2022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484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04/02/2022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71154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04/02/2022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14028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04/02/2022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59676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04/02/2022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691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04/02/2022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1247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04/02/2022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569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04/02/2022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3944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04/02/2022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37047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78812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icpedia.org/chalkboard/a/agenda.html"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boingboing.net/2011/11/01/pictures-of-people-about-to-smash-something-but-they-obviously-arent-really.html" TargetMode="External"/><Relationship Id="rId7" Type="http://schemas.openxmlformats.org/officeDocument/2006/relationships/diagramColors" Target="../diagrams/colors1.xml"/><Relationship Id="rId2" Type="http://schemas.openxmlformats.org/officeDocument/2006/relationships/image" Target="../media/image5.jpeg"/><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hyperlink" Target="https://technofaq.org/posts/2016/01/why-emotional-intelligence-should-be-developed-from-an-elementary-level/"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www.debbish.com/diet-schmiet/in-the-zone/" TargetMode="External"/><Relationship Id="rId7" Type="http://schemas.openxmlformats.org/officeDocument/2006/relationships/diagramColors" Target="../diagrams/colors2.xml"/><Relationship Id="rId2" Type="http://schemas.openxmlformats.org/officeDocument/2006/relationships/image" Target="../media/image7.jpeg"/><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hyperlink" Target="http://www.themindfulword.org/"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www.eclectic-consult.com/mooseblog/2015/07/06/fyi-emotional-intelligence-is-not-arse-licking/" TargetMode="Externa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conocimientostraseldivan.blogspot.com/2014/08/las-emociones.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fasix1040.wordpress.com/2011/11/24/cuore-e-cervello/"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commons.wikimedia.org/wiki/File:Daniel_Goleman.jp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image" Target="../media/image18.tif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pxhere.com/en/photo/1434347" TargetMode="External"/><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 Id="rId4" Type="http://schemas.openxmlformats.org/officeDocument/2006/relationships/hyperlink" Target="http://pngimg.com/download/11618"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whatchareading.com/talking-supergirl-with-onwednesdays-net/" TargetMode="External"/><Relationship Id="rId5" Type="http://schemas.openxmlformats.org/officeDocument/2006/relationships/image" Target="../media/image24.jpeg"/><Relationship Id="rId4" Type="http://schemas.openxmlformats.org/officeDocument/2006/relationships/hyperlink" Target="http://www.imitacionalavida.com/2013/04/henry-cavill.html"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commons.wikimedia.org/wiki/File:Emoji_u1f4c9.svg" TargetMode="External"/><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Lr-T6NAV5V4" TargetMode="External"/><Relationship Id="rId4" Type="http://schemas.openxmlformats.org/officeDocument/2006/relationships/image" Target="../media/image30.jpeg"/></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hyperlink" Target="https://news.euspert.com/how-to-overcome-anxiety-in-business-become-your-anxiety-manager/" TargetMode="External"/><Relationship Id="rId2" Type="http://schemas.openxmlformats.org/officeDocument/2006/relationships/image" Target="../media/image33.jp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Y7m9eNoB3NU" TargetMode="External"/><Relationship Id="rId4" Type="http://schemas.openxmlformats.org/officeDocument/2006/relationships/image" Target="../media/image35.jpeg"/></Relationships>
</file>

<file path=ppt/slides/_rels/slide35.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hyperlink" Target="http://www.woodassociates.net/FAP/Newsletters/Search/PDF/FAP%20August%202013%207_23_13.pdf" TargetMode="External"/><Relationship Id="rId2" Type="http://schemas.openxmlformats.org/officeDocument/2006/relationships/hyperlink" Target="http://www.tsd.ac.uk/en/lrc/onlineresources/e-books/" TargetMode="External"/><Relationship Id="rId1" Type="http://schemas.openxmlformats.org/officeDocument/2006/relationships/slideLayout" Target="../slideLayouts/slideLayout2.xml"/><Relationship Id="rId4" Type="http://schemas.openxmlformats.org/officeDocument/2006/relationships/hyperlink" Target="http://www.mindtools.com/pages/article/ei-quiz.htm" TargetMode="External"/></Relationships>
</file>

<file path=ppt/slides/_rels/slide37.xml.rels><?xml version="1.0" encoding="UTF-8" standalone="yes"?>
<Relationships xmlns="http://schemas.openxmlformats.org/package/2006/relationships"><Relationship Id="rId2" Type="http://schemas.openxmlformats.org/officeDocument/2006/relationships/hyperlink" Target="http://www.tsd.ac.uk/en/lrc/onlineresources/e-book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BMSK6006 Developing Emotional Intelligence for the Workplace</a:t>
            </a:r>
          </a:p>
        </p:txBody>
      </p:sp>
      <p:sp>
        <p:nvSpPr>
          <p:cNvPr id="3" name="Subtitle 2"/>
          <p:cNvSpPr>
            <a:spLocks noGrp="1"/>
          </p:cNvSpPr>
          <p:nvPr>
            <p:ph type="subTitle" idx="1"/>
          </p:nvPr>
        </p:nvSpPr>
        <p:spPr>
          <a:xfrm>
            <a:off x="1110338" y="3933056"/>
            <a:ext cx="6858000" cy="763066"/>
          </a:xfrm>
        </p:spPr>
        <p:txBody>
          <a:bodyPr/>
          <a:lstStyle/>
          <a:p>
            <a:r>
              <a:rPr lang="en-GB" sz="4000" dirty="0">
                <a:solidFill>
                  <a:srgbClr val="0000CC"/>
                </a:solidFill>
              </a:rPr>
              <a:t>Workshop Day 1</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87524" y="1142990"/>
            <a:ext cx="8568952" cy="3917032"/>
          </a:xfrm>
        </p:spPr>
        <p:txBody>
          <a:bodyPr>
            <a:normAutofit fontScale="85000" lnSpcReduction="20000"/>
          </a:bodyPr>
          <a:lstStyle/>
          <a:p>
            <a:r>
              <a:rPr lang="en-GB" dirty="0">
                <a:solidFill>
                  <a:srgbClr val="0000CC"/>
                </a:solidFill>
              </a:rPr>
              <a:t>Module Aim and Objectives/Generic Assessment Criteria</a:t>
            </a:r>
          </a:p>
          <a:p>
            <a:r>
              <a:rPr lang="en-GB" dirty="0">
                <a:solidFill>
                  <a:srgbClr val="0000CC"/>
                </a:solidFill>
              </a:rPr>
              <a:t>The Assignment</a:t>
            </a:r>
          </a:p>
          <a:p>
            <a:r>
              <a:rPr lang="en-GB" dirty="0">
                <a:solidFill>
                  <a:srgbClr val="0000CC"/>
                </a:solidFill>
              </a:rPr>
              <a:t>Societal Changes</a:t>
            </a:r>
          </a:p>
          <a:p>
            <a:r>
              <a:rPr lang="en-GB" dirty="0">
                <a:solidFill>
                  <a:srgbClr val="0000CC"/>
                </a:solidFill>
              </a:rPr>
              <a:t>Emotions &amp; Emotional Intelligence</a:t>
            </a:r>
          </a:p>
          <a:p>
            <a:r>
              <a:rPr lang="en-GB" dirty="0">
                <a:solidFill>
                  <a:srgbClr val="0000CC"/>
                </a:solidFill>
              </a:rPr>
              <a:t>Some Theorists</a:t>
            </a:r>
          </a:p>
          <a:p>
            <a:r>
              <a:rPr lang="en-GB" dirty="0">
                <a:solidFill>
                  <a:srgbClr val="0000CC"/>
                </a:solidFill>
              </a:rPr>
              <a:t>Business Case for EQ/Megatrends</a:t>
            </a:r>
          </a:p>
          <a:p>
            <a:r>
              <a:rPr lang="en-GB" dirty="0">
                <a:solidFill>
                  <a:srgbClr val="0000CC"/>
                </a:solidFill>
              </a:rPr>
              <a:t>Personal Case/Amygdala Hijack</a:t>
            </a:r>
          </a:p>
          <a:p>
            <a:r>
              <a:rPr lang="en-GB" dirty="0">
                <a:solidFill>
                  <a:srgbClr val="0000CC"/>
                </a:solidFill>
              </a:rPr>
              <a:t>Physiology of Performance</a:t>
            </a:r>
          </a:p>
          <a:p>
            <a:r>
              <a:rPr lang="en-GB" dirty="0">
                <a:solidFill>
                  <a:srgbClr val="0000CC"/>
                </a:solidFill>
              </a:rPr>
              <a:t>Bibliography</a:t>
            </a:r>
          </a:p>
          <a:p>
            <a:r>
              <a:rPr lang="en-GB" dirty="0">
                <a:solidFill>
                  <a:srgbClr val="0000CC"/>
                </a:solidFill>
              </a:rPr>
              <a:t>Research &amp; report</a:t>
            </a:r>
          </a:p>
        </p:txBody>
      </p:sp>
      <p:pic>
        <p:nvPicPr>
          <p:cNvPr id="5" name="Picture 4" descr="Text&#10;&#10;Description automatically generated">
            <a:extLst>
              <a:ext uri="{FF2B5EF4-FFF2-40B4-BE49-F238E27FC236}">
                <a16:creationId xmlns:a16="http://schemas.microsoft.com/office/drawing/2014/main" id="{1A280DF1-00FB-4FC2-B4E1-8EEA8C2C896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19589" y="3068960"/>
            <a:ext cx="4024411" cy="264605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500"/>
                                        <p:tgtEl>
                                          <p:spTgt spid="3">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EBB6C5A-36CB-7845-AA63-D364D30C2893}"/>
              </a:ext>
            </a:extLst>
          </p:cNvPr>
          <p:cNvSpPr>
            <a:spLocks noGrp="1"/>
          </p:cNvSpPr>
          <p:nvPr>
            <p:ph type="title"/>
          </p:nvPr>
        </p:nvSpPr>
        <p:spPr>
          <a:xfrm>
            <a:off x="457200" y="121214"/>
            <a:ext cx="8229600" cy="1143000"/>
          </a:xfrm>
        </p:spPr>
        <p:txBody>
          <a:bodyPr/>
          <a:lstStyle/>
          <a:p>
            <a:r>
              <a:rPr lang="en-GB" altLang="en-US" dirty="0"/>
              <a:t>Module Aim</a:t>
            </a:r>
          </a:p>
        </p:txBody>
      </p:sp>
      <p:sp>
        <p:nvSpPr>
          <p:cNvPr id="4099" name="Content Placeholder 2">
            <a:extLst>
              <a:ext uri="{FF2B5EF4-FFF2-40B4-BE49-F238E27FC236}">
                <a16:creationId xmlns:a16="http://schemas.microsoft.com/office/drawing/2014/main" id="{DA748D02-CF44-EC43-AEE3-E41566535488}"/>
              </a:ext>
            </a:extLst>
          </p:cNvPr>
          <p:cNvSpPr>
            <a:spLocks noGrp="1"/>
          </p:cNvSpPr>
          <p:nvPr>
            <p:ph idx="1"/>
          </p:nvPr>
        </p:nvSpPr>
        <p:spPr bwMode="auto">
          <a:xfrm>
            <a:off x="179512" y="1264214"/>
            <a:ext cx="8856984" cy="3917031"/>
          </a:xfrm>
        </p:spPr>
        <p:txBody>
          <a:bodyPr wrap="square" numCol="1" anchor="t" anchorCtr="0" compatLnSpc="1">
            <a:prstTxWarp prst="textNoShape">
              <a:avLst/>
            </a:prstTxWarp>
            <a:noAutofit/>
          </a:bodyPr>
          <a:lstStyle/>
          <a:p>
            <a:r>
              <a:rPr lang="en-GB" altLang="en-US" sz="2400" dirty="0">
                <a:solidFill>
                  <a:srgbClr val="0000CC"/>
                </a:solidFill>
              </a:rPr>
              <a:t>To explore concepts of emotional intelligence and its relevance to the workplace</a:t>
            </a:r>
          </a:p>
          <a:p>
            <a:r>
              <a:rPr lang="en-GB" altLang="en-US" sz="2400" dirty="0">
                <a:solidFill>
                  <a:srgbClr val="0000CC"/>
                </a:solidFill>
              </a:rPr>
              <a:t>To understand and apply models of emotional intelligence and evaluate theorists</a:t>
            </a:r>
          </a:p>
          <a:p>
            <a:r>
              <a:rPr lang="en-GB" altLang="en-US" sz="2400" dirty="0">
                <a:solidFill>
                  <a:srgbClr val="0000CC"/>
                </a:solidFill>
              </a:rPr>
              <a:t>To critically appraise the importance of emotional intelligence and mindfulness in the workplace</a:t>
            </a:r>
          </a:p>
        </p:txBody>
      </p:sp>
      <p:pic>
        <p:nvPicPr>
          <p:cNvPr id="4" name="Picture 3">
            <a:extLst>
              <a:ext uri="{FF2B5EF4-FFF2-40B4-BE49-F238E27FC236}">
                <a16:creationId xmlns:a16="http://schemas.microsoft.com/office/drawing/2014/main" id="{002D03DC-1DA7-4E90-9793-E481B4702196}"/>
              </a:ext>
            </a:extLst>
          </p:cNvPr>
          <p:cNvPicPr>
            <a:picLocks noChangeAspect="1"/>
          </p:cNvPicPr>
          <p:nvPr/>
        </p:nvPicPr>
        <p:blipFill>
          <a:blip r:embed="rId2"/>
          <a:stretch>
            <a:fillRect/>
          </a:stretch>
        </p:blipFill>
        <p:spPr>
          <a:xfrm>
            <a:off x="5868143" y="3694372"/>
            <a:ext cx="3262489" cy="198519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lnSpcReduction="20000"/>
          </a:bodyPr>
          <a:lstStyle/>
          <a:p>
            <a:pPr marL="457200" indent="-457200">
              <a:buFont typeface="+mj-lt"/>
              <a:buAutoNum type="arabicPeriod"/>
            </a:pPr>
            <a:r>
              <a:rPr lang="en-GB" sz="2200" dirty="0">
                <a:solidFill>
                  <a:srgbClr val="0000CC"/>
                </a:solidFill>
              </a:rPr>
              <a:t>Critically evaluate theories of emotional intelligence and their relevance to workforce development and business performance</a:t>
            </a:r>
          </a:p>
          <a:p>
            <a:pPr marL="457200" indent="-457200">
              <a:buFont typeface="+mj-lt"/>
              <a:buAutoNum type="arabicPeriod"/>
            </a:pPr>
            <a:r>
              <a:rPr lang="en-GB" sz="2200" dirty="0">
                <a:solidFill>
                  <a:srgbClr val="0000CC"/>
                </a:solidFill>
              </a:rPr>
              <a:t>Use theories of emotional intelligence and mindfulness to review the effect of emotions on your own workplace performance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erson looking at the camera&#10;&#10;Description generated with high confidence">
            <a:extLst>
              <a:ext uri="{FF2B5EF4-FFF2-40B4-BE49-F238E27FC236}">
                <a16:creationId xmlns:a16="http://schemas.microsoft.com/office/drawing/2014/main" id="{493291B8-F86C-45D2-BF1F-A2B00DC12B9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24134" y="772312"/>
            <a:ext cx="2319866" cy="1578482"/>
          </a:xfrm>
          <a:prstGeom prst="rect">
            <a:avLst/>
          </a:prstGeom>
        </p:spPr>
      </p:pic>
      <p:sp>
        <p:nvSpPr>
          <p:cNvPr id="2" name="Title 1"/>
          <p:cNvSpPr>
            <a:spLocks noGrp="1"/>
          </p:cNvSpPr>
          <p:nvPr>
            <p:ph type="title"/>
          </p:nvPr>
        </p:nvSpPr>
        <p:spPr>
          <a:xfrm>
            <a:off x="51956" y="140094"/>
            <a:ext cx="7511724" cy="994172"/>
          </a:xfrm>
        </p:spPr>
        <p:txBody>
          <a:bodyPr/>
          <a:lstStyle/>
          <a:p>
            <a:r>
              <a:rPr lang="en-GB" dirty="0"/>
              <a:t>Assessment Guidance Pt. 1</a:t>
            </a:r>
          </a:p>
        </p:txBody>
      </p:sp>
      <p:grpSp>
        <p:nvGrpSpPr>
          <p:cNvPr id="3" name="Group 2"/>
          <p:cNvGrpSpPr/>
          <p:nvPr/>
        </p:nvGrpSpPr>
        <p:grpSpPr>
          <a:xfrm>
            <a:off x="683568" y="1988840"/>
            <a:ext cx="6669741" cy="3438539"/>
            <a:chOff x="1459149" y="1690688"/>
            <a:chExt cx="9640111" cy="5102633"/>
          </a:xfrm>
        </p:grpSpPr>
        <p:graphicFrame>
          <p:nvGraphicFramePr>
            <p:cNvPr id="4" name="Diagram 3"/>
            <p:cNvGraphicFramePr/>
            <p:nvPr>
              <p:extLst>
                <p:ext uri="{D42A27DB-BD31-4B8C-83A1-F6EECF244321}">
                  <p14:modId xmlns:p14="http://schemas.microsoft.com/office/powerpoint/2010/main" val="617961110"/>
                </p:ext>
              </p:extLst>
            </p:nvPr>
          </p:nvGraphicFramePr>
          <p:xfrm>
            <a:off x="1459149" y="1848255"/>
            <a:ext cx="7947498" cy="48810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1624496" y="2796467"/>
              <a:ext cx="2675126" cy="1370179"/>
            </a:xfrm>
            <a:prstGeom prst="rect">
              <a:avLst/>
            </a:prstGeom>
            <a:solidFill>
              <a:schemeClr val="accent2"/>
            </a:solidFill>
          </p:spPr>
          <p:txBody>
            <a:bodyPr wrap="square" rtlCol="0">
              <a:spAutoFit/>
            </a:bodyPr>
            <a:lstStyle/>
            <a:p>
              <a:pPr algn="ctr"/>
              <a:r>
                <a:rPr lang="en-GB" dirty="0"/>
                <a:t>Theories of</a:t>
              </a:r>
            </a:p>
            <a:p>
              <a:pPr algn="ctr"/>
              <a:r>
                <a:rPr lang="en-GB" dirty="0"/>
                <a:t>Emotional Intelligence (EI)</a:t>
              </a:r>
            </a:p>
          </p:txBody>
        </p:sp>
        <p:sp>
          <p:nvSpPr>
            <p:cNvPr id="6" name="TextBox 5"/>
            <p:cNvSpPr txBox="1"/>
            <p:nvPr/>
          </p:nvSpPr>
          <p:spPr>
            <a:xfrm>
              <a:off x="7130373" y="1690688"/>
              <a:ext cx="3579780" cy="2055269"/>
            </a:xfrm>
            <a:prstGeom prst="rect">
              <a:avLst/>
            </a:prstGeom>
            <a:noFill/>
          </p:spPr>
          <p:txBody>
            <a:bodyPr wrap="square" rtlCol="0">
              <a:spAutoFit/>
            </a:bodyPr>
            <a:lstStyle/>
            <a:p>
              <a:pPr marL="214313" indent="-214313">
                <a:buFont typeface="Arial" panose="020B0604020202020204" pitchFamily="34" charset="0"/>
                <a:buChar char="•"/>
              </a:pPr>
              <a:r>
                <a:rPr lang="en-GB" sz="1200" dirty="0">
                  <a:solidFill>
                    <a:srgbClr val="0070C0"/>
                  </a:solidFill>
                </a:rPr>
                <a:t>What is WD? </a:t>
              </a:r>
            </a:p>
            <a:p>
              <a:pPr marL="214313" indent="-214313">
                <a:buFont typeface="Arial" panose="020B0604020202020204" pitchFamily="34" charset="0"/>
                <a:buChar char="•"/>
              </a:pPr>
              <a:r>
                <a:rPr lang="en-GB" sz="1200" dirty="0">
                  <a:solidFill>
                    <a:srgbClr val="0070C0"/>
                  </a:solidFill>
                </a:rPr>
                <a:t>Who said what it is?</a:t>
              </a:r>
            </a:p>
            <a:p>
              <a:pPr marL="214313" indent="-214313">
                <a:buFont typeface="Arial" panose="020B0604020202020204" pitchFamily="34" charset="0"/>
                <a:buChar char="•"/>
              </a:pPr>
              <a:r>
                <a:rPr lang="en-GB" sz="1200" dirty="0">
                  <a:solidFill>
                    <a:srgbClr val="0070C0"/>
                  </a:solidFill>
                </a:rPr>
                <a:t>Who agrees these definitions ?</a:t>
              </a:r>
            </a:p>
            <a:p>
              <a:pPr marL="214313" indent="-214313">
                <a:buFont typeface="Arial" panose="020B0604020202020204" pitchFamily="34" charset="0"/>
                <a:buChar char="•"/>
              </a:pPr>
              <a:r>
                <a:rPr lang="en-GB" sz="1200" dirty="0">
                  <a:solidFill>
                    <a:srgbClr val="0070C0"/>
                  </a:solidFill>
                </a:rPr>
                <a:t>Critically evaluate the relevance of EI theories to WD.</a:t>
              </a:r>
            </a:p>
            <a:p>
              <a:pPr marL="214313" indent="-214313">
                <a:buFont typeface="Arial" panose="020B0604020202020204" pitchFamily="34" charset="0"/>
                <a:buChar char="•"/>
              </a:pPr>
              <a:r>
                <a:rPr lang="en-GB" sz="1200" dirty="0">
                  <a:solidFill>
                    <a:srgbClr val="0070C0"/>
                  </a:solidFill>
                </a:rPr>
                <a:t>Give examples from your workplace</a:t>
              </a:r>
            </a:p>
          </p:txBody>
        </p:sp>
        <p:cxnSp>
          <p:nvCxnSpPr>
            <p:cNvPr id="8" name="Straight Arrow Connector 7"/>
            <p:cNvCxnSpPr/>
            <p:nvPr/>
          </p:nvCxnSpPr>
          <p:spPr>
            <a:xfrm flipH="1">
              <a:off x="5992238" y="3918349"/>
              <a:ext cx="1" cy="543266"/>
            </a:xfrm>
            <a:prstGeom prst="straightConnector1">
              <a:avLst/>
            </a:prstGeom>
            <a:ln w="19050">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7130373" y="4189982"/>
              <a:ext cx="3968887" cy="2603339"/>
            </a:xfrm>
            <a:prstGeom prst="rect">
              <a:avLst/>
            </a:prstGeom>
            <a:noFill/>
          </p:spPr>
          <p:txBody>
            <a:bodyPr wrap="square" rtlCol="0">
              <a:spAutoFit/>
            </a:bodyPr>
            <a:lstStyle/>
            <a:p>
              <a:pPr marL="214313" indent="-214313">
                <a:buFont typeface="Arial" panose="020B0604020202020204" pitchFamily="34" charset="0"/>
                <a:buChar char="•"/>
              </a:pPr>
              <a:r>
                <a:rPr lang="en-GB" sz="1200" dirty="0">
                  <a:solidFill>
                    <a:srgbClr val="0070C0"/>
                  </a:solidFill>
                </a:rPr>
                <a:t>What aspects of the business performance does it impact?</a:t>
              </a:r>
            </a:p>
            <a:p>
              <a:pPr marL="214313" indent="-214313">
                <a:buFont typeface="Arial" panose="020B0604020202020204" pitchFamily="34" charset="0"/>
                <a:buChar char="•"/>
              </a:pPr>
              <a:r>
                <a:rPr lang="en-GB" sz="1200" dirty="0">
                  <a:solidFill>
                    <a:srgbClr val="0070C0"/>
                  </a:solidFill>
                </a:rPr>
                <a:t>Critically evaluate the relevance of EI theories to BP.</a:t>
              </a:r>
            </a:p>
            <a:p>
              <a:pPr marL="214313" indent="-214313">
                <a:buFont typeface="Arial" panose="020B0604020202020204" pitchFamily="34" charset="0"/>
                <a:buChar char="•"/>
              </a:pPr>
              <a:r>
                <a:rPr lang="en-GB" sz="1200" dirty="0">
                  <a:solidFill>
                    <a:srgbClr val="0070C0"/>
                  </a:solidFill>
                </a:rPr>
                <a:t>Give examples from your workplace</a:t>
              </a:r>
            </a:p>
            <a:p>
              <a:pPr marL="214313" indent="-214313">
                <a:buFont typeface="Arial" panose="020B0604020202020204" pitchFamily="34" charset="0"/>
                <a:buChar char="•"/>
              </a:pPr>
              <a:endParaRPr lang="en-GB" sz="1200" dirty="0">
                <a:solidFill>
                  <a:srgbClr val="0070C0"/>
                </a:solidFill>
              </a:endParaRPr>
            </a:p>
            <a:p>
              <a:pPr marL="214313" indent="-214313">
                <a:buFont typeface="Arial" panose="020B0604020202020204" pitchFamily="34" charset="0"/>
                <a:buChar char="•"/>
              </a:pPr>
              <a:endParaRPr lang="en-GB" sz="1200" dirty="0">
                <a:solidFill>
                  <a:srgbClr val="0070C0"/>
                </a:solidFill>
              </a:endParaRPr>
            </a:p>
            <a:p>
              <a:pPr marL="214313" indent="-214313">
                <a:buFont typeface="Arial" panose="020B0604020202020204" pitchFamily="34" charset="0"/>
                <a:buChar char="•"/>
              </a:pPr>
              <a:endParaRPr lang="en-GB" sz="1200" dirty="0">
                <a:solidFill>
                  <a:srgbClr val="0070C0"/>
                </a:solidFill>
              </a:endParaRPr>
            </a:p>
          </p:txBody>
        </p:sp>
        <p:sp>
          <p:nvSpPr>
            <p:cNvPr id="22" name="Rectangle 21"/>
            <p:cNvSpPr/>
            <p:nvPr/>
          </p:nvSpPr>
          <p:spPr>
            <a:xfrm>
              <a:off x="5086335" y="4001582"/>
              <a:ext cx="2083636" cy="376800"/>
            </a:xfrm>
            <a:prstGeom prst="rect">
              <a:avLst/>
            </a:prstGeom>
            <a:noFill/>
          </p:spPr>
          <p:txBody>
            <a:bodyPr wrap="none" lIns="68580" tIns="34290" rIns="68580" bIns="34290">
              <a:spAutoFit/>
            </a:bodyPr>
            <a:lstStyle/>
            <a:p>
              <a:pPr algn="ctr"/>
              <a:r>
                <a:rPr lang="en-US" sz="12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Critical evaluation</a:t>
              </a:r>
            </a:p>
          </p:txBody>
        </p:sp>
      </p:grpSp>
    </p:spTree>
    <p:extLst>
      <p:ext uri="{BB962C8B-B14F-4D97-AF65-F5344CB8AC3E}">
        <p14:creationId xmlns:p14="http://schemas.microsoft.com/office/powerpoint/2010/main" val="2267327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2813-419F-4497-8C1C-395D05AAAF96}"/>
              </a:ext>
            </a:extLst>
          </p:cNvPr>
          <p:cNvSpPr>
            <a:spLocks noGrp="1"/>
          </p:cNvSpPr>
          <p:nvPr>
            <p:ph type="title"/>
          </p:nvPr>
        </p:nvSpPr>
        <p:spPr>
          <a:xfrm>
            <a:off x="457200" y="188640"/>
            <a:ext cx="8229600" cy="857250"/>
          </a:xfrm>
        </p:spPr>
        <p:txBody>
          <a:bodyPr/>
          <a:lstStyle/>
          <a:p>
            <a:r>
              <a:rPr lang="en-GB" dirty="0"/>
              <a:t>Assessment Guidance Pt. 1</a:t>
            </a:r>
          </a:p>
        </p:txBody>
      </p:sp>
      <p:sp>
        <p:nvSpPr>
          <p:cNvPr id="3" name="Content Placeholder 2">
            <a:extLst>
              <a:ext uri="{FF2B5EF4-FFF2-40B4-BE49-F238E27FC236}">
                <a16:creationId xmlns:a16="http://schemas.microsoft.com/office/drawing/2014/main" id="{60625AD9-2646-4FDB-B5B6-CD84D2BD29ED}"/>
              </a:ext>
            </a:extLst>
          </p:cNvPr>
          <p:cNvSpPr>
            <a:spLocks noGrp="1"/>
          </p:cNvSpPr>
          <p:nvPr>
            <p:ph idx="1"/>
          </p:nvPr>
        </p:nvSpPr>
        <p:spPr>
          <a:xfrm>
            <a:off x="0" y="1549430"/>
            <a:ext cx="6612341" cy="3617100"/>
          </a:xfrm>
        </p:spPr>
        <p:txBody>
          <a:bodyPr>
            <a:normAutofit fontScale="77500" lnSpcReduction="20000"/>
          </a:bodyPr>
          <a:lstStyle/>
          <a:p>
            <a:pPr marL="385763" indent="-385763">
              <a:buFont typeface="+mj-lt"/>
              <a:buAutoNum type="arabicPeriod"/>
            </a:pPr>
            <a:r>
              <a:rPr lang="en-GB" dirty="0">
                <a:solidFill>
                  <a:srgbClr val="0000CC"/>
                </a:solidFill>
              </a:rPr>
              <a:t>What theories of emotional intelligence are there?</a:t>
            </a:r>
          </a:p>
          <a:p>
            <a:pPr marL="642938" lvl="1" indent="-342900"/>
            <a:r>
              <a:rPr lang="en-GB" dirty="0">
                <a:solidFill>
                  <a:srgbClr val="0000CC"/>
                </a:solidFill>
              </a:rPr>
              <a:t>Who has developed theories?  How well are they supported?  Which appear to be the most important?  Why?  How recent are they? How do some of these key theories compare/contrast?  Are they developments of a common core theory?  Or totally different?  What is your opinion of them? Based upon what evidence?</a:t>
            </a:r>
          </a:p>
          <a:p>
            <a:pPr marL="642938" lvl="1" indent="-342900"/>
            <a:r>
              <a:rPr lang="en-GB" dirty="0">
                <a:solidFill>
                  <a:srgbClr val="0000CC"/>
                </a:solidFill>
              </a:rPr>
              <a:t>How do these theories relate to workforce development?</a:t>
            </a:r>
          </a:p>
          <a:p>
            <a:pPr marL="642938" lvl="1" indent="-342900"/>
            <a:r>
              <a:rPr lang="en-GB" dirty="0">
                <a:solidFill>
                  <a:srgbClr val="0000CC"/>
                </a:solidFill>
              </a:rPr>
              <a:t>How can they enhance or inhibit it?</a:t>
            </a:r>
          </a:p>
          <a:p>
            <a:pPr marL="642938" lvl="1" indent="-342900"/>
            <a:r>
              <a:rPr lang="en-GB" dirty="0">
                <a:solidFill>
                  <a:srgbClr val="0000CC"/>
                </a:solidFill>
              </a:rPr>
              <a:t>How can they impact upon business performance?  Improve or undermine it?</a:t>
            </a:r>
          </a:p>
          <a:p>
            <a:pPr marL="642938" lvl="1" indent="-342900"/>
            <a:r>
              <a:rPr lang="en-GB" dirty="0">
                <a:solidFill>
                  <a:srgbClr val="0000CC"/>
                </a:solidFill>
              </a:rPr>
              <a:t>What examples from your own organisation can you draw upon to illustrate your arguments?  What about other organisations?</a:t>
            </a:r>
          </a:p>
        </p:txBody>
      </p:sp>
      <p:pic>
        <p:nvPicPr>
          <p:cNvPr id="5" name="Picture 4">
            <a:extLst>
              <a:ext uri="{FF2B5EF4-FFF2-40B4-BE49-F238E27FC236}">
                <a16:creationId xmlns:a16="http://schemas.microsoft.com/office/drawing/2014/main" id="{610349A5-909E-4743-B4CA-99B4AFBCCD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5400000">
            <a:off x="6184142" y="2152295"/>
            <a:ext cx="3429000" cy="1857375"/>
          </a:xfrm>
          <a:prstGeom prst="rect">
            <a:avLst/>
          </a:prstGeom>
        </p:spPr>
      </p:pic>
    </p:spTree>
    <p:extLst>
      <p:ext uri="{BB962C8B-B14F-4D97-AF65-F5344CB8AC3E}">
        <p14:creationId xmlns:p14="http://schemas.microsoft.com/office/powerpoint/2010/main" val="1551957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unset over a body of water&#10;&#10;Description generated with very high confidence">
            <a:extLst>
              <a:ext uri="{FF2B5EF4-FFF2-40B4-BE49-F238E27FC236}">
                <a16:creationId xmlns:a16="http://schemas.microsoft.com/office/drawing/2014/main" id="{3471EBC1-56EB-4C21-87B9-C864E0F360B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73545" y="958446"/>
            <a:ext cx="2268855" cy="1354920"/>
          </a:xfrm>
          <a:prstGeom prst="rect">
            <a:avLst/>
          </a:prstGeom>
        </p:spPr>
      </p:pic>
      <p:sp>
        <p:nvSpPr>
          <p:cNvPr id="2" name="Title 1"/>
          <p:cNvSpPr>
            <a:spLocks noGrp="1"/>
          </p:cNvSpPr>
          <p:nvPr>
            <p:ph type="title"/>
          </p:nvPr>
        </p:nvSpPr>
        <p:spPr>
          <a:xfrm>
            <a:off x="167734" y="101196"/>
            <a:ext cx="8229600" cy="857250"/>
          </a:xfrm>
        </p:spPr>
        <p:txBody>
          <a:bodyPr/>
          <a:lstStyle/>
          <a:p>
            <a:r>
              <a:rPr lang="en-GB" dirty="0"/>
              <a:t>Assessment Guidance Pt. 2</a:t>
            </a:r>
          </a:p>
        </p:txBody>
      </p:sp>
      <p:grpSp>
        <p:nvGrpSpPr>
          <p:cNvPr id="7" name="Group 6"/>
          <p:cNvGrpSpPr/>
          <p:nvPr/>
        </p:nvGrpSpPr>
        <p:grpSpPr>
          <a:xfrm>
            <a:off x="240885" y="1921812"/>
            <a:ext cx="8801515" cy="3335735"/>
            <a:chOff x="1086796" y="1797692"/>
            <a:chExt cx="11735352" cy="4447645"/>
          </a:xfrm>
        </p:grpSpPr>
        <p:graphicFrame>
          <p:nvGraphicFramePr>
            <p:cNvPr id="4" name="Diagram 3"/>
            <p:cNvGraphicFramePr/>
            <p:nvPr>
              <p:extLst>
                <p:ext uri="{D42A27DB-BD31-4B8C-83A1-F6EECF244321}">
                  <p14:modId xmlns:p14="http://schemas.microsoft.com/office/powerpoint/2010/main" val="3523031325"/>
                </p:ext>
              </p:extLst>
            </p:nvPr>
          </p:nvGraphicFramePr>
          <p:xfrm>
            <a:off x="1086796" y="1797692"/>
            <a:ext cx="7066604" cy="4447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p:cNvSpPr txBox="1"/>
            <p:nvPr/>
          </p:nvSpPr>
          <p:spPr>
            <a:xfrm>
              <a:off x="8440646" y="3065317"/>
              <a:ext cx="4381502" cy="3077764"/>
            </a:xfrm>
            <a:prstGeom prst="rect">
              <a:avLst/>
            </a:prstGeom>
            <a:noFill/>
          </p:spPr>
          <p:txBody>
            <a:bodyPr wrap="square" rtlCol="0">
              <a:spAutoFit/>
            </a:bodyPr>
            <a:lstStyle/>
            <a:p>
              <a:pPr marL="214313" indent="-214313">
                <a:buFont typeface="Arial" panose="020B0604020202020204" pitchFamily="34" charset="0"/>
                <a:buChar char="•"/>
              </a:pPr>
              <a:r>
                <a:rPr lang="en-GB" sz="1600" dirty="0">
                  <a:solidFill>
                    <a:schemeClr val="accent1">
                      <a:lumMod val="75000"/>
                    </a:schemeClr>
                  </a:solidFill>
                </a:rPr>
                <a:t>What is M? </a:t>
              </a:r>
            </a:p>
            <a:p>
              <a:pPr marL="214313" indent="-214313">
                <a:buFont typeface="Arial" panose="020B0604020202020204" pitchFamily="34" charset="0"/>
                <a:buChar char="•"/>
              </a:pPr>
              <a:r>
                <a:rPr lang="en-GB" sz="1600" dirty="0">
                  <a:solidFill>
                    <a:schemeClr val="accent1">
                      <a:lumMod val="75000"/>
                    </a:schemeClr>
                  </a:solidFill>
                </a:rPr>
                <a:t>Who are the main M theorists ?</a:t>
              </a:r>
            </a:p>
            <a:p>
              <a:pPr marL="214313" indent="-214313">
                <a:buFont typeface="Arial" panose="020B0604020202020204" pitchFamily="34" charset="0"/>
                <a:buChar char="•"/>
              </a:pPr>
              <a:r>
                <a:rPr lang="en-GB" sz="1600" dirty="0">
                  <a:solidFill>
                    <a:schemeClr val="accent1">
                      <a:lumMod val="75000"/>
                    </a:schemeClr>
                  </a:solidFill>
                </a:rPr>
                <a:t>Who agrees these theories?</a:t>
              </a:r>
            </a:p>
            <a:p>
              <a:pPr marL="214313" indent="-214313">
                <a:buFont typeface="Arial" panose="020B0604020202020204" pitchFamily="34" charset="0"/>
                <a:buChar char="•"/>
              </a:pPr>
              <a:r>
                <a:rPr lang="en-GB" sz="1600" dirty="0">
                  <a:solidFill>
                    <a:schemeClr val="accent1">
                      <a:lumMod val="75000"/>
                    </a:schemeClr>
                  </a:solidFill>
                </a:rPr>
                <a:t>Review how both M and EI impact of your own workplace performance </a:t>
              </a:r>
            </a:p>
            <a:p>
              <a:pPr marL="214313" indent="-214313">
                <a:buFont typeface="Arial" panose="020B0604020202020204" pitchFamily="34" charset="0"/>
                <a:buChar char="•"/>
              </a:pPr>
              <a:r>
                <a:rPr lang="en-GB" sz="1600" dirty="0">
                  <a:solidFill>
                    <a:schemeClr val="accent1">
                      <a:lumMod val="75000"/>
                    </a:schemeClr>
                  </a:solidFill>
                </a:rPr>
                <a:t>Explain, with examples, that illustrate the performance issues related to emotions</a:t>
              </a:r>
            </a:p>
          </p:txBody>
        </p:sp>
        <p:sp>
          <p:nvSpPr>
            <p:cNvPr id="6" name="Rectangle 5"/>
            <p:cNvSpPr/>
            <p:nvPr/>
          </p:nvSpPr>
          <p:spPr>
            <a:xfrm>
              <a:off x="3309221" y="3468721"/>
              <a:ext cx="2410917" cy="338555"/>
            </a:xfrm>
            <a:prstGeom prst="rect">
              <a:avLst/>
            </a:prstGeom>
            <a:noFill/>
          </p:spPr>
          <p:txBody>
            <a:bodyPr wrap="none" lIns="68580" tIns="34290" rIns="68580" bIns="34290">
              <a:spAutoFit/>
            </a:bodyPr>
            <a:lstStyle/>
            <a:p>
              <a:pPr algn="ctr"/>
              <a:r>
                <a:rPr lang="en-US" sz="1200" b="1" dirty="0">
                  <a:ln/>
                  <a:pattFill prst="dkUpDiag">
                    <a:fgClr>
                      <a:schemeClr val="bg1">
                        <a:lumMod val="50000"/>
                      </a:schemeClr>
                    </a:fgClr>
                    <a:bgClr>
                      <a:schemeClr val="tx1">
                        <a:lumMod val="75000"/>
                        <a:lumOff val="25000"/>
                      </a:schemeClr>
                    </a:bgClr>
                  </a:pattFill>
                </a:rPr>
                <a:t>Review the effect upon</a:t>
              </a:r>
            </a:p>
          </p:txBody>
        </p:sp>
      </p:grpSp>
    </p:spTree>
    <p:extLst>
      <p:ext uri="{BB962C8B-B14F-4D97-AF65-F5344CB8AC3E}">
        <p14:creationId xmlns:p14="http://schemas.microsoft.com/office/powerpoint/2010/main" val="1694259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94A49-FF5A-49A4-94BE-E3132FF24ABA}"/>
              </a:ext>
            </a:extLst>
          </p:cNvPr>
          <p:cNvSpPr>
            <a:spLocks noGrp="1"/>
          </p:cNvSpPr>
          <p:nvPr>
            <p:ph type="title"/>
          </p:nvPr>
        </p:nvSpPr>
        <p:spPr>
          <a:xfrm>
            <a:off x="2151517" y="260648"/>
            <a:ext cx="6840760" cy="857250"/>
          </a:xfrm>
        </p:spPr>
        <p:txBody>
          <a:bodyPr/>
          <a:lstStyle/>
          <a:p>
            <a:r>
              <a:rPr lang="en-GB" dirty="0"/>
              <a:t>Assessment Guidance Pt. 2</a:t>
            </a:r>
          </a:p>
        </p:txBody>
      </p:sp>
      <p:sp>
        <p:nvSpPr>
          <p:cNvPr id="3" name="Content Placeholder 2">
            <a:extLst>
              <a:ext uri="{FF2B5EF4-FFF2-40B4-BE49-F238E27FC236}">
                <a16:creationId xmlns:a16="http://schemas.microsoft.com/office/drawing/2014/main" id="{D5740C08-0838-415D-91F7-F76BDE9922AB}"/>
              </a:ext>
            </a:extLst>
          </p:cNvPr>
          <p:cNvSpPr>
            <a:spLocks noGrp="1"/>
          </p:cNvSpPr>
          <p:nvPr>
            <p:ph idx="1"/>
          </p:nvPr>
        </p:nvSpPr>
        <p:spPr>
          <a:xfrm>
            <a:off x="1999795" y="1832213"/>
            <a:ext cx="7144205" cy="2937774"/>
          </a:xfrm>
        </p:spPr>
        <p:txBody>
          <a:bodyPr>
            <a:normAutofit fontScale="92500" lnSpcReduction="20000"/>
          </a:bodyPr>
          <a:lstStyle/>
          <a:p>
            <a:pPr marL="385763" indent="-385763">
              <a:buFont typeface="+mj-lt"/>
              <a:buAutoNum type="arabicPeriod"/>
            </a:pPr>
            <a:r>
              <a:rPr lang="en-GB" dirty="0">
                <a:solidFill>
                  <a:srgbClr val="0000CC"/>
                </a:solidFill>
              </a:rPr>
              <a:t>Use theories of emotional intelligence and mindfulness to review the effect of emotions on your own workplace performance</a:t>
            </a:r>
          </a:p>
          <a:p>
            <a:pPr marL="685800" lvl="1" indent="-385763"/>
            <a:r>
              <a:rPr lang="en-GB" dirty="0">
                <a:solidFill>
                  <a:srgbClr val="0000CC"/>
                </a:solidFill>
              </a:rPr>
              <a:t>Who are the main theorists and what are the main theories?</a:t>
            </a:r>
          </a:p>
          <a:p>
            <a:pPr marL="685800" lvl="1" indent="-385763"/>
            <a:r>
              <a:rPr lang="en-GB" dirty="0">
                <a:solidFill>
                  <a:srgbClr val="0000CC"/>
                </a:solidFill>
              </a:rPr>
              <a:t>How does Mindfulness fit with Emotional Intelligence – are they complementary?  Examples?</a:t>
            </a:r>
          </a:p>
          <a:p>
            <a:pPr marL="685800" lvl="1" indent="-385763"/>
            <a:r>
              <a:rPr lang="en-GB" dirty="0">
                <a:solidFill>
                  <a:srgbClr val="0000CC"/>
                </a:solidFill>
              </a:rPr>
              <a:t>How can/do they help you understand your own emotions and their effect on your own workplace performance?  What does your review expose?</a:t>
            </a:r>
            <a:endParaRPr lang="en-GB" dirty="0"/>
          </a:p>
        </p:txBody>
      </p:sp>
      <p:pic>
        <p:nvPicPr>
          <p:cNvPr id="5" name="Picture 4" descr="A couple of palm trees next to a body of water&#10;&#10;Description generated with very high confidence">
            <a:extLst>
              <a:ext uri="{FF2B5EF4-FFF2-40B4-BE49-F238E27FC236}">
                <a16:creationId xmlns:a16="http://schemas.microsoft.com/office/drawing/2014/main" id="{8404311A-F57F-45AA-B64E-D1572C05089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857250"/>
            <a:ext cx="1999794" cy="1591617"/>
          </a:xfrm>
          <a:prstGeom prst="rect">
            <a:avLst/>
          </a:prstGeom>
        </p:spPr>
      </p:pic>
      <p:pic>
        <p:nvPicPr>
          <p:cNvPr id="8" name="Picture 7">
            <a:extLst>
              <a:ext uri="{FF2B5EF4-FFF2-40B4-BE49-F238E27FC236}">
                <a16:creationId xmlns:a16="http://schemas.microsoft.com/office/drawing/2014/main" id="{2E6A9069-17E7-4225-9C30-1C70E706AC2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764223"/>
            <a:ext cx="2070488" cy="1378353"/>
          </a:xfrm>
          <a:prstGeom prst="rect">
            <a:avLst/>
          </a:prstGeom>
        </p:spPr>
      </p:pic>
    </p:spTree>
    <p:extLst>
      <p:ext uri="{BB962C8B-B14F-4D97-AF65-F5344CB8AC3E}">
        <p14:creationId xmlns:p14="http://schemas.microsoft.com/office/powerpoint/2010/main" val="2988664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71F0F-401D-7741-B7FC-3D0D6DC89CC4}"/>
              </a:ext>
            </a:extLst>
          </p:cNvPr>
          <p:cNvSpPr>
            <a:spLocks noGrp="1"/>
          </p:cNvSpPr>
          <p:nvPr>
            <p:ph type="title"/>
          </p:nvPr>
        </p:nvSpPr>
        <p:spPr>
          <a:xfrm>
            <a:off x="703691" y="332656"/>
            <a:ext cx="8229600" cy="857250"/>
          </a:xfrm>
        </p:spPr>
        <p:txBody>
          <a:bodyPr>
            <a:normAutofit fontScale="90000"/>
          </a:bodyPr>
          <a:lstStyle/>
          <a:p>
            <a:r>
              <a:rPr lang="en-GB" b="1" dirty="0"/>
              <a:t>Societal changes and the associated new organisational requirements</a:t>
            </a:r>
            <a:br>
              <a:rPr lang="en-GB" dirty="0"/>
            </a:br>
            <a:endParaRPr lang="en-GB" dirty="0"/>
          </a:p>
        </p:txBody>
      </p:sp>
      <p:pic>
        <p:nvPicPr>
          <p:cNvPr id="4" name="Picture 3">
            <a:extLst>
              <a:ext uri="{FF2B5EF4-FFF2-40B4-BE49-F238E27FC236}">
                <a16:creationId xmlns:a16="http://schemas.microsoft.com/office/drawing/2014/main" id="{15A867FE-62EB-D94C-840C-F7D30834E1BB}"/>
              </a:ext>
            </a:extLst>
          </p:cNvPr>
          <p:cNvPicPr/>
          <p:nvPr/>
        </p:nvPicPr>
        <p:blipFill>
          <a:blip r:embed="rId2">
            <a:extLst>
              <a:ext uri="{28A0092B-C50C-407E-A947-70E740481C1C}">
                <a14:useLocalDpi xmlns:a14="http://schemas.microsoft.com/office/drawing/2010/main" val="0"/>
              </a:ext>
            </a:extLst>
          </a:blip>
          <a:stretch>
            <a:fillRect/>
          </a:stretch>
        </p:blipFill>
        <p:spPr>
          <a:xfrm>
            <a:off x="703691" y="1841224"/>
            <a:ext cx="7311224" cy="3083118"/>
          </a:xfrm>
          <a:prstGeom prst="rect">
            <a:avLst/>
          </a:prstGeom>
        </p:spPr>
      </p:pic>
      <p:sp>
        <p:nvSpPr>
          <p:cNvPr id="5" name="TextBox 4">
            <a:extLst>
              <a:ext uri="{FF2B5EF4-FFF2-40B4-BE49-F238E27FC236}">
                <a16:creationId xmlns:a16="http://schemas.microsoft.com/office/drawing/2014/main" id="{D4405F65-7E1A-C04D-B130-C88EDEB95A0C}"/>
              </a:ext>
            </a:extLst>
          </p:cNvPr>
          <p:cNvSpPr txBox="1"/>
          <p:nvPr/>
        </p:nvSpPr>
        <p:spPr>
          <a:xfrm>
            <a:off x="6965343" y="5085184"/>
            <a:ext cx="2099144" cy="300082"/>
          </a:xfrm>
          <a:prstGeom prst="rect">
            <a:avLst/>
          </a:prstGeom>
          <a:noFill/>
        </p:spPr>
        <p:txBody>
          <a:bodyPr wrap="square" rtlCol="0">
            <a:spAutoFit/>
          </a:bodyPr>
          <a:lstStyle/>
          <a:p>
            <a:r>
              <a:rPr lang="en-GB" sz="1350" dirty="0"/>
              <a:t>(Sparrow &amp; Knight 2009)</a:t>
            </a:r>
          </a:p>
        </p:txBody>
      </p:sp>
    </p:spTree>
    <p:extLst>
      <p:ext uri="{BB962C8B-B14F-4D97-AF65-F5344CB8AC3E}">
        <p14:creationId xmlns:p14="http://schemas.microsoft.com/office/powerpoint/2010/main" val="3418195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Emotions</a:t>
            </a:r>
          </a:p>
        </p:txBody>
      </p:sp>
      <p:sp>
        <p:nvSpPr>
          <p:cNvPr id="3" name="Content Placeholder 2"/>
          <p:cNvSpPr>
            <a:spLocks noGrp="1"/>
          </p:cNvSpPr>
          <p:nvPr>
            <p:ph idx="1"/>
          </p:nvPr>
        </p:nvSpPr>
        <p:spPr>
          <a:xfrm>
            <a:off x="423348" y="1253331"/>
            <a:ext cx="7886700" cy="4351338"/>
          </a:xfrm>
        </p:spPr>
        <p:txBody>
          <a:bodyPr>
            <a:normAutofit/>
          </a:bodyPr>
          <a:lstStyle/>
          <a:p>
            <a:pPr marL="0" indent="0">
              <a:buNone/>
            </a:pPr>
            <a:r>
              <a:rPr lang="en-GB" dirty="0">
                <a:solidFill>
                  <a:srgbClr val="002060"/>
                </a:solidFill>
              </a:rPr>
              <a:t>Group exercise:</a:t>
            </a:r>
          </a:p>
          <a:p>
            <a:pPr marL="0" indent="0">
              <a:buNone/>
            </a:pPr>
            <a:endParaRPr lang="en-GB" dirty="0"/>
          </a:p>
          <a:p>
            <a:r>
              <a:rPr lang="en-GB" dirty="0">
                <a:solidFill>
                  <a:srgbClr val="FF0066"/>
                </a:solidFill>
              </a:rPr>
              <a:t>What emotions are there?</a:t>
            </a:r>
          </a:p>
          <a:p>
            <a:pPr marL="342900" lvl="1" indent="0">
              <a:buNone/>
            </a:pPr>
            <a:endParaRPr lang="en-GB" dirty="0"/>
          </a:p>
          <a:p>
            <a:r>
              <a:rPr lang="en-GB" dirty="0">
                <a:solidFill>
                  <a:srgbClr val="660066"/>
                </a:solidFill>
              </a:rPr>
              <a:t>Give examples how they have an impact in the workplace</a:t>
            </a:r>
          </a:p>
          <a:p>
            <a:endParaRPr lang="en-GB" dirty="0"/>
          </a:p>
          <a:p>
            <a:pPr marL="0" indent="0">
              <a:buNone/>
            </a:pPr>
            <a:r>
              <a:rPr lang="en-GB" i="1" dirty="0">
                <a:solidFill>
                  <a:srgbClr val="002060"/>
                </a:solidFill>
              </a:rPr>
              <a:t>10 minutes to prepare your feedback for discussion.</a:t>
            </a:r>
          </a:p>
        </p:txBody>
      </p:sp>
      <p:pic>
        <p:nvPicPr>
          <p:cNvPr id="5" name="Picture 4" descr="A group of people posing for the camera&#10;&#10;Description generated with very high confidence">
            <a:extLst>
              <a:ext uri="{FF2B5EF4-FFF2-40B4-BE49-F238E27FC236}">
                <a16:creationId xmlns:a16="http://schemas.microsoft.com/office/drawing/2014/main" id="{AEC148DF-37B8-4E09-97B9-1A54DB0AA7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40152" y="767705"/>
            <a:ext cx="2887280" cy="1845966"/>
          </a:xfrm>
          <a:prstGeom prst="rect">
            <a:avLst/>
          </a:prstGeom>
        </p:spPr>
      </p:pic>
    </p:spTree>
    <p:extLst>
      <p:ext uri="{BB962C8B-B14F-4D97-AF65-F5344CB8AC3E}">
        <p14:creationId xmlns:p14="http://schemas.microsoft.com/office/powerpoint/2010/main" val="3436637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022" y="0"/>
            <a:ext cx="5862122" cy="5702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506296" y="3429000"/>
            <a:ext cx="1469572" cy="300082"/>
          </a:xfrm>
          <a:prstGeom prst="rect">
            <a:avLst/>
          </a:prstGeom>
          <a:noFill/>
        </p:spPr>
        <p:txBody>
          <a:bodyPr wrap="square" rtlCol="0">
            <a:spAutoFit/>
          </a:bodyPr>
          <a:lstStyle/>
          <a:p>
            <a:r>
              <a:rPr lang="en-GB" sz="1350" dirty="0"/>
              <a:t>Robert Plutchik</a:t>
            </a:r>
          </a:p>
        </p:txBody>
      </p:sp>
      <p:pic>
        <p:nvPicPr>
          <p:cNvPr id="2" name="Picture 1">
            <a:extLst>
              <a:ext uri="{FF2B5EF4-FFF2-40B4-BE49-F238E27FC236}">
                <a16:creationId xmlns:a16="http://schemas.microsoft.com/office/drawing/2014/main" id="{B0B99BD8-0AE9-4D74-963C-71AE125650A1}"/>
              </a:ext>
            </a:extLst>
          </p:cNvPr>
          <p:cNvPicPr>
            <a:picLocks noChangeAspect="1"/>
          </p:cNvPicPr>
          <p:nvPr/>
        </p:nvPicPr>
        <p:blipFill>
          <a:blip r:embed="rId3"/>
          <a:stretch>
            <a:fillRect/>
          </a:stretch>
        </p:blipFill>
        <p:spPr>
          <a:xfrm>
            <a:off x="7444427" y="949692"/>
            <a:ext cx="1543050" cy="1928813"/>
          </a:xfrm>
          <a:prstGeom prst="rect">
            <a:avLst/>
          </a:prstGeom>
        </p:spPr>
      </p:pic>
      <p:sp>
        <p:nvSpPr>
          <p:cNvPr id="3" name="Rectangle 2">
            <a:extLst>
              <a:ext uri="{FF2B5EF4-FFF2-40B4-BE49-F238E27FC236}">
                <a16:creationId xmlns:a16="http://schemas.microsoft.com/office/drawing/2014/main" id="{19335CF7-E179-445E-9C29-F524B53FD2EF}"/>
              </a:ext>
            </a:extLst>
          </p:cNvPr>
          <p:cNvSpPr/>
          <p:nvPr/>
        </p:nvSpPr>
        <p:spPr>
          <a:xfrm>
            <a:off x="6600096" y="4279577"/>
            <a:ext cx="2543904" cy="1131079"/>
          </a:xfrm>
          <a:prstGeom prst="rect">
            <a:avLst/>
          </a:prstGeom>
        </p:spPr>
        <p:txBody>
          <a:bodyPr wrap="square">
            <a:spAutoFit/>
          </a:bodyPr>
          <a:lstStyle/>
          <a:p>
            <a:r>
              <a:rPr lang="en-US" sz="1350" dirty="0">
                <a:solidFill>
                  <a:srgbClr val="002060"/>
                </a:solidFill>
              </a:rPr>
              <a:t>Robert Plutchik was professor emeritus at the Albert Einstein College of Medicine and adjunct professor at the University of South Florida</a:t>
            </a:r>
            <a:endParaRPr lang="en-GB" sz="1350" dirty="0">
              <a:solidFill>
                <a:srgbClr val="002060"/>
              </a:solidFill>
            </a:endParaRPr>
          </a:p>
        </p:txBody>
      </p:sp>
    </p:spTree>
    <p:extLst>
      <p:ext uri="{BB962C8B-B14F-4D97-AF65-F5344CB8AC3E}">
        <p14:creationId xmlns:p14="http://schemas.microsoft.com/office/powerpoint/2010/main" val="1450854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D72418E-2260-4BBE-8AC1-82B3F0F9696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47864" y="4439962"/>
            <a:ext cx="2207914" cy="1210384"/>
          </a:xfrm>
          <a:prstGeom prst="rect">
            <a:avLst/>
          </a:prstGeom>
        </p:spPr>
      </p:pic>
      <p:sp>
        <p:nvSpPr>
          <p:cNvPr id="2" name="Title 1">
            <a:extLst>
              <a:ext uri="{FF2B5EF4-FFF2-40B4-BE49-F238E27FC236}">
                <a16:creationId xmlns:a16="http://schemas.microsoft.com/office/drawing/2014/main" id="{F991F375-F260-704F-BE43-C87F22281CCE}"/>
              </a:ext>
            </a:extLst>
          </p:cNvPr>
          <p:cNvSpPr>
            <a:spLocks noGrp="1"/>
          </p:cNvSpPr>
          <p:nvPr>
            <p:ph type="title"/>
          </p:nvPr>
        </p:nvSpPr>
        <p:spPr>
          <a:xfrm>
            <a:off x="457200" y="260648"/>
            <a:ext cx="8229600" cy="648072"/>
          </a:xfrm>
        </p:spPr>
        <p:txBody>
          <a:bodyPr>
            <a:noAutofit/>
          </a:bodyPr>
          <a:lstStyle/>
          <a:p>
            <a:pPr algn="ctr"/>
            <a:r>
              <a:rPr lang="en-GB" sz="4000" dirty="0"/>
              <a:t>The history of emotional intelligence</a:t>
            </a:r>
            <a:br>
              <a:rPr lang="en-GB" sz="4000" dirty="0"/>
            </a:br>
            <a:endParaRPr lang="en-GB" sz="4000" dirty="0"/>
          </a:p>
        </p:txBody>
      </p:sp>
      <p:sp>
        <p:nvSpPr>
          <p:cNvPr id="3" name="Content Placeholder 2">
            <a:extLst>
              <a:ext uri="{FF2B5EF4-FFF2-40B4-BE49-F238E27FC236}">
                <a16:creationId xmlns:a16="http://schemas.microsoft.com/office/drawing/2014/main" id="{7DDF6D8A-92F1-3747-9ABA-CB2C4B18C195}"/>
              </a:ext>
            </a:extLst>
          </p:cNvPr>
          <p:cNvSpPr>
            <a:spLocks noGrp="1"/>
          </p:cNvSpPr>
          <p:nvPr>
            <p:ph idx="1"/>
          </p:nvPr>
        </p:nvSpPr>
        <p:spPr>
          <a:xfrm>
            <a:off x="221939" y="1032138"/>
            <a:ext cx="8903970" cy="3407824"/>
          </a:xfrm>
        </p:spPr>
        <p:txBody>
          <a:bodyPr>
            <a:normAutofit fontScale="70000" lnSpcReduction="20000"/>
          </a:bodyPr>
          <a:lstStyle/>
          <a:p>
            <a:r>
              <a:rPr lang="en-US" dirty="0"/>
              <a:t>1920 ∼ Edward Thorndike first talked of a “Social intelligence” </a:t>
            </a:r>
            <a:endParaRPr lang="en-GB" dirty="0"/>
          </a:p>
          <a:p>
            <a:r>
              <a:rPr lang="en-US" dirty="0"/>
              <a:t>1940 ∼ David Wechsler, the father of IQ, discussed the “Non intellective aspects” </a:t>
            </a:r>
            <a:endParaRPr lang="en-GB" dirty="0"/>
          </a:p>
          <a:p>
            <a:r>
              <a:rPr lang="en-US" dirty="0"/>
              <a:t>1966 ∼ Leunen published a paper on emotional intelligence and emancipation </a:t>
            </a:r>
            <a:endParaRPr lang="en-GB" dirty="0"/>
          </a:p>
          <a:p>
            <a:r>
              <a:rPr lang="en-US" dirty="0"/>
              <a:t>1974 ∼ Claude Steiner published his first article on Emotional Literacy </a:t>
            </a:r>
            <a:endParaRPr lang="en-GB" dirty="0"/>
          </a:p>
          <a:p>
            <a:r>
              <a:rPr lang="en-US" dirty="0"/>
              <a:t>1983 ∼ Howard Gardner’s first work on Multiple Intelligences was published </a:t>
            </a:r>
            <a:endParaRPr lang="en-GB" dirty="0"/>
          </a:p>
          <a:p>
            <a:r>
              <a:rPr lang="en-US" dirty="0"/>
              <a:t>1986 ∼ Wayne Payne used the phrase “emotional intelligence” in an unpublished thesis </a:t>
            </a:r>
            <a:endParaRPr lang="en-GB" dirty="0"/>
          </a:p>
          <a:p>
            <a:r>
              <a:rPr lang="en-US" dirty="0"/>
              <a:t>1990 ∼ Peter Salovey &amp; Jack Mayer announced their emotional Intelligence theory </a:t>
            </a:r>
            <a:endParaRPr lang="en-GB" dirty="0"/>
          </a:p>
          <a:p>
            <a:r>
              <a:rPr lang="en-US" dirty="0"/>
              <a:t>1995 ∼ Daniel Goleman published the first of his emotional intelligence books</a:t>
            </a:r>
            <a:endParaRPr lang="en-GB" dirty="0"/>
          </a:p>
        </p:txBody>
      </p:sp>
      <p:sp>
        <p:nvSpPr>
          <p:cNvPr id="4" name="TextBox 3">
            <a:extLst>
              <a:ext uri="{FF2B5EF4-FFF2-40B4-BE49-F238E27FC236}">
                <a16:creationId xmlns:a16="http://schemas.microsoft.com/office/drawing/2014/main" id="{6F8960AB-C175-7A4B-A36B-5ED63AD835CB}"/>
              </a:ext>
            </a:extLst>
          </p:cNvPr>
          <p:cNvSpPr txBox="1"/>
          <p:nvPr/>
        </p:nvSpPr>
        <p:spPr>
          <a:xfrm>
            <a:off x="6921982" y="5219149"/>
            <a:ext cx="2099144" cy="300082"/>
          </a:xfrm>
          <a:prstGeom prst="rect">
            <a:avLst/>
          </a:prstGeom>
          <a:noFill/>
        </p:spPr>
        <p:txBody>
          <a:bodyPr wrap="square" rtlCol="0">
            <a:spAutoFit/>
          </a:bodyPr>
          <a:lstStyle/>
          <a:p>
            <a:r>
              <a:rPr lang="en-GB" sz="1350" dirty="0"/>
              <a:t>(Sparrow &amp; Knight, 2009)</a:t>
            </a:r>
          </a:p>
        </p:txBody>
      </p:sp>
    </p:spTree>
    <p:extLst>
      <p:ext uri="{BB962C8B-B14F-4D97-AF65-F5344CB8AC3E}">
        <p14:creationId xmlns:p14="http://schemas.microsoft.com/office/powerpoint/2010/main" val="3345688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Emotional Intelligence</a:t>
            </a:r>
          </a:p>
        </p:txBody>
      </p:sp>
      <p:sp>
        <p:nvSpPr>
          <p:cNvPr id="3" name="Content Placeholder 2"/>
          <p:cNvSpPr>
            <a:spLocks noGrp="1"/>
          </p:cNvSpPr>
          <p:nvPr>
            <p:ph idx="1"/>
          </p:nvPr>
        </p:nvSpPr>
        <p:spPr>
          <a:xfrm>
            <a:off x="81887" y="1819418"/>
            <a:ext cx="6172200" cy="3175757"/>
          </a:xfrm>
        </p:spPr>
        <p:txBody>
          <a:bodyPr>
            <a:normAutofit fontScale="92500" lnSpcReduction="20000"/>
          </a:bodyPr>
          <a:lstStyle/>
          <a:p>
            <a:r>
              <a:rPr lang="en-GB" altLang="en-US" dirty="0">
                <a:solidFill>
                  <a:srgbClr val="33CC33"/>
                </a:solidFill>
              </a:rPr>
              <a:t>The early Emotional Intelligence theory was originally developed during the 1970s and 80s by the work and writings of psychologists Howard Gardner (Harvard), Peter Salovey (Yale) and John Mayer (New Hampshire)</a:t>
            </a:r>
          </a:p>
          <a:p>
            <a:endParaRPr lang="en-GB" altLang="en-US" dirty="0"/>
          </a:p>
          <a:p>
            <a:r>
              <a:rPr lang="en-GB" altLang="en-US" dirty="0">
                <a:solidFill>
                  <a:srgbClr val="0000CC"/>
                </a:solidFill>
              </a:rPr>
              <a:t>Goleman (1995):  Emotionally intelligent individuals are ambitious, enthusiastic and committed to achieving their goals</a:t>
            </a:r>
          </a:p>
          <a:p>
            <a:endParaRPr lang="en-GB" dirty="0"/>
          </a:p>
        </p:txBody>
      </p:sp>
      <p:pic>
        <p:nvPicPr>
          <p:cNvPr id="4" name="Picture 3">
            <a:extLst>
              <a:ext uri="{FF2B5EF4-FFF2-40B4-BE49-F238E27FC236}">
                <a16:creationId xmlns:a16="http://schemas.microsoft.com/office/drawing/2014/main" id="{0F156176-3AE5-4646-B222-CF0B0D38FD00}"/>
              </a:ext>
            </a:extLst>
          </p:cNvPr>
          <p:cNvPicPr>
            <a:picLocks noChangeAspect="1"/>
          </p:cNvPicPr>
          <p:nvPr/>
        </p:nvPicPr>
        <p:blipFill>
          <a:blip r:embed="rId3"/>
          <a:stretch>
            <a:fillRect/>
          </a:stretch>
        </p:blipFill>
        <p:spPr>
          <a:xfrm>
            <a:off x="6470019" y="2700251"/>
            <a:ext cx="2300533" cy="1414089"/>
          </a:xfrm>
          <a:prstGeom prst="rect">
            <a:avLst/>
          </a:prstGeom>
        </p:spPr>
      </p:pic>
    </p:spTree>
    <p:extLst>
      <p:ext uri="{BB962C8B-B14F-4D97-AF65-F5344CB8AC3E}">
        <p14:creationId xmlns:p14="http://schemas.microsoft.com/office/powerpoint/2010/main" val="3310953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131" y="548680"/>
            <a:ext cx="8611737" cy="857250"/>
          </a:xfrm>
        </p:spPr>
        <p:txBody>
          <a:bodyPr>
            <a:normAutofit fontScale="90000"/>
          </a:bodyPr>
          <a:lstStyle/>
          <a:p>
            <a:r>
              <a:rPr lang="en-GB" dirty="0"/>
              <a:t>5 Components of Emotional Intelligence </a:t>
            </a:r>
            <a:br>
              <a:rPr lang="en-GB" dirty="0"/>
            </a:br>
            <a:r>
              <a:rPr lang="en-GB" dirty="0"/>
              <a:t>                                                                     </a:t>
            </a:r>
            <a:endParaRPr lang="en-GB" sz="1350" dirty="0"/>
          </a:p>
        </p:txBody>
      </p:sp>
      <p:graphicFrame>
        <p:nvGraphicFramePr>
          <p:cNvPr id="4" name="Diagram 3"/>
          <p:cNvGraphicFramePr/>
          <p:nvPr/>
        </p:nvGraphicFramePr>
        <p:xfrm>
          <a:off x="1284292" y="1558696"/>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7AAB0DEA-24AD-44BC-946B-818C295251FF}"/>
              </a:ext>
            </a:extLst>
          </p:cNvPr>
          <p:cNvSpPr/>
          <p:nvPr/>
        </p:nvSpPr>
        <p:spPr>
          <a:xfrm>
            <a:off x="6804248" y="4970539"/>
            <a:ext cx="1677382" cy="300082"/>
          </a:xfrm>
          <a:prstGeom prst="rect">
            <a:avLst/>
          </a:prstGeom>
        </p:spPr>
        <p:txBody>
          <a:bodyPr wrap="none">
            <a:spAutoFit/>
          </a:bodyPr>
          <a:lstStyle/>
          <a:p>
            <a:r>
              <a:rPr lang="en-GB" sz="1350" dirty="0"/>
              <a:t>Goleman, D. (1998)</a:t>
            </a:r>
          </a:p>
        </p:txBody>
      </p:sp>
      <p:pic>
        <p:nvPicPr>
          <p:cNvPr id="6" name="Picture 5" descr="A screen shot of a person&#10;&#10;Description generated with high confidence">
            <a:extLst>
              <a:ext uri="{FF2B5EF4-FFF2-40B4-BE49-F238E27FC236}">
                <a16:creationId xmlns:a16="http://schemas.microsoft.com/office/drawing/2014/main" id="{22D67575-3D65-4EE3-9D6F-1EECACB8F6C9}"/>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095221" y="2415946"/>
            <a:ext cx="2324954" cy="1550726"/>
          </a:xfrm>
          <a:prstGeom prst="rect">
            <a:avLst/>
          </a:prstGeom>
        </p:spPr>
      </p:pic>
    </p:spTree>
    <p:extLst>
      <p:ext uri="{BB962C8B-B14F-4D97-AF65-F5344CB8AC3E}">
        <p14:creationId xmlns:p14="http://schemas.microsoft.com/office/powerpoint/2010/main" val="36958441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8229600" cy="857250"/>
          </a:xfrm>
        </p:spPr>
        <p:txBody>
          <a:bodyPr>
            <a:normAutofit/>
          </a:bodyPr>
          <a:lstStyle/>
          <a:p>
            <a:r>
              <a:rPr lang="en-GB" dirty="0"/>
              <a:t>Goleman’s EI Competency Model </a:t>
            </a:r>
            <a:r>
              <a:rPr lang="en-GB" sz="1350" dirty="0"/>
              <a:t>(1995)</a:t>
            </a:r>
          </a:p>
        </p:txBody>
      </p:sp>
      <p:pic>
        <p:nvPicPr>
          <p:cNvPr id="4" name="Picture 3"/>
          <p:cNvPicPr>
            <a:picLocks noChangeAspect="1"/>
          </p:cNvPicPr>
          <p:nvPr/>
        </p:nvPicPr>
        <p:blipFill>
          <a:blip r:embed="rId3"/>
          <a:stretch>
            <a:fillRect/>
          </a:stretch>
        </p:blipFill>
        <p:spPr>
          <a:xfrm>
            <a:off x="1619672" y="1278037"/>
            <a:ext cx="6317685" cy="4301926"/>
          </a:xfrm>
          <a:prstGeom prst="rect">
            <a:avLst/>
          </a:prstGeom>
        </p:spPr>
      </p:pic>
    </p:spTree>
    <p:extLst>
      <p:ext uri="{BB962C8B-B14F-4D97-AF65-F5344CB8AC3E}">
        <p14:creationId xmlns:p14="http://schemas.microsoft.com/office/powerpoint/2010/main" val="2598458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2BB92-9D9B-48B2-A703-AF73BBEA303B}"/>
              </a:ext>
            </a:extLst>
          </p:cNvPr>
          <p:cNvSpPr>
            <a:spLocks noGrp="1"/>
          </p:cNvSpPr>
          <p:nvPr>
            <p:ph type="title"/>
          </p:nvPr>
        </p:nvSpPr>
        <p:spPr/>
        <p:txBody>
          <a:bodyPr/>
          <a:lstStyle/>
          <a:p>
            <a:r>
              <a:rPr lang="en-GB" dirty="0"/>
              <a:t>The evidence suggests….</a:t>
            </a:r>
          </a:p>
        </p:txBody>
      </p:sp>
      <p:pic>
        <p:nvPicPr>
          <p:cNvPr id="3" name="Picture 2">
            <a:extLst>
              <a:ext uri="{FF2B5EF4-FFF2-40B4-BE49-F238E27FC236}">
                <a16:creationId xmlns:a16="http://schemas.microsoft.com/office/drawing/2014/main" id="{616D20AC-6004-4A6A-A0BA-9976204509FD}"/>
              </a:ext>
            </a:extLst>
          </p:cNvPr>
          <p:cNvPicPr>
            <a:picLocks noChangeAspect="1"/>
          </p:cNvPicPr>
          <p:nvPr/>
        </p:nvPicPr>
        <p:blipFill>
          <a:blip r:embed="rId2"/>
          <a:stretch>
            <a:fillRect/>
          </a:stretch>
        </p:blipFill>
        <p:spPr>
          <a:xfrm>
            <a:off x="628651" y="2364789"/>
            <a:ext cx="3187670" cy="2264362"/>
          </a:xfrm>
          <a:prstGeom prst="rect">
            <a:avLst/>
          </a:prstGeom>
        </p:spPr>
      </p:pic>
      <p:sp>
        <p:nvSpPr>
          <p:cNvPr id="4" name="TextBox 3">
            <a:extLst>
              <a:ext uri="{FF2B5EF4-FFF2-40B4-BE49-F238E27FC236}">
                <a16:creationId xmlns:a16="http://schemas.microsoft.com/office/drawing/2014/main" id="{4AE22BE0-915D-4C8B-B2F4-E9538C2B488B}"/>
              </a:ext>
            </a:extLst>
          </p:cNvPr>
          <p:cNvSpPr txBox="1"/>
          <p:nvPr/>
        </p:nvSpPr>
        <p:spPr>
          <a:xfrm>
            <a:off x="3611604" y="2978876"/>
            <a:ext cx="1474136" cy="923330"/>
          </a:xfrm>
          <a:prstGeom prst="rect">
            <a:avLst/>
          </a:prstGeom>
          <a:noFill/>
        </p:spPr>
        <p:txBody>
          <a:bodyPr wrap="square" rtlCol="0">
            <a:spAutoFit/>
          </a:bodyPr>
          <a:lstStyle/>
          <a:p>
            <a:r>
              <a:rPr lang="en-US" sz="5400" dirty="0"/>
              <a:t>   =</a:t>
            </a:r>
          </a:p>
        </p:txBody>
      </p:sp>
      <p:pic>
        <p:nvPicPr>
          <p:cNvPr id="5" name="Picture 4">
            <a:extLst>
              <a:ext uri="{FF2B5EF4-FFF2-40B4-BE49-F238E27FC236}">
                <a16:creationId xmlns:a16="http://schemas.microsoft.com/office/drawing/2014/main" id="{C6CEE3EF-E726-42F9-87E3-365B645DED61}"/>
              </a:ext>
            </a:extLst>
          </p:cNvPr>
          <p:cNvPicPr>
            <a:picLocks noChangeAspect="1"/>
          </p:cNvPicPr>
          <p:nvPr/>
        </p:nvPicPr>
        <p:blipFill>
          <a:blip r:embed="rId3"/>
          <a:stretch>
            <a:fillRect/>
          </a:stretch>
        </p:blipFill>
        <p:spPr>
          <a:xfrm>
            <a:off x="5290456" y="2364789"/>
            <a:ext cx="3395459" cy="2232631"/>
          </a:xfrm>
          <a:prstGeom prst="rect">
            <a:avLst/>
          </a:prstGeom>
        </p:spPr>
      </p:pic>
      <p:sp>
        <p:nvSpPr>
          <p:cNvPr id="6" name="TextBox 5">
            <a:extLst>
              <a:ext uri="{FF2B5EF4-FFF2-40B4-BE49-F238E27FC236}">
                <a16:creationId xmlns:a16="http://schemas.microsoft.com/office/drawing/2014/main" id="{0CA6233A-D8F4-4765-A534-77BFADC7642D}"/>
              </a:ext>
            </a:extLst>
          </p:cNvPr>
          <p:cNvSpPr txBox="1"/>
          <p:nvPr/>
        </p:nvSpPr>
        <p:spPr>
          <a:xfrm>
            <a:off x="628651" y="2018540"/>
            <a:ext cx="3187670" cy="369332"/>
          </a:xfrm>
          <a:prstGeom prst="rect">
            <a:avLst/>
          </a:prstGeom>
          <a:solidFill>
            <a:schemeClr val="tx2">
              <a:lumMod val="40000"/>
              <a:lumOff val="60000"/>
            </a:schemeClr>
          </a:solidFill>
          <a:ln>
            <a:solidFill>
              <a:schemeClr val="tx2">
                <a:lumMod val="40000"/>
                <a:lumOff val="60000"/>
              </a:schemeClr>
            </a:solidFill>
          </a:ln>
        </p:spPr>
        <p:txBody>
          <a:bodyPr wrap="square" rtlCol="0">
            <a:spAutoFit/>
          </a:bodyPr>
          <a:lstStyle/>
          <a:p>
            <a:r>
              <a:rPr lang="en-US" dirty="0"/>
              <a:t>Emotional Intelligence</a:t>
            </a:r>
          </a:p>
        </p:txBody>
      </p:sp>
      <p:sp>
        <p:nvSpPr>
          <p:cNvPr id="7" name="TextBox 6">
            <a:extLst>
              <a:ext uri="{FF2B5EF4-FFF2-40B4-BE49-F238E27FC236}">
                <a16:creationId xmlns:a16="http://schemas.microsoft.com/office/drawing/2014/main" id="{A84B82FA-44C8-4053-AC79-5DF0644AFB15}"/>
              </a:ext>
            </a:extLst>
          </p:cNvPr>
          <p:cNvSpPr txBox="1"/>
          <p:nvPr/>
        </p:nvSpPr>
        <p:spPr>
          <a:xfrm>
            <a:off x="5290456" y="2018540"/>
            <a:ext cx="3395459" cy="369332"/>
          </a:xfrm>
          <a:prstGeom prst="rect">
            <a:avLst/>
          </a:prstGeom>
          <a:solidFill>
            <a:schemeClr val="tx2">
              <a:lumMod val="40000"/>
              <a:lumOff val="60000"/>
            </a:schemeClr>
          </a:solidFill>
        </p:spPr>
        <p:txBody>
          <a:bodyPr wrap="square" rtlCol="0">
            <a:spAutoFit/>
          </a:bodyPr>
          <a:lstStyle/>
          <a:p>
            <a:r>
              <a:rPr lang="en-US" dirty="0"/>
              <a:t>Business Performance</a:t>
            </a:r>
          </a:p>
        </p:txBody>
      </p:sp>
    </p:spTree>
    <p:extLst>
      <p:ext uri="{BB962C8B-B14F-4D97-AF65-F5344CB8AC3E}">
        <p14:creationId xmlns:p14="http://schemas.microsoft.com/office/powerpoint/2010/main" val="3488633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8B1C2-4ED3-4B84-8A7D-76C9BCD77B60}"/>
              </a:ext>
            </a:extLst>
          </p:cNvPr>
          <p:cNvSpPr>
            <a:spLocks noGrp="1"/>
          </p:cNvSpPr>
          <p:nvPr>
            <p:ph type="title"/>
          </p:nvPr>
        </p:nvSpPr>
        <p:spPr>
          <a:xfrm>
            <a:off x="628650" y="0"/>
            <a:ext cx="7886700" cy="903635"/>
          </a:xfrm>
        </p:spPr>
        <p:txBody>
          <a:bodyPr/>
          <a:lstStyle/>
          <a:p>
            <a:pPr algn="ctr"/>
            <a:r>
              <a:rPr lang="en-GB" dirty="0"/>
              <a:t>Behaviour</a:t>
            </a:r>
          </a:p>
        </p:txBody>
      </p:sp>
      <p:pic>
        <p:nvPicPr>
          <p:cNvPr id="5" name="Picture 4" descr="A picture containing person&#10;&#10;Description automatically generated">
            <a:extLst>
              <a:ext uri="{FF2B5EF4-FFF2-40B4-BE49-F238E27FC236}">
                <a16:creationId xmlns:a16="http://schemas.microsoft.com/office/drawing/2014/main" id="{E01517E4-78E4-4792-90DC-80266B91A95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3429000"/>
            <a:ext cx="3456240" cy="2304448"/>
          </a:xfrm>
          <a:prstGeom prst="rect">
            <a:avLst/>
          </a:prstGeom>
        </p:spPr>
      </p:pic>
      <p:sp>
        <p:nvSpPr>
          <p:cNvPr id="6" name="TextBox 5">
            <a:extLst>
              <a:ext uri="{FF2B5EF4-FFF2-40B4-BE49-F238E27FC236}">
                <a16:creationId xmlns:a16="http://schemas.microsoft.com/office/drawing/2014/main" id="{7A036FA4-B298-48C5-BA2F-9642EB551F6F}"/>
              </a:ext>
            </a:extLst>
          </p:cNvPr>
          <p:cNvSpPr txBox="1"/>
          <p:nvPr/>
        </p:nvSpPr>
        <p:spPr>
          <a:xfrm>
            <a:off x="179512" y="966882"/>
            <a:ext cx="6336704" cy="107721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rgbClr val="0000CC"/>
                </a:solidFill>
              </a:rPr>
              <a:t>Why do we behave the way we do?</a:t>
            </a:r>
          </a:p>
        </p:txBody>
      </p:sp>
      <p:sp>
        <p:nvSpPr>
          <p:cNvPr id="7" name="TextBox 6">
            <a:extLst>
              <a:ext uri="{FF2B5EF4-FFF2-40B4-BE49-F238E27FC236}">
                <a16:creationId xmlns:a16="http://schemas.microsoft.com/office/drawing/2014/main" id="{913A5FB9-FC33-4487-86AF-56730616A7B6}"/>
              </a:ext>
            </a:extLst>
          </p:cNvPr>
          <p:cNvSpPr txBox="1"/>
          <p:nvPr/>
        </p:nvSpPr>
        <p:spPr>
          <a:xfrm>
            <a:off x="2843808" y="1981114"/>
            <a:ext cx="6120680" cy="107721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rgbClr val="0000CC"/>
                </a:solidFill>
              </a:rPr>
              <a:t>What type of behaviour do you see in your workplace?</a:t>
            </a:r>
          </a:p>
        </p:txBody>
      </p:sp>
      <p:sp>
        <p:nvSpPr>
          <p:cNvPr id="8" name="TextBox 7">
            <a:extLst>
              <a:ext uri="{FF2B5EF4-FFF2-40B4-BE49-F238E27FC236}">
                <a16:creationId xmlns:a16="http://schemas.microsoft.com/office/drawing/2014/main" id="{8C9E5335-AC36-40B9-8ED7-8D36BD305125}"/>
              </a:ext>
            </a:extLst>
          </p:cNvPr>
          <p:cNvSpPr txBox="1"/>
          <p:nvPr/>
        </p:nvSpPr>
        <p:spPr>
          <a:xfrm>
            <a:off x="3995936" y="3529819"/>
            <a:ext cx="5040560" cy="107721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rgbClr val="0000CC"/>
                </a:solidFill>
              </a:rPr>
              <a:t>What behaviour do you exhibit in the Workplace?</a:t>
            </a:r>
          </a:p>
        </p:txBody>
      </p:sp>
      <p:sp>
        <p:nvSpPr>
          <p:cNvPr id="9" name="TextBox 8">
            <a:extLst>
              <a:ext uri="{FF2B5EF4-FFF2-40B4-BE49-F238E27FC236}">
                <a16:creationId xmlns:a16="http://schemas.microsoft.com/office/drawing/2014/main" id="{462BF304-3FBD-451B-A4B5-F480AB092CF7}"/>
              </a:ext>
            </a:extLst>
          </p:cNvPr>
          <p:cNvSpPr txBox="1"/>
          <p:nvPr/>
        </p:nvSpPr>
        <p:spPr>
          <a:xfrm>
            <a:off x="3657454" y="5008978"/>
            <a:ext cx="5442067" cy="461665"/>
          </a:xfrm>
          <a:prstGeom prst="rect">
            <a:avLst/>
          </a:prstGeom>
          <a:noFill/>
        </p:spPr>
        <p:txBody>
          <a:bodyPr wrap="none" rtlCol="0">
            <a:spAutoFit/>
          </a:bodyPr>
          <a:lstStyle/>
          <a:p>
            <a:r>
              <a:rPr lang="en-GB" sz="2400" b="1" i="1" dirty="0"/>
              <a:t>15 minutes to get your thoughts together</a:t>
            </a:r>
          </a:p>
        </p:txBody>
      </p:sp>
    </p:spTree>
    <p:extLst>
      <p:ext uri="{BB962C8B-B14F-4D97-AF65-F5344CB8AC3E}">
        <p14:creationId xmlns:p14="http://schemas.microsoft.com/office/powerpoint/2010/main" val="425062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39C0F-6255-4C5B-9DE2-691C2458592E}"/>
              </a:ext>
            </a:extLst>
          </p:cNvPr>
          <p:cNvSpPr>
            <a:spLocks noGrp="1"/>
          </p:cNvSpPr>
          <p:nvPr>
            <p:ph type="title"/>
          </p:nvPr>
        </p:nvSpPr>
        <p:spPr>
          <a:xfrm>
            <a:off x="457200" y="290243"/>
            <a:ext cx="8229600" cy="857250"/>
          </a:xfrm>
        </p:spPr>
        <p:txBody>
          <a:bodyPr/>
          <a:lstStyle/>
          <a:p>
            <a:r>
              <a:rPr lang="en-GB" dirty="0"/>
              <a:t>A model of behaviour</a:t>
            </a:r>
          </a:p>
        </p:txBody>
      </p:sp>
      <p:pic>
        <p:nvPicPr>
          <p:cNvPr id="3" name="Content Placeholder 3" descr="EI model">
            <a:extLst>
              <a:ext uri="{FF2B5EF4-FFF2-40B4-BE49-F238E27FC236}">
                <a16:creationId xmlns:a16="http://schemas.microsoft.com/office/drawing/2014/main" id="{1B67E841-4C99-4A15-9B20-6B57793DDA71}"/>
              </a:ext>
            </a:extLst>
          </p:cNvPr>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3243730" y="1505907"/>
            <a:ext cx="5844653" cy="3591367"/>
          </a:xfrm>
          <a:prstGeom prst="rect">
            <a:avLst/>
          </a:prstGeom>
          <a:solidFill>
            <a:schemeClr val="accent4">
              <a:lumMod val="20000"/>
              <a:lumOff val="80000"/>
            </a:schemeClr>
          </a:solidFill>
          <a:ln>
            <a:noFill/>
          </a:ln>
        </p:spPr>
      </p:pic>
      <p:pic>
        <p:nvPicPr>
          <p:cNvPr id="5" name="Picture 4" descr="A person wearing glasses and looking at the camera&#10;&#10;Description generated with very high confidence">
            <a:extLst>
              <a:ext uri="{FF2B5EF4-FFF2-40B4-BE49-F238E27FC236}">
                <a16:creationId xmlns:a16="http://schemas.microsoft.com/office/drawing/2014/main" id="{8EF44688-EA39-43B1-89E8-1048135DE6F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3179" y="3147312"/>
            <a:ext cx="2926086" cy="1949962"/>
          </a:xfrm>
          <a:prstGeom prst="rect">
            <a:avLst/>
          </a:prstGeom>
        </p:spPr>
      </p:pic>
    </p:spTree>
    <p:extLst>
      <p:ext uri="{BB962C8B-B14F-4D97-AF65-F5344CB8AC3E}">
        <p14:creationId xmlns:p14="http://schemas.microsoft.com/office/powerpoint/2010/main" val="3182658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08F4B-A6E3-4D5C-BE20-631CAD12A32F}"/>
              </a:ext>
            </a:extLst>
          </p:cNvPr>
          <p:cNvSpPr>
            <a:spLocks noGrp="1"/>
          </p:cNvSpPr>
          <p:nvPr>
            <p:ph type="title"/>
          </p:nvPr>
        </p:nvSpPr>
        <p:spPr>
          <a:xfrm>
            <a:off x="0" y="0"/>
            <a:ext cx="7886700" cy="1325563"/>
          </a:xfrm>
        </p:spPr>
        <p:txBody>
          <a:bodyPr>
            <a:normAutofit/>
          </a:bodyPr>
          <a:lstStyle/>
          <a:p>
            <a:r>
              <a:rPr lang="en-GB" dirty="0"/>
              <a:t>Traits/Behaviours of the Emotionally Intelligent Manager</a:t>
            </a:r>
          </a:p>
        </p:txBody>
      </p:sp>
      <p:sp>
        <p:nvSpPr>
          <p:cNvPr id="3" name="Content Placeholder 2">
            <a:extLst>
              <a:ext uri="{FF2B5EF4-FFF2-40B4-BE49-F238E27FC236}">
                <a16:creationId xmlns:a16="http://schemas.microsoft.com/office/drawing/2014/main" id="{9665940E-0868-449E-A298-94AEAB9ABF80}"/>
              </a:ext>
            </a:extLst>
          </p:cNvPr>
          <p:cNvSpPr txBox="1">
            <a:spLocks/>
          </p:cNvSpPr>
          <p:nvPr/>
        </p:nvSpPr>
        <p:spPr>
          <a:xfrm>
            <a:off x="251520" y="1704230"/>
            <a:ext cx="6842355" cy="3885009"/>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solidFill>
                  <a:srgbClr val="0000CC"/>
                </a:solidFill>
              </a:rPr>
              <a:t>Is self-aware, motivated and perceives others accurately</a:t>
            </a:r>
            <a:endParaRPr lang="en-US" sz="2400" dirty="0">
              <a:solidFill>
                <a:srgbClr val="0000CC"/>
              </a:solidFill>
            </a:endParaRPr>
          </a:p>
          <a:p>
            <a:r>
              <a:rPr lang="en-GB" sz="2400" dirty="0">
                <a:solidFill>
                  <a:srgbClr val="0000CC"/>
                </a:solidFill>
              </a:rPr>
              <a:t>Is able to manage emotions to create well-formed outcomes</a:t>
            </a:r>
            <a:endParaRPr lang="en-US" sz="2400" dirty="0">
              <a:solidFill>
                <a:srgbClr val="0000CC"/>
              </a:solidFill>
            </a:endParaRPr>
          </a:p>
          <a:p>
            <a:r>
              <a:rPr lang="en-GB" sz="2400" dirty="0">
                <a:solidFill>
                  <a:srgbClr val="0000CC"/>
                </a:solidFill>
              </a:rPr>
              <a:t>Is emotionally literate, recognising when underlying emotions are being blanketed </a:t>
            </a:r>
            <a:endParaRPr lang="en-US" sz="2400" dirty="0">
              <a:solidFill>
                <a:srgbClr val="0000CC"/>
              </a:solidFill>
            </a:endParaRPr>
          </a:p>
          <a:p>
            <a:r>
              <a:rPr lang="en-GB" sz="2400" dirty="0">
                <a:solidFill>
                  <a:srgbClr val="0000CC"/>
                </a:solidFill>
              </a:rPr>
              <a:t>Prepares for interactions with people by looking at the psychological process as well as the task</a:t>
            </a:r>
            <a:endParaRPr lang="en-US" sz="2400" dirty="0">
              <a:solidFill>
                <a:srgbClr val="0000CC"/>
              </a:solidFill>
            </a:endParaRPr>
          </a:p>
          <a:p>
            <a:r>
              <a:rPr lang="en-GB" sz="2400" dirty="0">
                <a:solidFill>
                  <a:srgbClr val="0000CC"/>
                </a:solidFill>
              </a:rPr>
              <a:t>Thinks positively and does not quit easily</a:t>
            </a:r>
            <a:endParaRPr lang="en-US" sz="2400" dirty="0">
              <a:solidFill>
                <a:srgbClr val="0000CC"/>
              </a:solidFill>
            </a:endParaRPr>
          </a:p>
          <a:p>
            <a:r>
              <a:rPr lang="en-GB" sz="2400" dirty="0">
                <a:solidFill>
                  <a:srgbClr val="0000CC"/>
                </a:solidFill>
              </a:rPr>
              <a:t>Is authentic in the moment, clearing things up even when it requires a difficult conversation</a:t>
            </a:r>
            <a:endParaRPr lang="en-US" sz="2400" dirty="0">
              <a:solidFill>
                <a:srgbClr val="0000CC"/>
              </a:solidFill>
            </a:endParaRPr>
          </a:p>
          <a:p>
            <a:r>
              <a:rPr lang="en-GB" sz="2400" dirty="0">
                <a:solidFill>
                  <a:srgbClr val="0000CC"/>
                </a:solidFill>
              </a:rPr>
              <a:t>Has increased flexibility, being able to let go of out-of-date visions and plans</a:t>
            </a:r>
            <a:endParaRPr lang="en-US" sz="2400" dirty="0">
              <a:solidFill>
                <a:srgbClr val="0000CC"/>
              </a:solidFill>
            </a:endParaRPr>
          </a:p>
          <a:p>
            <a:r>
              <a:rPr lang="en-GB" sz="2400" dirty="0">
                <a:solidFill>
                  <a:srgbClr val="0000CC"/>
                </a:solidFill>
              </a:rPr>
              <a:t>Has excellent social skills and sense of community spirit</a:t>
            </a:r>
            <a:endParaRPr lang="en-US" sz="2400" dirty="0">
              <a:solidFill>
                <a:srgbClr val="0000CC"/>
              </a:solidFill>
            </a:endParaRPr>
          </a:p>
          <a:p>
            <a:r>
              <a:rPr lang="en-GB" sz="2400" dirty="0">
                <a:solidFill>
                  <a:srgbClr val="0000CC"/>
                </a:solidFill>
              </a:rPr>
              <a:t>Is resilient when the going gets tough, seeking mutuality in solutions</a:t>
            </a:r>
            <a:endParaRPr lang="en-US" sz="2400" dirty="0">
              <a:solidFill>
                <a:srgbClr val="0000CC"/>
              </a:solidFill>
            </a:endParaRPr>
          </a:p>
          <a:p>
            <a:r>
              <a:rPr lang="en-GB" sz="2400" dirty="0">
                <a:solidFill>
                  <a:srgbClr val="0000CC"/>
                </a:solidFill>
              </a:rPr>
              <a:t>Proactively creates a life/work balance</a:t>
            </a:r>
            <a:endParaRPr lang="en-US" sz="2400" dirty="0">
              <a:solidFill>
                <a:srgbClr val="0000CC"/>
              </a:solidFill>
            </a:endParaRPr>
          </a:p>
          <a:p>
            <a:r>
              <a:rPr lang="en-GB" sz="2400" dirty="0">
                <a:solidFill>
                  <a:srgbClr val="0000CC"/>
                </a:solidFill>
              </a:rPr>
              <a:t>Seeks personal development without a sense of personal deficit</a:t>
            </a:r>
            <a:endParaRPr lang="en-US" sz="2400" dirty="0">
              <a:solidFill>
                <a:srgbClr val="0000CC"/>
              </a:solidFill>
            </a:endParaRPr>
          </a:p>
        </p:txBody>
      </p:sp>
      <p:pic>
        <p:nvPicPr>
          <p:cNvPr id="5" name="Picture 4" descr="A person wearing glasses&#10;&#10;Description generated with high confidence">
            <a:extLst>
              <a:ext uri="{FF2B5EF4-FFF2-40B4-BE49-F238E27FC236}">
                <a16:creationId xmlns:a16="http://schemas.microsoft.com/office/drawing/2014/main" id="{EBFCAE0A-42A6-4441-869A-86374EB152B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2228" y="1628800"/>
            <a:ext cx="1579727" cy="1100064"/>
          </a:xfrm>
          <a:prstGeom prst="rect">
            <a:avLst/>
          </a:prstGeom>
        </p:spPr>
      </p:pic>
      <p:pic>
        <p:nvPicPr>
          <p:cNvPr id="6" name="Picture 5" descr="A person posing for the camera&#10;&#10;Description automatically generated">
            <a:extLst>
              <a:ext uri="{FF2B5EF4-FFF2-40B4-BE49-F238E27FC236}">
                <a16:creationId xmlns:a16="http://schemas.microsoft.com/office/drawing/2014/main" id="{2585CE23-8D49-4ADB-AD32-D17C8C96643E}"/>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982712" y="3677549"/>
            <a:ext cx="1161287" cy="1459904"/>
          </a:xfrm>
          <a:prstGeom prst="rect">
            <a:avLst/>
          </a:prstGeom>
        </p:spPr>
      </p:pic>
    </p:spTree>
    <p:extLst>
      <p:ext uri="{BB962C8B-B14F-4D97-AF65-F5344CB8AC3E}">
        <p14:creationId xmlns:p14="http://schemas.microsoft.com/office/powerpoint/2010/main" val="52142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1">
            <a:extLst>
              <a:ext uri="{FF2B5EF4-FFF2-40B4-BE49-F238E27FC236}">
                <a16:creationId xmlns:a16="http://schemas.microsoft.com/office/drawing/2014/main" id="{3D55A070-7F84-4BD2-87DE-5ECA5B7B264D}"/>
              </a:ext>
            </a:extLst>
          </p:cNvPr>
          <p:cNvSpPr>
            <a:spLocks noChangeArrowheads="1"/>
          </p:cNvSpPr>
          <p:nvPr/>
        </p:nvSpPr>
        <p:spPr bwMode="auto">
          <a:xfrm>
            <a:off x="251520" y="2636912"/>
            <a:ext cx="885825" cy="400050"/>
          </a:xfrm>
          <a:prstGeom prst="roundRect">
            <a:avLst>
              <a:gd name="adj" fmla="val 16667"/>
            </a:avLst>
          </a:prstGeom>
          <a:solidFill>
            <a:srgbClr val="FFFFFF"/>
          </a:solidFill>
          <a:ln w="12700">
            <a:solidFill>
              <a:srgbClr val="ED7D31"/>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1100" b="0" i="0" u="none" strike="noStrike" cap="none" normalizeH="0" baseline="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Surname</a:t>
            </a:r>
            <a:endParaRPr kumimoji="0" lang="en-US" altLang="zh-CN" sz="1800" b="0" i="0" u="none" strike="noStrike" cap="none" normalizeH="0" baseline="0">
              <a:ln>
                <a:noFill/>
              </a:ln>
              <a:solidFill>
                <a:schemeClr val="tx1"/>
              </a:solidFill>
              <a:effectLst/>
              <a:latin typeface="Arial" panose="020B0604020202020204" pitchFamily="34" charset="0"/>
            </a:endParaRPr>
          </a:p>
        </p:txBody>
      </p:sp>
      <p:sp>
        <p:nvSpPr>
          <p:cNvPr id="5" name="Rectangle: Rounded Corners 2">
            <a:extLst>
              <a:ext uri="{FF2B5EF4-FFF2-40B4-BE49-F238E27FC236}">
                <a16:creationId xmlns:a16="http://schemas.microsoft.com/office/drawing/2014/main" id="{72FAA6CA-CB76-4BFE-B060-FF983F4FDCCD}"/>
              </a:ext>
            </a:extLst>
          </p:cNvPr>
          <p:cNvSpPr>
            <a:spLocks noChangeArrowheads="1"/>
          </p:cNvSpPr>
          <p:nvPr/>
        </p:nvSpPr>
        <p:spPr bwMode="auto">
          <a:xfrm>
            <a:off x="1172510" y="2651199"/>
            <a:ext cx="885825" cy="371475"/>
          </a:xfrm>
          <a:prstGeom prst="roundRect">
            <a:avLst>
              <a:gd name="adj" fmla="val 16667"/>
            </a:avLst>
          </a:prstGeom>
          <a:solidFill>
            <a:srgbClr val="FFFFFF"/>
          </a:solidFill>
          <a:ln w="12700">
            <a:solidFill>
              <a:srgbClr val="ED7D31"/>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1100" b="0" i="0" u="none" strike="noStrike" cap="none" normalizeH="0" baseline="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Initial(s)</a:t>
            </a:r>
            <a:endParaRPr kumimoji="0" lang="en-US" altLang="zh-CN" sz="1800" b="0" i="0" u="none" strike="noStrike" cap="none" normalizeH="0" baseline="0">
              <a:ln>
                <a:noFill/>
              </a:ln>
              <a:solidFill>
                <a:schemeClr val="tx1"/>
              </a:solidFill>
              <a:effectLst/>
              <a:latin typeface="Arial" panose="020B0604020202020204" pitchFamily="34" charset="0"/>
            </a:endParaRPr>
          </a:p>
        </p:txBody>
      </p:sp>
      <p:sp>
        <p:nvSpPr>
          <p:cNvPr id="6" name="Rectangle: Rounded Corners 3">
            <a:extLst>
              <a:ext uri="{FF2B5EF4-FFF2-40B4-BE49-F238E27FC236}">
                <a16:creationId xmlns:a16="http://schemas.microsoft.com/office/drawing/2014/main" id="{D855B2D0-2E4D-47E2-A9DE-66488A2E8163}"/>
              </a:ext>
            </a:extLst>
          </p:cNvPr>
          <p:cNvSpPr>
            <a:spLocks noChangeArrowheads="1"/>
          </p:cNvSpPr>
          <p:nvPr/>
        </p:nvSpPr>
        <p:spPr bwMode="auto">
          <a:xfrm>
            <a:off x="2143125" y="2661743"/>
            <a:ext cx="885825" cy="361950"/>
          </a:xfrm>
          <a:prstGeom prst="roundRect">
            <a:avLst>
              <a:gd name="adj" fmla="val 16667"/>
            </a:avLst>
          </a:prstGeom>
          <a:solidFill>
            <a:srgbClr val="FFFFFF"/>
          </a:solidFill>
          <a:ln w="12700">
            <a:solidFill>
              <a:srgbClr val="ED7D31"/>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1100" b="0" i="0" u="none" strike="noStrike" cap="none" normalizeH="0" baseline="0" dirty="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Year</a:t>
            </a:r>
            <a:endParaRPr kumimoji="0" lang="en-US" altLang="zh-CN" sz="1800" b="0" i="0" u="none" strike="noStrike" cap="none" normalizeH="0" baseline="0" dirty="0">
              <a:ln>
                <a:noFill/>
              </a:ln>
              <a:solidFill>
                <a:schemeClr val="tx1"/>
              </a:solidFill>
              <a:effectLst/>
              <a:latin typeface="Arial" panose="020B0604020202020204" pitchFamily="34" charset="0"/>
            </a:endParaRPr>
          </a:p>
        </p:txBody>
      </p:sp>
      <p:sp>
        <p:nvSpPr>
          <p:cNvPr id="7" name="Rectangle: Rounded Corners 4">
            <a:extLst>
              <a:ext uri="{FF2B5EF4-FFF2-40B4-BE49-F238E27FC236}">
                <a16:creationId xmlns:a16="http://schemas.microsoft.com/office/drawing/2014/main" id="{4A953E34-5CD0-44FC-8B83-6A98360252E6}"/>
              </a:ext>
            </a:extLst>
          </p:cNvPr>
          <p:cNvSpPr>
            <a:spLocks noChangeArrowheads="1"/>
          </p:cNvSpPr>
          <p:nvPr/>
        </p:nvSpPr>
        <p:spPr bwMode="auto">
          <a:xfrm>
            <a:off x="3141153" y="2679774"/>
            <a:ext cx="2324100" cy="342900"/>
          </a:xfrm>
          <a:prstGeom prst="roundRect">
            <a:avLst>
              <a:gd name="adj" fmla="val 16667"/>
            </a:avLst>
          </a:prstGeom>
          <a:solidFill>
            <a:srgbClr val="FFFFFF"/>
          </a:solidFill>
          <a:ln w="12700">
            <a:solidFill>
              <a:srgbClr val="ED7D31"/>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1100" b="0" i="1" u="none" strike="noStrike" cap="none" normalizeH="0" baseline="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Title of publication – in italics</a:t>
            </a:r>
            <a:endParaRPr kumimoji="0" lang="en-US" altLang="zh-CN" sz="1800" b="0" i="0" u="none" strike="noStrike" cap="none" normalizeH="0" baseline="0">
              <a:ln>
                <a:noFill/>
              </a:ln>
              <a:solidFill>
                <a:schemeClr val="tx1"/>
              </a:solidFill>
              <a:effectLst/>
              <a:latin typeface="Arial" panose="020B0604020202020204" pitchFamily="34" charset="0"/>
            </a:endParaRPr>
          </a:p>
        </p:txBody>
      </p:sp>
      <p:sp>
        <p:nvSpPr>
          <p:cNvPr id="8" name="Rectangle: Rounded Corners 5">
            <a:extLst>
              <a:ext uri="{FF2B5EF4-FFF2-40B4-BE49-F238E27FC236}">
                <a16:creationId xmlns:a16="http://schemas.microsoft.com/office/drawing/2014/main" id="{D0E2AF5D-CF56-44FD-B837-56D01F8EEAF3}"/>
              </a:ext>
            </a:extLst>
          </p:cNvPr>
          <p:cNvSpPr>
            <a:spLocks noChangeArrowheads="1"/>
          </p:cNvSpPr>
          <p:nvPr/>
        </p:nvSpPr>
        <p:spPr bwMode="auto">
          <a:xfrm>
            <a:off x="7000875" y="2597435"/>
            <a:ext cx="885825" cy="394367"/>
          </a:xfrm>
          <a:prstGeom prst="roundRect">
            <a:avLst>
              <a:gd name="adj" fmla="val 16667"/>
            </a:avLst>
          </a:prstGeom>
          <a:solidFill>
            <a:srgbClr val="FFFFFF"/>
          </a:solidFill>
          <a:ln w="12700">
            <a:solidFill>
              <a:srgbClr val="ED7D31"/>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1100" b="0" i="0" u="none" strike="noStrike" cap="none" normalizeH="0" baseline="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Publisher</a:t>
            </a:r>
            <a:endParaRPr kumimoji="0" lang="en-US" altLang="zh-CN" sz="1800" b="0" i="0" u="none" strike="noStrike" cap="none" normalizeH="0" baseline="0">
              <a:ln>
                <a:noFill/>
              </a:ln>
              <a:solidFill>
                <a:schemeClr val="tx1"/>
              </a:solidFill>
              <a:effectLst/>
              <a:latin typeface="Arial" panose="020B0604020202020204" pitchFamily="34" charset="0"/>
            </a:endParaRPr>
          </a:p>
        </p:txBody>
      </p:sp>
      <p:sp>
        <p:nvSpPr>
          <p:cNvPr id="9" name="Rectangle: Rounded Corners 11">
            <a:extLst>
              <a:ext uri="{FF2B5EF4-FFF2-40B4-BE49-F238E27FC236}">
                <a16:creationId xmlns:a16="http://schemas.microsoft.com/office/drawing/2014/main" id="{7C7D4800-7E9F-4C1F-B4EB-B75D428395DA}"/>
              </a:ext>
            </a:extLst>
          </p:cNvPr>
          <p:cNvSpPr>
            <a:spLocks noChangeArrowheads="1"/>
          </p:cNvSpPr>
          <p:nvPr/>
        </p:nvSpPr>
        <p:spPr bwMode="auto">
          <a:xfrm>
            <a:off x="5940152" y="2482924"/>
            <a:ext cx="885825" cy="539750"/>
          </a:xfrm>
          <a:prstGeom prst="roundRect">
            <a:avLst>
              <a:gd name="adj" fmla="val 16667"/>
            </a:avLst>
          </a:prstGeom>
          <a:solidFill>
            <a:srgbClr val="FFFFFF"/>
          </a:solidFill>
          <a:ln w="12700">
            <a:solidFill>
              <a:srgbClr val="ED7D31"/>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sz="1100" b="0" i="0" u="none" strike="noStrike" cap="none" normalizeH="0" baseline="0">
                <a:ln>
                  <a:noFill/>
                </a:ln>
                <a:solidFill>
                  <a:schemeClr val="tx1"/>
                </a:solidFill>
                <a:effectLst/>
                <a:latin typeface="Calibri" panose="020F0502020204030204" pitchFamily="34" charset="0"/>
                <a:ea typeface="DengXian" panose="02010600030101010101" pitchFamily="2" charset="-122"/>
                <a:cs typeface="Times New Roman" panose="02020603050405020304" pitchFamily="18" charset="0"/>
              </a:rPr>
              <a:t>Edition if required</a:t>
            </a:r>
            <a:endParaRPr kumimoji="0" lang="en-US" altLang="zh-CN" sz="1800" b="0" i="0" u="none" strike="noStrike" cap="none" normalizeH="0" baseline="0">
              <a:ln>
                <a:noFill/>
              </a:ln>
              <a:solidFill>
                <a:schemeClr val="tx1"/>
              </a:solidFill>
              <a:effectLst/>
              <a:latin typeface="Arial" panose="020B0604020202020204" pitchFamily="34" charset="0"/>
            </a:endParaRPr>
          </a:p>
        </p:txBody>
      </p:sp>
      <p:sp>
        <p:nvSpPr>
          <p:cNvPr id="10" name="Rectangle 7">
            <a:extLst>
              <a:ext uri="{FF2B5EF4-FFF2-40B4-BE49-F238E27FC236}">
                <a16:creationId xmlns:a16="http://schemas.microsoft.com/office/drawing/2014/main" id="{B610E9F3-80A0-4122-B7A5-61599AE71899}"/>
              </a:ext>
            </a:extLst>
          </p:cNvPr>
          <p:cNvSpPr>
            <a:spLocks noChangeArrowheads="1"/>
          </p:cNvSpPr>
          <p:nvPr/>
        </p:nvSpPr>
        <p:spPr bwMode="auto">
          <a:xfrm>
            <a:off x="986819" y="256473"/>
            <a:ext cx="717036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3200" b="0" i="0" u="none" strike="noStrike" cap="none" normalizeH="0" baseline="0" dirty="0">
                <a:ln>
                  <a:noFill/>
                </a:ln>
                <a:solidFill>
                  <a:srgbClr val="000000"/>
                </a:solidFill>
                <a:effectLst/>
                <a:latin typeface="Arial" panose="020B0604020202020204" pitchFamily="34" charset="0"/>
                <a:ea typeface="DengXian" panose="02010600030101010101" pitchFamily="2" charset="-122"/>
                <a:cs typeface="Arial" panose="020B0604020202020204" pitchFamily="34" charset="0"/>
              </a:rPr>
              <a:t>APA v7 Referencing and citing formula</a:t>
            </a:r>
            <a:endParaRPr kumimoji="0" lang="en-GB" altLang="zh-CN" sz="3200" b="0" i="0" u="none" strike="noStrike" cap="none" normalizeH="0" baseline="0" dirty="0">
              <a:ln>
                <a:noFill/>
              </a:ln>
              <a:solidFill>
                <a:schemeClr val="tx1"/>
              </a:solidFill>
              <a:effectLst/>
            </a:endParaRPr>
          </a:p>
        </p:txBody>
      </p:sp>
      <p:sp>
        <p:nvSpPr>
          <p:cNvPr id="11" name="Rectangle 9">
            <a:extLst>
              <a:ext uri="{FF2B5EF4-FFF2-40B4-BE49-F238E27FC236}">
                <a16:creationId xmlns:a16="http://schemas.microsoft.com/office/drawing/2014/main" id="{706A7D1A-D367-4408-B915-451F7DBB4BFF}"/>
              </a:ext>
            </a:extLst>
          </p:cNvPr>
          <p:cNvSpPr>
            <a:spLocks noChangeArrowheads="1"/>
          </p:cNvSpPr>
          <p:nvPr/>
        </p:nvSpPr>
        <p:spPr bwMode="auto">
          <a:xfrm>
            <a:off x="163439" y="1629444"/>
            <a:ext cx="912192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b="0" i="0" u="none" strike="noStrike" cap="none" normalizeH="0" baseline="0" dirty="0">
              <a:ln>
                <a:noFill/>
              </a:ln>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b="0" i="0" u="none" strike="noStrike" cap="none" normalizeH="0" baseline="0" dirty="0">
                <a:ln>
                  <a:noFill/>
                </a:ln>
                <a:solidFill>
                  <a:srgbClr val="000000"/>
                </a:solidFill>
                <a:effectLst/>
                <a:latin typeface="Arial" panose="020B0604020202020204" pitchFamily="34" charset="0"/>
                <a:ea typeface="DengXian" panose="02010600030101010101" pitchFamily="2" charset="-122"/>
                <a:cs typeface="Arial" panose="020B0604020202020204" pitchFamily="34" charset="0"/>
              </a:rPr>
              <a:t>Covey, S. R. (2013). </a:t>
            </a:r>
            <a:r>
              <a:rPr kumimoji="0" lang="en-GB" altLang="zh-CN" b="0" i="1" u="none" strike="noStrike" cap="none" normalizeH="0" baseline="0" dirty="0">
                <a:ln>
                  <a:noFill/>
                </a:ln>
                <a:solidFill>
                  <a:srgbClr val="000000"/>
                </a:solidFill>
                <a:effectLst/>
                <a:latin typeface="Arial" panose="020B0604020202020204" pitchFamily="34" charset="0"/>
                <a:ea typeface="DengXian" panose="02010600030101010101" pitchFamily="2" charset="-122"/>
                <a:cs typeface="Arial" panose="020B0604020202020204" pitchFamily="34" charset="0"/>
              </a:rPr>
              <a:t>7 Habits of Highly Effective People (2</a:t>
            </a:r>
            <a:r>
              <a:rPr kumimoji="0" lang="en-GB" altLang="zh-CN" b="0" i="1" u="none" strike="noStrike" cap="none" normalizeH="0" baseline="30000" dirty="0">
                <a:ln>
                  <a:noFill/>
                </a:ln>
                <a:solidFill>
                  <a:srgbClr val="000000"/>
                </a:solidFill>
                <a:effectLst/>
                <a:latin typeface="Arial" panose="020B0604020202020204" pitchFamily="34" charset="0"/>
                <a:ea typeface="DengXian" panose="02010600030101010101" pitchFamily="2" charset="-122"/>
                <a:cs typeface="Arial" panose="020B0604020202020204" pitchFamily="34" charset="0"/>
              </a:rPr>
              <a:t>nd</a:t>
            </a:r>
            <a:r>
              <a:rPr kumimoji="0" lang="en-GB" altLang="zh-CN" b="0" i="1" u="none" strike="noStrike" cap="none" normalizeH="0" baseline="0" dirty="0">
                <a:ln>
                  <a:noFill/>
                </a:ln>
                <a:solidFill>
                  <a:srgbClr val="000000"/>
                </a:solidFill>
                <a:effectLst/>
                <a:latin typeface="Arial" panose="020B0604020202020204" pitchFamily="34" charset="0"/>
                <a:ea typeface="DengXian" panose="02010600030101010101" pitchFamily="2" charset="-122"/>
                <a:cs typeface="Arial" panose="020B0604020202020204" pitchFamily="34" charset="0"/>
              </a:rPr>
              <a:t> ed.)</a:t>
            </a:r>
            <a:r>
              <a:rPr kumimoji="0" lang="en-GB" altLang="zh-CN" b="0" i="0" u="none" strike="noStrike" cap="none" normalizeH="0" baseline="0" dirty="0">
                <a:ln>
                  <a:noFill/>
                </a:ln>
                <a:solidFill>
                  <a:srgbClr val="000000"/>
                </a:solidFill>
                <a:effectLst/>
                <a:latin typeface="Arial" panose="020B0604020202020204" pitchFamily="34" charset="0"/>
                <a:ea typeface="DengXian" panose="02010600030101010101" pitchFamily="2" charset="-122"/>
                <a:cs typeface="Arial" panose="020B0604020202020204" pitchFamily="34" charset="0"/>
              </a:rPr>
              <a:t> Simon &amp; Schuster Ltd.</a:t>
            </a:r>
            <a:endParaRPr kumimoji="0" lang="en-GB" altLang="zh-CN"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b="0" i="0" u="none" strike="noStrike" cap="none" normalizeH="0" baseline="0" dirty="0">
              <a:ln>
                <a:noFill/>
              </a:ln>
              <a:solidFill>
                <a:schemeClr val="tx1"/>
              </a:solidFill>
              <a:effectLst/>
              <a:latin typeface="Arial" panose="020B0604020202020204" pitchFamily="34" charset="0"/>
            </a:endParaRPr>
          </a:p>
        </p:txBody>
      </p:sp>
      <p:sp>
        <p:nvSpPr>
          <p:cNvPr id="12" name="Rectangle 15">
            <a:extLst>
              <a:ext uri="{FF2B5EF4-FFF2-40B4-BE49-F238E27FC236}">
                <a16:creationId xmlns:a16="http://schemas.microsoft.com/office/drawing/2014/main" id="{5461B857-0BBE-48F4-8374-817D5872786B}"/>
              </a:ext>
            </a:extLst>
          </p:cNvPr>
          <p:cNvSpPr>
            <a:spLocks noChangeArrowheads="1"/>
          </p:cNvSpPr>
          <p:nvPr/>
        </p:nvSpPr>
        <p:spPr bwMode="auto">
          <a:xfrm>
            <a:off x="193129" y="2632930"/>
            <a:ext cx="7913385"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endParaRPr kumimoji="0" lang="en-GB"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b="1"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In text citation   -  </a:t>
            </a:r>
            <a:endParaRPr kumimoji="0" lang="en-GB" altLang="zh-CN"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endParaRPr kumimoji="0" lang="en-GB" altLang="zh-CN"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“Highly effective people tend to….” (Covey, 2013)</a:t>
            </a:r>
            <a:endParaRPr kumimoji="0" lang="en-GB" altLang="zh-CN"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According to Covey (2013), highly effective people tend to…..</a:t>
            </a:r>
            <a:endParaRPr kumimoji="0" lang="en-GB" altLang="zh-CN"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Covey (2013) argues that highly effective people tend to…</a:t>
            </a:r>
            <a:endParaRPr kumimoji="0" lang="en-GB" altLang="zh-CN"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Covey (2013) and Smith (2015) agree that highly effective people tend to….</a:t>
            </a:r>
            <a:endParaRPr kumimoji="0" lang="en-GB" altLang="zh-CN"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90B421DA-141F-4CE1-AD6E-5323351276D6}"/>
              </a:ext>
            </a:extLst>
          </p:cNvPr>
          <p:cNvSpPr txBox="1"/>
          <p:nvPr/>
        </p:nvSpPr>
        <p:spPr>
          <a:xfrm>
            <a:off x="152400" y="1251794"/>
            <a:ext cx="3589536" cy="646331"/>
          </a:xfrm>
          <a:prstGeom prst="rect">
            <a:avLst/>
          </a:prstGeom>
          <a:noFill/>
        </p:spPr>
        <p:txBody>
          <a:bodyPr wrap="square" rtlCol="0">
            <a:spAutoFit/>
          </a:bodyPr>
          <a:lstStyle/>
          <a:p>
            <a:r>
              <a:rPr kumimoji="0" lang="en-GB" altLang="zh-CN" sz="1800" b="1" i="0" u="none" strike="noStrike" cap="none" normalizeH="0" baseline="0" dirty="0">
                <a:ln>
                  <a:noFill/>
                </a:ln>
                <a:solidFill>
                  <a:srgbClr val="000000"/>
                </a:solidFill>
                <a:effectLst/>
                <a:latin typeface="Arial" panose="020B0604020202020204" pitchFamily="34" charset="0"/>
                <a:ea typeface="DengXian" panose="02010600030101010101" pitchFamily="2" charset="-122"/>
                <a:cs typeface="Arial" panose="020B0604020202020204" pitchFamily="34" charset="0"/>
              </a:rPr>
              <a:t>Reference    -   </a:t>
            </a:r>
            <a:endParaRPr kumimoji="0" lang="en-GB" altLang="zh-CN" sz="800" b="0" i="0" u="none" strike="noStrike" cap="none" normalizeH="0" baseline="0" dirty="0">
              <a:ln>
                <a:noFill/>
              </a:ln>
              <a:solidFill>
                <a:schemeClr val="tx1"/>
              </a:solidFill>
              <a:effectLst/>
            </a:endParaRPr>
          </a:p>
          <a:p>
            <a:endParaRPr lang="en-GB" dirty="0"/>
          </a:p>
        </p:txBody>
      </p:sp>
    </p:spTree>
    <p:extLst>
      <p:ext uri="{BB962C8B-B14F-4D97-AF65-F5344CB8AC3E}">
        <p14:creationId xmlns:p14="http://schemas.microsoft.com/office/powerpoint/2010/main" val="114850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47303-96BC-43D9-BC32-9BA72AB651FE}"/>
              </a:ext>
            </a:extLst>
          </p:cNvPr>
          <p:cNvSpPr>
            <a:spLocks noGrp="1"/>
          </p:cNvSpPr>
          <p:nvPr>
            <p:ph type="title"/>
          </p:nvPr>
        </p:nvSpPr>
        <p:spPr>
          <a:xfrm>
            <a:off x="628650" y="365125"/>
            <a:ext cx="7886700" cy="1062503"/>
          </a:xfrm>
        </p:spPr>
        <p:txBody>
          <a:bodyPr/>
          <a:lstStyle/>
          <a:p>
            <a:r>
              <a:rPr lang="en-GB" dirty="0"/>
              <a:t>What is the </a:t>
            </a:r>
            <a:r>
              <a:rPr lang="en-GB" i="1" dirty="0"/>
              <a:t>business</a:t>
            </a:r>
            <a:r>
              <a:rPr lang="en-GB" dirty="0"/>
              <a:t> case for EQ?</a:t>
            </a:r>
          </a:p>
        </p:txBody>
      </p:sp>
      <p:sp>
        <p:nvSpPr>
          <p:cNvPr id="3" name="Rectangle 2">
            <a:extLst>
              <a:ext uri="{FF2B5EF4-FFF2-40B4-BE49-F238E27FC236}">
                <a16:creationId xmlns:a16="http://schemas.microsoft.com/office/drawing/2014/main" id="{F252B37A-E278-4D68-A7A3-A2CAD81AF7D9}"/>
              </a:ext>
            </a:extLst>
          </p:cNvPr>
          <p:cNvSpPr/>
          <p:nvPr/>
        </p:nvSpPr>
        <p:spPr>
          <a:xfrm>
            <a:off x="182167" y="1191711"/>
            <a:ext cx="7241341" cy="523220"/>
          </a:xfrm>
          <a:prstGeom prst="rect">
            <a:avLst/>
          </a:prstGeom>
        </p:spPr>
        <p:txBody>
          <a:bodyPr wrap="none">
            <a:spAutoFit/>
          </a:bodyPr>
          <a:lstStyle/>
          <a:p>
            <a:r>
              <a:rPr lang="en-GB" sz="2800" dirty="0">
                <a:solidFill>
                  <a:srgbClr val="0000CC"/>
                </a:solidFill>
              </a:rPr>
              <a:t>The </a:t>
            </a:r>
            <a:r>
              <a:rPr lang="en-GB" sz="2800" b="1" i="1" dirty="0">
                <a:solidFill>
                  <a:srgbClr val="0000CC"/>
                </a:solidFill>
              </a:rPr>
              <a:t>cost of low EQ </a:t>
            </a:r>
            <a:r>
              <a:rPr lang="en-GB" sz="2800" dirty="0">
                <a:solidFill>
                  <a:srgbClr val="0000CC"/>
                </a:solidFill>
              </a:rPr>
              <a:t>can be measured in terms of:</a:t>
            </a:r>
            <a:endParaRPr lang="en-US" sz="2800" dirty="0">
              <a:solidFill>
                <a:srgbClr val="0000CC"/>
              </a:solidFill>
            </a:endParaRPr>
          </a:p>
        </p:txBody>
      </p:sp>
      <p:sp>
        <p:nvSpPr>
          <p:cNvPr id="4" name="Content Placeholder 3">
            <a:extLst>
              <a:ext uri="{FF2B5EF4-FFF2-40B4-BE49-F238E27FC236}">
                <a16:creationId xmlns:a16="http://schemas.microsoft.com/office/drawing/2014/main" id="{2DA41DDD-8D2A-44E9-9726-84AABE3B8B43}"/>
              </a:ext>
            </a:extLst>
          </p:cNvPr>
          <p:cNvSpPr txBox="1">
            <a:spLocks/>
          </p:cNvSpPr>
          <p:nvPr/>
        </p:nvSpPr>
        <p:spPr>
          <a:xfrm>
            <a:off x="182167" y="1714931"/>
            <a:ext cx="8037785" cy="300996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dirty="0">
                <a:solidFill>
                  <a:schemeClr val="tx1">
                    <a:lumMod val="85000"/>
                    <a:lumOff val="15000"/>
                  </a:schemeClr>
                </a:solidFill>
              </a:rPr>
              <a:t>Time wasted in unresolved conflict</a:t>
            </a:r>
          </a:p>
          <a:p>
            <a:pPr lvl="1"/>
            <a:r>
              <a:rPr lang="en-GB" sz="2000" dirty="0">
                <a:solidFill>
                  <a:schemeClr val="tx1">
                    <a:lumMod val="85000"/>
                    <a:lumOff val="15000"/>
                  </a:schemeClr>
                </a:solidFill>
              </a:rPr>
              <a:t>How much time and energy is wasted – emotionally – with anger, resentment, etc.?</a:t>
            </a:r>
            <a:endParaRPr lang="en-US" sz="2000" dirty="0">
              <a:solidFill>
                <a:schemeClr val="tx1">
                  <a:lumMod val="85000"/>
                  <a:lumOff val="15000"/>
                </a:schemeClr>
              </a:solidFill>
            </a:endParaRPr>
          </a:p>
          <a:p>
            <a:r>
              <a:rPr lang="en-GB" sz="2000" dirty="0">
                <a:solidFill>
                  <a:schemeClr val="tx1">
                    <a:lumMod val="85000"/>
                    <a:lumOff val="15000"/>
                  </a:schemeClr>
                </a:solidFill>
              </a:rPr>
              <a:t>Locked away potential</a:t>
            </a:r>
          </a:p>
          <a:p>
            <a:pPr lvl="1"/>
            <a:r>
              <a:rPr lang="en-GB" sz="2000" dirty="0">
                <a:solidFill>
                  <a:schemeClr val="tx1">
                    <a:lumMod val="85000"/>
                    <a:lumOff val="15000"/>
                  </a:schemeClr>
                </a:solidFill>
              </a:rPr>
              <a:t>Most people have 30% more potential than they currently bring to work.</a:t>
            </a:r>
          </a:p>
          <a:p>
            <a:r>
              <a:rPr lang="en-GB" sz="2000" dirty="0">
                <a:solidFill>
                  <a:schemeClr val="tx1">
                    <a:lumMod val="85000"/>
                    <a:lumOff val="15000"/>
                  </a:schemeClr>
                </a:solidFill>
              </a:rPr>
              <a:t>Lost customers, lower market share and lower referral rates</a:t>
            </a:r>
          </a:p>
          <a:p>
            <a:pPr lvl="1"/>
            <a:r>
              <a:rPr lang="en-GB" sz="2000" dirty="0">
                <a:solidFill>
                  <a:schemeClr val="tx1">
                    <a:lumMod val="85000"/>
                    <a:lumOff val="15000"/>
                  </a:schemeClr>
                </a:solidFill>
              </a:rPr>
              <a:t>It is 16 times harder to win back a dissatisfied customer than it is to find a new one.</a:t>
            </a:r>
          </a:p>
          <a:p>
            <a:r>
              <a:rPr lang="en-GB" sz="2000" dirty="0">
                <a:solidFill>
                  <a:schemeClr val="tx1">
                    <a:lumMod val="85000"/>
                    <a:lumOff val="15000"/>
                  </a:schemeClr>
                </a:solidFill>
              </a:rPr>
              <a:t>Costs associated with stress-related illnesses</a:t>
            </a:r>
          </a:p>
          <a:p>
            <a:pPr lvl="1"/>
            <a:r>
              <a:rPr lang="en-GB" sz="2000" dirty="0">
                <a:solidFill>
                  <a:schemeClr val="tx1">
                    <a:lumMod val="85000"/>
                    <a:lumOff val="15000"/>
                  </a:schemeClr>
                </a:solidFill>
              </a:rPr>
              <a:t>(In the UK in 2010 this was estimated to be £1 billion)</a:t>
            </a:r>
          </a:p>
          <a:p>
            <a:pPr lvl="1"/>
            <a:endParaRPr lang="en-GB" sz="2000" dirty="0">
              <a:solidFill>
                <a:schemeClr val="tx1">
                  <a:lumMod val="85000"/>
                  <a:lumOff val="15000"/>
                </a:schemeClr>
              </a:solidFill>
            </a:endParaRPr>
          </a:p>
          <a:p>
            <a:pPr lvl="1"/>
            <a:endParaRPr lang="en-US" sz="2000" dirty="0">
              <a:solidFill>
                <a:schemeClr val="tx1">
                  <a:lumMod val="85000"/>
                  <a:lumOff val="15000"/>
                </a:schemeClr>
              </a:solidFill>
            </a:endParaRPr>
          </a:p>
        </p:txBody>
      </p:sp>
      <p:pic>
        <p:nvPicPr>
          <p:cNvPr id="6" name="Picture 5" descr="A close up of a sign&#10;&#10;Description generated with high confidence">
            <a:extLst>
              <a:ext uri="{FF2B5EF4-FFF2-40B4-BE49-F238E27FC236}">
                <a16:creationId xmlns:a16="http://schemas.microsoft.com/office/drawing/2014/main" id="{0AA168F0-FC41-4E56-BAD4-6FB8655D825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81497" y="4653136"/>
            <a:ext cx="1062503" cy="1062503"/>
          </a:xfrm>
          <a:prstGeom prst="rect">
            <a:avLst/>
          </a:prstGeom>
        </p:spPr>
      </p:pic>
    </p:spTree>
    <p:extLst>
      <p:ext uri="{BB962C8B-B14F-4D97-AF65-F5344CB8AC3E}">
        <p14:creationId xmlns:p14="http://schemas.microsoft.com/office/powerpoint/2010/main" val="86234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B6B64-079E-4039-903F-91C7BF4E3768}"/>
              </a:ext>
            </a:extLst>
          </p:cNvPr>
          <p:cNvSpPr>
            <a:spLocks noGrp="1"/>
          </p:cNvSpPr>
          <p:nvPr>
            <p:ph type="title"/>
          </p:nvPr>
        </p:nvSpPr>
        <p:spPr/>
        <p:txBody>
          <a:bodyPr/>
          <a:lstStyle/>
          <a:p>
            <a:r>
              <a:rPr lang="en-GB" sz="3200" dirty="0"/>
              <a:t>Leadership, Business Performance &amp; EI</a:t>
            </a:r>
            <a:endParaRPr lang="en-GB" dirty="0"/>
          </a:p>
        </p:txBody>
      </p:sp>
      <p:sp>
        <p:nvSpPr>
          <p:cNvPr id="6" name="Rectangle 5">
            <a:extLst>
              <a:ext uri="{FF2B5EF4-FFF2-40B4-BE49-F238E27FC236}">
                <a16:creationId xmlns:a16="http://schemas.microsoft.com/office/drawing/2014/main" id="{36828F50-672C-478A-8885-71129EF98680}"/>
              </a:ext>
            </a:extLst>
          </p:cNvPr>
          <p:cNvSpPr/>
          <p:nvPr/>
        </p:nvSpPr>
        <p:spPr>
          <a:xfrm>
            <a:off x="2120399" y="1900708"/>
            <a:ext cx="4540602" cy="646331"/>
          </a:xfrm>
          <a:prstGeom prst="rect">
            <a:avLst/>
          </a:prstGeom>
        </p:spPr>
        <p:txBody>
          <a:bodyPr wrap="none">
            <a:spAutoFit/>
          </a:bodyPr>
          <a:lstStyle/>
          <a:p>
            <a:r>
              <a:rPr lang="en-GB" sz="3600" dirty="0">
                <a:solidFill>
                  <a:srgbClr val="0000CC"/>
                </a:solidFill>
              </a:rPr>
              <a:t>What’s driving change?</a:t>
            </a:r>
          </a:p>
        </p:txBody>
      </p:sp>
      <p:pic>
        <p:nvPicPr>
          <p:cNvPr id="7" name="Picture 4">
            <a:extLst>
              <a:ext uri="{FF2B5EF4-FFF2-40B4-BE49-F238E27FC236}">
                <a16:creationId xmlns:a16="http://schemas.microsoft.com/office/drawing/2014/main" id="{8F641B9B-FE33-4D5B-B002-5215C038EF7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3880" y="3429000"/>
            <a:ext cx="2682893" cy="1872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6" descr="http://www.teleosleaders.com/img/EI_chart.png">
            <a:extLst>
              <a:ext uri="{FF2B5EF4-FFF2-40B4-BE49-F238E27FC236}">
                <a16:creationId xmlns:a16="http://schemas.microsoft.com/office/drawing/2014/main" id="{42BF86F0-7734-4BB9-A1BE-F83D5F5375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229554"/>
            <a:ext cx="3263652" cy="2271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0067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Megatrends impacting the global business environment</a:t>
            </a:r>
          </a:p>
        </p:txBody>
      </p:sp>
      <p:sp>
        <p:nvSpPr>
          <p:cNvPr id="3" name="Content Placeholder 2"/>
          <p:cNvSpPr>
            <a:spLocks noGrp="1"/>
          </p:cNvSpPr>
          <p:nvPr>
            <p:ph idx="1"/>
          </p:nvPr>
        </p:nvSpPr>
        <p:spPr/>
        <p:txBody>
          <a:bodyPr>
            <a:normAutofit/>
          </a:bodyPr>
          <a:lstStyle/>
          <a:p>
            <a:pPr marL="0" indent="0">
              <a:buNone/>
            </a:pPr>
            <a:endParaRPr lang="en-GB" dirty="0"/>
          </a:p>
          <a:p>
            <a:r>
              <a:rPr lang="en-GB" dirty="0"/>
              <a:t>Globalisation</a:t>
            </a:r>
          </a:p>
          <a:p>
            <a:r>
              <a:rPr lang="en-GB" dirty="0"/>
              <a:t>The environmental crisis </a:t>
            </a:r>
          </a:p>
          <a:p>
            <a:r>
              <a:rPr lang="en-GB" dirty="0"/>
              <a:t>Digitisation</a:t>
            </a:r>
          </a:p>
          <a:p>
            <a:r>
              <a:rPr lang="en-GB" dirty="0"/>
              <a:t>Technological convergence</a:t>
            </a:r>
          </a:p>
          <a:p>
            <a:r>
              <a:rPr lang="en-GB" b="1" dirty="0"/>
              <a:t>Individualism </a:t>
            </a:r>
            <a:endParaRPr lang="en-GB" dirty="0"/>
          </a:p>
          <a:p>
            <a:r>
              <a:rPr lang="en-GB" b="1" dirty="0"/>
              <a:t>Demographic change </a:t>
            </a:r>
          </a:p>
          <a:p>
            <a:endParaRPr lang="en-GB" dirty="0"/>
          </a:p>
          <a:p>
            <a:endParaRPr lang="en-GB" dirty="0"/>
          </a:p>
        </p:txBody>
      </p:sp>
    </p:spTree>
    <p:extLst>
      <p:ext uri="{BB962C8B-B14F-4D97-AF65-F5344CB8AC3E}">
        <p14:creationId xmlns:p14="http://schemas.microsoft.com/office/powerpoint/2010/main" val="2153429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2605"/>
            <a:ext cx="7886700" cy="1325563"/>
          </a:xfrm>
        </p:spPr>
        <p:txBody>
          <a:bodyPr>
            <a:normAutofit/>
          </a:bodyPr>
          <a:lstStyle/>
          <a:p>
            <a:pPr algn="ctr"/>
            <a:r>
              <a:rPr lang="en-GB" dirty="0"/>
              <a:t>Megatrend - Individualism </a:t>
            </a:r>
            <a:br>
              <a:rPr lang="en-GB" dirty="0"/>
            </a:br>
            <a:r>
              <a:rPr lang="en-GB" dirty="0"/>
              <a:t> </a:t>
            </a:r>
            <a:r>
              <a:rPr lang="en-GB" sz="3600" dirty="0"/>
              <a:t>Driving the need for EI leaders </a:t>
            </a:r>
          </a:p>
        </p:txBody>
      </p:sp>
      <p:sp>
        <p:nvSpPr>
          <p:cNvPr id="3" name="Text Placeholder 2"/>
          <p:cNvSpPr>
            <a:spLocks noGrp="1"/>
          </p:cNvSpPr>
          <p:nvPr>
            <p:ph type="body" idx="1"/>
          </p:nvPr>
        </p:nvSpPr>
        <p:spPr>
          <a:xfrm>
            <a:off x="646114" y="1269207"/>
            <a:ext cx="3868737" cy="823912"/>
          </a:xfrm>
        </p:spPr>
        <p:txBody>
          <a:bodyPr>
            <a:normAutofit/>
          </a:bodyPr>
          <a:lstStyle/>
          <a:p>
            <a:r>
              <a:rPr lang="en-GB" sz="3200" dirty="0"/>
              <a:t>Individualism </a:t>
            </a:r>
          </a:p>
        </p:txBody>
      </p:sp>
      <p:sp>
        <p:nvSpPr>
          <p:cNvPr id="4" name="Content Placeholder 3"/>
          <p:cNvSpPr>
            <a:spLocks noGrp="1"/>
          </p:cNvSpPr>
          <p:nvPr>
            <p:ph sz="half" idx="2"/>
          </p:nvPr>
        </p:nvSpPr>
        <p:spPr>
          <a:xfrm>
            <a:off x="323528" y="2125927"/>
            <a:ext cx="3868737" cy="3684588"/>
          </a:xfrm>
        </p:spPr>
        <p:txBody>
          <a:bodyPr>
            <a:normAutofit fontScale="92500" lnSpcReduction="10000"/>
          </a:bodyPr>
          <a:lstStyle/>
          <a:p>
            <a:pPr marL="457200" indent="-457200">
              <a:buFont typeface="+mj-lt"/>
              <a:buAutoNum type="arabicPeriod"/>
            </a:pPr>
            <a:r>
              <a:rPr lang="en-GB" dirty="0"/>
              <a:t>Individual focus  - a single entity</a:t>
            </a:r>
          </a:p>
          <a:p>
            <a:pPr marL="457200" indent="-457200">
              <a:buFont typeface="+mj-lt"/>
              <a:buAutoNum type="arabicPeriod"/>
            </a:pPr>
            <a:r>
              <a:rPr lang="en-GB" dirty="0"/>
              <a:t>Understanding &amp; responding to individual needs</a:t>
            </a:r>
          </a:p>
          <a:p>
            <a:pPr marL="457200" indent="-457200">
              <a:buFont typeface="+mj-lt"/>
              <a:buAutoNum type="arabicPeriod"/>
            </a:pPr>
            <a:r>
              <a:rPr lang="en-GB" dirty="0"/>
              <a:t>Customer, employee, shareholder</a:t>
            </a:r>
          </a:p>
          <a:p>
            <a:pPr marL="457200" indent="-457200">
              <a:buFont typeface="+mj-lt"/>
              <a:buAutoNum type="arabicPeriod"/>
            </a:pPr>
            <a:r>
              <a:rPr lang="en-GB" dirty="0"/>
              <a:t>Treating each group as single entity will no longer suffice</a:t>
            </a:r>
          </a:p>
          <a:p>
            <a:endParaRPr lang="en-GB" dirty="0"/>
          </a:p>
        </p:txBody>
      </p:sp>
      <p:sp>
        <p:nvSpPr>
          <p:cNvPr id="5" name="Text Placeholder 4"/>
          <p:cNvSpPr>
            <a:spLocks noGrp="1"/>
          </p:cNvSpPr>
          <p:nvPr>
            <p:ph type="body" sz="quarter" idx="3"/>
          </p:nvPr>
        </p:nvSpPr>
        <p:spPr>
          <a:xfrm>
            <a:off x="4724398" y="1269207"/>
            <a:ext cx="3887788" cy="823912"/>
          </a:xfrm>
        </p:spPr>
        <p:txBody>
          <a:bodyPr/>
          <a:lstStyle/>
          <a:p>
            <a:r>
              <a:rPr lang="en-GB" dirty="0"/>
              <a:t>Question</a:t>
            </a:r>
          </a:p>
        </p:txBody>
      </p:sp>
      <p:sp>
        <p:nvSpPr>
          <p:cNvPr id="6" name="Content Placeholder 5"/>
          <p:cNvSpPr>
            <a:spLocks noGrp="1"/>
          </p:cNvSpPr>
          <p:nvPr>
            <p:ph sz="quarter" idx="4"/>
          </p:nvPr>
        </p:nvSpPr>
        <p:spPr>
          <a:xfrm>
            <a:off x="4514851" y="2487020"/>
            <a:ext cx="4521645" cy="3083718"/>
          </a:xfrm>
        </p:spPr>
        <p:txBody>
          <a:bodyPr/>
          <a:lstStyle/>
          <a:p>
            <a:pPr marL="0" indent="0">
              <a:buNone/>
            </a:pPr>
            <a:r>
              <a:rPr lang="en-GB" i="1" dirty="0">
                <a:solidFill>
                  <a:srgbClr val="FF0000"/>
                </a:solidFill>
              </a:rPr>
              <a:t>Reflect on all four dimensions </a:t>
            </a:r>
          </a:p>
          <a:p>
            <a:r>
              <a:rPr lang="en-GB" i="1" dirty="0">
                <a:solidFill>
                  <a:srgbClr val="FF0000"/>
                </a:solidFill>
              </a:rPr>
              <a:t>What are the implications for workforce development &amp; business performance </a:t>
            </a:r>
            <a:r>
              <a:rPr lang="en-GB" dirty="0">
                <a:solidFill>
                  <a:srgbClr val="FF0000"/>
                </a:solidFill>
              </a:rPr>
              <a:t>?</a:t>
            </a:r>
          </a:p>
        </p:txBody>
      </p:sp>
    </p:spTree>
    <p:extLst>
      <p:ext uri="{BB962C8B-B14F-4D97-AF65-F5344CB8AC3E}">
        <p14:creationId xmlns:p14="http://schemas.microsoft.com/office/powerpoint/2010/main" val="2539516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119" y="335285"/>
            <a:ext cx="8513762" cy="1325563"/>
          </a:xfrm>
        </p:spPr>
        <p:txBody>
          <a:bodyPr>
            <a:normAutofit/>
          </a:bodyPr>
          <a:lstStyle/>
          <a:p>
            <a:pPr algn="ctr"/>
            <a:r>
              <a:rPr lang="en-GB" dirty="0"/>
              <a:t>Megatrend – Demographic Change </a:t>
            </a:r>
            <a:r>
              <a:rPr lang="en-GB" sz="3600" dirty="0"/>
              <a:t>Driving the need for EI leaders</a:t>
            </a:r>
          </a:p>
        </p:txBody>
      </p:sp>
      <p:sp>
        <p:nvSpPr>
          <p:cNvPr id="3" name="Text Placeholder 2"/>
          <p:cNvSpPr>
            <a:spLocks noGrp="1"/>
          </p:cNvSpPr>
          <p:nvPr>
            <p:ph type="body" idx="1"/>
          </p:nvPr>
        </p:nvSpPr>
        <p:spPr>
          <a:xfrm>
            <a:off x="395536" y="1524968"/>
            <a:ext cx="3868737" cy="823912"/>
          </a:xfrm>
        </p:spPr>
        <p:txBody>
          <a:bodyPr/>
          <a:lstStyle/>
          <a:p>
            <a:r>
              <a:rPr lang="en-GB" dirty="0"/>
              <a:t>Demographic change</a:t>
            </a:r>
          </a:p>
        </p:txBody>
      </p:sp>
      <p:sp>
        <p:nvSpPr>
          <p:cNvPr id="4" name="Content Placeholder 3"/>
          <p:cNvSpPr>
            <a:spLocks noGrp="1"/>
          </p:cNvSpPr>
          <p:nvPr>
            <p:ph sz="half" idx="2"/>
          </p:nvPr>
        </p:nvSpPr>
        <p:spPr>
          <a:xfrm>
            <a:off x="395536" y="2348880"/>
            <a:ext cx="3868737" cy="3684588"/>
          </a:xfrm>
        </p:spPr>
        <p:txBody>
          <a:bodyPr>
            <a:normAutofit fontScale="92500" lnSpcReduction="20000"/>
          </a:bodyPr>
          <a:lstStyle/>
          <a:p>
            <a:pPr marL="457200" indent="-457200">
              <a:buFont typeface="+mj-lt"/>
              <a:buAutoNum type="arabicPeriod"/>
            </a:pPr>
            <a:r>
              <a:rPr lang="en-GB" dirty="0"/>
              <a:t>Increasingly diverse workforce</a:t>
            </a:r>
          </a:p>
          <a:p>
            <a:pPr marL="457200" indent="-457200">
              <a:buFont typeface="+mj-lt"/>
              <a:buAutoNum type="arabicPeriod"/>
            </a:pPr>
            <a:r>
              <a:rPr lang="en-GB" dirty="0"/>
              <a:t>Managing - a wide variety of age groups, backgrounds, cultures, nationalities and ethnicities</a:t>
            </a:r>
          </a:p>
          <a:p>
            <a:pPr marL="457200" indent="-457200">
              <a:buFont typeface="+mj-lt"/>
              <a:buAutoNum type="arabicPeriod"/>
            </a:pPr>
            <a:r>
              <a:rPr lang="en-GB" dirty="0"/>
              <a:t>Managing - teams composed of four generations at the same time</a:t>
            </a:r>
          </a:p>
          <a:p>
            <a:endParaRPr lang="en-GB" dirty="0"/>
          </a:p>
          <a:p>
            <a:endParaRPr lang="en-GB" dirty="0"/>
          </a:p>
        </p:txBody>
      </p:sp>
      <p:sp>
        <p:nvSpPr>
          <p:cNvPr id="5" name="Text Placeholder 4"/>
          <p:cNvSpPr>
            <a:spLocks noGrp="1"/>
          </p:cNvSpPr>
          <p:nvPr>
            <p:ph type="body" sz="quarter" idx="3"/>
          </p:nvPr>
        </p:nvSpPr>
        <p:spPr/>
        <p:txBody>
          <a:bodyPr/>
          <a:lstStyle/>
          <a:p>
            <a:r>
              <a:rPr lang="en-GB" dirty="0"/>
              <a:t>Question</a:t>
            </a:r>
          </a:p>
        </p:txBody>
      </p:sp>
      <p:sp>
        <p:nvSpPr>
          <p:cNvPr id="6" name="Content Placeholder 5"/>
          <p:cNvSpPr>
            <a:spLocks noGrp="1"/>
          </p:cNvSpPr>
          <p:nvPr>
            <p:ph sz="quarter" idx="4"/>
          </p:nvPr>
        </p:nvSpPr>
        <p:spPr>
          <a:xfrm>
            <a:off x="4629150" y="2505075"/>
            <a:ext cx="4335338" cy="3012157"/>
          </a:xfrm>
        </p:spPr>
        <p:txBody>
          <a:bodyPr/>
          <a:lstStyle/>
          <a:p>
            <a:pPr marL="0" lvl="0" indent="0">
              <a:buNone/>
            </a:pPr>
            <a:r>
              <a:rPr lang="en-GB" i="1" dirty="0">
                <a:solidFill>
                  <a:srgbClr val="FF0000"/>
                </a:solidFill>
              </a:rPr>
              <a:t>Reflect on all three dimensions </a:t>
            </a:r>
          </a:p>
          <a:p>
            <a:pPr lvl="0"/>
            <a:r>
              <a:rPr lang="en-GB" i="1" dirty="0">
                <a:solidFill>
                  <a:srgbClr val="FF0000"/>
                </a:solidFill>
              </a:rPr>
              <a:t>What are the implications for workforce development &amp; business performance </a:t>
            </a:r>
            <a:r>
              <a:rPr lang="en-GB" dirty="0">
                <a:solidFill>
                  <a:srgbClr val="FF0000"/>
                </a:solidFill>
              </a:rPr>
              <a:t>?</a:t>
            </a:r>
          </a:p>
          <a:p>
            <a:endParaRPr lang="en-GB" dirty="0"/>
          </a:p>
        </p:txBody>
      </p:sp>
    </p:spTree>
    <p:extLst>
      <p:ext uri="{BB962C8B-B14F-4D97-AF65-F5344CB8AC3E}">
        <p14:creationId xmlns:p14="http://schemas.microsoft.com/office/powerpoint/2010/main" val="82625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r>
              <a:rPr lang="en-GB" sz="3200" dirty="0"/>
              <a:t>The five ‘reinforcers’ brought about by the megatrends</a:t>
            </a:r>
          </a:p>
        </p:txBody>
      </p:sp>
      <p:sp>
        <p:nvSpPr>
          <p:cNvPr id="3" name="Content Placeholder 2"/>
          <p:cNvSpPr>
            <a:spLocks noGrp="1"/>
          </p:cNvSpPr>
          <p:nvPr>
            <p:ph idx="1"/>
          </p:nvPr>
        </p:nvSpPr>
        <p:spPr>
          <a:xfrm>
            <a:off x="-32544" y="1052736"/>
            <a:ext cx="8928992" cy="3917032"/>
          </a:xfrm>
        </p:spPr>
        <p:txBody>
          <a:bodyPr>
            <a:normAutofit fontScale="25000" lnSpcReduction="20000"/>
          </a:bodyPr>
          <a:lstStyle/>
          <a:p>
            <a:pPr marL="0" indent="0">
              <a:buNone/>
            </a:pPr>
            <a:r>
              <a:rPr lang="en-GB" sz="9600" b="1" dirty="0">
                <a:solidFill>
                  <a:srgbClr val="0000CC"/>
                </a:solidFill>
              </a:rPr>
              <a:t>1. Stakeholder  proliferation</a:t>
            </a:r>
          </a:p>
          <a:p>
            <a:pPr lvl="1"/>
            <a:r>
              <a:rPr lang="en-GB" sz="6900" dirty="0">
                <a:solidFill>
                  <a:srgbClr val="0000CC"/>
                </a:solidFill>
              </a:rPr>
              <a:t>Businesses will need to pay attention to the expectations of a rapidly expanding network of stakeholders</a:t>
            </a:r>
          </a:p>
          <a:p>
            <a:pPr marL="0" indent="0">
              <a:buNone/>
            </a:pPr>
            <a:r>
              <a:rPr lang="en-GB" sz="9600" b="1" dirty="0">
                <a:solidFill>
                  <a:srgbClr val="002060"/>
                </a:solidFill>
              </a:rPr>
              <a:t>2. Power shift</a:t>
            </a:r>
          </a:p>
          <a:p>
            <a:pPr lvl="1"/>
            <a:r>
              <a:rPr lang="en-GB" sz="6900" dirty="0">
                <a:solidFill>
                  <a:srgbClr val="002060"/>
                </a:solidFill>
              </a:rPr>
              <a:t>Leaders’ power will shift to their stakeholders, reducing their authority </a:t>
            </a:r>
          </a:p>
          <a:p>
            <a:pPr marL="0" indent="0">
              <a:buNone/>
            </a:pPr>
            <a:r>
              <a:rPr lang="en-GB" sz="9600" b="1" dirty="0">
                <a:solidFill>
                  <a:srgbClr val="0000CC"/>
                </a:solidFill>
              </a:rPr>
              <a:t>3. New working practices</a:t>
            </a:r>
          </a:p>
          <a:p>
            <a:pPr lvl="1"/>
            <a:r>
              <a:rPr lang="en-GB" sz="6900" dirty="0">
                <a:solidFill>
                  <a:srgbClr val="0000CC"/>
                </a:solidFill>
              </a:rPr>
              <a:t>New ways of working will emerge, as work goes remote; the boundaries between our personal and professional lives crumble; and a resistance to formal authority takes hold among younger generations. </a:t>
            </a:r>
          </a:p>
          <a:p>
            <a:pPr marL="857250" lvl="1" indent="-457200">
              <a:buFont typeface="+mj-lt"/>
              <a:buAutoNum type="arabicPeriod"/>
            </a:pPr>
            <a:endParaRPr lang="en-GB" sz="2200" b="1" dirty="0"/>
          </a:p>
          <a:p>
            <a:pPr marL="0" indent="0">
              <a:buNone/>
            </a:pPr>
            <a:r>
              <a:rPr lang="en-GB" sz="9600" b="1" dirty="0"/>
              <a:t>4. Cost explosion</a:t>
            </a:r>
          </a:p>
          <a:p>
            <a:pPr lvl="1"/>
            <a:r>
              <a:rPr lang="en-GB" sz="6900" dirty="0"/>
              <a:t>Business’ costs will explode due to a scarcity of talent and natural resources; the research, development and use of advanced technology; and the demands of globalisation</a:t>
            </a:r>
          </a:p>
          <a:p>
            <a:pPr marL="0" indent="0">
              <a:buNone/>
            </a:pPr>
            <a:r>
              <a:rPr lang="en-GB" sz="9600" b="1" dirty="0">
                <a:solidFill>
                  <a:srgbClr val="0000CC"/>
                </a:solidFill>
              </a:rPr>
              <a:t>5. Ethicisation of business</a:t>
            </a:r>
          </a:p>
          <a:p>
            <a:pPr lvl="1"/>
            <a:r>
              <a:rPr lang="en-GB" sz="6900" dirty="0">
                <a:solidFill>
                  <a:srgbClr val="0000CC"/>
                </a:solidFill>
              </a:rPr>
              <a:t>Concerns over the environment and technological advancement, coupled with the transparency of the digital era, will demand the highest ethical standards of organisation</a:t>
            </a:r>
          </a:p>
          <a:p>
            <a:pPr marL="1771650" lvl="2" indent="-1371600">
              <a:buFont typeface="+mj-lt"/>
              <a:buAutoNum type="arabicPeriod"/>
            </a:pPr>
            <a:endParaRPr lang="en-GB" sz="8000"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457200" indent="-457200">
              <a:buFont typeface="+mj-lt"/>
              <a:buAutoNum type="arabicPeriod"/>
            </a:pPr>
            <a:r>
              <a:rPr lang="en-GB" sz="2000" dirty="0"/>
              <a:t>. </a:t>
            </a:r>
          </a:p>
          <a:p>
            <a:pPr marL="457200" indent="-457200">
              <a:buFont typeface="+mj-lt"/>
              <a:buAutoNum type="arabicPeriod"/>
            </a:pPr>
            <a:endParaRPr lang="en-GB" sz="2000" dirty="0"/>
          </a:p>
        </p:txBody>
      </p:sp>
    </p:spTree>
    <p:extLst>
      <p:ext uri="{BB962C8B-B14F-4D97-AF65-F5344CB8AC3E}">
        <p14:creationId xmlns:p14="http://schemas.microsoft.com/office/powerpoint/2010/main" val="1542090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4E900-F6B3-48F1-9804-F37CB49379E0}"/>
              </a:ext>
            </a:extLst>
          </p:cNvPr>
          <p:cNvSpPr>
            <a:spLocks noGrp="1"/>
          </p:cNvSpPr>
          <p:nvPr>
            <p:ph type="title"/>
          </p:nvPr>
        </p:nvSpPr>
        <p:spPr/>
        <p:txBody>
          <a:bodyPr/>
          <a:lstStyle/>
          <a:p>
            <a:r>
              <a:rPr lang="en-GB" dirty="0"/>
              <a:t>What is the </a:t>
            </a:r>
            <a:r>
              <a:rPr lang="en-GB" i="1" dirty="0"/>
              <a:t>personal</a:t>
            </a:r>
            <a:r>
              <a:rPr lang="en-GB" dirty="0"/>
              <a:t> case?</a:t>
            </a:r>
          </a:p>
        </p:txBody>
      </p:sp>
      <p:sp>
        <p:nvSpPr>
          <p:cNvPr id="3" name="Text Placeholder 4">
            <a:extLst>
              <a:ext uri="{FF2B5EF4-FFF2-40B4-BE49-F238E27FC236}">
                <a16:creationId xmlns:a16="http://schemas.microsoft.com/office/drawing/2014/main" id="{77A0F433-79F4-4511-9D91-5A79A6063AF5}"/>
              </a:ext>
            </a:extLst>
          </p:cNvPr>
          <p:cNvSpPr txBox="1">
            <a:spLocks/>
          </p:cNvSpPr>
          <p:nvPr/>
        </p:nvSpPr>
        <p:spPr>
          <a:xfrm>
            <a:off x="5094727" y="1156906"/>
            <a:ext cx="3887391" cy="927709"/>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000" dirty="0">
                <a:solidFill>
                  <a:srgbClr val="002060"/>
                </a:solidFill>
              </a:rPr>
              <a:t>You have an immediate and very strong emotional reaction which causes you to do one of three things (and maybe some others too!):</a:t>
            </a:r>
            <a:endParaRPr lang="en-US" sz="2000" dirty="0">
              <a:solidFill>
                <a:srgbClr val="002060"/>
              </a:solidFill>
            </a:endParaRPr>
          </a:p>
          <a:p>
            <a:pPr marL="0" indent="0">
              <a:buNone/>
            </a:pPr>
            <a:endParaRPr lang="en-US" sz="2000" dirty="0"/>
          </a:p>
        </p:txBody>
      </p:sp>
      <p:sp>
        <p:nvSpPr>
          <p:cNvPr id="4" name="Content Placeholder 5">
            <a:extLst>
              <a:ext uri="{FF2B5EF4-FFF2-40B4-BE49-F238E27FC236}">
                <a16:creationId xmlns:a16="http://schemas.microsoft.com/office/drawing/2014/main" id="{61CB72A4-81C9-427E-B293-BFA8405234C8}"/>
              </a:ext>
            </a:extLst>
          </p:cNvPr>
          <p:cNvSpPr txBox="1">
            <a:spLocks/>
          </p:cNvSpPr>
          <p:nvPr/>
        </p:nvSpPr>
        <p:spPr>
          <a:xfrm>
            <a:off x="5140941" y="2786702"/>
            <a:ext cx="3887391" cy="291439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b="1" dirty="0">
                <a:solidFill>
                  <a:srgbClr val="0000CC"/>
                </a:solidFill>
              </a:rPr>
              <a:t>You freeze</a:t>
            </a:r>
            <a:endParaRPr lang="en-US" sz="2400" dirty="0">
              <a:solidFill>
                <a:srgbClr val="0000CC"/>
              </a:solidFill>
            </a:endParaRPr>
          </a:p>
          <a:p>
            <a:r>
              <a:rPr lang="en-GB" sz="2400" b="1" dirty="0">
                <a:solidFill>
                  <a:srgbClr val="0000CC"/>
                </a:solidFill>
              </a:rPr>
              <a:t>You leap out of bed and run like the clappers</a:t>
            </a:r>
            <a:endParaRPr lang="en-US" sz="2400" dirty="0">
              <a:solidFill>
                <a:srgbClr val="0000CC"/>
              </a:solidFill>
            </a:endParaRPr>
          </a:p>
          <a:p>
            <a:r>
              <a:rPr lang="en-GB" sz="2400" b="1" dirty="0">
                <a:solidFill>
                  <a:srgbClr val="0000CC"/>
                </a:solidFill>
              </a:rPr>
              <a:t>You throw a heavy metal object at the offending animal</a:t>
            </a:r>
          </a:p>
          <a:p>
            <a:r>
              <a:rPr lang="en-GB" sz="2400" b="1" i="1" dirty="0">
                <a:solidFill>
                  <a:srgbClr val="0000CC"/>
                </a:solidFill>
              </a:rPr>
              <a:t>AMYGDALA HIGHJACK </a:t>
            </a:r>
            <a:endParaRPr lang="en-US" sz="2400" i="1" dirty="0">
              <a:solidFill>
                <a:srgbClr val="0000CC"/>
              </a:solidFill>
            </a:endParaRPr>
          </a:p>
          <a:p>
            <a:endParaRPr lang="en-US" sz="2400" dirty="0">
              <a:solidFill>
                <a:srgbClr val="0000CC"/>
              </a:solidFill>
            </a:endParaRPr>
          </a:p>
        </p:txBody>
      </p:sp>
      <p:sp>
        <p:nvSpPr>
          <p:cNvPr id="5" name="Text Placeholder 2">
            <a:extLst>
              <a:ext uri="{FF2B5EF4-FFF2-40B4-BE49-F238E27FC236}">
                <a16:creationId xmlns:a16="http://schemas.microsoft.com/office/drawing/2014/main" id="{B50CD94D-4C21-4977-A8D7-36DA53BCCE81}"/>
              </a:ext>
            </a:extLst>
          </p:cNvPr>
          <p:cNvSpPr txBox="1">
            <a:spLocks/>
          </p:cNvSpPr>
          <p:nvPr/>
        </p:nvSpPr>
        <p:spPr>
          <a:xfrm>
            <a:off x="145039" y="1311794"/>
            <a:ext cx="4474839" cy="617934"/>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“There's a tiger in my tent…….!” </a:t>
            </a:r>
            <a:endParaRPr lang="en-US" sz="2400" b="1" dirty="0"/>
          </a:p>
          <a:p>
            <a:endParaRPr lang="en-US" sz="2400" dirty="0"/>
          </a:p>
        </p:txBody>
      </p:sp>
      <p:pic>
        <p:nvPicPr>
          <p:cNvPr id="6" name="Picture 5">
            <a:extLst>
              <a:ext uri="{FF2B5EF4-FFF2-40B4-BE49-F238E27FC236}">
                <a16:creationId xmlns:a16="http://schemas.microsoft.com/office/drawing/2014/main" id="{2D2129EE-7979-448E-995A-D3857883939A}"/>
              </a:ext>
            </a:extLst>
          </p:cNvPr>
          <p:cNvPicPr>
            <a:picLocks noChangeAspect="1"/>
          </p:cNvPicPr>
          <p:nvPr/>
        </p:nvPicPr>
        <p:blipFill>
          <a:blip r:embed="rId3"/>
          <a:stretch>
            <a:fillRect/>
          </a:stretch>
        </p:blipFill>
        <p:spPr>
          <a:xfrm>
            <a:off x="1063543" y="2335574"/>
            <a:ext cx="2397710" cy="2508102"/>
          </a:xfrm>
          <a:prstGeom prst="rect">
            <a:avLst/>
          </a:prstGeom>
        </p:spPr>
      </p:pic>
    </p:spTree>
    <p:extLst>
      <p:ext uri="{BB962C8B-B14F-4D97-AF65-F5344CB8AC3E}">
        <p14:creationId xmlns:p14="http://schemas.microsoft.com/office/powerpoint/2010/main" val="337218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87CD2-2F3A-464B-85F3-5B519E27E1B5}"/>
              </a:ext>
            </a:extLst>
          </p:cNvPr>
          <p:cNvSpPr>
            <a:spLocks noGrp="1"/>
          </p:cNvSpPr>
          <p:nvPr>
            <p:ph type="title"/>
          </p:nvPr>
        </p:nvSpPr>
        <p:spPr/>
        <p:txBody>
          <a:bodyPr/>
          <a:lstStyle/>
          <a:p>
            <a:r>
              <a:rPr lang="en-GB" dirty="0"/>
              <a:t>Let’s look at what happened…</a:t>
            </a:r>
          </a:p>
        </p:txBody>
      </p:sp>
      <p:pic>
        <p:nvPicPr>
          <p:cNvPr id="3" name="Picture 2" descr="highjack">
            <a:extLst>
              <a:ext uri="{FF2B5EF4-FFF2-40B4-BE49-F238E27FC236}">
                <a16:creationId xmlns:a16="http://schemas.microsoft.com/office/drawing/2014/main" id="{A1CA993A-F8C0-4018-8EDC-2DCD1E0EA324}"/>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12531" y="1920479"/>
            <a:ext cx="2949178" cy="2858691"/>
          </a:xfrm>
          <a:prstGeom prst="rect">
            <a:avLst/>
          </a:prstGeom>
          <a:noFill/>
          <a:ln>
            <a:noFill/>
          </a:ln>
        </p:spPr>
      </p:pic>
      <p:sp>
        <p:nvSpPr>
          <p:cNvPr id="4" name="Content Placeholder 2">
            <a:extLst>
              <a:ext uri="{FF2B5EF4-FFF2-40B4-BE49-F238E27FC236}">
                <a16:creationId xmlns:a16="http://schemas.microsoft.com/office/drawing/2014/main" id="{3A710FC6-FF41-4FA6-8AB6-CD34D734FAA2}"/>
              </a:ext>
            </a:extLst>
          </p:cNvPr>
          <p:cNvSpPr txBox="1">
            <a:spLocks/>
          </p:cNvSpPr>
          <p:nvPr/>
        </p:nvSpPr>
        <p:spPr>
          <a:xfrm>
            <a:off x="4162567" y="1196752"/>
            <a:ext cx="4801921" cy="446449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solidFill>
                  <a:srgbClr val="0000CC"/>
                </a:solidFill>
              </a:rPr>
              <a:t>At the moment of seeing the tiger, you moved from a state of low arousal (asleep) to one of very high arousal caused by the flood of adrenaline released into your system</a:t>
            </a:r>
          </a:p>
          <a:p>
            <a:r>
              <a:rPr lang="en-GB" sz="2000" dirty="0">
                <a:solidFill>
                  <a:srgbClr val="0000CC"/>
                </a:solidFill>
              </a:rPr>
              <a:t>It is instantaneous and has no cognitive thought associated with it</a:t>
            </a:r>
          </a:p>
          <a:p>
            <a:r>
              <a:rPr lang="en-US" sz="2000" dirty="0">
                <a:solidFill>
                  <a:srgbClr val="0000CC"/>
                </a:solidFill>
              </a:rPr>
              <a:t>The </a:t>
            </a:r>
            <a:r>
              <a:rPr lang="en-GB" sz="2000" b="1" dirty="0">
                <a:solidFill>
                  <a:srgbClr val="0000CC"/>
                </a:solidFill>
              </a:rPr>
              <a:t>Amygdala, </a:t>
            </a:r>
            <a:r>
              <a:rPr lang="en-GB" sz="2000" dirty="0">
                <a:solidFill>
                  <a:srgbClr val="0000CC"/>
                </a:solidFill>
              </a:rPr>
              <a:t>part of the brain </a:t>
            </a:r>
            <a:r>
              <a:rPr lang="en-US" sz="2000" dirty="0">
                <a:solidFill>
                  <a:srgbClr val="0000CC"/>
                </a:solidFill>
              </a:rPr>
              <a:t>which works 80,000 faster than the cognitive parts of the brain, </a:t>
            </a:r>
            <a:r>
              <a:rPr lang="en-GB" sz="2000" b="1" dirty="0">
                <a:solidFill>
                  <a:srgbClr val="0000CC"/>
                </a:solidFill>
              </a:rPr>
              <a:t>Highjacks </a:t>
            </a:r>
            <a:r>
              <a:rPr lang="en-US" sz="2000" dirty="0">
                <a:solidFill>
                  <a:srgbClr val="0000CC"/>
                </a:solidFill>
              </a:rPr>
              <a:t>it</a:t>
            </a:r>
          </a:p>
          <a:p>
            <a:r>
              <a:rPr lang="en-US" sz="2000" dirty="0">
                <a:solidFill>
                  <a:srgbClr val="0000CC"/>
                </a:solidFill>
              </a:rPr>
              <a:t>This makes it difficult to overcome the rapid adrenaline-based reaction</a:t>
            </a:r>
          </a:p>
          <a:p>
            <a:endParaRPr lang="en-US" sz="2000" dirty="0">
              <a:solidFill>
                <a:srgbClr val="0000CC"/>
              </a:solidFill>
            </a:endParaRPr>
          </a:p>
        </p:txBody>
      </p:sp>
    </p:spTree>
    <p:extLst>
      <p:ext uri="{BB962C8B-B14F-4D97-AF65-F5344CB8AC3E}">
        <p14:creationId xmlns:p14="http://schemas.microsoft.com/office/powerpoint/2010/main" val="314541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5BC13-BAA2-454C-9745-3C22166A2A73}"/>
              </a:ext>
            </a:extLst>
          </p:cNvPr>
          <p:cNvSpPr>
            <a:spLocks noGrp="1"/>
          </p:cNvSpPr>
          <p:nvPr>
            <p:ph type="title"/>
          </p:nvPr>
        </p:nvSpPr>
        <p:spPr/>
        <p:txBody>
          <a:bodyPr/>
          <a:lstStyle/>
          <a:p>
            <a:pPr algn="ctr"/>
            <a:r>
              <a:rPr lang="en-GB" b="1" dirty="0"/>
              <a:t>Amygdala Hijack</a:t>
            </a:r>
          </a:p>
        </p:txBody>
      </p:sp>
      <p:pic>
        <p:nvPicPr>
          <p:cNvPr id="4" name="Online Media 3" title="Amygdala Hijack &amp; Emotional Intelligence">
            <a:hlinkClick r:id="" action="ppaction://media"/>
            <a:extLst>
              <a:ext uri="{FF2B5EF4-FFF2-40B4-BE49-F238E27FC236}">
                <a16:creationId xmlns:a16="http://schemas.microsoft.com/office/drawing/2014/main" id="{694E3A06-DB42-40F4-BBE7-E24494548814}"/>
              </a:ext>
            </a:extLst>
          </p:cNvPr>
          <p:cNvPicPr>
            <a:picLocks noGrp="1" noRot="1" noChangeAspect="1"/>
          </p:cNvPicPr>
          <p:nvPr>
            <p:ph idx="1"/>
            <a:videoFile r:link="rId1"/>
          </p:nvPr>
        </p:nvPicPr>
        <p:blipFill>
          <a:blip r:embed="rId4"/>
          <a:stretch>
            <a:fillRect/>
          </a:stretch>
        </p:blipFill>
        <p:spPr>
          <a:xfrm>
            <a:off x="633439" y="1041156"/>
            <a:ext cx="7886700" cy="4436269"/>
          </a:xfrm>
          <a:prstGeom prst="rect">
            <a:avLst/>
          </a:prstGeom>
        </p:spPr>
      </p:pic>
    </p:spTree>
    <p:extLst>
      <p:ext uri="{BB962C8B-B14F-4D97-AF65-F5344CB8AC3E}">
        <p14:creationId xmlns:p14="http://schemas.microsoft.com/office/powerpoint/2010/main" val="17786844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F9406-3050-4DBE-AD9C-E2EAABF132A6}"/>
              </a:ext>
            </a:extLst>
          </p:cNvPr>
          <p:cNvSpPr>
            <a:spLocks noGrp="1"/>
          </p:cNvSpPr>
          <p:nvPr>
            <p:ph type="title"/>
          </p:nvPr>
        </p:nvSpPr>
        <p:spPr>
          <a:xfrm>
            <a:off x="539552" y="245025"/>
            <a:ext cx="8229600" cy="857250"/>
          </a:xfrm>
        </p:spPr>
        <p:txBody>
          <a:bodyPr/>
          <a:lstStyle/>
          <a:p>
            <a:r>
              <a:rPr lang="en-GB" dirty="0"/>
              <a:t>The physiology of performance</a:t>
            </a:r>
          </a:p>
        </p:txBody>
      </p:sp>
      <p:pic>
        <p:nvPicPr>
          <p:cNvPr id="3" name="Picture 2" descr="perform">
            <a:extLst>
              <a:ext uri="{FF2B5EF4-FFF2-40B4-BE49-F238E27FC236}">
                <a16:creationId xmlns:a16="http://schemas.microsoft.com/office/drawing/2014/main" id="{79BD0FEA-1607-4A24-93E9-C7E9035D753C}"/>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755576" y="1102275"/>
            <a:ext cx="7485017" cy="1626326"/>
          </a:xfrm>
          <a:prstGeom prst="rect">
            <a:avLst/>
          </a:prstGeom>
          <a:noFill/>
          <a:ln>
            <a:noFill/>
          </a:ln>
        </p:spPr>
      </p:pic>
      <p:sp>
        <p:nvSpPr>
          <p:cNvPr id="4" name="Content Placeholder 3">
            <a:extLst>
              <a:ext uri="{FF2B5EF4-FFF2-40B4-BE49-F238E27FC236}">
                <a16:creationId xmlns:a16="http://schemas.microsoft.com/office/drawing/2014/main" id="{1464C52D-1BCB-41EC-983F-75B148F7DAE5}"/>
              </a:ext>
            </a:extLst>
          </p:cNvPr>
          <p:cNvSpPr txBox="1">
            <a:spLocks/>
          </p:cNvSpPr>
          <p:nvPr/>
        </p:nvSpPr>
        <p:spPr>
          <a:xfrm>
            <a:off x="179512" y="2892873"/>
            <a:ext cx="6335383" cy="2860639"/>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solidFill>
                  <a:srgbClr val="0000CC"/>
                </a:solidFill>
              </a:rPr>
              <a:t>If we are generally positive, the chemical DHEA (Dehydroepiandrosterone) makes us feel good about ourselves and has positive effects on our physiology</a:t>
            </a:r>
          </a:p>
          <a:p>
            <a:r>
              <a:rPr lang="en-GB" sz="2000" dirty="0">
                <a:solidFill>
                  <a:srgbClr val="0000CC"/>
                </a:solidFill>
                <a:ea typeface="Times New Roman" charset="0"/>
              </a:rPr>
              <a:t>If we are a negative soul, then cortisol cuts in to attempt to balance our well-being back towards a more negative outlook</a:t>
            </a:r>
          </a:p>
          <a:p>
            <a:r>
              <a:rPr lang="en-GB" sz="2000" dirty="0">
                <a:solidFill>
                  <a:srgbClr val="0000CC"/>
                </a:solidFill>
              </a:rPr>
              <a:t>The long-term effects of cortisol on our general health are known to be detrimental</a:t>
            </a:r>
            <a:endParaRPr lang="en-US" sz="2000" dirty="0">
              <a:solidFill>
                <a:srgbClr val="0000CC"/>
              </a:solidFill>
            </a:endParaRPr>
          </a:p>
          <a:p>
            <a:endParaRPr lang="en-US" sz="1800" dirty="0"/>
          </a:p>
        </p:txBody>
      </p:sp>
      <p:pic>
        <p:nvPicPr>
          <p:cNvPr id="5" name="Picture 4">
            <a:extLst>
              <a:ext uri="{FF2B5EF4-FFF2-40B4-BE49-F238E27FC236}">
                <a16:creationId xmlns:a16="http://schemas.microsoft.com/office/drawing/2014/main" id="{A52CFFCA-31EA-486A-8BA5-9C5BD2F01709}"/>
              </a:ext>
            </a:extLst>
          </p:cNvPr>
          <p:cNvPicPr>
            <a:picLocks noChangeAspect="1"/>
          </p:cNvPicPr>
          <p:nvPr/>
        </p:nvPicPr>
        <p:blipFill>
          <a:blip r:embed="rId3"/>
          <a:stretch>
            <a:fillRect/>
          </a:stretch>
        </p:blipFill>
        <p:spPr>
          <a:xfrm>
            <a:off x="6929146" y="3600450"/>
            <a:ext cx="2208758" cy="1445487"/>
          </a:xfrm>
          <a:prstGeom prst="rect">
            <a:avLst/>
          </a:prstGeom>
        </p:spPr>
      </p:pic>
    </p:spTree>
    <p:extLst>
      <p:ext uri="{BB962C8B-B14F-4D97-AF65-F5344CB8AC3E}">
        <p14:creationId xmlns:p14="http://schemas.microsoft.com/office/powerpoint/2010/main" val="103118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3042BCF-F483-4F4A-A75B-3ED18BAEBED2}"/>
              </a:ext>
            </a:extLst>
          </p:cNvPr>
          <p:cNvSpPr>
            <a:spLocks noGrp="1"/>
          </p:cNvSpPr>
          <p:nvPr>
            <p:ph type="title"/>
          </p:nvPr>
        </p:nvSpPr>
        <p:spPr>
          <a:xfrm>
            <a:off x="457200" y="260648"/>
            <a:ext cx="8229600" cy="857250"/>
          </a:xfrm>
        </p:spPr>
        <p:txBody>
          <a:bodyPr/>
          <a:lstStyle/>
          <a:p>
            <a:pPr algn="ctr"/>
            <a:r>
              <a:rPr lang="en-GB" sz="4800" dirty="0"/>
              <a:t>Potential personal impact </a:t>
            </a:r>
            <a:endParaRPr lang="en-US" sz="4800" dirty="0"/>
          </a:p>
        </p:txBody>
      </p:sp>
      <p:sp>
        <p:nvSpPr>
          <p:cNvPr id="4" name="Content Placeholder 2">
            <a:extLst>
              <a:ext uri="{FF2B5EF4-FFF2-40B4-BE49-F238E27FC236}">
                <a16:creationId xmlns:a16="http://schemas.microsoft.com/office/drawing/2014/main" id="{97E7E968-EB71-468D-9FA6-89B34D637516}"/>
              </a:ext>
            </a:extLst>
          </p:cNvPr>
          <p:cNvSpPr txBox="1">
            <a:spLocks/>
          </p:cNvSpPr>
          <p:nvPr/>
        </p:nvSpPr>
        <p:spPr>
          <a:xfrm>
            <a:off x="251520" y="1196752"/>
            <a:ext cx="7886700" cy="3263504"/>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solidFill>
                  <a:srgbClr val="0000CC"/>
                </a:solidFill>
              </a:rPr>
              <a:t>We are worried, anxious and confused about priorities </a:t>
            </a:r>
            <a:endParaRPr lang="en-US" sz="2800" dirty="0">
              <a:solidFill>
                <a:srgbClr val="0000CC"/>
              </a:solidFill>
            </a:endParaRPr>
          </a:p>
          <a:p>
            <a:r>
              <a:rPr lang="en-GB" sz="2800" dirty="0">
                <a:solidFill>
                  <a:srgbClr val="0000CC"/>
                </a:solidFill>
              </a:rPr>
              <a:t>We are time pressured, inefficient, and perform poorly </a:t>
            </a:r>
            <a:endParaRPr lang="en-US" sz="2800" dirty="0">
              <a:solidFill>
                <a:srgbClr val="0000CC"/>
              </a:solidFill>
            </a:endParaRPr>
          </a:p>
          <a:p>
            <a:r>
              <a:rPr lang="en-GB" sz="2800" dirty="0">
                <a:solidFill>
                  <a:srgbClr val="0000CC"/>
                </a:solidFill>
              </a:rPr>
              <a:t>We are tired, fatigued and frustrated</a:t>
            </a:r>
            <a:endParaRPr lang="en-US" sz="2800" dirty="0">
              <a:solidFill>
                <a:srgbClr val="0000CC"/>
              </a:solidFill>
            </a:endParaRPr>
          </a:p>
          <a:p>
            <a:r>
              <a:rPr lang="en-GB" sz="2800" dirty="0">
                <a:solidFill>
                  <a:srgbClr val="0000CC"/>
                </a:solidFill>
              </a:rPr>
              <a:t>We have a poor work/life balance</a:t>
            </a:r>
            <a:endParaRPr lang="en-US" sz="2800" dirty="0">
              <a:solidFill>
                <a:srgbClr val="0000CC"/>
              </a:solidFill>
            </a:endParaRPr>
          </a:p>
          <a:p>
            <a:r>
              <a:rPr lang="en-GB" sz="2800" dirty="0">
                <a:solidFill>
                  <a:srgbClr val="0000CC"/>
                </a:solidFill>
              </a:rPr>
              <a:t>We have elevated blood pressure</a:t>
            </a:r>
            <a:endParaRPr lang="en-US" sz="2800" dirty="0">
              <a:solidFill>
                <a:srgbClr val="0000CC"/>
              </a:solidFill>
            </a:endParaRPr>
          </a:p>
          <a:p>
            <a:r>
              <a:rPr lang="en-GB" sz="2800" dirty="0">
                <a:solidFill>
                  <a:srgbClr val="0000CC"/>
                </a:solidFill>
              </a:rPr>
              <a:t>We age more quickly</a:t>
            </a:r>
            <a:endParaRPr lang="en-US" sz="2800" dirty="0">
              <a:solidFill>
                <a:srgbClr val="0000CC"/>
              </a:solidFill>
            </a:endParaRPr>
          </a:p>
          <a:p>
            <a:endParaRPr lang="en-US" sz="2800" dirty="0"/>
          </a:p>
        </p:txBody>
      </p:sp>
      <p:pic>
        <p:nvPicPr>
          <p:cNvPr id="6" name="Picture 5" descr="A person wearing a suit and tie sitting at a table&#10;&#10;Description generated with very high confidence">
            <a:extLst>
              <a:ext uri="{FF2B5EF4-FFF2-40B4-BE49-F238E27FC236}">
                <a16:creationId xmlns:a16="http://schemas.microsoft.com/office/drawing/2014/main" id="{5EB59850-3D8E-4FF2-B2A9-AF3A9C69BC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86500" y="3794590"/>
            <a:ext cx="2857500" cy="1907381"/>
          </a:xfrm>
          <a:prstGeom prst="rect">
            <a:avLst/>
          </a:prstGeom>
        </p:spPr>
      </p:pic>
    </p:spTree>
    <p:extLst>
      <p:ext uri="{BB962C8B-B14F-4D97-AF65-F5344CB8AC3E}">
        <p14:creationId xmlns:p14="http://schemas.microsoft.com/office/powerpoint/2010/main" val="551528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86519-4C57-486D-BCB1-0F7BACFFECDF}"/>
              </a:ext>
            </a:extLst>
          </p:cNvPr>
          <p:cNvSpPr>
            <a:spLocks noGrp="1"/>
          </p:cNvSpPr>
          <p:nvPr>
            <p:ph type="title"/>
          </p:nvPr>
        </p:nvSpPr>
        <p:spPr>
          <a:xfrm>
            <a:off x="179511" y="188640"/>
            <a:ext cx="8585287" cy="1325563"/>
          </a:xfrm>
        </p:spPr>
        <p:txBody>
          <a:bodyPr>
            <a:normAutofit fontScale="90000"/>
          </a:bodyPr>
          <a:lstStyle/>
          <a:p>
            <a:pPr algn="ctr"/>
            <a:r>
              <a:rPr lang="en-GB" dirty="0"/>
              <a:t>Potential impact in a business environment </a:t>
            </a:r>
            <a:br>
              <a:rPr lang="en-GB" dirty="0"/>
            </a:br>
            <a:r>
              <a:rPr lang="en-GB" sz="1350" dirty="0"/>
              <a:t>According to Dr. Alan Watkins of </a:t>
            </a:r>
            <a:r>
              <a:rPr lang="en-GB" sz="1350" i="1" dirty="0"/>
              <a:t>HeartMath Europe</a:t>
            </a:r>
            <a:r>
              <a:rPr lang="en-US" sz="1350" i="1" dirty="0"/>
              <a:t> </a:t>
            </a:r>
            <a:endParaRPr lang="en-GB" sz="1350" i="1" dirty="0"/>
          </a:p>
        </p:txBody>
      </p:sp>
      <p:sp>
        <p:nvSpPr>
          <p:cNvPr id="3" name="Rectangle 2">
            <a:extLst>
              <a:ext uri="{FF2B5EF4-FFF2-40B4-BE49-F238E27FC236}">
                <a16:creationId xmlns:a16="http://schemas.microsoft.com/office/drawing/2014/main" id="{5FF0886B-2A34-4DEE-B627-5DE917BE907C}"/>
              </a:ext>
            </a:extLst>
          </p:cNvPr>
          <p:cNvSpPr/>
          <p:nvPr/>
        </p:nvSpPr>
        <p:spPr>
          <a:xfrm>
            <a:off x="179512" y="1628800"/>
            <a:ext cx="4968552" cy="3970318"/>
          </a:xfrm>
          <a:prstGeom prst="rect">
            <a:avLst/>
          </a:prstGeom>
        </p:spPr>
        <p:txBody>
          <a:bodyPr wrap="square">
            <a:spAutoFit/>
          </a:bodyPr>
          <a:lstStyle/>
          <a:p>
            <a:pPr marL="214313" indent="-214313">
              <a:buFont typeface="Arial" panose="020B0604020202020204" pitchFamily="34" charset="0"/>
              <a:buChar char="•"/>
            </a:pPr>
            <a:r>
              <a:rPr lang="en-GB" sz="2800" dirty="0">
                <a:solidFill>
                  <a:schemeClr val="tx1">
                    <a:lumMod val="65000"/>
                    <a:lumOff val="35000"/>
                  </a:schemeClr>
                </a:solidFill>
              </a:rPr>
              <a:t>Projects that never take off</a:t>
            </a:r>
            <a:endParaRPr lang="en-US" sz="2800" dirty="0">
              <a:solidFill>
                <a:schemeClr val="tx1">
                  <a:lumMod val="65000"/>
                  <a:lumOff val="35000"/>
                </a:schemeClr>
              </a:solidFill>
            </a:endParaRPr>
          </a:p>
          <a:p>
            <a:pPr marL="214313" indent="-214313">
              <a:buFont typeface="Arial" panose="020B0604020202020204" pitchFamily="34" charset="0"/>
              <a:buChar char="•"/>
            </a:pPr>
            <a:r>
              <a:rPr lang="en-GB" sz="2800" dirty="0">
                <a:solidFill>
                  <a:schemeClr val="tx1">
                    <a:lumMod val="65000"/>
                    <a:lumOff val="35000"/>
                  </a:schemeClr>
                </a:solidFill>
              </a:rPr>
              <a:t>Projects that should never have been started</a:t>
            </a:r>
            <a:endParaRPr lang="en-US" sz="2800" dirty="0">
              <a:solidFill>
                <a:schemeClr val="tx1">
                  <a:lumMod val="65000"/>
                  <a:lumOff val="35000"/>
                </a:schemeClr>
              </a:solidFill>
            </a:endParaRPr>
          </a:p>
          <a:p>
            <a:pPr marL="214313" indent="-214313">
              <a:buFont typeface="Arial" panose="020B0604020202020204" pitchFamily="34" charset="0"/>
              <a:buChar char="•"/>
            </a:pPr>
            <a:r>
              <a:rPr lang="en-GB" sz="2800" dirty="0">
                <a:solidFill>
                  <a:schemeClr val="tx1">
                    <a:lumMod val="65000"/>
                    <a:lumOff val="35000"/>
                  </a:schemeClr>
                </a:solidFill>
              </a:rPr>
              <a:t>Cost overruns</a:t>
            </a:r>
            <a:endParaRPr lang="en-US" sz="2800" dirty="0">
              <a:solidFill>
                <a:schemeClr val="tx1">
                  <a:lumMod val="65000"/>
                  <a:lumOff val="35000"/>
                </a:schemeClr>
              </a:solidFill>
            </a:endParaRPr>
          </a:p>
          <a:p>
            <a:pPr marL="214313" indent="-214313">
              <a:buFont typeface="Arial" panose="020B0604020202020204" pitchFamily="34" charset="0"/>
              <a:buChar char="•"/>
            </a:pPr>
            <a:r>
              <a:rPr lang="en-GB" sz="2800" dirty="0">
                <a:solidFill>
                  <a:schemeClr val="tx1">
                    <a:lumMod val="65000"/>
                    <a:lumOff val="35000"/>
                  </a:schemeClr>
                </a:solidFill>
              </a:rPr>
              <a:t>Deadlines missed</a:t>
            </a:r>
            <a:endParaRPr lang="en-US" sz="2800" dirty="0">
              <a:solidFill>
                <a:schemeClr val="tx1">
                  <a:lumMod val="65000"/>
                  <a:lumOff val="35000"/>
                </a:schemeClr>
              </a:solidFill>
            </a:endParaRPr>
          </a:p>
          <a:p>
            <a:pPr marL="214313" indent="-214313">
              <a:buFont typeface="Arial" panose="020B0604020202020204" pitchFamily="34" charset="0"/>
              <a:buChar char="•"/>
            </a:pPr>
            <a:r>
              <a:rPr lang="en-GB" sz="2800" dirty="0">
                <a:solidFill>
                  <a:schemeClr val="tx1">
                    <a:lumMod val="65000"/>
                    <a:lumOff val="35000"/>
                  </a:schemeClr>
                </a:solidFill>
              </a:rPr>
              <a:t>Time spent in non-productive activity</a:t>
            </a:r>
            <a:endParaRPr lang="en-US" sz="2800" dirty="0">
              <a:solidFill>
                <a:schemeClr val="tx1">
                  <a:lumMod val="65000"/>
                  <a:lumOff val="35000"/>
                </a:schemeClr>
              </a:solidFill>
            </a:endParaRPr>
          </a:p>
          <a:p>
            <a:pPr marL="214313" indent="-214313">
              <a:buFont typeface="Arial" panose="020B0604020202020204" pitchFamily="34" charset="0"/>
              <a:buChar char="•"/>
            </a:pPr>
            <a:r>
              <a:rPr lang="en-GB" sz="2800" dirty="0">
                <a:solidFill>
                  <a:schemeClr val="tx1">
                    <a:lumMod val="65000"/>
                    <a:lumOff val="35000"/>
                  </a:schemeClr>
                </a:solidFill>
              </a:rPr>
              <a:t>Recalls on faulty products or services</a:t>
            </a:r>
          </a:p>
        </p:txBody>
      </p:sp>
      <p:pic>
        <p:nvPicPr>
          <p:cNvPr id="5" name="Picture 4" descr="A close up of a logo&#10;&#10;Description generated with high confidence">
            <a:extLst>
              <a:ext uri="{FF2B5EF4-FFF2-40B4-BE49-F238E27FC236}">
                <a16:creationId xmlns:a16="http://schemas.microsoft.com/office/drawing/2014/main" id="{A14EEA57-B8AA-4B60-88E9-8CD725A3C0E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68144" y="2310120"/>
            <a:ext cx="2896655" cy="2237759"/>
          </a:xfrm>
          <a:prstGeom prst="rect">
            <a:avLst/>
          </a:prstGeom>
        </p:spPr>
      </p:pic>
    </p:spTree>
    <p:extLst>
      <p:ext uri="{BB962C8B-B14F-4D97-AF65-F5344CB8AC3E}">
        <p14:creationId xmlns:p14="http://schemas.microsoft.com/office/powerpoint/2010/main" val="2904152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8E963-7780-4E3C-BA02-E6DF17E62C9C}"/>
              </a:ext>
            </a:extLst>
          </p:cNvPr>
          <p:cNvSpPr>
            <a:spLocks noGrp="1"/>
          </p:cNvSpPr>
          <p:nvPr>
            <p:ph type="title"/>
          </p:nvPr>
        </p:nvSpPr>
        <p:spPr>
          <a:xfrm>
            <a:off x="457199" y="746990"/>
            <a:ext cx="8229600" cy="857250"/>
          </a:xfrm>
        </p:spPr>
        <p:txBody>
          <a:bodyPr>
            <a:normAutofit fontScale="90000"/>
          </a:bodyPr>
          <a:lstStyle/>
          <a:p>
            <a:r>
              <a:rPr lang="en-GB" dirty="0"/>
              <a:t>Some further ideas…</a:t>
            </a:r>
            <a:r>
              <a:rPr lang="en-GB" i="1" dirty="0"/>
              <a:t>The emotional highway</a:t>
            </a:r>
          </a:p>
        </p:txBody>
      </p:sp>
      <p:sp>
        <p:nvSpPr>
          <p:cNvPr id="4" name="Rectangle: Rounded Corners 3">
            <a:extLst>
              <a:ext uri="{FF2B5EF4-FFF2-40B4-BE49-F238E27FC236}">
                <a16:creationId xmlns:a16="http://schemas.microsoft.com/office/drawing/2014/main" id="{FCFA5A07-40F3-4E20-A7A6-CE48BD549273}"/>
              </a:ext>
            </a:extLst>
          </p:cNvPr>
          <p:cNvSpPr/>
          <p:nvPr/>
        </p:nvSpPr>
        <p:spPr>
          <a:xfrm>
            <a:off x="3748017" y="2111138"/>
            <a:ext cx="1647967" cy="583442"/>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t>Prefrontal Cortex</a:t>
            </a:r>
          </a:p>
        </p:txBody>
      </p:sp>
      <p:sp>
        <p:nvSpPr>
          <p:cNvPr id="5" name="Rectangle: Rounded Corners 4">
            <a:extLst>
              <a:ext uri="{FF2B5EF4-FFF2-40B4-BE49-F238E27FC236}">
                <a16:creationId xmlns:a16="http://schemas.microsoft.com/office/drawing/2014/main" id="{D47B0572-900A-49AF-A208-8FFC7769FF29}"/>
              </a:ext>
            </a:extLst>
          </p:cNvPr>
          <p:cNvSpPr/>
          <p:nvPr/>
        </p:nvSpPr>
        <p:spPr>
          <a:xfrm>
            <a:off x="6207600" y="3081198"/>
            <a:ext cx="1647967" cy="583442"/>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t>Hippocampus</a:t>
            </a:r>
          </a:p>
        </p:txBody>
      </p:sp>
      <p:sp>
        <p:nvSpPr>
          <p:cNvPr id="6" name="Rectangle: Rounded Corners 5">
            <a:extLst>
              <a:ext uri="{FF2B5EF4-FFF2-40B4-BE49-F238E27FC236}">
                <a16:creationId xmlns:a16="http://schemas.microsoft.com/office/drawing/2014/main" id="{A418ECD3-72A5-4EE1-93FF-41E2A91B3D34}"/>
              </a:ext>
            </a:extLst>
          </p:cNvPr>
          <p:cNvSpPr/>
          <p:nvPr/>
        </p:nvSpPr>
        <p:spPr>
          <a:xfrm>
            <a:off x="4325487" y="3778723"/>
            <a:ext cx="1647967" cy="583442"/>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t>Amygdala</a:t>
            </a:r>
          </a:p>
        </p:txBody>
      </p:sp>
      <p:sp>
        <p:nvSpPr>
          <p:cNvPr id="7" name="Rectangle: Rounded Corners 6">
            <a:extLst>
              <a:ext uri="{FF2B5EF4-FFF2-40B4-BE49-F238E27FC236}">
                <a16:creationId xmlns:a16="http://schemas.microsoft.com/office/drawing/2014/main" id="{C50C745F-7FFD-4D4D-BCAB-CBEBC566B08B}"/>
              </a:ext>
            </a:extLst>
          </p:cNvPr>
          <p:cNvSpPr/>
          <p:nvPr/>
        </p:nvSpPr>
        <p:spPr>
          <a:xfrm>
            <a:off x="1589538" y="3776590"/>
            <a:ext cx="1647967" cy="583442"/>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t>Thalamus</a:t>
            </a:r>
          </a:p>
        </p:txBody>
      </p:sp>
      <p:sp>
        <p:nvSpPr>
          <p:cNvPr id="8" name="Arc 7">
            <a:extLst>
              <a:ext uri="{FF2B5EF4-FFF2-40B4-BE49-F238E27FC236}">
                <a16:creationId xmlns:a16="http://schemas.microsoft.com/office/drawing/2014/main" id="{D70AD8DD-90D6-4D15-8136-1DE2D73BF772}"/>
              </a:ext>
            </a:extLst>
          </p:cNvPr>
          <p:cNvSpPr/>
          <p:nvPr/>
        </p:nvSpPr>
        <p:spPr>
          <a:xfrm rot="16200000">
            <a:off x="2389638" y="2426742"/>
            <a:ext cx="2716757" cy="2668990"/>
          </a:xfrm>
          <a:prstGeom prst="arc">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9" name="Arc 8">
            <a:extLst>
              <a:ext uri="{FF2B5EF4-FFF2-40B4-BE49-F238E27FC236}">
                <a16:creationId xmlns:a16="http://schemas.microsoft.com/office/drawing/2014/main" id="{7860D7EE-D580-40E3-97F9-CE6E714808C1}"/>
              </a:ext>
            </a:extLst>
          </p:cNvPr>
          <p:cNvSpPr/>
          <p:nvPr/>
        </p:nvSpPr>
        <p:spPr>
          <a:xfrm>
            <a:off x="3263946" y="2694580"/>
            <a:ext cx="2038210" cy="2092798"/>
          </a:xfrm>
          <a:prstGeom prst="arc">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12" name="Arc 11">
            <a:extLst>
              <a:ext uri="{FF2B5EF4-FFF2-40B4-BE49-F238E27FC236}">
                <a16:creationId xmlns:a16="http://schemas.microsoft.com/office/drawing/2014/main" id="{0FEF6F30-51C7-447D-899B-77C8E504B453}"/>
              </a:ext>
            </a:extLst>
          </p:cNvPr>
          <p:cNvSpPr/>
          <p:nvPr/>
        </p:nvSpPr>
        <p:spPr>
          <a:xfrm>
            <a:off x="3748016" y="2402857"/>
            <a:ext cx="3345408" cy="1333214"/>
          </a:xfrm>
          <a:prstGeom prst="arc">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sp>
        <p:nvSpPr>
          <p:cNvPr id="13" name="Arc 12">
            <a:extLst>
              <a:ext uri="{FF2B5EF4-FFF2-40B4-BE49-F238E27FC236}">
                <a16:creationId xmlns:a16="http://schemas.microsoft.com/office/drawing/2014/main" id="{D350F967-CE76-4FE5-9808-7AEF103BB8A6}"/>
              </a:ext>
            </a:extLst>
          </p:cNvPr>
          <p:cNvSpPr/>
          <p:nvPr/>
        </p:nvSpPr>
        <p:spPr>
          <a:xfrm rot="5400000">
            <a:off x="5412190" y="2308605"/>
            <a:ext cx="1130633" cy="2388781"/>
          </a:xfrm>
          <a:prstGeom prst="arc">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p>
        </p:txBody>
      </p:sp>
      <p:cxnSp>
        <p:nvCxnSpPr>
          <p:cNvPr id="15" name="Straight Arrow Connector 14">
            <a:extLst>
              <a:ext uri="{FF2B5EF4-FFF2-40B4-BE49-F238E27FC236}">
                <a16:creationId xmlns:a16="http://schemas.microsoft.com/office/drawing/2014/main" id="{08AF9B14-B815-4B7B-BE70-2214E4422725}"/>
              </a:ext>
            </a:extLst>
          </p:cNvPr>
          <p:cNvCxnSpPr>
            <a:cxnSpLocks/>
            <a:stCxn id="7" idx="3"/>
          </p:cNvCxnSpPr>
          <p:nvPr/>
        </p:nvCxnSpPr>
        <p:spPr>
          <a:xfrm>
            <a:off x="3237504" y="4068312"/>
            <a:ext cx="1061542"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A92A31CF-9FE6-4060-93FD-A2B064C0928C}"/>
              </a:ext>
            </a:extLst>
          </p:cNvPr>
          <p:cNvSpPr txBox="1"/>
          <p:nvPr/>
        </p:nvSpPr>
        <p:spPr>
          <a:xfrm>
            <a:off x="1996838" y="4565617"/>
            <a:ext cx="833364" cy="577081"/>
          </a:xfrm>
          <a:prstGeom prst="rect">
            <a:avLst/>
          </a:prstGeom>
          <a:noFill/>
        </p:spPr>
        <p:txBody>
          <a:bodyPr wrap="square" rtlCol="0">
            <a:spAutoFit/>
          </a:bodyPr>
          <a:lstStyle/>
          <a:p>
            <a:pPr algn="ctr"/>
            <a:r>
              <a:rPr lang="en-GB" sz="1050" b="1" dirty="0"/>
              <a:t>Stimulus from Senses</a:t>
            </a:r>
          </a:p>
        </p:txBody>
      </p:sp>
      <p:sp>
        <p:nvSpPr>
          <p:cNvPr id="18" name="TextBox 17">
            <a:extLst>
              <a:ext uri="{FF2B5EF4-FFF2-40B4-BE49-F238E27FC236}">
                <a16:creationId xmlns:a16="http://schemas.microsoft.com/office/drawing/2014/main" id="{FF3FFAD2-96B3-4AF8-8E16-664D973D7691}"/>
              </a:ext>
            </a:extLst>
          </p:cNvPr>
          <p:cNvSpPr txBox="1"/>
          <p:nvPr/>
        </p:nvSpPr>
        <p:spPr>
          <a:xfrm>
            <a:off x="4885473" y="4583099"/>
            <a:ext cx="833364" cy="415498"/>
          </a:xfrm>
          <a:prstGeom prst="rect">
            <a:avLst/>
          </a:prstGeom>
          <a:noFill/>
        </p:spPr>
        <p:txBody>
          <a:bodyPr wrap="square" rtlCol="0">
            <a:spAutoFit/>
          </a:bodyPr>
          <a:lstStyle/>
          <a:p>
            <a:pPr algn="ctr"/>
            <a:r>
              <a:rPr lang="en-GB" sz="1050" b="1" dirty="0"/>
              <a:t>Emotional Response</a:t>
            </a:r>
          </a:p>
        </p:txBody>
      </p:sp>
      <p:cxnSp>
        <p:nvCxnSpPr>
          <p:cNvPr id="23" name="Straight Arrow Connector 22">
            <a:extLst>
              <a:ext uri="{FF2B5EF4-FFF2-40B4-BE49-F238E27FC236}">
                <a16:creationId xmlns:a16="http://schemas.microsoft.com/office/drawing/2014/main" id="{E122E40F-2B4C-453B-B4B2-069A97CE8784}"/>
              </a:ext>
            </a:extLst>
          </p:cNvPr>
          <p:cNvCxnSpPr>
            <a:stCxn id="17" idx="0"/>
            <a:endCxn id="7" idx="2"/>
          </p:cNvCxnSpPr>
          <p:nvPr/>
        </p:nvCxnSpPr>
        <p:spPr>
          <a:xfrm flipV="1">
            <a:off x="2413520" y="4360032"/>
            <a:ext cx="2" cy="20558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4F65366-0032-45B9-A150-44FA388DD53F}"/>
              </a:ext>
            </a:extLst>
          </p:cNvPr>
          <p:cNvCxnSpPr/>
          <p:nvPr/>
        </p:nvCxnSpPr>
        <p:spPr>
          <a:xfrm flipV="1">
            <a:off x="5307486" y="4369839"/>
            <a:ext cx="1" cy="20558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C95CAA9-C512-48E0-9A20-9EA0AA645CB9}"/>
              </a:ext>
            </a:extLst>
          </p:cNvPr>
          <p:cNvSpPr/>
          <p:nvPr/>
        </p:nvSpPr>
        <p:spPr>
          <a:xfrm>
            <a:off x="6079347" y="4795417"/>
            <a:ext cx="2765501" cy="253916"/>
          </a:xfrm>
          <a:prstGeom prst="rect">
            <a:avLst/>
          </a:prstGeom>
        </p:spPr>
        <p:txBody>
          <a:bodyPr wrap="none">
            <a:spAutoFit/>
          </a:bodyPr>
          <a:lstStyle/>
          <a:p>
            <a:r>
              <a:rPr lang="en-GB" sz="1050" dirty="0"/>
              <a:t>(Knights, J., Grant, D. and Young, G.  2018 p.42)</a:t>
            </a:r>
          </a:p>
        </p:txBody>
      </p:sp>
      <p:sp>
        <p:nvSpPr>
          <p:cNvPr id="28" name="TextBox 27">
            <a:extLst>
              <a:ext uri="{FF2B5EF4-FFF2-40B4-BE49-F238E27FC236}">
                <a16:creationId xmlns:a16="http://schemas.microsoft.com/office/drawing/2014/main" id="{9E19A951-257B-437B-A350-3CCFAE486919}"/>
              </a:ext>
            </a:extLst>
          </p:cNvPr>
          <p:cNvSpPr txBox="1"/>
          <p:nvPr/>
        </p:nvSpPr>
        <p:spPr>
          <a:xfrm rot="18450941">
            <a:off x="2355967" y="2659394"/>
            <a:ext cx="664926" cy="507831"/>
          </a:xfrm>
          <a:prstGeom prst="rect">
            <a:avLst/>
          </a:prstGeom>
          <a:noFill/>
        </p:spPr>
        <p:txBody>
          <a:bodyPr wrap="none" rtlCol="0">
            <a:spAutoFit/>
          </a:bodyPr>
          <a:lstStyle/>
          <a:p>
            <a:r>
              <a:rPr lang="en-GB" sz="1350" dirty="0"/>
              <a:t>Long</a:t>
            </a:r>
          </a:p>
          <a:p>
            <a:r>
              <a:rPr lang="en-GB" sz="1350" dirty="0"/>
              <a:t>Slower</a:t>
            </a:r>
          </a:p>
        </p:txBody>
      </p:sp>
      <p:sp>
        <p:nvSpPr>
          <p:cNvPr id="29" name="TextBox 28">
            <a:extLst>
              <a:ext uri="{FF2B5EF4-FFF2-40B4-BE49-F238E27FC236}">
                <a16:creationId xmlns:a16="http://schemas.microsoft.com/office/drawing/2014/main" id="{E8C61D82-D81E-417A-999B-E864DB3BC3E6}"/>
              </a:ext>
            </a:extLst>
          </p:cNvPr>
          <p:cNvSpPr txBox="1"/>
          <p:nvPr/>
        </p:nvSpPr>
        <p:spPr>
          <a:xfrm>
            <a:off x="3443979" y="3825937"/>
            <a:ext cx="612219" cy="507831"/>
          </a:xfrm>
          <a:prstGeom prst="rect">
            <a:avLst/>
          </a:prstGeom>
          <a:noFill/>
        </p:spPr>
        <p:txBody>
          <a:bodyPr wrap="none" rtlCol="0">
            <a:spAutoFit/>
          </a:bodyPr>
          <a:lstStyle/>
          <a:p>
            <a:r>
              <a:rPr lang="en-GB" sz="1350" dirty="0"/>
              <a:t>Short</a:t>
            </a:r>
          </a:p>
          <a:p>
            <a:r>
              <a:rPr lang="en-GB" sz="1350"/>
              <a:t>Faster</a:t>
            </a:r>
            <a:endParaRPr lang="en-GB" sz="1350" dirty="0"/>
          </a:p>
        </p:txBody>
      </p:sp>
    </p:spTree>
    <p:extLst>
      <p:ext uri="{BB962C8B-B14F-4D97-AF65-F5344CB8AC3E}">
        <p14:creationId xmlns:p14="http://schemas.microsoft.com/office/powerpoint/2010/main" val="1065542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CE42-E0FE-4829-9CFC-D8B2CB893129}"/>
              </a:ext>
            </a:extLst>
          </p:cNvPr>
          <p:cNvSpPr>
            <a:spLocks noGrp="1"/>
          </p:cNvSpPr>
          <p:nvPr>
            <p:ph type="title"/>
          </p:nvPr>
        </p:nvSpPr>
        <p:spPr/>
        <p:txBody>
          <a:bodyPr/>
          <a:lstStyle/>
          <a:p>
            <a:r>
              <a:rPr lang="en-GB" dirty="0"/>
              <a:t>So, what is Emotional Intelligence?</a:t>
            </a:r>
          </a:p>
        </p:txBody>
      </p:sp>
      <p:pic>
        <p:nvPicPr>
          <p:cNvPr id="10" name="Online Media 9" title="Daniel Goleman Introduces Emotional Intelligence">
            <a:hlinkClick r:id="" action="ppaction://media"/>
            <a:extLst>
              <a:ext uri="{FF2B5EF4-FFF2-40B4-BE49-F238E27FC236}">
                <a16:creationId xmlns:a16="http://schemas.microsoft.com/office/drawing/2014/main" id="{1237DADE-840C-4D3E-BBEB-A3F54D916812}"/>
              </a:ext>
            </a:extLst>
          </p:cNvPr>
          <p:cNvPicPr>
            <a:picLocks noGrp="1" noRot="1" noChangeAspect="1"/>
          </p:cNvPicPr>
          <p:nvPr>
            <p:ph idx="1"/>
            <a:videoFile r:link="rId1"/>
          </p:nvPr>
        </p:nvPicPr>
        <p:blipFill>
          <a:blip r:embed="rId4"/>
          <a:stretch>
            <a:fillRect/>
          </a:stretch>
        </p:blipFill>
        <p:spPr>
          <a:xfrm>
            <a:off x="2286000" y="2143125"/>
            <a:ext cx="4572000" cy="2571750"/>
          </a:xfrm>
          <a:prstGeom prst="rect">
            <a:avLst/>
          </a:prstGeom>
        </p:spPr>
      </p:pic>
    </p:spTree>
    <p:extLst>
      <p:ext uri="{BB962C8B-B14F-4D97-AF65-F5344CB8AC3E}">
        <p14:creationId xmlns:p14="http://schemas.microsoft.com/office/powerpoint/2010/main" val="2805081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60ED9-72DF-4A5B-BAA2-28D5D85BB68C}"/>
              </a:ext>
            </a:extLst>
          </p:cNvPr>
          <p:cNvSpPr>
            <a:spLocks noGrp="1"/>
          </p:cNvSpPr>
          <p:nvPr>
            <p:ph type="title"/>
          </p:nvPr>
        </p:nvSpPr>
        <p:spPr/>
        <p:txBody>
          <a:bodyPr/>
          <a:lstStyle/>
          <a:p>
            <a:pPr algn="ctr"/>
            <a:r>
              <a:rPr lang="en-GB" b="1" dirty="0"/>
              <a:t>For The Next Session</a:t>
            </a:r>
          </a:p>
        </p:txBody>
      </p:sp>
      <p:pic>
        <p:nvPicPr>
          <p:cNvPr id="3074" name="Picture 2" descr="Homer Studying GIFs | Tenor">
            <a:extLst>
              <a:ext uri="{FF2B5EF4-FFF2-40B4-BE49-F238E27FC236}">
                <a16:creationId xmlns:a16="http://schemas.microsoft.com/office/drawing/2014/main" id="{B2546106-1A9E-4D19-97C8-9C586E7A4D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2586" y="3212976"/>
            <a:ext cx="4698827" cy="25202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4DB6B4C-DB96-4455-863F-A166338EF080}"/>
              </a:ext>
            </a:extLst>
          </p:cNvPr>
          <p:cNvSpPr txBox="1"/>
          <p:nvPr/>
        </p:nvSpPr>
        <p:spPr>
          <a:xfrm flipH="1">
            <a:off x="628650" y="1160133"/>
            <a:ext cx="7695223" cy="1938992"/>
          </a:xfrm>
          <a:prstGeom prst="rect">
            <a:avLst/>
          </a:prstGeom>
          <a:noFill/>
        </p:spPr>
        <p:txBody>
          <a:bodyPr wrap="square" rtlCol="0">
            <a:spAutoFit/>
          </a:bodyPr>
          <a:lstStyle/>
          <a:p>
            <a:r>
              <a:rPr lang="en-GB" sz="2400" dirty="0">
                <a:solidFill>
                  <a:srgbClr val="0000CC"/>
                </a:solidFill>
              </a:rPr>
              <a:t>Complete a suitable Emotional Intelligence Self-Assessment Questionnaire, and be prepared to discuss the findings</a:t>
            </a:r>
          </a:p>
          <a:p>
            <a:endParaRPr lang="en-GB" sz="2400" dirty="0">
              <a:solidFill>
                <a:srgbClr val="0000CC"/>
              </a:solidFill>
            </a:endParaRPr>
          </a:p>
          <a:p>
            <a:r>
              <a:rPr lang="en-GB" sz="2400" dirty="0">
                <a:solidFill>
                  <a:srgbClr val="0000CC"/>
                </a:solidFill>
              </a:rPr>
              <a:t>Note: you don’t have to reveal anything you wish to keep to yourself </a:t>
            </a:r>
            <a:r>
              <a:rPr lang="en-GB" sz="2400" dirty="0">
                <a:solidFill>
                  <a:srgbClr val="0000CC"/>
                </a:solidFill>
                <a:sym typeface="Wingdings" panose="05000000000000000000" pitchFamily="2" charset="2"/>
              </a:rPr>
              <a:t></a:t>
            </a:r>
            <a:endParaRPr lang="en-GB" sz="2400" dirty="0">
              <a:solidFill>
                <a:srgbClr val="0000CC"/>
              </a:solidFill>
            </a:endParaRPr>
          </a:p>
        </p:txBody>
      </p:sp>
    </p:spTree>
    <p:extLst>
      <p:ext uri="{BB962C8B-B14F-4D97-AF65-F5344CB8AC3E}">
        <p14:creationId xmlns:p14="http://schemas.microsoft.com/office/powerpoint/2010/main" val="18833628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410474"/>
          </a:xfrm>
        </p:spPr>
        <p:txBody>
          <a:bodyPr>
            <a:normAutofit fontScale="90000"/>
          </a:bodyPr>
          <a:lstStyle/>
          <a:p>
            <a:pPr algn="ctr"/>
            <a:r>
              <a:rPr lang="en-GB" dirty="0"/>
              <a:t>Bibliography</a:t>
            </a:r>
          </a:p>
        </p:txBody>
      </p:sp>
      <p:sp>
        <p:nvSpPr>
          <p:cNvPr id="3" name="Content Placeholder 2"/>
          <p:cNvSpPr>
            <a:spLocks noGrp="1"/>
          </p:cNvSpPr>
          <p:nvPr>
            <p:ph idx="1"/>
          </p:nvPr>
        </p:nvSpPr>
        <p:spPr>
          <a:xfrm>
            <a:off x="13036" y="527106"/>
            <a:ext cx="9144000" cy="3368423"/>
          </a:xfrm>
        </p:spPr>
        <p:txBody>
          <a:bodyPr>
            <a:noAutofit/>
          </a:bodyPr>
          <a:lstStyle/>
          <a:p>
            <a:pPr marL="0" indent="0">
              <a:buNone/>
            </a:pPr>
            <a:r>
              <a:rPr lang="en-GB" sz="1050" b="1" dirty="0"/>
              <a:t>Essential:</a:t>
            </a:r>
          </a:p>
          <a:p>
            <a:r>
              <a:rPr lang="en-GB" sz="1050" dirty="0"/>
              <a:t>Goleman, D. (2005) </a:t>
            </a:r>
            <a:r>
              <a:rPr lang="en-GB" sz="1050" i="1" dirty="0"/>
              <a:t>Emotional Intelligence: Why it can matter more than IQ,</a:t>
            </a:r>
            <a:r>
              <a:rPr lang="en-GB" sz="1050" dirty="0"/>
              <a:t> New York: Bantam House.</a:t>
            </a:r>
          </a:p>
          <a:p>
            <a:r>
              <a:rPr lang="en-GB" sz="1050" dirty="0"/>
              <a:t>Singh, D. (2006) </a:t>
            </a:r>
            <a:r>
              <a:rPr lang="en-GB" sz="1050" i="1" dirty="0"/>
              <a:t>Emotional intelligence at work : a professional guide</a:t>
            </a:r>
            <a:r>
              <a:rPr lang="en-GB" sz="1050" dirty="0"/>
              <a:t>. (Online) New Delhi ; Thousand Oaks, Calif : Response Books. http://www.tsd.ac.uk/en/lrc/onlineresources/e-books/ (Accessed 26 November 2013)</a:t>
            </a:r>
          </a:p>
          <a:p>
            <a:r>
              <a:rPr lang="en-GB" sz="1050" dirty="0"/>
              <a:t>Maund, A. (2018).</a:t>
            </a:r>
            <a:r>
              <a:rPr lang="en-GB" sz="1050" i="1" dirty="0"/>
              <a:t> B.A. in Leadership and Management: Skills for the Workplace – Year Two.</a:t>
            </a:r>
            <a:r>
              <a:rPr lang="en-GB" sz="1050" dirty="0"/>
              <a:t>  London: Sage Publications</a:t>
            </a:r>
          </a:p>
          <a:p>
            <a:pPr marL="0" indent="0">
              <a:buNone/>
            </a:pPr>
            <a:r>
              <a:rPr lang="en-GB" sz="1050" b="1" dirty="0"/>
              <a:t>Recommended:</a:t>
            </a:r>
          </a:p>
          <a:p>
            <a:r>
              <a:rPr lang="en-GB" sz="1050" dirty="0"/>
              <a:t>Covey, S. (2004) </a:t>
            </a:r>
            <a:r>
              <a:rPr lang="en-GB" sz="1050" i="1" dirty="0"/>
              <a:t>The 7 Habits of Highly Effective People: Powerful Lesson in Personal Change</a:t>
            </a:r>
            <a:r>
              <a:rPr lang="en-GB" sz="1050" dirty="0"/>
              <a:t>, New York: Free Press.</a:t>
            </a:r>
          </a:p>
          <a:p>
            <a:r>
              <a:rPr lang="en-GB" sz="1050" dirty="0"/>
              <a:t>Chaskalson, M. (2011) </a:t>
            </a:r>
            <a:r>
              <a:rPr lang="en-GB" sz="1050" i="1" dirty="0"/>
              <a:t>The Mindful Workplace: Developing Resilient Individuals and Resonant Organisations with MBSR</a:t>
            </a:r>
            <a:r>
              <a:rPr lang="en-GB" sz="1050" dirty="0"/>
              <a:t>, Chichester: Wiley-Blackwell.</a:t>
            </a:r>
          </a:p>
          <a:p>
            <a:r>
              <a:rPr lang="en-GB" sz="1050" dirty="0"/>
              <a:t>Chaskalson, M. (2011) </a:t>
            </a:r>
            <a:r>
              <a:rPr lang="en-GB" sz="1050" i="1" dirty="0"/>
              <a:t>The Mindful Workplace: Developing Resilient Individuals and Resonant Organisations with MBSR </a:t>
            </a:r>
            <a:r>
              <a:rPr lang="en-GB" sz="1050" dirty="0"/>
              <a:t>(Online) Malden, MA : </a:t>
            </a:r>
            <a:r>
              <a:rPr lang="en-GB" sz="1050" dirty="0" err="1"/>
              <a:t>Wiley.http</a:t>
            </a:r>
            <a:r>
              <a:rPr lang="en-GB" sz="1050" dirty="0"/>
              <a:t>://www.tsd.ac.uk/en/lrc/onlineresources/e-books/ (Accessed 26 November 2013)</a:t>
            </a:r>
          </a:p>
          <a:p>
            <a:r>
              <a:rPr lang="en-GB" sz="1050" dirty="0"/>
              <a:t>Cherniss, C. and Goleman, D. (2001). </a:t>
            </a:r>
            <a:r>
              <a:rPr lang="en-GB" sz="1050" i="1" dirty="0"/>
              <a:t>The Emotionally Intelligent Workplace</a:t>
            </a:r>
            <a:r>
              <a:rPr lang="en-GB" sz="1050" dirty="0"/>
              <a:t>, San Francisco: </a:t>
            </a:r>
            <a:r>
              <a:rPr lang="en-GB" sz="1050" dirty="0" err="1"/>
              <a:t>Jossey</a:t>
            </a:r>
            <a:r>
              <a:rPr lang="en-GB" sz="1050" dirty="0"/>
              <a:t> Bass.</a:t>
            </a:r>
          </a:p>
          <a:p>
            <a:r>
              <a:rPr lang="en-GB" sz="1050" dirty="0" err="1"/>
              <a:t>Chemiss</a:t>
            </a:r>
            <a:r>
              <a:rPr lang="en-GB" sz="1050" dirty="0"/>
              <a:t>, C and Goleman D. (2001) The emotionally intelligent workplace. (Online) San Francisco : </a:t>
            </a:r>
            <a:r>
              <a:rPr lang="en-GB" sz="1050" dirty="0" err="1"/>
              <a:t>Jossey</a:t>
            </a:r>
            <a:r>
              <a:rPr lang="en-GB" sz="1050" dirty="0"/>
              <a:t>-Bass. </a:t>
            </a:r>
            <a:r>
              <a:rPr lang="en-GB" sz="1050" dirty="0">
                <a:hlinkClick r:id="rId2"/>
              </a:rPr>
              <a:t>http://www.tsd.ac.uk/en/lrc/onlineresources/e-books/</a:t>
            </a:r>
            <a:r>
              <a:rPr lang="en-GB" sz="1050" dirty="0"/>
              <a:t> (Accessed 26 November 2013)</a:t>
            </a:r>
          </a:p>
          <a:p>
            <a:r>
              <a:rPr lang="en-GB" sz="1050" dirty="0"/>
              <a:t>Goleman, D. (1999). </a:t>
            </a:r>
            <a:r>
              <a:rPr lang="en-GB" sz="1050" i="1" dirty="0"/>
              <a:t>Working with Emotional Intelligence</a:t>
            </a:r>
            <a:r>
              <a:rPr lang="en-GB" sz="1050" dirty="0"/>
              <a:t>. London: Bloomsbury.</a:t>
            </a:r>
          </a:p>
          <a:p>
            <a:r>
              <a:rPr lang="en-GB" sz="1050" dirty="0"/>
              <a:t>Goleman, D. (1996). </a:t>
            </a:r>
            <a:r>
              <a:rPr lang="en-GB" sz="1050" i="1" dirty="0"/>
              <a:t>Emotional Intelligence: Why It Can Matter More than IQ. </a:t>
            </a:r>
            <a:r>
              <a:rPr lang="en-GB" sz="1050" dirty="0"/>
              <a:t>London: Bloomsbury.</a:t>
            </a:r>
          </a:p>
          <a:p>
            <a:r>
              <a:rPr lang="en-GB" sz="1050" dirty="0"/>
              <a:t>Goleman, D., Boyzatis, R and McKee, (2004) </a:t>
            </a:r>
            <a:r>
              <a:rPr lang="en-GB" sz="1050" i="1" dirty="0"/>
              <a:t>A. Primal Leadership: Learning to Lend with Emotional Intelligence</a:t>
            </a:r>
            <a:r>
              <a:rPr lang="en-GB" sz="1050" dirty="0"/>
              <a:t>, Boston: Harvard Business School Press.</a:t>
            </a:r>
          </a:p>
          <a:p>
            <a:r>
              <a:rPr lang="en-GB" sz="1050" dirty="0"/>
              <a:t>Knights, J., Grant, D. and Young, G. (2018). </a:t>
            </a:r>
            <a:r>
              <a:rPr lang="en-GB" sz="1050" i="1" dirty="0"/>
              <a:t>Leading Beyond the Ego</a:t>
            </a:r>
            <a:r>
              <a:rPr lang="en-GB" sz="1050" dirty="0"/>
              <a:t>. Oxford, England: Routledge</a:t>
            </a:r>
          </a:p>
          <a:p>
            <a:r>
              <a:rPr lang="en-GB" sz="1050" dirty="0"/>
              <a:t>Segal, J. </a:t>
            </a:r>
            <a:r>
              <a:rPr lang="en-GB" sz="1050" i="1" dirty="0"/>
              <a:t>The Language of Emotional Intelligence: The Five Essential Tools for Building Powerful and Effective Relationships</a:t>
            </a:r>
            <a:r>
              <a:rPr lang="en-GB" sz="1050" dirty="0"/>
              <a:t>, London: McGraw-Hill, 2008.</a:t>
            </a:r>
          </a:p>
          <a:p>
            <a:r>
              <a:rPr lang="en-GB" sz="1050" dirty="0"/>
              <a:t>University of South Florida. (2013) </a:t>
            </a:r>
            <a:r>
              <a:rPr lang="en-GB" sz="1050" i="1" dirty="0"/>
              <a:t>Emotional Intelligence in the Workplace, </a:t>
            </a:r>
            <a:r>
              <a:rPr lang="en-GB" sz="1050" dirty="0"/>
              <a:t>Available from, </a:t>
            </a:r>
            <a:r>
              <a:rPr lang="en-GB" sz="1050" dirty="0">
                <a:hlinkClick r:id="rId3"/>
              </a:rPr>
              <a:t>http://www.woodassociates.net/FAP/Newsletters/Search/PDF/FAP%20August%202013%207_23_13.pdf</a:t>
            </a:r>
            <a:r>
              <a:rPr lang="en-GB" sz="1050" dirty="0"/>
              <a:t>. [Accessed 2nd July 2015.</a:t>
            </a:r>
          </a:p>
          <a:p>
            <a:r>
              <a:rPr lang="en-GB" sz="1050" dirty="0" err="1"/>
              <a:t>MindTools</a:t>
            </a:r>
            <a:r>
              <a:rPr lang="en-GB" sz="1050" dirty="0"/>
              <a:t>. </a:t>
            </a:r>
            <a:r>
              <a:rPr lang="en-GB" sz="1050" i="1" dirty="0"/>
              <a:t>How emotionally intelligent are you?   </a:t>
            </a:r>
            <a:r>
              <a:rPr lang="en-GB" sz="1050" dirty="0"/>
              <a:t>Available from, </a:t>
            </a:r>
            <a:r>
              <a:rPr lang="en-GB" sz="1050" dirty="0">
                <a:hlinkClick r:id="rId4"/>
              </a:rPr>
              <a:t>http://www.mindtools.com/pages/article/ei-quiz.htm</a:t>
            </a:r>
            <a:r>
              <a:rPr lang="en-GB" sz="1050" dirty="0"/>
              <a:t>. [Accessed 2nd July 2015.</a:t>
            </a:r>
          </a:p>
        </p:txBody>
      </p:sp>
    </p:spTree>
    <p:extLst>
      <p:ext uri="{BB962C8B-B14F-4D97-AF65-F5344CB8AC3E}">
        <p14:creationId xmlns:p14="http://schemas.microsoft.com/office/powerpoint/2010/main" val="22164352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164"/>
            <a:ext cx="8229600" cy="581025"/>
          </a:xfrm>
        </p:spPr>
        <p:txBody>
          <a:bodyPr>
            <a:normAutofit fontScale="90000"/>
          </a:bodyPr>
          <a:lstStyle/>
          <a:p>
            <a:pPr algn="ctr"/>
            <a:r>
              <a:rPr lang="en-GB" b="1" dirty="0"/>
              <a:t>Bibliography </a:t>
            </a:r>
            <a:r>
              <a:rPr lang="en-GB" sz="2025" dirty="0"/>
              <a:t>(Emotional Intelligence)</a:t>
            </a:r>
          </a:p>
        </p:txBody>
      </p:sp>
      <p:sp>
        <p:nvSpPr>
          <p:cNvPr id="3" name="Content Placeholder 2"/>
          <p:cNvSpPr>
            <a:spLocks noGrp="1"/>
          </p:cNvSpPr>
          <p:nvPr>
            <p:ph idx="1"/>
          </p:nvPr>
        </p:nvSpPr>
        <p:spPr>
          <a:xfrm>
            <a:off x="114299" y="692696"/>
            <a:ext cx="8951119" cy="4680520"/>
          </a:xfrm>
        </p:spPr>
        <p:txBody>
          <a:bodyPr>
            <a:noAutofit/>
          </a:bodyPr>
          <a:lstStyle/>
          <a:p>
            <a:pPr marL="0" indent="0">
              <a:buNone/>
            </a:pPr>
            <a:r>
              <a:rPr lang="en-GB" sz="1600" dirty="0">
                <a:solidFill>
                  <a:srgbClr val="0000CC"/>
                </a:solidFill>
              </a:rPr>
              <a:t>Goleman, D. (2005) Emotional Intelligence: Why it can matter more than IQ, New York. Bantam House.</a:t>
            </a:r>
          </a:p>
          <a:p>
            <a:pPr marL="0" indent="0">
              <a:buNone/>
            </a:pPr>
            <a:r>
              <a:rPr lang="en-GB" sz="1600" dirty="0">
                <a:solidFill>
                  <a:srgbClr val="6600CC"/>
                </a:solidFill>
              </a:rPr>
              <a:t>Singh, D. (2006) Emotional intelligence at work : a professional guide. (Online) New Delhi ; Thousand Oaks, </a:t>
            </a:r>
            <a:r>
              <a:rPr lang="en-GB" sz="1600" dirty="0" err="1">
                <a:solidFill>
                  <a:srgbClr val="6600CC"/>
                </a:solidFill>
              </a:rPr>
              <a:t>Calif</a:t>
            </a:r>
            <a:r>
              <a:rPr lang="en-GB" sz="1600" dirty="0">
                <a:solidFill>
                  <a:srgbClr val="6600CC"/>
                </a:solidFill>
              </a:rPr>
              <a:t> : Response Books.</a:t>
            </a:r>
          </a:p>
          <a:p>
            <a:pPr marL="0" indent="0">
              <a:buNone/>
            </a:pPr>
            <a:r>
              <a:rPr lang="en-GB" sz="1600" dirty="0">
                <a:solidFill>
                  <a:srgbClr val="0000CC"/>
                </a:solidFill>
              </a:rPr>
              <a:t>Covey, S. (2004) The 7 Habits of Highly Effective People: Powerful Lesson in Personal Change, New York: Free Press.</a:t>
            </a:r>
          </a:p>
          <a:p>
            <a:pPr marL="0" indent="0">
              <a:buNone/>
            </a:pPr>
            <a:r>
              <a:rPr lang="en-GB" sz="1600" dirty="0">
                <a:solidFill>
                  <a:srgbClr val="6600CC"/>
                </a:solidFill>
              </a:rPr>
              <a:t>Chaskalson, M. (2011) The Mindful Workplace: Developing Resilient Individuals and Resonant Organisations with MBSR, Chichester: Wiley-Blackwell.</a:t>
            </a:r>
          </a:p>
          <a:p>
            <a:pPr marL="0" indent="0">
              <a:buNone/>
            </a:pPr>
            <a:r>
              <a:rPr lang="en-GB" sz="1600" dirty="0">
                <a:solidFill>
                  <a:srgbClr val="0000CC"/>
                </a:solidFill>
              </a:rPr>
              <a:t>Cherniss, C. and Goleman, D. (2001). The Emotionally Intelligent Workplace, San Francisco: Jossey-Bass.</a:t>
            </a:r>
          </a:p>
          <a:p>
            <a:pPr marL="0" indent="0">
              <a:buNone/>
            </a:pPr>
            <a:r>
              <a:rPr lang="en-GB" sz="1600" dirty="0">
                <a:solidFill>
                  <a:srgbClr val="6600CC"/>
                </a:solidFill>
              </a:rPr>
              <a:t>Cherniss, C and Goleman D. (2001) The emotionally intelligent workplace. (Online) San Francisco : Jossey-Bass. </a:t>
            </a:r>
            <a:r>
              <a:rPr lang="en-GB" sz="1600" dirty="0">
                <a:solidFill>
                  <a:srgbClr val="6600CC"/>
                </a:solidFill>
                <a:hlinkClick r:id="rId2">
                  <a:extLst>
                    <a:ext uri="{A12FA001-AC4F-418D-AE19-62706E023703}">
                      <ahyp:hlinkClr xmlns:ahyp="http://schemas.microsoft.com/office/drawing/2018/hyperlinkcolor" val="tx"/>
                    </a:ext>
                  </a:extLst>
                </a:hlinkClick>
              </a:rPr>
              <a:t>http://www.tsd.ac.uk/en/lrc/onlineresources/e-books/</a:t>
            </a:r>
            <a:r>
              <a:rPr lang="en-GB" sz="1600" dirty="0">
                <a:solidFill>
                  <a:srgbClr val="6600CC"/>
                </a:solidFill>
              </a:rPr>
              <a:t> (Accessed 26 November 2013)</a:t>
            </a:r>
          </a:p>
          <a:p>
            <a:pPr marL="0" indent="0">
              <a:buNone/>
            </a:pPr>
            <a:r>
              <a:rPr lang="en-GB" sz="1600" dirty="0">
                <a:solidFill>
                  <a:srgbClr val="0000CC"/>
                </a:solidFill>
              </a:rPr>
              <a:t>Goleman, D. (1999). Working with Emotional Intelligence. London: Bloomsbury.</a:t>
            </a:r>
          </a:p>
          <a:p>
            <a:pPr marL="0" indent="0">
              <a:buNone/>
            </a:pPr>
            <a:r>
              <a:rPr lang="en-GB" sz="1600" dirty="0">
                <a:solidFill>
                  <a:srgbClr val="6600CC"/>
                </a:solidFill>
              </a:rPr>
              <a:t>Goleman, D. (1996). Emotional Intelligence: Why It Can Matter More than IQ. London: Bloomsbury.</a:t>
            </a:r>
          </a:p>
          <a:p>
            <a:pPr marL="0" indent="0">
              <a:buNone/>
            </a:pPr>
            <a:r>
              <a:rPr lang="en-GB" sz="1600" dirty="0">
                <a:solidFill>
                  <a:srgbClr val="0000CC"/>
                </a:solidFill>
              </a:rPr>
              <a:t>Goleman, D., Boyzatis, R and McKee, (2004) A. Primal Leadership: Learning to Lend with Emotional Intelligence, Boston: Harvard Business School Press.</a:t>
            </a:r>
          </a:p>
          <a:p>
            <a:pPr marL="0" indent="0">
              <a:buNone/>
            </a:pPr>
            <a:r>
              <a:rPr lang="en-GB" sz="1600" dirty="0">
                <a:solidFill>
                  <a:srgbClr val="6600CC"/>
                </a:solidFill>
              </a:rPr>
              <a:t>Segal, J. The Language of Emotional Intelligence: The Five Essential Tools for Building Powerful and Effective Relationships, London: McGraw-Hill, 2008.</a:t>
            </a:r>
          </a:p>
          <a:p>
            <a:pPr marL="0" indent="0">
              <a:buNone/>
            </a:pPr>
            <a:endParaRPr lang="en-GB" sz="1600" dirty="0"/>
          </a:p>
          <a:p>
            <a:endParaRPr lang="en-GB" sz="1600" dirty="0"/>
          </a:p>
        </p:txBody>
      </p:sp>
    </p:spTree>
    <p:extLst>
      <p:ext uri="{BB962C8B-B14F-4D97-AF65-F5344CB8AC3E}">
        <p14:creationId xmlns:p14="http://schemas.microsoft.com/office/powerpoint/2010/main" val="31058993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62" y="8732"/>
            <a:ext cx="8229600" cy="755972"/>
          </a:xfrm>
        </p:spPr>
        <p:txBody>
          <a:bodyPr/>
          <a:lstStyle/>
          <a:p>
            <a:pPr algn="ctr"/>
            <a:r>
              <a:rPr lang="en-GB" b="1" dirty="0"/>
              <a:t>Bibliography </a:t>
            </a:r>
            <a:r>
              <a:rPr lang="en-GB" sz="2400" b="1" dirty="0"/>
              <a:t>(Mindfulness)</a:t>
            </a:r>
          </a:p>
        </p:txBody>
      </p:sp>
      <p:sp>
        <p:nvSpPr>
          <p:cNvPr id="3" name="Content Placeholder 2"/>
          <p:cNvSpPr>
            <a:spLocks noGrp="1"/>
          </p:cNvSpPr>
          <p:nvPr>
            <p:ph idx="1"/>
          </p:nvPr>
        </p:nvSpPr>
        <p:spPr>
          <a:xfrm>
            <a:off x="85725" y="764704"/>
            <a:ext cx="9058275" cy="4896544"/>
          </a:xfrm>
        </p:spPr>
        <p:txBody>
          <a:bodyPr>
            <a:noAutofit/>
          </a:bodyPr>
          <a:lstStyle/>
          <a:p>
            <a:r>
              <a:rPr lang="en-GB" sz="1400" dirty="0" err="1">
                <a:solidFill>
                  <a:srgbClr val="6600CC"/>
                </a:solidFill>
              </a:rPr>
              <a:t>Bahl</a:t>
            </a:r>
            <a:r>
              <a:rPr lang="en-GB" sz="1400" dirty="0">
                <a:solidFill>
                  <a:srgbClr val="6600CC"/>
                </a:solidFill>
              </a:rPr>
              <a:t>, S (date unknown) </a:t>
            </a:r>
            <a:r>
              <a:rPr lang="en-GB" sz="1400" i="1" dirty="0">
                <a:solidFill>
                  <a:srgbClr val="6600CC"/>
                </a:solidFill>
              </a:rPr>
              <a:t>Mindfulness-based Emotional Intelligence for Leaders.  </a:t>
            </a:r>
            <a:r>
              <a:rPr lang="en-GB" sz="1400" dirty="0">
                <a:solidFill>
                  <a:srgbClr val="6600CC"/>
                </a:solidFill>
              </a:rPr>
              <a:t>[Online] Available at:  http://www.slideshare.net/vascogaspar/search-inside-yourself-mindfulness-based-emotional-intelligence (</a:t>
            </a:r>
            <a:r>
              <a:rPr lang="en-GB" sz="1400" dirty="0" err="1">
                <a:solidFill>
                  <a:srgbClr val="6600CC"/>
                </a:solidFill>
              </a:rPr>
              <a:t>Accesssed</a:t>
            </a:r>
            <a:r>
              <a:rPr lang="en-GB" sz="1400" dirty="0">
                <a:solidFill>
                  <a:srgbClr val="6600CC"/>
                </a:solidFill>
              </a:rPr>
              <a:t>:  21/7/15)</a:t>
            </a:r>
          </a:p>
          <a:p>
            <a:r>
              <a:rPr lang="en-GB" sz="1400" dirty="0" err="1">
                <a:solidFill>
                  <a:srgbClr val="0000CC"/>
                </a:solidFill>
              </a:rPr>
              <a:t>Farb</a:t>
            </a:r>
            <a:r>
              <a:rPr lang="en-GB" sz="1400" dirty="0">
                <a:solidFill>
                  <a:srgbClr val="0000CC"/>
                </a:solidFill>
              </a:rPr>
              <a:t>, N., Segal, Z.V., </a:t>
            </a:r>
            <a:r>
              <a:rPr lang="en-GB" sz="1400" dirty="0" err="1">
                <a:solidFill>
                  <a:srgbClr val="0000CC"/>
                </a:solidFill>
              </a:rPr>
              <a:t>Mayberg</a:t>
            </a:r>
            <a:r>
              <a:rPr lang="en-GB" sz="1400" dirty="0">
                <a:solidFill>
                  <a:srgbClr val="0000CC"/>
                </a:solidFill>
              </a:rPr>
              <a:t>, H., Bean, J., McKeon, D., Fatima, Z. &amp; Anderson, A. (2007).  ‘</a:t>
            </a:r>
            <a:r>
              <a:rPr lang="en-GB" sz="1400" i="1" dirty="0">
                <a:solidFill>
                  <a:srgbClr val="0000CC"/>
                </a:solidFill>
              </a:rPr>
              <a:t>Attending to the Present:  Mindfulness meditation reveals distinct neural nodes of self-reference’. </a:t>
            </a:r>
            <a:r>
              <a:rPr lang="en-GB" sz="1400" dirty="0">
                <a:solidFill>
                  <a:srgbClr val="0000CC"/>
                </a:solidFill>
              </a:rPr>
              <a:t>Social, Cognitive and Affective Neuroscience, 2(4), pp313-22</a:t>
            </a:r>
          </a:p>
          <a:p>
            <a:r>
              <a:rPr lang="en-GB" sz="1400" dirty="0" err="1">
                <a:solidFill>
                  <a:srgbClr val="6600CC"/>
                </a:solidFill>
              </a:rPr>
              <a:t>Holzel</a:t>
            </a:r>
            <a:r>
              <a:rPr lang="en-GB" sz="1400" dirty="0">
                <a:solidFill>
                  <a:srgbClr val="6600CC"/>
                </a:solidFill>
              </a:rPr>
              <a:t>, B.K., </a:t>
            </a:r>
            <a:r>
              <a:rPr lang="en-GB" sz="1400" dirty="0" err="1">
                <a:solidFill>
                  <a:srgbClr val="6600CC"/>
                </a:solidFill>
              </a:rPr>
              <a:t>Carmody</a:t>
            </a:r>
            <a:r>
              <a:rPr lang="en-GB" sz="1400" dirty="0">
                <a:solidFill>
                  <a:srgbClr val="6600CC"/>
                </a:solidFill>
              </a:rPr>
              <a:t>, J., </a:t>
            </a:r>
            <a:r>
              <a:rPr lang="en-GB" sz="1400" dirty="0" err="1">
                <a:solidFill>
                  <a:srgbClr val="6600CC"/>
                </a:solidFill>
              </a:rPr>
              <a:t>Vangel</a:t>
            </a:r>
            <a:r>
              <a:rPr lang="en-GB" sz="1400" dirty="0">
                <a:solidFill>
                  <a:srgbClr val="6600CC"/>
                </a:solidFill>
              </a:rPr>
              <a:t>, M., Congleton, C., </a:t>
            </a:r>
            <a:r>
              <a:rPr lang="en-GB" sz="1400" dirty="0" err="1">
                <a:solidFill>
                  <a:srgbClr val="6600CC"/>
                </a:solidFill>
              </a:rPr>
              <a:t>Yerramsetti</a:t>
            </a:r>
            <a:r>
              <a:rPr lang="en-GB" sz="1400" dirty="0">
                <a:solidFill>
                  <a:srgbClr val="6600CC"/>
                </a:solidFill>
              </a:rPr>
              <a:t>, S.M., Gard, T. and </a:t>
            </a:r>
            <a:r>
              <a:rPr lang="en-GB" sz="1400" dirty="0" err="1">
                <a:solidFill>
                  <a:srgbClr val="6600CC"/>
                </a:solidFill>
              </a:rPr>
              <a:t>Lazaar</a:t>
            </a:r>
            <a:r>
              <a:rPr lang="en-GB" sz="1400" dirty="0">
                <a:solidFill>
                  <a:srgbClr val="6600CC"/>
                </a:solidFill>
              </a:rPr>
              <a:t>, S.W. (2011) </a:t>
            </a:r>
            <a:r>
              <a:rPr lang="en-GB" sz="1400" i="1" dirty="0">
                <a:solidFill>
                  <a:srgbClr val="6600CC"/>
                </a:solidFill>
              </a:rPr>
              <a:t>‘Mindfulness practice leads to increases in regional brain </a:t>
            </a:r>
            <a:r>
              <a:rPr lang="en-GB" sz="1400" i="1" dirty="0" err="1">
                <a:solidFill>
                  <a:srgbClr val="6600CC"/>
                </a:solidFill>
              </a:rPr>
              <a:t>gray</a:t>
            </a:r>
            <a:r>
              <a:rPr lang="en-GB" sz="1400" i="1" dirty="0">
                <a:solidFill>
                  <a:srgbClr val="6600CC"/>
                </a:solidFill>
              </a:rPr>
              <a:t> matter density. </a:t>
            </a:r>
            <a:r>
              <a:rPr lang="en-GB" sz="1400" dirty="0">
                <a:solidFill>
                  <a:srgbClr val="6600CC"/>
                </a:solidFill>
              </a:rPr>
              <a:t>Psychiatry Research:  Neuroimaging. 191(1) pp363-43.</a:t>
            </a:r>
          </a:p>
          <a:p>
            <a:r>
              <a:rPr lang="en-GB" sz="1400" dirty="0" err="1">
                <a:solidFill>
                  <a:srgbClr val="0000CC"/>
                </a:solidFill>
              </a:rPr>
              <a:t>Jha</a:t>
            </a:r>
            <a:r>
              <a:rPr lang="en-GB" sz="1400" dirty="0">
                <a:solidFill>
                  <a:srgbClr val="0000CC"/>
                </a:solidFill>
              </a:rPr>
              <a:t>, A.P. and Stanley, E.A. (2010) ‘</a:t>
            </a:r>
            <a:r>
              <a:rPr lang="en-GB" sz="1400" i="1" dirty="0">
                <a:solidFill>
                  <a:srgbClr val="0000CC"/>
                </a:solidFill>
              </a:rPr>
              <a:t>Examining the protective effects of mindfulness training on working memory capacity’ </a:t>
            </a:r>
            <a:r>
              <a:rPr lang="en-GB" sz="1400" dirty="0">
                <a:solidFill>
                  <a:srgbClr val="0000CC"/>
                </a:solidFill>
              </a:rPr>
              <a:t>Emotion, 10 (1),pp 54-64</a:t>
            </a:r>
          </a:p>
          <a:p>
            <a:r>
              <a:rPr lang="en-GB" sz="1400" dirty="0" err="1">
                <a:solidFill>
                  <a:srgbClr val="6600CC"/>
                </a:solidFill>
              </a:rPr>
              <a:t>Kabat</a:t>
            </a:r>
            <a:r>
              <a:rPr lang="en-GB" sz="1400" dirty="0">
                <a:solidFill>
                  <a:srgbClr val="6600CC"/>
                </a:solidFill>
              </a:rPr>
              <a:t>-Zinn (2004) </a:t>
            </a:r>
            <a:r>
              <a:rPr lang="en-GB" sz="1400" i="1" dirty="0">
                <a:solidFill>
                  <a:srgbClr val="6600CC"/>
                </a:solidFill>
              </a:rPr>
              <a:t>Wherever You Go, There You Are</a:t>
            </a:r>
            <a:r>
              <a:rPr lang="en-GB" sz="1400" dirty="0">
                <a:solidFill>
                  <a:srgbClr val="6600CC"/>
                </a:solidFill>
              </a:rPr>
              <a:t>. London:  </a:t>
            </a:r>
            <a:r>
              <a:rPr lang="en-GB" sz="1400" dirty="0" err="1">
                <a:solidFill>
                  <a:srgbClr val="6600CC"/>
                </a:solidFill>
              </a:rPr>
              <a:t>Piatkus</a:t>
            </a:r>
            <a:endParaRPr lang="en-GB" sz="1400" dirty="0">
              <a:solidFill>
                <a:srgbClr val="6600CC"/>
              </a:solidFill>
            </a:endParaRPr>
          </a:p>
          <a:p>
            <a:r>
              <a:rPr lang="en-GB" sz="1400" dirty="0" err="1">
                <a:solidFill>
                  <a:srgbClr val="0000CC"/>
                </a:solidFill>
              </a:rPr>
              <a:t>Killingsworth</a:t>
            </a:r>
            <a:r>
              <a:rPr lang="en-GB" sz="1400" dirty="0">
                <a:solidFill>
                  <a:srgbClr val="0000CC"/>
                </a:solidFill>
              </a:rPr>
              <a:t>, M.A and Gilbert, T.G. (2010) ‘</a:t>
            </a:r>
            <a:r>
              <a:rPr lang="en-GB" sz="1400" i="1" dirty="0">
                <a:solidFill>
                  <a:srgbClr val="0000CC"/>
                </a:solidFill>
              </a:rPr>
              <a:t>A Wandering Mind is an Unhappy Mind</a:t>
            </a:r>
            <a:r>
              <a:rPr lang="en-GB" sz="1400" dirty="0">
                <a:solidFill>
                  <a:srgbClr val="0000CC"/>
                </a:solidFill>
              </a:rPr>
              <a:t>.  Science,  330, November.  Available at: http://greatergood.berkeley.edu/images/application_uploads/KILLINGSWORTH-WanderingMind.pdf  [Accessed:  12 March 2013]</a:t>
            </a:r>
          </a:p>
          <a:p>
            <a:r>
              <a:rPr lang="en-GB" sz="1400" dirty="0" err="1">
                <a:solidFill>
                  <a:srgbClr val="6600CC"/>
                </a:solidFill>
              </a:rPr>
              <a:t>Siegal</a:t>
            </a:r>
            <a:r>
              <a:rPr lang="en-GB" sz="1400" dirty="0">
                <a:solidFill>
                  <a:srgbClr val="6600CC"/>
                </a:solidFill>
              </a:rPr>
              <a:t>, D. J. (2007) ‘</a:t>
            </a:r>
            <a:r>
              <a:rPr lang="en-GB" sz="1400" i="1" dirty="0">
                <a:solidFill>
                  <a:srgbClr val="6600CC"/>
                </a:solidFill>
              </a:rPr>
              <a:t>Mindfulness training and neural integration:  differentiation of distinct streams of awareness and the cultivation of well-being.’</a:t>
            </a:r>
            <a:r>
              <a:rPr lang="en-GB" sz="1400" dirty="0">
                <a:solidFill>
                  <a:srgbClr val="6600CC"/>
                </a:solidFill>
              </a:rPr>
              <a:t> Social, Cognitive and Affective Neuroscience, 2(4) pp259-263.  </a:t>
            </a:r>
          </a:p>
          <a:p>
            <a:r>
              <a:rPr lang="en-GB" sz="1400" dirty="0">
                <a:solidFill>
                  <a:srgbClr val="0000CC"/>
                </a:solidFill>
              </a:rPr>
              <a:t>Tan, C-M. (2014) </a:t>
            </a:r>
            <a:r>
              <a:rPr lang="en-GB" sz="1400" i="1" dirty="0">
                <a:solidFill>
                  <a:srgbClr val="0000CC"/>
                </a:solidFill>
              </a:rPr>
              <a:t>Search Inside Yourself:  the unexpected path to achieving success, happiness (and world peace). </a:t>
            </a:r>
            <a:r>
              <a:rPr lang="en-GB" sz="1400" dirty="0">
                <a:solidFill>
                  <a:srgbClr val="0000CC"/>
                </a:solidFill>
              </a:rPr>
              <a:t>New York:  </a:t>
            </a:r>
            <a:r>
              <a:rPr lang="en-GB" sz="1400" dirty="0" err="1">
                <a:solidFill>
                  <a:srgbClr val="0000CC"/>
                </a:solidFill>
              </a:rPr>
              <a:t>HarperOne</a:t>
            </a:r>
            <a:endParaRPr lang="en-GB" sz="1400" dirty="0">
              <a:solidFill>
                <a:srgbClr val="0000CC"/>
              </a:solidFill>
            </a:endParaRPr>
          </a:p>
          <a:p>
            <a:r>
              <a:rPr lang="en-GB" sz="1400" dirty="0">
                <a:solidFill>
                  <a:srgbClr val="6600CC"/>
                </a:solidFill>
              </a:rPr>
              <a:t>Williams, M and Penman, D. (2011) </a:t>
            </a:r>
            <a:r>
              <a:rPr lang="en-GB" sz="1400" i="1" dirty="0">
                <a:solidFill>
                  <a:srgbClr val="6600CC"/>
                </a:solidFill>
              </a:rPr>
              <a:t>Mindfulness:  a practical guide to finding peace in a frantic world. </a:t>
            </a:r>
            <a:r>
              <a:rPr lang="en-GB" sz="1400" dirty="0">
                <a:solidFill>
                  <a:srgbClr val="6600CC"/>
                </a:solidFill>
              </a:rPr>
              <a:t>London:  </a:t>
            </a:r>
            <a:r>
              <a:rPr lang="en-GB" sz="1400" dirty="0" err="1">
                <a:solidFill>
                  <a:srgbClr val="6600CC"/>
                </a:solidFill>
              </a:rPr>
              <a:t>Piatkus</a:t>
            </a:r>
            <a:endParaRPr lang="en-GB" sz="1400" dirty="0">
              <a:solidFill>
                <a:srgbClr val="6600CC"/>
              </a:solidFill>
            </a:endParaRPr>
          </a:p>
          <a:p>
            <a:endParaRPr lang="en-GB" sz="1400" dirty="0"/>
          </a:p>
        </p:txBody>
      </p:sp>
    </p:spTree>
    <p:extLst>
      <p:ext uri="{BB962C8B-B14F-4D97-AF65-F5344CB8AC3E}">
        <p14:creationId xmlns:p14="http://schemas.microsoft.com/office/powerpoint/2010/main" val="31427311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640960"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C19A70-49D2-4B48-A37F-22A5AF9D44D6}">
  <ds:schemaRefs>
    <ds:schemaRef ds:uri="http://purl.org/dc/elements/1.1/"/>
    <ds:schemaRef ds:uri="http://purl.org/dc/terms/"/>
    <ds:schemaRef ds:uri="http://schemas.microsoft.com/office/2006/documentManagement/types"/>
    <ds:schemaRef ds:uri="http://schemas.microsoft.com/office/2006/metadata/properties"/>
    <ds:schemaRef ds:uri="http://purl.org/dc/dcmitype/"/>
    <ds:schemaRef ds:uri="http://schemas.microsoft.com/office/infopath/2007/PartnerControls"/>
    <ds:schemaRef ds:uri="http://schemas.openxmlformats.org/package/2006/metadata/core-properties"/>
    <ds:schemaRef ds:uri="bc4c28ad-82b3-4539-a18c-a8c438c69a43"/>
    <ds:schemaRef ds:uri="f90edf9b-0f74-455c-b63c-928a27ec8b1c"/>
    <ds:schemaRef ds:uri="http://www.w3.org/XML/1998/namespace"/>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3D03EA49-727C-46BA-9471-4C08CE86DB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Template>
  <TotalTime>10726</TotalTime>
  <Words>3193</Words>
  <Application>Microsoft Office PowerPoint</Application>
  <PresentationFormat>On-screen Show (4:3)</PresentationFormat>
  <Paragraphs>306</Paragraphs>
  <Slides>39</Slides>
  <Notes>11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UWTSD 200</vt:lpstr>
      <vt:lpstr>BMSK6006 Developing Emotional Intelligence for the Workplace</vt:lpstr>
      <vt:lpstr>Agenda</vt:lpstr>
      <vt:lpstr>Module Aim</vt:lpstr>
      <vt:lpstr>Module Task Assessment</vt:lpstr>
      <vt:lpstr>Assessment Guidance Pt. 1</vt:lpstr>
      <vt:lpstr>Assessment Guidance Pt. 1</vt:lpstr>
      <vt:lpstr>Assessment Guidance Pt. 2</vt:lpstr>
      <vt:lpstr>Assessment Guidance Pt. 2</vt:lpstr>
      <vt:lpstr>Societal changes and the associated new organisational requirements </vt:lpstr>
      <vt:lpstr>Emotions</vt:lpstr>
      <vt:lpstr>PowerPoint Presentation</vt:lpstr>
      <vt:lpstr>The history of emotional intelligence </vt:lpstr>
      <vt:lpstr>Emotional Intelligence</vt:lpstr>
      <vt:lpstr>5 Components of Emotional Intelligence                                                                       </vt:lpstr>
      <vt:lpstr>Goleman’s EI Competency Model (1995)</vt:lpstr>
      <vt:lpstr>The evidence suggests….</vt:lpstr>
      <vt:lpstr>Behaviour</vt:lpstr>
      <vt:lpstr>A model of behaviour</vt:lpstr>
      <vt:lpstr>Traits/Behaviours of the Emotionally Intelligent Manager</vt:lpstr>
      <vt:lpstr>PowerPoint Presentation</vt:lpstr>
      <vt:lpstr>What is the business case for EQ?</vt:lpstr>
      <vt:lpstr>Leadership, Business Performance &amp; EI</vt:lpstr>
      <vt:lpstr>Megatrends impacting the global business environment</vt:lpstr>
      <vt:lpstr>Megatrend - Individualism   Driving the need for EI leaders </vt:lpstr>
      <vt:lpstr>Megatrend – Demographic Change Driving the need for EI leaders</vt:lpstr>
      <vt:lpstr>The five ‘reinforcers’ brought about by the megatrends</vt:lpstr>
      <vt:lpstr>What is the personal case?</vt:lpstr>
      <vt:lpstr>Let’s look at what happened…</vt:lpstr>
      <vt:lpstr>Amygdala Hijack</vt:lpstr>
      <vt:lpstr>The physiology of performance</vt:lpstr>
      <vt:lpstr>Potential personal impact </vt:lpstr>
      <vt:lpstr>Potential impact in a business environment  According to Dr. Alan Watkins of HeartMath Europe </vt:lpstr>
      <vt:lpstr>Some further ideas…The emotional highway</vt:lpstr>
      <vt:lpstr>So, what is Emotional Intelligence?</vt:lpstr>
      <vt:lpstr>For The Next Session</vt:lpstr>
      <vt:lpstr>Bibliography</vt:lpstr>
      <vt:lpstr>Bibliography (Emotional Intelligence)</vt:lpstr>
      <vt:lpstr>Bibliography (Mindfulness)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27</cp:revision>
  <dcterms:created xsi:type="dcterms:W3CDTF">2015-03-03T13:29:53Z</dcterms:created>
  <dcterms:modified xsi:type="dcterms:W3CDTF">2022-02-04T18:15:07Z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