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9"/>
  </p:notesMasterIdLst>
  <p:sldIdLst>
    <p:sldId id="256" r:id="rId2"/>
    <p:sldId id="257" r:id="rId3"/>
    <p:sldId id="258" r:id="rId4"/>
    <p:sldId id="259" r:id="rId5"/>
    <p:sldId id="260" r:id="rId6"/>
    <p:sldId id="261" r:id="rId7"/>
    <p:sldId id="262"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8149" autoAdjust="0"/>
  </p:normalViewPr>
  <p:slideViewPr>
    <p:cSldViewPr>
      <p:cViewPr varScale="1">
        <p:scale>
          <a:sx n="49" d="100"/>
          <a:sy n="49" d="100"/>
        </p:scale>
        <p:origin x="-1986" y="-9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CC15142-53DE-4F5B-B300-CF46B89F2F95}" type="datetimeFigureOut">
              <a:rPr lang="en-IN" smtClean="0"/>
              <a:t>04-11-2025</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2CA75CC-88C6-4B8C-AB38-80C70DF1713D}" type="slidenum">
              <a:rPr lang="en-IN" smtClean="0"/>
              <a:t>‹#›</a:t>
            </a:fld>
            <a:endParaRPr lang="en-IN"/>
          </a:p>
        </p:txBody>
      </p:sp>
    </p:spTree>
    <p:extLst>
      <p:ext uri="{BB962C8B-B14F-4D97-AF65-F5344CB8AC3E}">
        <p14:creationId xmlns:p14="http://schemas.microsoft.com/office/powerpoint/2010/main" val="34338699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effectLst/>
                <a:latin typeface="+mn-lt"/>
                <a:ea typeface="+mn-ea"/>
                <a:cs typeface="+mn-cs"/>
              </a:rPr>
              <a:t>High living costs and the emergence of e-commerce are affecting businesses in the UK, which is also the case with Green Haven Florists. One of the key drivers of the increasing living costs is inflation, which reached 3.8% in August 2025 (</a:t>
            </a:r>
            <a:r>
              <a:rPr lang="en-IN" sz="1200" kern="1200" dirty="0" err="1" smtClean="0">
                <a:solidFill>
                  <a:schemeClr val="tx1"/>
                </a:solidFill>
                <a:effectLst/>
                <a:latin typeface="+mn-lt"/>
                <a:ea typeface="+mn-ea"/>
                <a:cs typeface="+mn-cs"/>
              </a:rPr>
              <a:t>Lyden</a:t>
            </a:r>
            <a:r>
              <a:rPr lang="en-IN" sz="1200" kern="1200" dirty="0" smtClean="0">
                <a:solidFill>
                  <a:schemeClr val="tx1"/>
                </a:solidFill>
                <a:effectLst/>
                <a:latin typeface="+mn-lt"/>
                <a:ea typeface="+mn-ea"/>
                <a:cs typeface="+mn-cs"/>
              </a:rPr>
              <a:t>, </a:t>
            </a:r>
            <a:r>
              <a:rPr lang="en-IN" sz="1200" i="1" kern="1200" dirty="0" smtClean="0">
                <a:solidFill>
                  <a:schemeClr val="tx1"/>
                </a:solidFill>
                <a:effectLst/>
                <a:latin typeface="+mn-lt"/>
                <a:ea typeface="+mn-ea"/>
                <a:cs typeface="+mn-cs"/>
              </a:rPr>
              <a:t>et al. </a:t>
            </a:r>
            <a:r>
              <a:rPr lang="en-IN" sz="1200" kern="1200" dirty="0" smtClean="0">
                <a:solidFill>
                  <a:schemeClr val="tx1"/>
                </a:solidFill>
                <a:effectLst/>
                <a:latin typeface="+mn-lt"/>
                <a:ea typeface="+mn-ea"/>
                <a:cs typeface="+mn-cs"/>
              </a:rPr>
              <a:t>2024). The initial business of Green Haven saw a surge in reputation due to its eco-friendly packaging, strong community ties and bespoke floral arrangements. However, the economic factors such as high operational costs, increased competition and the emergence of online follower delivery services are affecting the business. On the other hand, the rapid changes in the retail environment are impacting the business model (Grant, </a:t>
            </a:r>
            <a:r>
              <a:rPr lang="en-IN" sz="1200" i="1" kern="1200" dirty="0" smtClean="0">
                <a:solidFill>
                  <a:schemeClr val="tx1"/>
                </a:solidFill>
                <a:effectLst/>
                <a:latin typeface="+mn-lt"/>
                <a:ea typeface="+mn-ea"/>
                <a:cs typeface="+mn-cs"/>
              </a:rPr>
              <a:t>et al. </a:t>
            </a:r>
            <a:r>
              <a:rPr lang="en-IN" sz="1200" kern="1200" dirty="0" smtClean="0">
                <a:solidFill>
                  <a:schemeClr val="tx1"/>
                </a:solidFill>
                <a:effectLst/>
                <a:latin typeface="+mn-lt"/>
                <a:ea typeface="+mn-ea"/>
                <a:cs typeface="+mn-cs"/>
              </a:rPr>
              <a:t>2024). This presentation will identify and explain the nature and scope of the problem in detail by using tools such as 5W2H while focusing on the external factors that are impacting the business. The study will produce findings with a cause-and-effect analysis that identifies the root causes of the problems.    </a:t>
            </a:r>
          </a:p>
          <a:p>
            <a:endParaRPr lang="en-IN" dirty="0"/>
          </a:p>
        </p:txBody>
      </p:sp>
      <p:sp>
        <p:nvSpPr>
          <p:cNvPr id="4" name="Slide Number Placeholder 3"/>
          <p:cNvSpPr>
            <a:spLocks noGrp="1"/>
          </p:cNvSpPr>
          <p:nvPr>
            <p:ph type="sldNum" sz="quarter" idx="10"/>
          </p:nvPr>
        </p:nvSpPr>
        <p:spPr/>
        <p:txBody>
          <a:bodyPr/>
          <a:lstStyle/>
          <a:p>
            <a:fld id="{62CA75CC-88C6-4B8C-AB38-80C70DF1713D}" type="slidenum">
              <a:rPr lang="en-IN" smtClean="0"/>
              <a:t>2</a:t>
            </a:fld>
            <a:endParaRPr lang="en-IN"/>
          </a:p>
        </p:txBody>
      </p:sp>
    </p:spTree>
    <p:extLst>
      <p:ext uri="{BB962C8B-B14F-4D97-AF65-F5344CB8AC3E}">
        <p14:creationId xmlns:p14="http://schemas.microsoft.com/office/powerpoint/2010/main" val="19732498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i="1" kern="1200" dirty="0" smtClean="0">
                <a:solidFill>
                  <a:schemeClr val="tx1"/>
                </a:solidFill>
                <a:effectLst/>
                <a:latin typeface="+mn-lt"/>
                <a:ea typeface="+mn-ea"/>
                <a:cs typeface="+mn-cs"/>
              </a:rPr>
              <a:t>What?</a:t>
            </a:r>
            <a:r>
              <a:rPr lang="en-IN" sz="1200" kern="1200" dirty="0" smtClean="0">
                <a:solidFill>
                  <a:schemeClr val="tx1"/>
                </a:solidFill>
                <a:effectLst/>
                <a:latin typeface="+mn-lt"/>
                <a:ea typeface="+mn-ea"/>
                <a:cs typeface="+mn-cs"/>
              </a:rPr>
              <a:t> The business is facing a significant downturn in its revenue generation, followed by a decline in footfall, indicating a struggle to maintain profitability. The core problem of the shop is a decline in the traditional in-store sales </a:t>
            </a:r>
          </a:p>
          <a:p>
            <a:r>
              <a:rPr lang="en-IN" sz="1200" b="1" i="1" kern="1200" dirty="0" smtClean="0">
                <a:solidFill>
                  <a:schemeClr val="tx1"/>
                </a:solidFill>
                <a:effectLst/>
                <a:latin typeface="+mn-lt"/>
                <a:ea typeface="+mn-ea"/>
                <a:cs typeface="+mn-cs"/>
              </a:rPr>
              <a:t>Why?</a:t>
            </a:r>
            <a:r>
              <a:rPr lang="en-IN" sz="1200" kern="1200" dirty="0" smtClean="0">
                <a:solidFill>
                  <a:schemeClr val="tx1"/>
                </a:solidFill>
                <a:effectLst/>
                <a:latin typeface="+mn-lt"/>
                <a:ea typeface="+mn-ea"/>
                <a:cs typeface="+mn-cs"/>
              </a:rPr>
              <a:t> The decline in the business revenue is an indication of two major factors: rising operational costs, including rents, utilities, and suppliers' prices (</a:t>
            </a:r>
            <a:r>
              <a:rPr lang="en-IN" sz="1200" kern="1200" dirty="0" err="1" smtClean="0">
                <a:solidFill>
                  <a:schemeClr val="tx1"/>
                </a:solidFill>
                <a:effectLst/>
                <a:latin typeface="+mn-lt"/>
                <a:ea typeface="+mn-ea"/>
                <a:cs typeface="+mn-cs"/>
              </a:rPr>
              <a:t>Heinze</a:t>
            </a:r>
            <a:r>
              <a:rPr lang="en-IN" sz="1200" kern="1200" dirty="0" smtClean="0">
                <a:solidFill>
                  <a:schemeClr val="tx1"/>
                </a:solidFill>
                <a:effectLst/>
                <a:latin typeface="+mn-lt"/>
                <a:ea typeface="+mn-ea"/>
                <a:cs typeface="+mn-cs"/>
              </a:rPr>
              <a:t> and Cano, 2024). All of which are squeezing the margins, and another factor is increasing competition from the online flower delivery services, such as the new trendy boutique florist with online presence and the national chain which has a strong delivery coverage with low price,  shifts consumer preferences towards convenience, speed and digital purchasing. This is leading to a decrease in the traditional brick-and-mortar model and an increase in the online retail model (Gomes, </a:t>
            </a:r>
            <a:r>
              <a:rPr lang="en-IN" sz="1200" i="1" kern="1200" dirty="0" smtClean="0">
                <a:solidFill>
                  <a:schemeClr val="tx1"/>
                </a:solidFill>
                <a:effectLst/>
                <a:latin typeface="+mn-lt"/>
                <a:ea typeface="+mn-ea"/>
                <a:cs typeface="+mn-cs"/>
              </a:rPr>
              <a:t>et al. </a:t>
            </a:r>
            <a:r>
              <a:rPr lang="en-IN" sz="1200" kern="1200" dirty="0" smtClean="0">
                <a:solidFill>
                  <a:schemeClr val="tx1"/>
                </a:solidFill>
                <a:effectLst/>
                <a:latin typeface="+mn-lt"/>
                <a:ea typeface="+mn-ea"/>
                <a:cs typeface="+mn-cs"/>
              </a:rPr>
              <a:t>2025).  </a:t>
            </a:r>
          </a:p>
          <a:p>
            <a:r>
              <a:rPr lang="en-IN" sz="1200" b="1" i="1" kern="1200" dirty="0" smtClean="0">
                <a:solidFill>
                  <a:schemeClr val="tx1"/>
                </a:solidFill>
                <a:effectLst/>
                <a:latin typeface="+mn-lt"/>
                <a:ea typeface="+mn-ea"/>
                <a:cs typeface="+mn-cs"/>
              </a:rPr>
              <a:t>Where?</a:t>
            </a:r>
            <a:r>
              <a:rPr lang="en-IN" sz="1200" kern="1200" dirty="0" smtClean="0">
                <a:solidFill>
                  <a:schemeClr val="tx1"/>
                </a:solidFill>
                <a:effectLst/>
                <a:latin typeface="+mn-lt"/>
                <a:ea typeface="+mn-ea"/>
                <a:cs typeface="+mn-cs"/>
              </a:rPr>
              <a:t> The impact of the problem affected the physical shop with a 30% decline in in-store sales, and reduced activity due to increased demand for online shopping. Several </a:t>
            </a:r>
            <a:r>
              <a:rPr lang="en-IN" sz="1200" kern="1200" dirty="0" err="1" smtClean="0">
                <a:solidFill>
                  <a:schemeClr val="tx1"/>
                </a:solidFill>
                <a:effectLst/>
                <a:latin typeface="+mn-lt"/>
                <a:ea typeface="+mn-ea"/>
                <a:cs typeface="+mn-cs"/>
              </a:rPr>
              <a:t>longtime</a:t>
            </a:r>
            <a:r>
              <a:rPr lang="en-IN" sz="1200" kern="1200" dirty="0" smtClean="0">
                <a:solidFill>
                  <a:schemeClr val="tx1"/>
                </a:solidFill>
                <a:effectLst/>
                <a:latin typeface="+mn-lt"/>
                <a:ea typeface="+mn-ea"/>
                <a:cs typeface="+mn-cs"/>
              </a:rPr>
              <a:t> customers turned towards convenient and lower price options offered by other flower retailers. The financial statement of the business saw a slight increase in online purchasing; however, it overall faced a decline in profit. </a:t>
            </a:r>
          </a:p>
          <a:p>
            <a:r>
              <a:rPr lang="en-IN" sz="1200" b="1" i="1" kern="1200" dirty="0" smtClean="0">
                <a:solidFill>
                  <a:schemeClr val="tx1"/>
                </a:solidFill>
                <a:effectLst/>
                <a:latin typeface="+mn-lt"/>
                <a:ea typeface="+mn-ea"/>
                <a:cs typeface="+mn-cs"/>
              </a:rPr>
              <a:t>When?</a:t>
            </a:r>
            <a:r>
              <a:rPr lang="en-IN" sz="1200" kern="1200" dirty="0" smtClean="0">
                <a:solidFill>
                  <a:schemeClr val="tx1"/>
                </a:solidFill>
                <a:effectLst/>
                <a:latin typeface="+mn-lt"/>
                <a:ea typeface="+mn-ea"/>
                <a:cs typeface="+mn-cs"/>
              </a:rPr>
              <a:t> The downturn of the business has accelerated with the rise in e-commerce and the convenience economy. While in the last 12 months, the situation worsened steadily.</a:t>
            </a:r>
          </a:p>
          <a:p>
            <a:r>
              <a:rPr lang="en-IN" sz="1200" b="1" i="1" kern="1200" dirty="0" smtClean="0">
                <a:solidFill>
                  <a:schemeClr val="tx1"/>
                </a:solidFill>
                <a:effectLst/>
                <a:latin typeface="+mn-lt"/>
                <a:ea typeface="+mn-ea"/>
                <a:cs typeface="+mn-cs"/>
              </a:rPr>
              <a:t>Who?</a:t>
            </a:r>
            <a:r>
              <a:rPr lang="en-IN" sz="1200" kern="1200" dirty="0" smtClean="0">
                <a:solidFill>
                  <a:schemeClr val="tx1"/>
                </a:solidFill>
                <a:effectLst/>
                <a:latin typeface="+mn-lt"/>
                <a:ea typeface="+mn-ea"/>
                <a:cs typeface="+mn-cs"/>
              </a:rPr>
              <a:t> The business partners, Liam and </a:t>
            </a:r>
            <a:r>
              <a:rPr lang="en-IN" sz="1200" kern="1200" dirty="0" err="1" smtClean="0">
                <a:solidFill>
                  <a:schemeClr val="tx1"/>
                </a:solidFill>
                <a:effectLst/>
                <a:latin typeface="+mn-lt"/>
                <a:ea typeface="+mn-ea"/>
                <a:cs typeface="+mn-cs"/>
              </a:rPr>
              <a:t>Priya</a:t>
            </a:r>
            <a:r>
              <a:rPr lang="en-IN" sz="1200" kern="1200" dirty="0" smtClean="0">
                <a:solidFill>
                  <a:schemeClr val="tx1"/>
                </a:solidFill>
                <a:effectLst/>
                <a:latin typeface="+mn-lt"/>
                <a:ea typeface="+mn-ea"/>
                <a:cs typeface="+mn-cs"/>
              </a:rPr>
              <a:t> Patel, are affected. The competition includes the two new market entrants, the boutique florist and the national chain with a wide online presence, making the situation worse.</a:t>
            </a:r>
          </a:p>
          <a:p>
            <a:r>
              <a:rPr lang="en-IN" sz="1200" b="1" i="1" kern="1200" dirty="0" smtClean="0">
                <a:solidFill>
                  <a:schemeClr val="tx1"/>
                </a:solidFill>
                <a:effectLst/>
                <a:latin typeface="+mn-lt"/>
                <a:ea typeface="+mn-ea"/>
                <a:cs typeface="+mn-cs"/>
              </a:rPr>
              <a:t>How?</a:t>
            </a:r>
            <a:r>
              <a:rPr lang="en-IN" sz="1200" kern="1200" dirty="0" smtClean="0">
                <a:solidFill>
                  <a:schemeClr val="tx1"/>
                </a:solidFill>
                <a:effectLst/>
                <a:latin typeface="+mn-lt"/>
                <a:ea typeface="+mn-ea"/>
                <a:cs typeface="+mn-cs"/>
              </a:rPr>
              <a:t> Revenue is failing as the potential customers are choosing the convenience of pricing and online ordering and delivery service over visiting the store. Operational costs are increasing the prices, leading to the choice of an alternative over Green Haven. </a:t>
            </a:r>
          </a:p>
          <a:p>
            <a:r>
              <a:rPr lang="en-IN" sz="1200" b="1" i="1" kern="1200" dirty="0" smtClean="0">
                <a:solidFill>
                  <a:schemeClr val="tx1"/>
                </a:solidFill>
                <a:effectLst/>
                <a:latin typeface="+mn-lt"/>
                <a:ea typeface="+mn-ea"/>
                <a:cs typeface="+mn-cs"/>
              </a:rPr>
              <a:t>How Much?</a:t>
            </a:r>
            <a:r>
              <a:rPr lang="en-IN" sz="1200" kern="1200" dirty="0" smtClean="0">
                <a:solidFill>
                  <a:schemeClr val="tx1"/>
                </a:solidFill>
                <a:effectLst/>
                <a:latin typeface="+mn-lt"/>
                <a:ea typeface="+mn-ea"/>
                <a:cs typeface="+mn-cs"/>
              </a:rPr>
              <a:t> A significant 30% drop in the in-store revenue has intensified the pressure on Green Haven. </a:t>
            </a:r>
          </a:p>
          <a:p>
            <a:endParaRPr lang="en-IN" dirty="0"/>
          </a:p>
        </p:txBody>
      </p:sp>
      <p:sp>
        <p:nvSpPr>
          <p:cNvPr id="4" name="Slide Number Placeholder 3"/>
          <p:cNvSpPr>
            <a:spLocks noGrp="1"/>
          </p:cNvSpPr>
          <p:nvPr>
            <p:ph type="sldNum" sz="quarter" idx="10"/>
          </p:nvPr>
        </p:nvSpPr>
        <p:spPr/>
        <p:txBody>
          <a:bodyPr/>
          <a:lstStyle/>
          <a:p>
            <a:fld id="{62CA75CC-88C6-4B8C-AB38-80C70DF1713D}" type="slidenum">
              <a:rPr lang="en-IN" smtClean="0"/>
              <a:t>3</a:t>
            </a:fld>
            <a:endParaRPr lang="en-IN"/>
          </a:p>
        </p:txBody>
      </p:sp>
    </p:spTree>
    <p:extLst>
      <p:ext uri="{BB962C8B-B14F-4D97-AF65-F5344CB8AC3E}">
        <p14:creationId xmlns:p14="http://schemas.microsoft.com/office/powerpoint/2010/main" val="22925651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effectLst/>
                <a:latin typeface="+mn-lt"/>
                <a:ea typeface="+mn-ea"/>
                <a:cs typeface="+mn-cs"/>
              </a:rPr>
              <a:t>The business external environment is impacted by several factors. The major factor among those is the rising costs of materials, such as fresh flowers, particularly those exported flowers, increasing expenses due to high inflation and supply chain disruption, leading to a high price of the products. On the other hand, the chaining of consumer behaviour impacts the business to the core. As per the view of </a:t>
            </a:r>
            <a:r>
              <a:rPr lang="en-IN" sz="1200" kern="1200" dirty="0" err="1" smtClean="0">
                <a:solidFill>
                  <a:schemeClr val="tx1"/>
                </a:solidFill>
                <a:effectLst/>
                <a:latin typeface="+mn-lt"/>
                <a:ea typeface="+mn-ea"/>
                <a:cs typeface="+mn-cs"/>
              </a:rPr>
              <a:t>Heinze</a:t>
            </a:r>
            <a:r>
              <a:rPr lang="en-IN" sz="1200" kern="1200" dirty="0" smtClean="0">
                <a:solidFill>
                  <a:schemeClr val="tx1"/>
                </a:solidFill>
                <a:effectLst/>
                <a:latin typeface="+mn-lt"/>
                <a:ea typeface="+mn-ea"/>
                <a:cs typeface="+mn-cs"/>
              </a:rPr>
              <a:t> and Cano, (2024), the rise of online platforms is increasing the convenience of pricing, ordering and delivering, making customers choose an online florist over Green Haven. Besides, the company is also affected by the commitment towards sustainable materials, such as biodegradable wrappers and locally sourced blooms are increasing expenses with making it unable to hold. </a:t>
            </a:r>
          </a:p>
          <a:p>
            <a:endParaRPr lang="en-IN" dirty="0"/>
          </a:p>
        </p:txBody>
      </p:sp>
      <p:sp>
        <p:nvSpPr>
          <p:cNvPr id="4" name="Slide Number Placeholder 3"/>
          <p:cNvSpPr>
            <a:spLocks noGrp="1"/>
          </p:cNvSpPr>
          <p:nvPr>
            <p:ph type="sldNum" sz="quarter" idx="10"/>
          </p:nvPr>
        </p:nvSpPr>
        <p:spPr/>
        <p:txBody>
          <a:bodyPr/>
          <a:lstStyle/>
          <a:p>
            <a:fld id="{62CA75CC-88C6-4B8C-AB38-80C70DF1713D}" type="slidenum">
              <a:rPr lang="en-IN" smtClean="0"/>
              <a:t>4</a:t>
            </a:fld>
            <a:endParaRPr lang="en-IN"/>
          </a:p>
        </p:txBody>
      </p:sp>
    </p:spTree>
    <p:extLst>
      <p:ext uri="{BB962C8B-B14F-4D97-AF65-F5344CB8AC3E}">
        <p14:creationId xmlns:p14="http://schemas.microsoft.com/office/powerpoint/2010/main" val="37427465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effectLst/>
                <a:latin typeface="+mn-lt"/>
                <a:ea typeface="+mn-ea"/>
                <a:cs typeface="+mn-cs"/>
              </a:rPr>
              <a:t>The core problem of Green Haven Florist is a failure to adjust to the market trends and an inability to shift according to the customer behaviour driven by convenience and technology. The root problems are a lack of digital presence, inadequate costs to maintain the expenses and high competition (Meadows, </a:t>
            </a:r>
            <a:r>
              <a:rPr lang="en-IN" sz="1200" i="1" kern="1200" dirty="0" smtClean="0">
                <a:solidFill>
                  <a:schemeClr val="tx1"/>
                </a:solidFill>
                <a:effectLst/>
                <a:latin typeface="+mn-lt"/>
                <a:ea typeface="+mn-ea"/>
                <a:cs typeface="+mn-cs"/>
              </a:rPr>
              <a:t>et al. </a:t>
            </a:r>
            <a:r>
              <a:rPr lang="en-IN" sz="1200" kern="1200" dirty="0" smtClean="0">
                <a:solidFill>
                  <a:schemeClr val="tx1"/>
                </a:solidFill>
                <a:effectLst/>
                <a:latin typeface="+mn-lt"/>
                <a:ea typeface="+mn-ea"/>
                <a:cs typeface="+mn-cs"/>
              </a:rPr>
              <a:t>2024). The value proposition of the company is not strong enough to compete with the digitally adopted florists. </a:t>
            </a:r>
          </a:p>
          <a:p>
            <a:endParaRPr lang="en-IN" dirty="0"/>
          </a:p>
        </p:txBody>
      </p:sp>
      <p:sp>
        <p:nvSpPr>
          <p:cNvPr id="4" name="Slide Number Placeholder 3"/>
          <p:cNvSpPr>
            <a:spLocks noGrp="1"/>
          </p:cNvSpPr>
          <p:nvPr>
            <p:ph type="sldNum" sz="quarter" idx="10"/>
          </p:nvPr>
        </p:nvSpPr>
        <p:spPr/>
        <p:txBody>
          <a:bodyPr/>
          <a:lstStyle/>
          <a:p>
            <a:fld id="{62CA75CC-88C6-4B8C-AB38-80C70DF1713D}" type="slidenum">
              <a:rPr lang="en-IN" smtClean="0"/>
              <a:t>5</a:t>
            </a:fld>
            <a:endParaRPr lang="en-IN"/>
          </a:p>
        </p:txBody>
      </p:sp>
    </p:spTree>
    <p:extLst>
      <p:ext uri="{BB962C8B-B14F-4D97-AF65-F5344CB8AC3E}">
        <p14:creationId xmlns:p14="http://schemas.microsoft.com/office/powerpoint/2010/main" val="42649782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effectLst/>
                <a:latin typeface="+mn-lt"/>
                <a:ea typeface="+mn-ea"/>
                <a:cs typeface="+mn-cs"/>
              </a:rPr>
              <a:t>The operation of the business relies on the physical stores, while other market giants have moved to online convenience services. Digital trends and technological adoption are crucial to staying in the competitive market. On the other hand, the rising costs of products and materials are increasing pressure on the business. Competitions such as the new fancy boutiques and national chains of florists have a strong online presence, with lower prices is intensifying the pressure to modernise and differentiate itself from its competitors.   </a:t>
            </a:r>
          </a:p>
          <a:p>
            <a:endParaRPr lang="en-IN" dirty="0"/>
          </a:p>
        </p:txBody>
      </p:sp>
      <p:sp>
        <p:nvSpPr>
          <p:cNvPr id="4" name="Slide Number Placeholder 3"/>
          <p:cNvSpPr>
            <a:spLocks noGrp="1"/>
          </p:cNvSpPr>
          <p:nvPr>
            <p:ph type="sldNum" sz="quarter" idx="10"/>
          </p:nvPr>
        </p:nvSpPr>
        <p:spPr/>
        <p:txBody>
          <a:bodyPr/>
          <a:lstStyle/>
          <a:p>
            <a:fld id="{62CA75CC-88C6-4B8C-AB38-80C70DF1713D}" type="slidenum">
              <a:rPr lang="en-IN" smtClean="0"/>
              <a:t>6</a:t>
            </a:fld>
            <a:endParaRPr lang="en-IN"/>
          </a:p>
        </p:txBody>
      </p:sp>
    </p:spTree>
    <p:extLst>
      <p:ext uri="{BB962C8B-B14F-4D97-AF65-F5344CB8AC3E}">
        <p14:creationId xmlns:p14="http://schemas.microsoft.com/office/powerpoint/2010/main" val="363803856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1D8BD707-D9CF-40AE-B4C6-C98DA3205C09}" type="datetimeFigureOut">
              <a:rPr lang="en-US" smtClean="0"/>
              <a:pPr/>
              <a:t>11/4/2025</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11/4/2025</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11/4/2025</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11/4/2025</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1D8BD707-D9CF-40AE-B4C6-C98DA3205C09}" type="datetimeFigureOut">
              <a:rPr lang="en-US" smtClean="0"/>
              <a:pPr/>
              <a:t>11/4/2025</a:t>
            </a:fld>
            <a:endParaRPr lang="en-US"/>
          </a:p>
        </p:txBody>
      </p:sp>
      <p:sp>
        <p:nvSpPr>
          <p:cNvPr id="8" name="Footer Placeholder 7"/>
          <p:cNvSpPr>
            <a:spLocks noGrp="1"/>
          </p:cNvSpPr>
          <p:nvPr>
            <p:ph type="ftr" sz="quarter" idx="11"/>
          </p:nvPr>
        </p:nvSpPr>
        <p:spPr/>
        <p:txBody>
          <a:bodyPr/>
          <a:lstStyle>
            <a:extLst/>
          </a:lstStyle>
          <a:p>
            <a:endParaRPr lang="en-US"/>
          </a:p>
        </p:txBody>
      </p:sp>
      <p:sp>
        <p:nvSpPr>
          <p:cNvPr id="9" name="Slide Number Placeholder 8"/>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1D8BD707-D9CF-40AE-B4C6-C98DA3205C09}" type="datetimeFigureOut">
              <a:rPr lang="en-US" smtClean="0"/>
              <a:pPr/>
              <a:t>11/4/2025</a:t>
            </a:fld>
            <a:endParaRPr lang="en-US"/>
          </a:p>
        </p:txBody>
      </p:sp>
      <p:sp>
        <p:nvSpPr>
          <p:cNvPr id="4" name="Footer Placeholder 3"/>
          <p:cNvSpPr>
            <a:spLocks noGrp="1"/>
          </p:cNvSpPr>
          <p:nvPr>
            <p:ph type="ftr" sz="quarter" idx="11"/>
          </p:nvPr>
        </p:nvSpPr>
        <p:spPr/>
        <p:txBody>
          <a:bodyPr/>
          <a:lstStyle>
            <a:extLst/>
          </a:lstStyle>
          <a:p>
            <a:endParaRPr lang="en-US"/>
          </a:p>
        </p:txBody>
      </p:sp>
      <p:sp>
        <p:nvSpPr>
          <p:cNvPr id="5" name="Slide Number Placeholder 4"/>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1D8BD707-D9CF-40AE-B4C6-C98DA3205C09}" type="datetimeFigureOut">
              <a:rPr lang="en-US" smtClean="0"/>
              <a:pPr/>
              <a:t>11/4/2025</a:t>
            </a:fld>
            <a:endParaRPr lang="en-US"/>
          </a:p>
        </p:txBody>
      </p:sp>
      <p:sp>
        <p:nvSpPr>
          <p:cNvPr id="3" name="Footer Placeholder 2"/>
          <p:cNvSpPr>
            <a:spLocks noGrp="1"/>
          </p:cNvSpPr>
          <p:nvPr>
            <p:ph type="ftr" sz="quarter" idx="11"/>
          </p:nvPr>
        </p:nvSpPr>
        <p:spPr/>
        <p:txBody>
          <a:bodyPr/>
          <a:lstStyle>
            <a:extLst/>
          </a:lstStyle>
          <a:p>
            <a:endParaRPr lang="en-US"/>
          </a:p>
        </p:txBody>
      </p:sp>
      <p:sp>
        <p:nvSpPr>
          <p:cNvPr id="4" name="Slide Number Placeholder 3"/>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1D8BD707-D9CF-40AE-B4C6-C98DA3205C09}" type="datetimeFigureOut">
              <a:rPr lang="en-US" smtClean="0"/>
              <a:pPr/>
              <a:t>11/4/2025</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1D8BD707-D9CF-40AE-B4C6-C98DA3205C09}" type="datetimeFigureOut">
              <a:rPr lang="en-US" smtClean="0"/>
              <a:pPr/>
              <a:t>11/4/2025</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B6F15528-21DE-4FAA-801E-634DDDAF4B2B}" type="slidenum">
              <a:rPr lang="en-US" smtClean="0"/>
              <a:pPr/>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11/4/2025</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11/4/2025</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1D8BD707-D9CF-40AE-B4C6-C98DA3205C09}" type="datetimeFigureOut">
              <a:rPr lang="en-US" smtClean="0"/>
              <a:pPr/>
              <a:t>11/4/2025</a:t>
            </a:fld>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IN" b="1" dirty="0"/>
              <a:t>Component 1: Individual Presentation Green Haven Florists</a:t>
            </a:r>
            <a:endParaRPr lang="en-IN" dirty="0"/>
          </a:p>
        </p:txBody>
      </p:sp>
    </p:spTree>
    <p:extLst>
      <p:ext uri="{BB962C8B-B14F-4D97-AF65-F5344CB8AC3E}">
        <p14:creationId xmlns:p14="http://schemas.microsoft.com/office/powerpoint/2010/main" val="11801512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IN" dirty="0"/>
              <a:t>Green Haven Florist faces several issues </a:t>
            </a:r>
          </a:p>
          <a:p>
            <a:pPr lvl="0"/>
            <a:r>
              <a:rPr lang="en-IN" dirty="0"/>
              <a:t>Rising costs and increased competition are impacting businesses</a:t>
            </a:r>
          </a:p>
          <a:p>
            <a:pPr lvl="0"/>
            <a:r>
              <a:rPr lang="en-IN" dirty="0"/>
              <a:t>The presentation will analyse the root cause of the problem  </a:t>
            </a:r>
          </a:p>
          <a:p>
            <a:endParaRPr lang="en-IN" dirty="0"/>
          </a:p>
        </p:txBody>
      </p:sp>
      <p:sp>
        <p:nvSpPr>
          <p:cNvPr id="2" name="Title 1"/>
          <p:cNvSpPr>
            <a:spLocks noGrp="1"/>
          </p:cNvSpPr>
          <p:nvPr>
            <p:ph type="title"/>
          </p:nvPr>
        </p:nvSpPr>
        <p:spPr/>
        <p:txBody>
          <a:bodyPr>
            <a:normAutofit fontScale="90000"/>
          </a:bodyPr>
          <a:lstStyle/>
          <a:p>
            <a:r>
              <a:rPr lang="en-IN" b="1" dirty="0"/>
              <a:t>Introduction </a:t>
            </a:r>
            <a:br>
              <a:rPr lang="en-IN" b="1" dirty="0"/>
            </a:br>
            <a:endParaRPr lang="en-IN" dirty="0"/>
          </a:p>
        </p:txBody>
      </p:sp>
    </p:spTree>
    <p:extLst>
      <p:ext uri="{BB962C8B-B14F-4D97-AF65-F5344CB8AC3E}">
        <p14:creationId xmlns:p14="http://schemas.microsoft.com/office/powerpoint/2010/main" val="10959219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1000" y="1447800"/>
            <a:ext cx="8229600" cy="4221163"/>
          </a:xfrm>
        </p:spPr>
        <p:txBody>
          <a:bodyPr/>
          <a:lstStyle/>
          <a:p>
            <a:pPr marL="0" indent="0">
              <a:buNone/>
            </a:pPr>
            <a:r>
              <a:rPr lang="en-IN" b="1" i="1" dirty="0"/>
              <a:t>5W2H method </a:t>
            </a:r>
          </a:p>
          <a:p>
            <a:endParaRPr lang="en-IN" dirty="0"/>
          </a:p>
        </p:txBody>
      </p:sp>
      <p:sp>
        <p:nvSpPr>
          <p:cNvPr id="2" name="Title 1"/>
          <p:cNvSpPr>
            <a:spLocks noGrp="1"/>
          </p:cNvSpPr>
          <p:nvPr>
            <p:ph type="title"/>
          </p:nvPr>
        </p:nvSpPr>
        <p:spPr>
          <a:xfrm>
            <a:off x="457200" y="274638"/>
            <a:ext cx="8229600" cy="1554162"/>
          </a:xfrm>
        </p:spPr>
        <p:txBody>
          <a:bodyPr>
            <a:normAutofit fontScale="90000"/>
          </a:bodyPr>
          <a:lstStyle/>
          <a:p>
            <a:r>
              <a:rPr lang="en-IN" b="1" dirty="0"/>
              <a:t>The nature and scope of the problem</a:t>
            </a:r>
            <a:br>
              <a:rPr lang="en-IN" b="1" dirty="0"/>
            </a:br>
            <a:endParaRPr lang="en-IN" dirty="0"/>
          </a:p>
        </p:txBody>
      </p:sp>
      <p:graphicFrame>
        <p:nvGraphicFramePr>
          <p:cNvPr id="4" name="Table 3"/>
          <p:cNvGraphicFramePr>
            <a:graphicFrameLocks noGrp="1"/>
          </p:cNvGraphicFramePr>
          <p:nvPr>
            <p:extLst>
              <p:ext uri="{D42A27DB-BD31-4B8C-83A1-F6EECF244321}">
                <p14:modId xmlns:p14="http://schemas.microsoft.com/office/powerpoint/2010/main" val="2707062443"/>
              </p:ext>
            </p:extLst>
          </p:nvPr>
        </p:nvGraphicFramePr>
        <p:xfrm>
          <a:off x="685800" y="1981200"/>
          <a:ext cx="7543800" cy="4495990"/>
        </p:xfrm>
        <a:graphic>
          <a:graphicData uri="http://schemas.openxmlformats.org/drawingml/2006/table">
            <a:tbl>
              <a:tblPr>
                <a:tableStyleId>{5C22544A-7EE6-4342-B048-85BDC9FD1C3A}</a:tableStyleId>
              </a:tblPr>
              <a:tblGrid>
                <a:gridCol w="1450731"/>
                <a:gridCol w="6093069"/>
              </a:tblGrid>
              <a:tr h="500187">
                <a:tc>
                  <a:txBody>
                    <a:bodyPr/>
                    <a:lstStyle/>
                    <a:p>
                      <a:pPr algn="ctr">
                        <a:lnSpc>
                          <a:spcPct val="150000"/>
                        </a:lnSpc>
                        <a:spcAft>
                          <a:spcPts val="0"/>
                        </a:spcAft>
                      </a:pPr>
                      <a:r>
                        <a:rPr lang="en-IN" sz="1400" b="1" dirty="0">
                          <a:effectLst/>
                        </a:rPr>
                        <a:t>Question</a:t>
                      </a:r>
                      <a:endParaRPr lang="en-IN" sz="1200" b="1" dirty="0">
                        <a:effectLst/>
                        <a:latin typeface="Arial"/>
                        <a:ea typeface="Arial"/>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blipFill>
                      <a:blip r:embed="rId3"/>
                      <a:tile tx="0" ty="0" sx="100000" sy="100000" flip="none" algn="tl"/>
                    </a:blipFill>
                  </a:tcPr>
                </a:tc>
                <a:tc>
                  <a:txBody>
                    <a:bodyPr/>
                    <a:lstStyle/>
                    <a:p>
                      <a:pPr algn="ctr">
                        <a:lnSpc>
                          <a:spcPct val="150000"/>
                        </a:lnSpc>
                        <a:spcAft>
                          <a:spcPts val="0"/>
                        </a:spcAft>
                      </a:pPr>
                      <a:r>
                        <a:rPr lang="en-IN" sz="1400" b="1" dirty="0">
                          <a:effectLst/>
                        </a:rPr>
                        <a:t>Analysis</a:t>
                      </a:r>
                      <a:endParaRPr lang="en-IN" sz="1200" b="1" dirty="0">
                        <a:effectLst/>
                        <a:latin typeface="Arial"/>
                        <a:ea typeface="Arial"/>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blipFill>
                      <a:blip r:embed="rId3"/>
                      <a:tile tx="0" ty="0" sx="100000" sy="100000" flip="none" algn="tl"/>
                    </a:blipFill>
                  </a:tcPr>
                </a:tc>
              </a:tr>
              <a:tr h="500187">
                <a:tc>
                  <a:txBody>
                    <a:bodyPr/>
                    <a:lstStyle/>
                    <a:p>
                      <a:pPr algn="ctr">
                        <a:lnSpc>
                          <a:spcPct val="150000"/>
                        </a:lnSpc>
                        <a:spcAft>
                          <a:spcPts val="0"/>
                        </a:spcAft>
                      </a:pPr>
                      <a:r>
                        <a:rPr lang="en-IN" sz="1200" dirty="0">
                          <a:effectLst/>
                        </a:rPr>
                        <a:t>What?</a:t>
                      </a:r>
                      <a:endParaRPr lang="en-IN" sz="1100" dirty="0">
                        <a:effectLst/>
                        <a:latin typeface="Arial"/>
                        <a:ea typeface="Arial"/>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blipFill>
                      <a:blip r:embed="rId3"/>
                      <a:tile tx="0" ty="0" sx="100000" sy="100000" flip="none" algn="tl"/>
                    </a:blipFill>
                  </a:tcPr>
                </a:tc>
                <a:tc>
                  <a:txBody>
                    <a:bodyPr/>
                    <a:lstStyle/>
                    <a:p>
                      <a:pPr algn="just">
                        <a:lnSpc>
                          <a:spcPct val="150000"/>
                        </a:lnSpc>
                        <a:spcAft>
                          <a:spcPts val="0"/>
                        </a:spcAft>
                      </a:pPr>
                      <a:r>
                        <a:rPr lang="en-IN" sz="1200">
                          <a:effectLst/>
                        </a:rPr>
                        <a:t>A decline in the traditional in-store sales </a:t>
                      </a:r>
                      <a:endParaRPr lang="en-IN" sz="1100">
                        <a:effectLst/>
                        <a:latin typeface="Arial"/>
                        <a:ea typeface="Arial"/>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blipFill>
                      <a:blip r:embed="rId3"/>
                      <a:tile tx="0" ty="0" sx="100000" sy="100000" flip="none" algn="tl"/>
                    </a:blipFill>
                  </a:tcPr>
                </a:tc>
              </a:tr>
              <a:tr h="500187">
                <a:tc>
                  <a:txBody>
                    <a:bodyPr/>
                    <a:lstStyle/>
                    <a:p>
                      <a:pPr algn="ctr">
                        <a:lnSpc>
                          <a:spcPct val="150000"/>
                        </a:lnSpc>
                        <a:spcAft>
                          <a:spcPts val="0"/>
                        </a:spcAft>
                      </a:pPr>
                      <a:r>
                        <a:rPr lang="en-IN" sz="1200">
                          <a:effectLst/>
                        </a:rPr>
                        <a:t>Why?</a:t>
                      </a:r>
                      <a:endParaRPr lang="en-IN" sz="1100">
                        <a:effectLst/>
                        <a:latin typeface="Arial"/>
                        <a:ea typeface="Arial"/>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blipFill>
                      <a:blip r:embed="rId3"/>
                      <a:tile tx="0" ty="0" sx="100000" sy="100000" flip="none" algn="tl"/>
                    </a:blipFill>
                  </a:tcPr>
                </a:tc>
                <a:tc>
                  <a:txBody>
                    <a:bodyPr/>
                    <a:lstStyle/>
                    <a:p>
                      <a:pPr algn="just">
                        <a:lnSpc>
                          <a:spcPct val="150000"/>
                        </a:lnSpc>
                        <a:spcAft>
                          <a:spcPts val="0"/>
                        </a:spcAft>
                      </a:pPr>
                      <a:r>
                        <a:rPr lang="en-IN" sz="1200">
                          <a:effectLst/>
                        </a:rPr>
                        <a:t>Increased operational costs and Intense competition from online flower delivery services</a:t>
                      </a:r>
                      <a:endParaRPr lang="en-IN" sz="1100">
                        <a:effectLst/>
                        <a:latin typeface="Arial"/>
                        <a:ea typeface="Arial"/>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blipFill>
                      <a:blip r:embed="rId3"/>
                      <a:tile tx="0" ty="0" sx="100000" sy="100000" flip="none" algn="tl"/>
                    </a:blipFill>
                  </a:tcPr>
                </a:tc>
              </a:tr>
              <a:tr h="500187">
                <a:tc>
                  <a:txBody>
                    <a:bodyPr/>
                    <a:lstStyle/>
                    <a:p>
                      <a:pPr algn="ctr">
                        <a:lnSpc>
                          <a:spcPct val="150000"/>
                        </a:lnSpc>
                        <a:spcAft>
                          <a:spcPts val="0"/>
                        </a:spcAft>
                      </a:pPr>
                      <a:r>
                        <a:rPr lang="en-IN" sz="1200">
                          <a:effectLst/>
                        </a:rPr>
                        <a:t>Where?</a:t>
                      </a:r>
                      <a:endParaRPr lang="en-IN" sz="1100">
                        <a:effectLst/>
                        <a:latin typeface="Arial"/>
                        <a:ea typeface="Arial"/>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blipFill>
                      <a:blip r:embed="rId3"/>
                      <a:tile tx="0" ty="0" sx="100000" sy="100000" flip="none" algn="tl"/>
                    </a:blipFill>
                  </a:tcPr>
                </a:tc>
                <a:tc>
                  <a:txBody>
                    <a:bodyPr/>
                    <a:lstStyle/>
                    <a:p>
                      <a:pPr algn="just">
                        <a:lnSpc>
                          <a:spcPct val="150000"/>
                        </a:lnSpc>
                        <a:spcAft>
                          <a:spcPts val="0"/>
                        </a:spcAft>
                      </a:pPr>
                      <a:r>
                        <a:rPr lang="en-IN" sz="1200">
                          <a:effectLst/>
                        </a:rPr>
                        <a:t>Physical shop in Norwich, UK (facing low foot traffic) </a:t>
                      </a:r>
                      <a:endParaRPr lang="en-IN" sz="1100">
                        <a:effectLst/>
                        <a:latin typeface="Arial"/>
                        <a:ea typeface="Arial"/>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blipFill>
                      <a:blip r:embed="rId3"/>
                      <a:tile tx="0" ty="0" sx="100000" sy="100000" flip="none" algn="tl"/>
                    </a:blipFill>
                  </a:tcPr>
                </a:tc>
              </a:tr>
              <a:tr h="500187">
                <a:tc>
                  <a:txBody>
                    <a:bodyPr/>
                    <a:lstStyle/>
                    <a:p>
                      <a:pPr algn="ctr">
                        <a:lnSpc>
                          <a:spcPct val="150000"/>
                        </a:lnSpc>
                        <a:spcAft>
                          <a:spcPts val="0"/>
                        </a:spcAft>
                      </a:pPr>
                      <a:r>
                        <a:rPr lang="en-IN" sz="1200">
                          <a:effectLst/>
                        </a:rPr>
                        <a:t>When?</a:t>
                      </a:r>
                      <a:endParaRPr lang="en-IN" sz="1100">
                        <a:effectLst/>
                        <a:latin typeface="Arial"/>
                        <a:ea typeface="Arial"/>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blipFill>
                      <a:blip r:embed="rId3"/>
                      <a:tile tx="0" ty="0" sx="100000" sy="100000" flip="none" algn="tl"/>
                    </a:blipFill>
                  </a:tcPr>
                </a:tc>
                <a:tc>
                  <a:txBody>
                    <a:bodyPr/>
                    <a:lstStyle/>
                    <a:p>
                      <a:pPr algn="just">
                        <a:lnSpc>
                          <a:spcPct val="150000"/>
                        </a:lnSpc>
                        <a:spcAft>
                          <a:spcPts val="0"/>
                        </a:spcAft>
                      </a:pPr>
                      <a:r>
                        <a:rPr lang="en-IN" sz="1200">
                          <a:effectLst/>
                        </a:rPr>
                        <a:t>The last 12 months have seen a decline in  in-store sales </a:t>
                      </a:r>
                      <a:endParaRPr lang="en-IN" sz="1100">
                        <a:effectLst/>
                        <a:latin typeface="Arial"/>
                        <a:ea typeface="Arial"/>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blipFill>
                      <a:blip r:embed="rId3"/>
                      <a:tile tx="0" ty="0" sx="100000" sy="100000" flip="none" algn="tl"/>
                    </a:blipFill>
                  </a:tcPr>
                </a:tc>
              </a:tr>
              <a:tr h="500187">
                <a:tc>
                  <a:txBody>
                    <a:bodyPr/>
                    <a:lstStyle/>
                    <a:p>
                      <a:pPr algn="ctr">
                        <a:lnSpc>
                          <a:spcPct val="150000"/>
                        </a:lnSpc>
                        <a:spcAft>
                          <a:spcPts val="0"/>
                        </a:spcAft>
                      </a:pPr>
                      <a:r>
                        <a:rPr lang="en-IN" sz="1200" dirty="0">
                          <a:effectLst/>
                        </a:rPr>
                        <a:t>Who?</a:t>
                      </a:r>
                      <a:endParaRPr lang="en-IN" sz="1100" dirty="0">
                        <a:effectLst/>
                        <a:latin typeface="Arial"/>
                        <a:ea typeface="Arial"/>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blipFill>
                      <a:blip r:embed="rId3"/>
                      <a:tile tx="0" ty="0" sx="100000" sy="100000" flip="none" algn="tl"/>
                    </a:blipFill>
                  </a:tcPr>
                </a:tc>
                <a:tc>
                  <a:txBody>
                    <a:bodyPr/>
                    <a:lstStyle/>
                    <a:p>
                      <a:pPr algn="just">
                        <a:lnSpc>
                          <a:spcPct val="150000"/>
                        </a:lnSpc>
                        <a:spcAft>
                          <a:spcPts val="0"/>
                        </a:spcAft>
                      </a:pPr>
                      <a:r>
                        <a:rPr lang="en-IN" sz="1200">
                          <a:effectLst/>
                        </a:rPr>
                        <a:t>The business partners, Liam and Priya Patel</a:t>
                      </a:r>
                      <a:endParaRPr lang="en-IN" sz="1100">
                        <a:effectLst/>
                        <a:latin typeface="Arial"/>
                        <a:ea typeface="Arial"/>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blipFill>
                      <a:blip r:embed="rId3"/>
                      <a:tile tx="0" ty="0" sx="100000" sy="100000" flip="none" algn="tl"/>
                    </a:blipFill>
                  </a:tcPr>
                </a:tc>
              </a:tr>
              <a:tr h="842088">
                <a:tc>
                  <a:txBody>
                    <a:bodyPr/>
                    <a:lstStyle/>
                    <a:p>
                      <a:pPr algn="ctr">
                        <a:lnSpc>
                          <a:spcPct val="150000"/>
                        </a:lnSpc>
                        <a:spcAft>
                          <a:spcPts val="0"/>
                        </a:spcAft>
                      </a:pPr>
                      <a:r>
                        <a:rPr lang="en-IN" sz="1200">
                          <a:effectLst/>
                        </a:rPr>
                        <a:t>How?</a:t>
                      </a:r>
                      <a:endParaRPr lang="en-IN" sz="1100">
                        <a:effectLst/>
                        <a:latin typeface="Arial"/>
                        <a:ea typeface="Arial"/>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blipFill>
                      <a:blip r:embed="rId3"/>
                      <a:tile tx="0" ty="0" sx="100000" sy="100000" flip="none" algn="tl"/>
                    </a:blipFill>
                  </a:tcPr>
                </a:tc>
                <a:tc>
                  <a:txBody>
                    <a:bodyPr/>
                    <a:lstStyle/>
                    <a:p>
                      <a:pPr algn="just">
                        <a:lnSpc>
                          <a:spcPct val="150000"/>
                        </a:lnSpc>
                        <a:spcAft>
                          <a:spcPts val="0"/>
                        </a:spcAft>
                      </a:pPr>
                      <a:r>
                        <a:rPr lang="en-IN" sz="1200">
                          <a:effectLst/>
                        </a:rPr>
                        <a:t>Customers are choosing the convenience of pricing, online ordering and delivery options over in-store visits  (</a:t>
                      </a:r>
                      <a:r>
                        <a:rPr lang="en-IN" sz="1200">
                          <a:effectLst/>
                          <a:highlight>
                            <a:srgbClr val="FFFFFF"/>
                          </a:highlight>
                        </a:rPr>
                        <a:t>Meadows, et al. 2024</a:t>
                      </a:r>
                      <a:r>
                        <a:rPr lang="en-IN" sz="1200">
                          <a:effectLst/>
                        </a:rPr>
                        <a:t>)</a:t>
                      </a:r>
                      <a:endParaRPr lang="en-IN" sz="1100">
                        <a:effectLst/>
                        <a:latin typeface="Arial"/>
                        <a:ea typeface="Arial"/>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blipFill>
                      <a:blip r:embed="rId3"/>
                      <a:tile tx="0" ty="0" sx="100000" sy="100000" flip="none" algn="tl"/>
                    </a:blipFill>
                  </a:tcPr>
                </a:tc>
              </a:tr>
              <a:tr h="500187">
                <a:tc>
                  <a:txBody>
                    <a:bodyPr/>
                    <a:lstStyle/>
                    <a:p>
                      <a:pPr algn="ctr">
                        <a:lnSpc>
                          <a:spcPct val="150000"/>
                        </a:lnSpc>
                        <a:spcAft>
                          <a:spcPts val="0"/>
                        </a:spcAft>
                      </a:pPr>
                      <a:r>
                        <a:rPr lang="en-IN" sz="1200">
                          <a:effectLst/>
                        </a:rPr>
                        <a:t>How Much?</a:t>
                      </a:r>
                      <a:endParaRPr lang="en-IN" sz="1100">
                        <a:effectLst/>
                        <a:latin typeface="Arial"/>
                        <a:ea typeface="Arial"/>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blipFill>
                      <a:blip r:embed="rId3"/>
                      <a:tile tx="0" ty="0" sx="100000" sy="100000" flip="none" algn="tl"/>
                    </a:blipFill>
                  </a:tcPr>
                </a:tc>
                <a:tc>
                  <a:txBody>
                    <a:bodyPr/>
                    <a:lstStyle/>
                    <a:p>
                      <a:pPr algn="just">
                        <a:lnSpc>
                          <a:spcPct val="150000"/>
                        </a:lnSpc>
                        <a:spcAft>
                          <a:spcPts val="0"/>
                        </a:spcAft>
                      </a:pPr>
                      <a:r>
                        <a:rPr lang="en-IN" sz="1200" dirty="0">
                          <a:effectLst/>
                        </a:rPr>
                        <a:t>A 30% decline in tin-store sales over the last 12 months </a:t>
                      </a:r>
                      <a:endParaRPr lang="en-IN" sz="1100" dirty="0">
                        <a:effectLst/>
                        <a:latin typeface="Arial"/>
                        <a:ea typeface="Arial"/>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blipFill>
                      <a:blip r:embed="rId3"/>
                      <a:tile tx="0" ty="0" sx="100000" sy="100000" flip="none" algn="tl"/>
                    </a:blipFill>
                  </a:tcPr>
                </a:tc>
              </a:tr>
            </a:tbl>
          </a:graphicData>
        </a:graphic>
      </p:graphicFrame>
    </p:spTree>
    <p:extLst>
      <p:ext uri="{BB962C8B-B14F-4D97-AF65-F5344CB8AC3E}">
        <p14:creationId xmlns:p14="http://schemas.microsoft.com/office/powerpoint/2010/main" val="18744146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IN" b="1" i="1" dirty="0"/>
              <a:t>PESTLE analysis </a:t>
            </a:r>
            <a:endParaRPr lang="en-IN" dirty="0"/>
          </a:p>
          <a:p>
            <a:endParaRPr lang="en-IN" dirty="0"/>
          </a:p>
        </p:txBody>
      </p:sp>
      <p:sp>
        <p:nvSpPr>
          <p:cNvPr id="2" name="Title 1"/>
          <p:cNvSpPr>
            <a:spLocks noGrp="1"/>
          </p:cNvSpPr>
          <p:nvPr>
            <p:ph type="title"/>
          </p:nvPr>
        </p:nvSpPr>
        <p:spPr>
          <a:xfrm>
            <a:off x="457200" y="274638"/>
            <a:ext cx="8229600" cy="1477962"/>
          </a:xfrm>
        </p:spPr>
        <p:txBody>
          <a:bodyPr>
            <a:normAutofit fontScale="90000"/>
          </a:bodyPr>
          <a:lstStyle/>
          <a:p>
            <a:r>
              <a:rPr lang="en-IN" b="1" dirty="0"/>
              <a:t>External factors impacting the company</a:t>
            </a:r>
            <a:br>
              <a:rPr lang="en-IN" b="1" dirty="0"/>
            </a:br>
            <a:endParaRPr lang="en-IN" dirty="0"/>
          </a:p>
        </p:txBody>
      </p:sp>
      <p:graphicFrame>
        <p:nvGraphicFramePr>
          <p:cNvPr id="4" name="Table 3"/>
          <p:cNvGraphicFramePr>
            <a:graphicFrameLocks noGrp="1"/>
          </p:cNvGraphicFramePr>
          <p:nvPr>
            <p:extLst>
              <p:ext uri="{D42A27DB-BD31-4B8C-83A1-F6EECF244321}">
                <p14:modId xmlns:p14="http://schemas.microsoft.com/office/powerpoint/2010/main" val="1632502787"/>
              </p:ext>
            </p:extLst>
          </p:nvPr>
        </p:nvGraphicFramePr>
        <p:xfrm>
          <a:off x="533400" y="2057397"/>
          <a:ext cx="7772400" cy="4419604"/>
        </p:xfrm>
        <a:graphic>
          <a:graphicData uri="http://schemas.openxmlformats.org/drawingml/2006/table">
            <a:tbl>
              <a:tblPr>
                <a:tableStyleId>{FABFCF23-3B69-468F-B69F-88F6DE6A72F2}</a:tableStyleId>
              </a:tblPr>
              <a:tblGrid>
                <a:gridCol w="1693985"/>
                <a:gridCol w="6078415"/>
              </a:tblGrid>
              <a:tr h="631372">
                <a:tc>
                  <a:txBody>
                    <a:bodyPr/>
                    <a:lstStyle/>
                    <a:p>
                      <a:pPr algn="ctr">
                        <a:lnSpc>
                          <a:spcPct val="150000"/>
                        </a:lnSpc>
                        <a:spcAft>
                          <a:spcPts val="0"/>
                        </a:spcAft>
                      </a:pPr>
                      <a:r>
                        <a:rPr lang="en-IN" sz="1400" b="1" dirty="0">
                          <a:effectLst/>
                        </a:rPr>
                        <a:t>PESTLE</a:t>
                      </a:r>
                      <a:endParaRPr lang="en-IN" sz="1200" b="1" dirty="0">
                        <a:effectLst/>
                        <a:latin typeface="Arial"/>
                        <a:ea typeface="Arial"/>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a:txBody>
                    <a:bodyPr/>
                    <a:lstStyle/>
                    <a:p>
                      <a:pPr algn="ctr">
                        <a:lnSpc>
                          <a:spcPct val="150000"/>
                        </a:lnSpc>
                        <a:spcAft>
                          <a:spcPts val="0"/>
                        </a:spcAft>
                      </a:pPr>
                      <a:r>
                        <a:rPr lang="en-IN" sz="1400" b="1" dirty="0">
                          <a:effectLst/>
                        </a:rPr>
                        <a:t>Factor</a:t>
                      </a:r>
                      <a:endParaRPr lang="en-IN" sz="1200" b="1" dirty="0">
                        <a:effectLst/>
                        <a:latin typeface="Arial"/>
                        <a:ea typeface="Arial"/>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r>
              <a:tr h="631372">
                <a:tc>
                  <a:txBody>
                    <a:bodyPr/>
                    <a:lstStyle/>
                    <a:p>
                      <a:pPr algn="ctr">
                        <a:lnSpc>
                          <a:spcPct val="150000"/>
                        </a:lnSpc>
                        <a:spcAft>
                          <a:spcPts val="0"/>
                        </a:spcAft>
                      </a:pPr>
                      <a:r>
                        <a:rPr lang="en-IN" sz="1200">
                          <a:effectLst/>
                        </a:rPr>
                        <a:t>Political</a:t>
                      </a:r>
                      <a:endParaRPr lang="en-IN" sz="1100">
                        <a:effectLst/>
                        <a:latin typeface="Arial"/>
                        <a:ea typeface="Arial"/>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a:txBody>
                    <a:bodyPr/>
                    <a:lstStyle/>
                    <a:p>
                      <a:pPr algn="just">
                        <a:lnSpc>
                          <a:spcPct val="150000"/>
                        </a:lnSpc>
                        <a:spcAft>
                          <a:spcPts val="0"/>
                        </a:spcAft>
                      </a:pPr>
                      <a:r>
                        <a:rPr lang="en-IN" sz="1200">
                          <a:effectLst/>
                        </a:rPr>
                        <a:t>Rising costs of fresh flowers and supply chain disruption </a:t>
                      </a:r>
                      <a:endParaRPr lang="en-IN" sz="1100">
                        <a:effectLst/>
                        <a:latin typeface="Arial"/>
                        <a:ea typeface="Arial"/>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r>
              <a:tr h="631372">
                <a:tc>
                  <a:txBody>
                    <a:bodyPr/>
                    <a:lstStyle/>
                    <a:p>
                      <a:pPr algn="ctr">
                        <a:lnSpc>
                          <a:spcPct val="150000"/>
                        </a:lnSpc>
                        <a:spcAft>
                          <a:spcPts val="0"/>
                        </a:spcAft>
                      </a:pPr>
                      <a:r>
                        <a:rPr lang="en-IN" sz="1200">
                          <a:effectLst/>
                        </a:rPr>
                        <a:t>Economic</a:t>
                      </a:r>
                      <a:endParaRPr lang="en-IN" sz="1100">
                        <a:effectLst/>
                        <a:latin typeface="Arial"/>
                        <a:ea typeface="Arial"/>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a:txBody>
                    <a:bodyPr/>
                    <a:lstStyle/>
                    <a:p>
                      <a:pPr algn="just">
                        <a:lnSpc>
                          <a:spcPct val="150000"/>
                        </a:lnSpc>
                        <a:spcAft>
                          <a:spcPts val="0"/>
                        </a:spcAft>
                      </a:pPr>
                      <a:r>
                        <a:rPr lang="en-IN" sz="1200" dirty="0">
                          <a:effectLst/>
                        </a:rPr>
                        <a:t>High Inflation Rate (</a:t>
                      </a:r>
                      <a:r>
                        <a:rPr lang="en-IN" sz="1200" kern="1200" dirty="0" err="1">
                          <a:solidFill>
                            <a:schemeClr val="dk1"/>
                          </a:solidFill>
                          <a:effectLst/>
                          <a:latin typeface="+mn-lt"/>
                          <a:ea typeface="+mn-ea"/>
                          <a:cs typeface="+mn-cs"/>
                        </a:rPr>
                        <a:t>Lyden</a:t>
                      </a:r>
                      <a:r>
                        <a:rPr lang="en-IN" sz="1200" kern="1200" dirty="0">
                          <a:solidFill>
                            <a:schemeClr val="dk1"/>
                          </a:solidFill>
                          <a:effectLst/>
                          <a:latin typeface="+mn-lt"/>
                          <a:ea typeface="+mn-ea"/>
                          <a:cs typeface="+mn-cs"/>
                        </a:rPr>
                        <a:t>, et al. 2024</a:t>
                      </a:r>
                      <a:r>
                        <a:rPr lang="en-IN" sz="1200" dirty="0">
                          <a:effectLst/>
                        </a:rPr>
                        <a:t>)</a:t>
                      </a:r>
                      <a:endParaRPr lang="en-IN" sz="1100" dirty="0">
                        <a:effectLst/>
                        <a:latin typeface="Arial"/>
                        <a:ea typeface="Arial"/>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r>
              <a:tr h="631372">
                <a:tc>
                  <a:txBody>
                    <a:bodyPr/>
                    <a:lstStyle/>
                    <a:p>
                      <a:pPr algn="ctr">
                        <a:lnSpc>
                          <a:spcPct val="150000"/>
                        </a:lnSpc>
                        <a:spcAft>
                          <a:spcPts val="0"/>
                        </a:spcAft>
                      </a:pPr>
                      <a:r>
                        <a:rPr lang="en-IN" sz="1200">
                          <a:effectLst/>
                        </a:rPr>
                        <a:t>Social</a:t>
                      </a:r>
                      <a:endParaRPr lang="en-IN" sz="1100">
                        <a:effectLst/>
                        <a:latin typeface="Arial"/>
                        <a:ea typeface="Arial"/>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a:txBody>
                    <a:bodyPr/>
                    <a:lstStyle/>
                    <a:p>
                      <a:pPr algn="just">
                        <a:lnSpc>
                          <a:spcPct val="150000"/>
                        </a:lnSpc>
                        <a:spcAft>
                          <a:spcPts val="0"/>
                        </a:spcAft>
                      </a:pPr>
                      <a:r>
                        <a:rPr lang="en-IN" sz="1200">
                          <a:effectLst/>
                        </a:rPr>
                        <a:t>Consumers shifted towards online purchasing </a:t>
                      </a:r>
                      <a:endParaRPr lang="en-IN" sz="1100">
                        <a:effectLst/>
                        <a:latin typeface="Arial"/>
                        <a:ea typeface="Arial"/>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r>
              <a:tr h="631372">
                <a:tc>
                  <a:txBody>
                    <a:bodyPr/>
                    <a:lstStyle/>
                    <a:p>
                      <a:pPr algn="ctr">
                        <a:lnSpc>
                          <a:spcPct val="150000"/>
                        </a:lnSpc>
                        <a:spcAft>
                          <a:spcPts val="0"/>
                        </a:spcAft>
                      </a:pPr>
                      <a:r>
                        <a:rPr lang="en-IN" sz="1200">
                          <a:effectLst/>
                        </a:rPr>
                        <a:t>Technological</a:t>
                      </a:r>
                      <a:endParaRPr lang="en-IN" sz="1100">
                        <a:effectLst/>
                        <a:latin typeface="Arial"/>
                        <a:ea typeface="Arial"/>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a:txBody>
                    <a:bodyPr/>
                    <a:lstStyle/>
                    <a:p>
                      <a:pPr algn="just">
                        <a:lnSpc>
                          <a:spcPct val="150000"/>
                        </a:lnSpc>
                        <a:spcAft>
                          <a:spcPts val="0"/>
                        </a:spcAft>
                      </a:pPr>
                      <a:r>
                        <a:rPr lang="en-IN" sz="1200">
                          <a:effectLst/>
                        </a:rPr>
                        <a:t>Failed to meet the digital marketing trends </a:t>
                      </a:r>
                      <a:endParaRPr lang="en-IN" sz="1100">
                        <a:effectLst/>
                        <a:latin typeface="Arial"/>
                        <a:ea typeface="Arial"/>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r>
              <a:tr h="631372">
                <a:tc>
                  <a:txBody>
                    <a:bodyPr/>
                    <a:lstStyle/>
                    <a:p>
                      <a:pPr algn="ctr">
                        <a:lnSpc>
                          <a:spcPct val="150000"/>
                        </a:lnSpc>
                        <a:spcAft>
                          <a:spcPts val="0"/>
                        </a:spcAft>
                      </a:pPr>
                      <a:r>
                        <a:rPr lang="en-IN" sz="1200">
                          <a:effectLst/>
                        </a:rPr>
                        <a:t>Legal</a:t>
                      </a:r>
                      <a:endParaRPr lang="en-IN" sz="1100">
                        <a:effectLst/>
                        <a:latin typeface="Arial"/>
                        <a:ea typeface="Arial"/>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a:txBody>
                    <a:bodyPr/>
                    <a:lstStyle/>
                    <a:p>
                      <a:pPr algn="just">
                        <a:lnSpc>
                          <a:spcPct val="150000"/>
                        </a:lnSpc>
                        <a:spcAft>
                          <a:spcPts val="0"/>
                        </a:spcAft>
                      </a:pPr>
                      <a:r>
                        <a:rPr lang="en-IN" sz="1200" dirty="0">
                          <a:effectLst/>
                        </a:rPr>
                        <a:t>Comply with sustainable regulations (</a:t>
                      </a:r>
                      <a:r>
                        <a:rPr lang="en-IN" sz="1200" kern="1200" dirty="0">
                          <a:solidFill>
                            <a:schemeClr val="dk1"/>
                          </a:solidFill>
                          <a:effectLst/>
                          <a:latin typeface="+mn-lt"/>
                          <a:ea typeface="+mn-ea"/>
                          <a:cs typeface="+mn-cs"/>
                        </a:rPr>
                        <a:t>Grant, et al. 2024)</a:t>
                      </a: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r>
              <a:tr h="631372">
                <a:tc>
                  <a:txBody>
                    <a:bodyPr/>
                    <a:lstStyle/>
                    <a:p>
                      <a:pPr algn="ctr">
                        <a:lnSpc>
                          <a:spcPct val="150000"/>
                        </a:lnSpc>
                        <a:spcAft>
                          <a:spcPts val="0"/>
                        </a:spcAft>
                      </a:pPr>
                      <a:r>
                        <a:rPr lang="en-IN" sz="1200">
                          <a:effectLst/>
                        </a:rPr>
                        <a:t>Environmental</a:t>
                      </a:r>
                      <a:endParaRPr lang="en-IN" sz="1100">
                        <a:effectLst/>
                        <a:latin typeface="Arial"/>
                        <a:ea typeface="Arial"/>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a:txBody>
                    <a:bodyPr/>
                    <a:lstStyle/>
                    <a:p>
                      <a:pPr algn="just">
                        <a:lnSpc>
                          <a:spcPct val="150000"/>
                        </a:lnSpc>
                        <a:spcAft>
                          <a:spcPts val="0"/>
                        </a:spcAft>
                      </a:pPr>
                      <a:r>
                        <a:rPr lang="en-IN" sz="1200" dirty="0">
                          <a:effectLst/>
                        </a:rPr>
                        <a:t>Commitment to sustainable materials increases expenses </a:t>
                      </a:r>
                      <a:endParaRPr lang="en-IN" sz="1100" dirty="0">
                        <a:effectLst/>
                        <a:latin typeface="Arial"/>
                        <a:ea typeface="Arial"/>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r>
            </a:tbl>
          </a:graphicData>
        </a:graphic>
      </p:graphicFrame>
    </p:spTree>
    <p:extLst>
      <p:ext uri="{BB962C8B-B14F-4D97-AF65-F5344CB8AC3E}">
        <p14:creationId xmlns:p14="http://schemas.microsoft.com/office/powerpoint/2010/main" val="38911597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IN" b="1" i="1" dirty="0"/>
              <a:t>Effect:</a:t>
            </a:r>
            <a:r>
              <a:rPr lang="en-IN" dirty="0"/>
              <a:t> “significant downturn in revenue and foot traffic, struggling profitability”</a:t>
            </a:r>
          </a:p>
          <a:p>
            <a:endParaRPr lang="en-IN" dirty="0"/>
          </a:p>
        </p:txBody>
      </p:sp>
      <p:sp>
        <p:nvSpPr>
          <p:cNvPr id="2" name="Title 1"/>
          <p:cNvSpPr>
            <a:spLocks noGrp="1"/>
          </p:cNvSpPr>
          <p:nvPr>
            <p:ph type="title"/>
          </p:nvPr>
        </p:nvSpPr>
        <p:spPr/>
        <p:txBody>
          <a:bodyPr>
            <a:normAutofit fontScale="90000"/>
          </a:bodyPr>
          <a:lstStyle/>
          <a:p>
            <a:r>
              <a:rPr lang="en-IN" b="1" dirty="0"/>
              <a:t>Cause-and-effect analysis</a:t>
            </a:r>
            <a:br>
              <a:rPr lang="en-IN" b="1" dirty="0"/>
            </a:br>
            <a:endParaRPr lang="en-IN" dirty="0"/>
          </a:p>
        </p:txBody>
      </p:sp>
      <p:graphicFrame>
        <p:nvGraphicFramePr>
          <p:cNvPr id="4" name="Table 3"/>
          <p:cNvGraphicFramePr>
            <a:graphicFrameLocks noGrp="1"/>
          </p:cNvGraphicFramePr>
          <p:nvPr>
            <p:extLst>
              <p:ext uri="{D42A27DB-BD31-4B8C-83A1-F6EECF244321}">
                <p14:modId xmlns:p14="http://schemas.microsoft.com/office/powerpoint/2010/main" val="3231471674"/>
              </p:ext>
            </p:extLst>
          </p:nvPr>
        </p:nvGraphicFramePr>
        <p:xfrm>
          <a:off x="609600" y="2666998"/>
          <a:ext cx="7772400" cy="3629460"/>
        </p:xfrm>
        <a:graphic>
          <a:graphicData uri="http://schemas.openxmlformats.org/drawingml/2006/table">
            <a:tbl>
              <a:tblPr>
                <a:tableStyleId>{C4B1156A-380E-4F78-BDF5-A606A8083BF9}</a:tableStyleId>
              </a:tblPr>
              <a:tblGrid>
                <a:gridCol w="2179760"/>
                <a:gridCol w="5592640"/>
              </a:tblGrid>
              <a:tr h="581458">
                <a:tc>
                  <a:txBody>
                    <a:bodyPr/>
                    <a:lstStyle/>
                    <a:p>
                      <a:pPr algn="ctr">
                        <a:lnSpc>
                          <a:spcPct val="150000"/>
                        </a:lnSpc>
                        <a:spcAft>
                          <a:spcPts val="0"/>
                        </a:spcAft>
                      </a:pPr>
                      <a:r>
                        <a:rPr lang="en-IN" sz="1400" b="1" dirty="0">
                          <a:effectLst/>
                        </a:rPr>
                        <a:t>Category</a:t>
                      </a:r>
                      <a:endParaRPr lang="en-IN" sz="1200" b="1" dirty="0">
                        <a:effectLst/>
                        <a:latin typeface="Arial"/>
                        <a:ea typeface="Arial"/>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50000"/>
                        </a:lnSpc>
                        <a:spcAft>
                          <a:spcPts val="0"/>
                        </a:spcAft>
                      </a:pPr>
                      <a:r>
                        <a:rPr lang="en-IN" sz="1400" b="1" dirty="0">
                          <a:effectLst/>
                        </a:rPr>
                        <a:t>Cause and Root analysis</a:t>
                      </a:r>
                      <a:endParaRPr lang="en-IN" sz="1200" b="1" dirty="0">
                        <a:effectLst/>
                        <a:latin typeface="Arial"/>
                        <a:ea typeface="Arial"/>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581458">
                <a:tc>
                  <a:txBody>
                    <a:bodyPr/>
                    <a:lstStyle/>
                    <a:p>
                      <a:pPr algn="ctr">
                        <a:lnSpc>
                          <a:spcPct val="150000"/>
                        </a:lnSpc>
                        <a:spcAft>
                          <a:spcPts val="0"/>
                        </a:spcAft>
                      </a:pPr>
                      <a:r>
                        <a:rPr lang="en-IN" sz="1200">
                          <a:effectLst/>
                        </a:rPr>
                        <a:t>Methods</a:t>
                      </a:r>
                      <a:endParaRPr lang="en-IN" sz="1100">
                        <a:effectLst/>
                        <a:latin typeface="Arial"/>
                        <a:ea typeface="Arial"/>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0"/>
                        </a:spcAft>
                      </a:pPr>
                      <a:r>
                        <a:rPr lang="en-IN" sz="1200">
                          <a:effectLst/>
                        </a:rPr>
                        <a:t>Outdated business model </a:t>
                      </a:r>
                      <a:endParaRPr lang="en-IN" sz="1100">
                        <a:effectLst/>
                        <a:latin typeface="Arial"/>
                        <a:ea typeface="Arial"/>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581458">
                <a:tc>
                  <a:txBody>
                    <a:bodyPr/>
                    <a:lstStyle/>
                    <a:p>
                      <a:pPr algn="ctr">
                        <a:lnSpc>
                          <a:spcPct val="150000"/>
                        </a:lnSpc>
                        <a:spcAft>
                          <a:spcPts val="0"/>
                        </a:spcAft>
                      </a:pPr>
                      <a:r>
                        <a:rPr lang="en-IN" sz="1200">
                          <a:effectLst/>
                        </a:rPr>
                        <a:t>Technology</a:t>
                      </a:r>
                      <a:endParaRPr lang="en-IN" sz="1100">
                        <a:effectLst/>
                        <a:latin typeface="Arial"/>
                        <a:ea typeface="Arial"/>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0"/>
                        </a:spcAft>
                      </a:pPr>
                      <a:r>
                        <a:rPr lang="en-IN" sz="1200">
                          <a:effectLst/>
                        </a:rPr>
                        <a:t>Lack of effective digital presence </a:t>
                      </a:r>
                      <a:endParaRPr lang="en-IN" sz="1100">
                        <a:effectLst/>
                        <a:latin typeface="Arial"/>
                        <a:ea typeface="Arial"/>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581458">
                <a:tc>
                  <a:txBody>
                    <a:bodyPr/>
                    <a:lstStyle/>
                    <a:p>
                      <a:pPr algn="ctr">
                        <a:lnSpc>
                          <a:spcPct val="150000"/>
                        </a:lnSpc>
                        <a:spcAft>
                          <a:spcPts val="0"/>
                        </a:spcAft>
                      </a:pPr>
                      <a:r>
                        <a:rPr lang="en-IN" sz="1200" dirty="0">
                          <a:effectLst/>
                        </a:rPr>
                        <a:t>People</a:t>
                      </a:r>
                      <a:endParaRPr lang="en-IN" sz="1100" dirty="0">
                        <a:effectLst/>
                        <a:latin typeface="Arial"/>
                        <a:ea typeface="Arial"/>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0"/>
                        </a:spcAft>
                      </a:pPr>
                      <a:r>
                        <a:rPr lang="en-IN" sz="1200">
                          <a:effectLst/>
                        </a:rPr>
                        <a:t>Lack of expertise on digital marketing trends </a:t>
                      </a:r>
                      <a:endParaRPr lang="en-IN" sz="1100">
                        <a:effectLst/>
                        <a:latin typeface="Arial"/>
                        <a:ea typeface="Arial"/>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722170">
                <a:tc>
                  <a:txBody>
                    <a:bodyPr/>
                    <a:lstStyle/>
                    <a:p>
                      <a:pPr algn="ctr">
                        <a:lnSpc>
                          <a:spcPct val="150000"/>
                        </a:lnSpc>
                        <a:spcAft>
                          <a:spcPts val="0"/>
                        </a:spcAft>
                      </a:pPr>
                      <a:r>
                        <a:rPr lang="en-IN" sz="1200">
                          <a:effectLst/>
                        </a:rPr>
                        <a:t>Environment</a:t>
                      </a:r>
                      <a:endParaRPr lang="en-IN" sz="1100">
                        <a:effectLst/>
                        <a:latin typeface="Arial"/>
                        <a:ea typeface="Arial"/>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0"/>
                        </a:spcAft>
                      </a:pPr>
                      <a:r>
                        <a:rPr kumimoji="0" lang="en-IN" sz="1200" kern="1200" dirty="0">
                          <a:solidFill>
                            <a:schemeClr val="dk1"/>
                          </a:solidFill>
                          <a:effectLst/>
                          <a:latin typeface="+mn-lt"/>
                          <a:ea typeface="+mn-ea"/>
                          <a:cs typeface="+mn-cs"/>
                        </a:rPr>
                        <a:t>Increasing</a:t>
                      </a:r>
                      <a:r>
                        <a:rPr lang="en-IN" sz="1200" dirty="0">
                          <a:effectLst/>
                        </a:rPr>
                        <a:t> </a:t>
                      </a:r>
                      <a:r>
                        <a:rPr kumimoji="0" lang="en-IN" sz="1200" kern="1200" dirty="0">
                          <a:solidFill>
                            <a:schemeClr val="dk1"/>
                          </a:solidFill>
                          <a:effectLst/>
                          <a:latin typeface="+mn-lt"/>
                          <a:ea typeface="+mn-ea"/>
                          <a:cs typeface="+mn-cs"/>
                        </a:rPr>
                        <a:t>competition</a:t>
                      </a:r>
                      <a:r>
                        <a:rPr lang="en-IN" sz="1200" dirty="0">
                          <a:effectLst/>
                        </a:rPr>
                        <a:t> among companies with strong digital presence (</a:t>
                      </a:r>
                      <a:r>
                        <a:rPr kumimoji="0" lang="en-IN" sz="1200" kern="1200" dirty="0">
                          <a:solidFill>
                            <a:schemeClr val="dk1"/>
                          </a:solidFill>
                          <a:effectLst/>
                          <a:latin typeface="+mn-lt"/>
                          <a:ea typeface="+mn-ea"/>
                          <a:cs typeface="+mn-cs"/>
                        </a:rPr>
                        <a:t>Stone, et al. 2024)</a:t>
                      </a: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581458">
                <a:tc>
                  <a:txBody>
                    <a:bodyPr/>
                    <a:lstStyle/>
                    <a:p>
                      <a:pPr algn="ctr">
                        <a:lnSpc>
                          <a:spcPct val="150000"/>
                        </a:lnSpc>
                        <a:spcAft>
                          <a:spcPts val="0"/>
                        </a:spcAft>
                      </a:pPr>
                      <a:r>
                        <a:rPr lang="en-IN" sz="1200">
                          <a:effectLst/>
                        </a:rPr>
                        <a:t>Finance</a:t>
                      </a:r>
                      <a:endParaRPr lang="en-IN" sz="1100">
                        <a:effectLst/>
                        <a:latin typeface="Arial"/>
                        <a:ea typeface="Arial"/>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0"/>
                        </a:spcAft>
                      </a:pPr>
                      <a:r>
                        <a:rPr lang="en-IN" sz="1200" dirty="0">
                          <a:effectLst/>
                        </a:rPr>
                        <a:t>Rising operational costs outpacing revenue growth </a:t>
                      </a:r>
                      <a:endParaRPr lang="en-IN" sz="1100" dirty="0">
                        <a:effectLst/>
                        <a:latin typeface="Arial"/>
                        <a:ea typeface="Arial"/>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15687457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IN" dirty="0"/>
              <a:t>Digital disconnect </a:t>
            </a:r>
          </a:p>
          <a:p>
            <a:pPr lvl="0"/>
            <a:r>
              <a:rPr lang="en-IN" dirty="0"/>
              <a:t>Cost inefficiency </a:t>
            </a:r>
          </a:p>
          <a:p>
            <a:pPr lvl="0"/>
            <a:r>
              <a:rPr lang="en-IN" dirty="0"/>
              <a:t>Competitive disadvantages </a:t>
            </a:r>
          </a:p>
          <a:p>
            <a:endParaRPr lang="en-IN" dirty="0"/>
          </a:p>
        </p:txBody>
      </p:sp>
      <p:sp>
        <p:nvSpPr>
          <p:cNvPr id="2" name="Title 1"/>
          <p:cNvSpPr>
            <a:spLocks noGrp="1"/>
          </p:cNvSpPr>
          <p:nvPr>
            <p:ph type="title"/>
          </p:nvPr>
        </p:nvSpPr>
        <p:spPr/>
        <p:txBody>
          <a:bodyPr>
            <a:normAutofit fontScale="90000"/>
          </a:bodyPr>
          <a:lstStyle/>
          <a:p>
            <a:r>
              <a:rPr lang="en-IN" b="1" dirty="0"/>
              <a:t>Conclusion </a:t>
            </a:r>
            <a:br>
              <a:rPr lang="en-IN" b="1" dirty="0"/>
            </a:br>
            <a:endParaRPr lang="en-IN" dirty="0"/>
          </a:p>
        </p:txBody>
      </p:sp>
    </p:spTree>
    <p:extLst>
      <p:ext uri="{BB962C8B-B14F-4D97-AF65-F5344CB8AC3E}">
        <p14:creationId xmlns:p14="http://schemas.microsoft.com/office/powerpoint/2010/main" val="28783431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55000" lnSpcReduction="20000"/>
          </a:bodyPr>
          <a:lstStyle/>
          <a:p>
            <a:r>
              <a:rPr lang="en-IN" dirty="0"/>
              <a:t>Gomes, Â., Pereira, I.V. and Pinto, S., (2025). Optimizing Social Media Strategies for Enhanced Performance: A Case Study of the Florist. In </a:t>
            </a:r>
            <a:r>
              <a:rPr lang="en-IN" i="1" dirty="0"/>
              <a:t>Cases on Effective Digital Marketing for Competitive Organizations</a:t>
            </a:r>
            <a:r>
              <a:rPr lang="en-IN" dirty="0"/>
              <a:t> (pp. 273-310). IGI Global Scientific Publishing.</a:t>
            </a:r>
          </a:p>
          <a:p>
            <a:r>
              <a:rPr lang="en-IN" dirty="0"/>
              <a:t>Grant, D.B., </a:t>
            </a:r>
            <a:r>
              <a:rPr lang="en-IN" dirty="0" err="1"/>
              <a:t>Banomyong</a:t>
            </a:r>
            <a:r>
              <a:rPr lang="en-IN" dirty="0"/>
              <a:t>, R. and Gibson, B.J., (2024). A brave new world for retail logistics and SCM in the 2020s and beyond. </a:t>
            </a:r>
            <a:r>
              <a:rPr lang="en-IN" i="1" dirty="0"/>
              <a:t>International Journal of Logistics Research and Applications</a:t>
            </a:r>
            <a:r>
              <a:rPr lang="en-IN" dirty="0"/>
              <a:t>, </a:t>
            </a:r>
            <a:r>
              <a:rPr lang="en-IN" i="1" dirty="0"/>
              <a:t>27</a:t>
            </a:r>
            <a:r>
              <a:rPr lang="en-IN" dirty="0"/>
              <a:t>(11), pp.1925-1938.</a:t>
            </a:r>
          </a:p>
          <a:p>
            <a:r>
              <a:rPr lang="en-IN" dirty="0" err="1"/>
              <a:t>Heinze</a:t>
            </a:r>
            <a:r>
              <a:rPr lang="en-IN" dirty="0"/>
              <a:t>, A. and Cano, M., (2024). SEO strategy for a digital presence. In </a:t>
            </a:r>
            <a:r>
              <a:rPr lang="en-IN" i="1" dirty="0"/>
              <a:t>Digital and Social Media Marketing</a:t>
            </a:r>
            <a:r>
              <a:rPr lang="en-IN" dirty="0"/>
              <a:t> (pp. 229-249). </a:t>
            </a:r>
            <a:r>
              <a:rPr lang="en-IN" dirty="0" err="1"/>
              <a:t>Routledge</a:t>
            </a:r>
            <a:r>
              <a:rPr lang="en-IN" dirty="0"/>
              <a:t>.</a:t>
            </a:r>
          </a:p>
          <a:p>
            <a:r>
              <a:rPr lang="en-IN" dirty="0" err="1"/>
              <a:t>Lyden</a:t>
            </a:r>
            <a:r>
              <a:rPr lang="en-IN" dirty="0"/>
              <a:t>, A., </a:t>
            </a:r>
            <a:r>
              <a:rPr lang="en-IN" dirty="0" err="1"/>
              <a:t>Alene</a:t>
            </a:r>
            <a:r>
              <a:rPr lang="en-IN" dirty="0"/>
              <a:t>, S., Connor, P., </a:t>
            </a:r>
            <a:r>
              <a:rPr lang="en-IN" dirty="0" err="1"/>
              <a:t>Renaldi</a:t>
            </a:r>
            <a:r>
              <a:rPr lang="en-IN" dirty="0"/>
              <a:t>, R. and Watson, S., (2024).  Impact of locational pricing on the roll out of heat pumps in the UK. </a:t>
            </a:r>
            <a:r>
              <a:rPr lang="en-IN" i="1" dirty="0"/>
              <a:t>Energy Policy</a:t>
            </a:r>
            <a:r>
              <a:rPr lang="en-IN" dirty="0"/>
              <a:t>, </a:t>
            </a:r>
            <a:r>
              <a:rPr lang="en-IN" i="1" dirty="0"/>
              <a:t>187</a:t>
            </a:r>
            <a:r>
              <a:rPr lang="en-IN" dirty="0"/>
              <a:t>, p.114043.</a:t>
            </a:r>
          </a:p>
          <a:p>
            <a:r>
              <a:rPr lang="en-IN" dirty="0"/>
              <a:t>Meadows, J., Montano, M., </a:t>
            </a:r>
            <a:r>
              <a:rPr lang="en-IN" dirty="0" err="1"/>
              <a:t>Alfar</a:t>
            </a:r>
            <a:r>
              <a:rPr lang="en-IN" dirty="0"/>
              <a:t>, A.J., </a:t>
            </a:r>
            <a:r>
              <a:rPr lang="en-IN" dirty="0" err="1"/>
              <a:t>Başkan</a:t>
            </a:r>
            <a:r>
              <a:rPr lang="en-IN" dirty="0"/>
              <a:t>, Ö.Y., De </a:t>
            </a:r>
            <a:r>
              <a:rPr lang="en-IN" dirty="0" err="1"/>
              <a:t>Brún</a:t>
            </a:r>
            <a:r>
              <a:rPr lang="en-IN" dirty="0"/>
              <a:t>, C., Hill, J., </a:t>
            </a:r>
            <a:r>
              <a:rPr lang="en-IN" dirty="0" err="1"/>
              <a:t>McClatchey</a:t>
            </a:r>
            <a:r>
              <a:rPr lang="en-IN" dirty="0"/>
              <a:t>, R., </a:t>
            </a:r>
            <a:r>
              <a:rPr lang="en-IN" dirty="0" err="1"/>
              <a:t>Kallfa</a:t>
            </a:r>
            <a:r>
              <a:rPr lang="en-IN" dirty="0"/>
              <a:t>, N. and </a:t>
            </a:r>
            <a:r>
              <a:rPr lang="en-IN" dirty="0" err="1"/>
              <a:t>Fernandes</a:t>
            </a:r>
            <a:r>
              <a:rPr lang="en-IN" dirty="0"/>
              <a:t>, G.S., (2024). The impact of the cost-of-living crisis on population health in the UK: rapid evidence review. </a:t>
            </a:r>
            <a:r>
              <a:rPr lang="en-IN" i="1" dirty="0"/>
              <a:t>BMC Public Health</a:t>
            </a:r>
            <a:r>
              <a:rPr lang="en-IN" dirty="0"/>
              <a:t>, </a:t>
            </a:r>
            <a:r>
              <a:rPr lang="en-IN" i="1" dirty="0"/>
              <a:t>24</a:t>
            </a:r>
            <a:r>
              <a:rPr lang="en-IN" dirty="0"/>
              <a:t>(1), p.561.</a:t>
            </a:r>
          </a:p>
          <a:p>
            <a:r>
              <a:rPr lang="en-IN" dirty="0"/>
              <a:t>Stone, R.A., Brown, A., Douglas, F., Green, M.A., Hunter, E., Lonnie, M., </a:t>
            </a:r>
            <a:r>
              <a:rPr lang="en-IN" dirty="0" err="1"/>
              <a:t>Johnstone</a:t>
            </a:r>
            <a:r>
              <a:rPr lang="en-IN" dirty="0"/>
              <a:t>, A.M., Hardman, C.A. and Team, F.F., (2024). The impact of the cost of living crisis and food insecurity on food purchasing behaviours and food preparation practices in people living with obesity. </a:t>
            </a:r>
            <a:r>
              <a:rPr lang="en-IN" i="1" dirty="0"/>
              <a:t>Appetite</a:t>
            </a:r>
            <a:r>
              <a:rPr lang="en-IN" dirty="0"/>
              <a:t>, </a:t>
            </a:r>
            <a:r>
              <a:rPr lang="en-IN" i="1" dirty="0"/>
              <a:t>196</a:t>
            </a:r>
            <a:r>
              <a:rPr lang="en-IN" dirty="0"/>
              <a:t>, p.107255.</a:t>
            </a:r>
          </a:p>
          <a:p>
            <a:r>
              <a:rPr lang="en-IN" dirty="0"/>
              <a:t> </a:t>
            </a:r>
          </a:p>
          <a:p>
            <a:endParaRPr lang="en-IN" dirty="0"/>
          </a:p>
        </p:txBody>
      </p:sp>
      <p:sp>
        <p:nvSpPr>
          <p:cNvPr id="2" name="Title 1"/>
          <p:cNvSpPr>
            <a:spLocks noGrp="1"/>
          </p:cNvSpPr>
          <p:nvPr>
            <p:ph type="title"/>
          </p:nvPr>
        </p:nvSpPr>
        <p:spPr/>
        <p:txBody>
          <a:bodyPr>
            <a:normAutofit fontScale="90000"/>
          </a:bodyPr>
          <a:lstStyle/>
          <a:p>
            <a:r>
              <a:rPr lang="en-IN" b="1" dirty="0"/>
              <a:t>References</a:t>
            </a:r>
            <a:br>
              <a:rPr lang="en-IN" b="1" dirty="0"/>
            </a:br>
            <a:endParaRPr lang="en-IN" dirty="0"/>
          </a:p>
        </p:txBody>
      </p:sp>
    </p:spTree>
    <p:extLst>
      <p:ext uri="{BB962C8B-B14F-4D97-AF65-F5344CB8AC3E}">
        <p14:creationId xmlns:p14="http://schemas.microsoft.com/office/powerpoint/2010/main" val="385782864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5</TotalTime>
  <Words>1170</Words>
  <Application>Microsoft Office PowerPoint</Application>
  <PresentationFormat>On-screen Show (4:3)</PresentationFormat>
  <Paragraphs>81</Paragraphs>
  <Slides>7</Slides>
  <Notes>5</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Concourse</vt:lpstr>
      <vt:lpstr>Component 1: Individual Presentation Green Haven Florists</vt:lpstr>
      <vt:lpstr>Introduction  </vt:lpstr>
      <vt:lpstr>The nature and scope of the problem </vt:lpstr>
      <vt:lpstr>External factors impacting the company </vt:lpstr>
      <vt:lpstr>Cause-and-effect analysis </vt:lpstr>
      <vt:lpstr>Conclusion  </vt:lpstr>
      <vt:lpstr>References </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Component 1: Individual Presentation Green Haven Florists</dc:title>
  <cp:revision>2</cp:revision>
  <dcterms:created xsi:type="dcterms:W3CDTF">2006-08-16T00:00:00Z</dcterms:created>
  <dcterms:modified xsi:type="dcterms:W3CDTF">2025-11-04T17:24:14Z</dcterms:modified>
</cp:coreProperties>
</file>