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9" r:id="rId3"/>
    <p:sldId id="272" r:id="rId4"/>
    <p:sldId id="257" r:id="rId5"/>
    <p:sldId id="259" r:id="rId6"/>
    <p:sldId id="265" r:id="rId7"/>
    <p:sldId id="260" r:id="rId8"/>
    <p:sldId id="266" r:id="rId9"/>
    <p:sldId id="264" r:id="rId10"/>
    <p:sldId id="270" r:id="rId11"/>
    <p:sldId id="274" r:id="rId12"/>
    <p:sldId id="276" r:id="rId13"/>
    <p:sldId id="275" r:id="rId14"/>
    <p:sldId id="263" r:id="rId15"/>
    <p:sldId id="268" r:id="rId16"/>
    <p:sldId id="271" r:id="rId17"/>
    <p:sldId id="277" r:id="rId18"/>
    <p:sldId id="267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DFDF"/>
    <a:srgbClr val="FFF0F0"/>
    <a:srgbClr val="FADC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475D5A-DC1C-6A25-B014-97EABFEDC52A}" v="1585" dt="2023-11-15T15:39:57.511"/>
    <p1510:client id="{4EC33509-62CE-4D49-BFBB-376752264BF1}" v="3247" dt="2023-11-16T14:31:44.834"/>
    <p1510:client id="{56876FD6-F2DB-493A-855B-A37A1F2D354C}" v="451" dt="2023-11-14T21:48:58.375"/>
    <p1510:client id="{670EE38E-FB6E-6E0F-FF80-91A5A3DC6982}" v="1" dt="2023-11-20T14:04:42.113"/>
    <p1510:client id="{920A9881-8345-7C46-A599-C9506F05EF87}" v="315" dt="2023-11-20T13:56:22.6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8894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92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4764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357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825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257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51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640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363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674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976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466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youtu.be/7sfb63gf5W0?si=1KkXO9JqsZctPLcB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aniharte.wordpress.com/2013/08/09/review-of-fantastic-mr-fox/" TargetMode="External"/><Relationship Id="rId2" Type="http://schemas.openxmlformats.org/officeDocument/2006/relationships/hyperlink" Target="https://elvtr.com/blog/how-to-create-a-strong-visual-narrativ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aterpress.com/blog/five-act-story-structure" TargetMode="External"/><Relationship Id="rId4" Type="http://schemas.openxmlformats.org/officeDocument/2006/relationships/hyperlink" Target="https://www.booksbythebushel.com/a-ball-for-daisy-board-book/%C2%A0%5b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books/edition/Prose_Fiction_An_Introduction_to_the_Sem/TGDIDwAAQBAJ?hl=en&amp;gbpv=1&amp;dq=Freytag%27s+pyramid+stages&amp;pg=PT35&amp;printsec=frontcover&#8203;" TargetMode="External"/><Relationship Id="rId2" Type="http://schemas.openxmlformats.org/officeDocument/2006/relationships/hyperlink" Target="https://www.google.co.uk/books/edition/History_of_Illustration/WMVcEAAAQBAJ?hl=en&amp;gbpv=1&amp;dq=what+is+illustration&amp;printsec=frontcover&#8203;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.uk/books/edition/What_is_Illustration/JfcYzi5M1rUC?hl=en&amp;gbpv=1&amp;dq=what+is+illustration&amp;printsec=frontcover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7sfb63gf5W0&#160;%5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0513689-D00A-4D15-B8A3-AA50EC4B2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ABBD00-C306-A495-A0A4-5457D0FD4517}"/>
              </a:ext>
            </a:extLst>
          </p:cNvPr>
          <p:cNvSpPr txBox="1"/>
          <p:nvPr/>
        </p:nvSpPr>
        <p:spPr>
          <a:xfrm>
            <a:off x="1292087" y="1583634"/>
            <a:ext cx="9594572" cy="3693319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>
                <a:solidFill>
                  <a:schemeClr val="bg2"/>
                </a:solidFill>
              </a:rPr>
              <a:t>An introduction to illustration</a:t>
            </a:r>
          </a:p>
          <a:p>
            <a:pPr algn="ctr"/>
            <a:endParaRPr lang="en-US" sz="6000" b="1">
              <a:solidFill>
                <a:schemeClr val="bg2"/>
              </a:solidFill>
            </a:endParaRPr>
          </a:p>
          <a:p>
            <a:pPr algn="ctr"/>
            <a:r>
              <a:rPr lang="en-US" sz="5400">
                <a:solidFill>
                  <a:schemeClr val="bg2"/>
                </a:solidFill>
              </a:rPr>
              <a:t>Creating visual narrative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510D5-B2C3-A095-B095-8F706BF8E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/>
                </a:solidFill>
                <a:cs typeface="Calibri Light"/>
              </a:rPr>
              <a:t>What is illustration?</a:t>
            </a:r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46C48-E684-80EE-5CEA-ECA3C5E1E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>
              <a:cs typeface="Calibri"/>
            </a:endParaRPr>
          </a:p>
          <a:p>
            <a:pPr marL="0" indent="0">
              <a:buNone/>
            </a:pPr>
            <a:r>
              <a:rPr lang="en-GB" sz="2400">
                <a:solidFill>
                  <a:schemeClr val="tx2"/>
                </a:solidFill>
                <a:cs typeface="Calibri"/>
              </a:rPr>
              <a:t>Simply put, illustration is visual communication through pictorial means. Etymologically, it's Latin root,</a:t>
            </a:r>
            <a:r>
              <a:rPr lang="en-GB" sz="2400" i="1">
                <a:solidFill>
                  <a:schemeClr val="tx2"/>
                </a:solidFill>
                <a:cs typeface="Calibri"/>
              </a:rPr>
              <a:t> lux</a:t>
            </a:r>
            <a:r>
              <a:rPr lang="en-GB" sz="2400">
                <a:solidFill>
                  <a:schemeClr val="tx2"/>
                </a:solidFill>
                <a:cs typeface="Calibri"/>
              </a:rPr>
              <a:t>, means "to shine light upon"- to enable understanding. (Doyle, Grove and Sherman, 2019, p. xvii)</a:t>
            </a:r>
          </a:p>
          <a:p>
            <a:pPr marL="0" indent="0">
              <a:buNone/>
            </a:pPr>
            <a:endParaRPr lang="en-GB"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32047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02B7C-555A-B3BA-F640-C6FFEBE00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tx2"/>
                </a:solidFill>
                <a:cs typeface="Calibri Light"/>
              </a:rPr>
              <a:t>Why do we use illustration?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88036-7840-634E-E94F-D4EB2D758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965960"/>
            <a:ext cx="10863471" cy="4038600"/>
          </a:xfrm>
          <a:ln>
            <a:solidFill>
              <a:schemeClr val="bg1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/>
            <a:endParaRPr lang="en-US">
              <a:cs typeface="Calibri"/>
            </a:endParaRPr>
          </a:p>
          <a:p>
            <a:pPr marL="514350" indent="-514350">
              <a:buAutoNum type="arabicPeriod"/>
            </a:pPr>
            <a:r>
              <a:rPr lang="en-US" sz="2800" b="1">
                <a:solidFill>
                  <a:schemeClr val="tx2"/>
                </a:solidFill>
                <a:cs typeface="Calibri"/>
              </a:rPr>
              <a:t>To document</a:t>
            </a:r>
            <a:r>
              <a:rPr lang="en-US" sz="2800">
                <a:solidFill>
                  <a:schemeClr val="tx2"/>
                </a:solidFill>
                <a:cs typeface="Calibri"/>
              </a:rPr>
              <a:t> (create a visual record of a thing or person)</a:t>
            </a:r>
            <a:endParaRPr lang="en-US" sz="2800">
              <a:solidFill>
                <a:schemeClr val="tx2"/>
              </a:solidFill>
            </a:endParaRPr>
          </a:p>
          <a:p>
            <a:pPr marL="514350" indent="-514350">
              <a:buAutoNum type="arabicPeriod"/>
            </a:pPr>
            <a:endParaRPr lang="en-US" sz="2800">
              <a:solidFill>
                <a:schemeClr val="tx2"/>
              </a:solidFill>
              <a:cs typeface="Calibri"/>
            </a:endParaRPr>
          </a:p>
          <a:p>
            <a:pPr marL="514350" indent="-514350">
              <a:buAutoNum type="arabicPeriod"/>
            </a:pPr>
            <a:r>
              <a:rPr lang="en-US" sz="2800" b="1">
                <a:solidFill>
                  <a:schemeClr val="tx2"/>
                </a:solidFill>
                <a:cs typeface="Calibri"/>
              </a:rPr>
              <a:t>Narrate</a:t>
            </a:r>
            <a:r>
              <a:rPr lang="en-US" sz="2800">
                <a:solidFill>
                  <a:schemeClr val="tx2"/>
                </a:solidFill>
                <a:cs typeface="Calibri"/>
              </a:rPr>
              <a:t> (to explain or entertain; storytelling)</a:t>
            </a:r>
          </a:p>
          <a:p>
            <a:pPr marL="514350" indent="-514350">
              <a:buAutoNum type="arabicPeriod"/>
            </a:pPr>
            <a:endParaRPr lang="en-US" sz="2800">
              <a:solidFill>
                <a:schemeClr val="tx2"/>
              </a:solidFill>
              <a:cs typeface="Calibri"/>
            </a:endParaRPr>
          </a:p>
          <a:p>
            <a:pPr marL="514350" indent="-514350">
              <a:buAutoNum type="arabicPeriod"/>
            </a:pPr>
            <a:r>
              <a:rPr lang="en-US" sz="2800" b="1">
                <a:solidFill>
                  <a:schemeClr val="tx2"/>
                </a:solidFill>
                <a:cs typeface="Calibri"/>
              </a:rPr>
              <a:t>To persuade</a:t>
            </a:r>
            <a:r>
              <a:rPr lang="en-US" sz="2800">
                <a:solidFill>
                  <a:schemeClr val="tx2"/>
                </a:solidFill>
                <a:cs typeface="Calibri"/>
              </a:rPr>
              <a:t> (to establish, maintain, or discredit ideas)</a:t>
            </a:r>
          </a:p>
          <a:p>
            <a:pPr marL="514350" indent="-514350">
              <a:buAutoNum type="arabicPeriod"/>
            </a:pPr>
            <a:endParaRPr lang="en-US" sz="2800">
              <a:solidFill>
                <a:schemeClr val="tx2"/>
              </a:solidFill>
              <a:cs typeface="Calibri"/>
            </a:endParaRPr>
          </a:p>
          <a:p>
            <a:pPr marL="514350" indent="-514350">
              <a:buAutoNum type="arabicPeriod"/>
            </a:pPr>
            <a:r>
              <a:rPr lang="en-US" sz="2800" b="1">
                <a:solidFill>
                  <a:schemeClr val="tx2"/>
                </a:solidFill>
                <a:cs typeface="Calibri"/>
              </a:rPr>
              <a:t>To ornament</a:t>
            </a:r>
            <a:r>
              <a:rPr lang="en-US" sz="2800">
                <a:solidFill>
                  <a:schemeClr val="tx2"/>
                </a:solidFill>
                <a:cs typeface="Calibri"/>
              </a:rPr>
              <a:t> (to enhance life or to concretize identity through decoration)</a:t>
            </a:r>
          </a:p>
          <a:p>
            <a:pPr marL="457200" indent="-457200">
              <a:buAutoNum type="arabicPeriod"/>
            </a:pPr>
            <a:endParaRPr lang="en-US">
              <a:solidFill>
                <a:schemeClr val="tx2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238CBB-1DDE-8E64-A90F-BD72257718D9}"/>
              </a:ext>
            </a:extLst>
          </p:cNvPr>
          <p:cNvSpPr txBox="1"/>
          <p:nvPr/>
        </p:nvSpPr>
        <p:spPr>
          <a:xfrm>
            <a:off x="6144637" y="6006830"/>
            <a:ext cx="5442624" cy="11859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400"/>
              </a:spcBef>
            </a:pPr>
            <a:r>
              <a:rPr lang="en-GB" sz="2400">
                <a:solidFill>
                  <a:schemeClr val="tx2"/>
                </a:solidFill>
                <a:ea typeface="+mn-lt"/>
                <a:cs typeface="+mn-lt"/>
              </a:rPr>
              <a:t>(Doyle, Grove and Sherman, 2019, p. xvii)</a:t>
            </a:r>
            <a:endParaRPr lang="en-US" sz="2400">
              <a:solidFill>
                <a:srgbClr val="335B74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400"/>
              </a:spcBef>
            </a:pPr>
            <a:endParaRPr lang="en-GB" sz="2200">
              <a:solidFill>
                <a:srgbClr val="1CADE4"/>
              </a:solidFill>
              <a:ea typeface="+mn-lt"/>
              <a:cs typeface="+mn-lt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45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640A4-1D99-EFE2-266C-3EFCC35F2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/>
                </a:solidFill>
                <a:cs typeface="Calibri Light"/>
              </a:rPr>
              <a:t>Learning outcomes</a:t>
            </a:r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C6FD3-7498-0AC1-E2C1-074687A244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solidFill>
                <a:schemeClr val="tx2"/>
              </a:solidFill>
              <a:cs typeface="Calibri"/>
            </a:endParaRPr>
          </a:p>
          <a:p>
            <a:pPr marL="388620" indent="-342900" algn="just"/>
            <a:r>
              <a:rPr lang="en-US" sz="2400" b="1">
                <a:solidFill>
                  <a:schemeClr val="tx2"/>
                </a:solidFill>
                <a:ea typeface="+mn-lt"/>
                <a:cs typeface="+mn-lt"/>
              </a:rPr>
              <a:t>Consider Freytag’s Pyramid in relation to storytelling.</a:t>
            </a:r>
            <a:endParaRPr lang="en-GB" sz="2400">
              <a:solidFill>
                <a:schemeClr val="tx2"/>
              </a:solidFill>
            </a:endParaRPr>
          </a:p>
          <a:p>
            <a:pPr marL="388620" indent="-342900" algn="just"/>
            <a:r>
              <a:rPr lang="en-US" sz="2400" b="1">
                <a:solidFill>
                  <a:schemeClr val="tx2"/>
                </a:solidFill>
                <a:ea typeface="+mn-lt"/>
                <a:cs typeface="+mn-lt"/>
              </a:rPr>
              <a:t>Identify key elements of a basic narrative arc.</a:t>
            </a:r>
            <a:endParaRPr lang="en-GB" sz="2400">
              <a:solidFill>
                <a:schemeClr val="tx2"/>
              </a:solidFill>
            </a:endParaRPr>
          </a:p>
          <a:p>
            <a:pPr marL="388620" indent="-342900" algn="just"/>
            <a:r>
              <a:rPr lang="en-US" sz="2400" b="1">
                <a:solidFill>
                  <a:schemeClr val="tx2"/>
                </a:solidFill>
                <a:ea typeface="+mn-lt"/>
                <a:cs typeface="+mn-lt"/>
              </a:rPr>
              <a:t>Create a basic visual narrative using illustration.</a:t>
            </a:r>
            <a:endParaRPr lang="en-GB" sz="24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>
              <a:solidFill>
                <a:schemeClr val="tx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455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19363-20AF-E1C9-2C98-B04C8B8DCC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3635" y="740896"/>
            <a:ext cx="5925671" cy="496990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4400">
                <a:solidFill>
                  <a:schemeClr val="tx2"/>
                </a:solidFill>
                <a:ea typeface="Calibri"/>
                <a:cs typeface="Calibri"/>
              </a:rPr>
              <a:t>Warm up exercise:</a:t>
            </a:r>
            <a:endParaRPr lang="en-US" sz="4400">
              <a:solidFill>
                <a:schemeClr val="tx2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GB" sz="4400">
              <a:solidFill>
                <a:schemeClr val="tx2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900">
                <a:solidFill>
                  <a:schemeClr val="tx2"/>
                </a:solidFill>
                <a:ea typeface="Calibri"/>
                <a:cs typeface="Calibri"/>
              </a:rPr>
              <a:t>If an alien were to land on earth, how could we explain an idea to them without words?</a:t>
            </a:r>
          </a:p>
          <a:p>
            <a:pPr marL="0" indent="0">
              <a:buNone/>
            </a:pPr>
            <a:endParaRPr lang="en-GB" sz="2400">
              <a:solidFill>
                <a:schemeClr val="tx2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900">
                <a:solidFill>
                  <a:schemeClr val="tx2"/>
                </a:solidFill>
                <a:ea typeface="Calibri"/>
                <a:cs typeface="Calibri"/>
              </a:rPr>
              <a:t>Using only 5 steps, illustrate how to fry an egg.</a:t>
            </a:r>
          </a:p>
          <a:p>
            <a:pPr marL="0" indent="0">
              <a:buNone/>
            </a:pPr>
            <a:endParaRPr lang="en-GB" sz="1900">
              <a:solidFill>
                <a:schemeClr val="tx2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900">
                <a:solidFill>
                  <a:schemeClr val="tx2"/>
                </a:solidFill>
                <a:ea typeface="Calibri"/>
                <a:cs typeface="Calibri"/>
              </a:rPr>
              <a:t>Remember: This alien cannot speak our language so you must...</a:t>
            </a:r>
          </a:p>
          <a:p>
            <a:pPr marL="0" indent="0">
              <a:buNone/>
            </a:pPr>
            <a:endParaRPr lang="en-GB" sz="2400" b="1">
              <a:solidFill>
                <a:schemeClr val="tx2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tx2"/>
                </a:solidFill>
                <a:ea typeface="Calibri"/>
                <a:cs typeface="Calibri"/>
              </a:rPr>
              <a:t>SHOW, DON'T TELL.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</p:txBody>
      </p:sp>
      <p:pic>
        <p:nvPicPr>
          <p:cNvPr id="4" name="Picture 3" descr="A white object in the sky&#10;&#10;Description automatically generated">
            <a:extLst>
              <a:ext uri="{FF2B5EF4-FFF2-40B4-BE49-F238E27FC236}">
                <a16:creationId xmlns:a16="http://schemas.microsoft.com/office/drawing/2014/main" id="{CEB256EC-E086-6B4F-E55D-612249A0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992" y="633506"/>
            <a:ext cx="4530237" cy="5394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510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ollage of images of eggs&#10;&#10;Description automatically generated">
            <a:extLst>
              <a:ext uri="{FF2B5EF4-FFF2-40B4-BE49-F238E27FC236}">
                <a16:creationId xmlns:a16="http://schemas.microsoft.com/office/drawing/2014/main" id="{E7E5F5B3-5C4F-82B4-66E5-BB49D69601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71" r="49819" b="66290"/>
          <a:stretch/>
        </p:blipFill>
        <p:spPr>
          <a:xfrm>
            <a:off x="443205" y="247966"/>
            <a:ext cx="2075640" cy="2145823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F1FCD7E-098C-994C-31F3-FB381E523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3635" y="740896"/>
            <a:ext cx="5925671" cy="496990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3600">
                <a:solidFill>
                  <a:schemeClr val="tx2"/>
                </a:solidFill>
                <a:ea typeface="Calibri"/>
                <a:cs typeface="Calibri"/>
              </a:rPr>
              <a:t>How did you do?</a:t>
            </a:r>
            <a:endParaRPr lang="en-US" sz="3600">
              <a:solidFill>
                <a:schemeClr val="tx2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solidFill>
                  <a:schemeClr val="tx2"/>
                </a:solidFill>
                <a:ea typeface="Calibri"/>
                <a:cs typeface="Calibri"/>
              </a:rPr>
              <a:t>Our outcomes of this task may look slightly different from one another, but one thing is clear:</a:t>
            </a:r>
          </a:p>
          <a:p>
            <a:pPr marL="0" indent="0">
              <a:buNone/>
            </a:pPr>
            <a:r>
              <a:rPr lang="en-GB">
                <a:solidFill>
                  <a:schemeClr val="tx2"/>
                </a:solidFill>
                <a:ea typeface="Calibri"/>
                <a:cs typeface="Calibri"/>
              </a:rPr>
              <a:t>They are all perfect examples of illustrations being used as a tool to communicate and provide information... with no words needed!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solidFill>
                  <a:schemeClr val="tx2"/>
                </a:solidFill>
                <a:ea typeface="Calibri"/>
                <a:cs typeface="Calibri"/>
              </a:rPr>
              <a:t>Alongside speech, the drawn image has played a vital role in communication between people, and before the development of written language it was the only method of recording stories and tales.</a:t>
            </a:r>
          </a:p>
          <a:p>
            <a:pPr marL="0" indent="0">
              <a:buNone/>
            </a:pPr>
            <a:r>
              <a:rPr lang="en-GB">
                <a:solidFill>
                  <a:schemeClr val="tx2"/>
                </a:solidFill>
                <a:ea typeface="Calibri"/>
                <a:cs typeface="Calibri"/>
              </a:rPr>
              <a:t>(Zeegan, L, 2009, p.6)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</p:txBody>
      </p:sp>
      <p:pic>
        <p:nvPicPr>
          <p:cNvPr id="3" name="Picture 2" descr="A collage of images of eggs&#10;&#10;Description automatically generated">
            <a:extLst>
              <a:ext uri="{FF2B5EF4-FFF2-40B4-BE49-F238E27FC236}">
                <a16:creationId xmlns:a16="http://schemas.microsoft.com/office/drawing/2014/main" id="{38C48F91-CACA-309E-C416-31E01BC390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75" b="65223"/>
          <a:stretch/>
        </p:blipFill>
        <p:spPr>
          <a:xfrm>
            <a:off x="2518440" y="247965"/>
            <a:ext cx="2318874" cy="2213737"/>
          </a:xfrm>
          <a:prstGeom prst="rect">
            <a:avLst/>
          </a:prstGeom>
        </p:spPr>
      </p:pic>
      <p:pic>
        <p:nvPicPr>
          <p:cNvPr id="5" name="Picture 4" descr="A collage of images of eggs&#10;&#10;Description automatically generated">
            <a:extLst>
              <a:ext uri="{FF2B5EF4-FFF2-40B4-BE49-F238E27FC236}">
                <a16:creationId xmlns:a16="http://schemas.microsoft.com/office/drawing/2014/main" id="{5530315F-1758-C939-E2B2-62A5A3B399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10" t="64968" r="25271"/>
          <a:stretch/>
        </p:blipFill>
        <p:spPr>
          <a:xfrm>
            <a:off x="1399759" y="4374113"/>
            <a:ext cx="2237798" cy="2229956"/>
          </a:xfrm>
          <a:prstGeom prst="rect">
            <a:avLst/>
          </a:prstGeom>
        </p:spPr>
      </p:pic>
      <p:pic>
        <p:nvPicPr>
          <p:cNvPr id="7" name="Picture 6" descr="A collage of images of eggs&#10;&#10;Description automatically generated">
            <a:extLst>
              <a:ext uri="{FF2B5EF4-FFF2-40B4-BE49-F238E27FC236}">
                <a16:creationId xmlns:a16="http://schemas.microsoft.com/office/drawing/2014/main" id="{150C6836-EF8A-DDD9-7CAC-1ED7D1385A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630" r="48375" b="33057"/>
          <a:stretch/>
        </p:blipFill>
        <p:spPr>
          <a:xfrm>
            <a:off x="240545" y="2420475"/>
            <a:ext cx="2318874" cy="2120489"/>
          </a:xfrm>
          <a:prstGeom prst="rect">
            <a:avLst/>
          </a:prstGeom>
        </p:spPr>
      </p:pic>
      <p:pic>
        <p:nvPicPr>
          <p:cNvPr id="8" name="Picture 7" descr="A collage of images of eggs&#10;&#10;Description automatically generated">
            <a:extLst>
              <a:ext uri="{FF2B5EF4-FFF2-40B4-BE49-F238E27FC236}">
                <a16:creationId xmlns:a16="http://schemas.microsoft.com/office/drawing/2014/main" id="{FF4F870E-3C09-BB47-3ECC-A7CF22C446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195" t="32866" b="34140"/>
          <a:stretch/>
        </p:blipFill>
        <p:spPr>
          <a:xfrm>
            <a:off x="2518439" y="2379943"/>
            <a:ext cx="2326982" cy="2100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29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ack background with a white light&#10;&#10;Description automatically generated">
            <a:extLst>
              <a:ext uri="{FF2B5EF4-FFF2-40B4-BE49-F238E27FC236}">
                <a16:creationId xmlns:a16="http://schemas.microsoft.com/office/drawing/2014/main" id="{A07FFC9A-2D7D-01D0-3A47-559C3F93F7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54415" y="382264"/>
            <a:ext cx="5878651" cy="6090355"/>
          </a:xfrm>
        </p:spPr>
      </p:pic>
    </p:spTree>
    <p:extLst>
      <p:ext uri="{BB962C8B-B14F-4D97-AF65-F5344CB8AC3E}">
        <p14:creationId xmlns:p14="http://schemas.microsoft.com/office/powerpoint/2010/main" val="23158794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CFAD49D-B0BA-9DC6-BCD9-6BB5FD2F1F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966" y="247644"/>
            <a:ext cx="4505226" cy="63573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6FC70F-4814-891A-CED7-F5165B9B2939}"/>
              </a:ext>
            </a:extLst>
          </p:cNvPr>
          <p:cNvSpPr txBox="1"/>
          <p:nvPr/>
        </p:nvSpPr>
        <p:spPr>
          <a:xfrm>
            <a:off x="7856220" y="3131820"/>
            <a:ext cx="1584960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solidFill>
                  <a:schemeClr val="tx2"/>
                </a:solidFill>
              </a:rPr>
              <a:t>Context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101EB7-F00F-5493-2211-2952E1723068}"/>
              </a:ext>
            </a:extLst>
          </p:cNvPr>
          <p:cNvSpPr txBox="1"/>
          <p:nvPr/>
        </p:nvSpPr>
        <p:spPr>
          <a:xfrm>
            <a:off x="6248399" y="1211580"/>
            <a:ext cx="4815840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solidFill>
                  <a:schemeClr val="tx2"/>
                </a:solidFill>
              </a:rPr>
              <a:t>Visual information (images)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FE0A7AA-C54E-D162-551F-154CBBF563BF}"/>
              </a:ext>
            </a:extLst>
          </p:cNvPr>
          <p:cNvSpPr txBox="1"/>
          <p:nvPr/>
        </p:nvSpPr>
        <p:spPr>
          <a:xfrm>
            <a:off x="7604759" y="5052060"/>
            <a:ext cx="2087880" cy="646331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chemeClr val="tx2"/>
                </a:solidFill>
              </a:rPr>
              <a:t>Narrative</a:t>
            </a:r>
          </a:p>
        </p:txBody>
      </p:sp>
      <p:sp>
        <p:nvSpPr>
          <p:cNvPr id="12" name="Plus Sign 11">
            <a:extLst>
              <a:ext uri="{FF2B5EF4-FFF2-40B4-BE49-F238E27FC236}">
                <a16:creationId xmlns:a16="http://schemas.microsoft.com/office/drawing/2014/main" id="{C51E8C66-E7A3-1C28-0F03-E72D0CB28F70}"/>
              </a:ext>
            </a:extLst>
          </p:cNvPr>
          <p:cNvSpPr/>
          <p:nvPr/>
        </p:nvSpPr>
        <p:spPr>
          <a:xfrm>
            <a:off x="8321040" y="2118360"/>
            <a:ext cx="655320" cy="655320"/>
          </a:xfrm>
          <a:prstGeom prst="mathPlus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1CADE4"/>
              </a:solidFill>
            </a:endParaRPr>
          </a:p>
        </p:txBody>
      </p:sp>
      <p:sp>
        <p:nvSpPr>
          <p:cNvPr id="13" name="Equals 12">
            <a:extLst>
              <a:ext uri="{FF2B5EF4-FFF2-40B4-BE49-F238E27FC236}">
                <a16:creationId xmlns:a16="http://schemas.microsoft.com/office/drawing/2014/main" id="{798C317D-BBB1-7455-6C39-B7D247839C4F}"/>
              </a:ext>
            </a:extLst>
          </p:cNvPr>
          <p:cNvSpPr/>
          <p:nvPr/>
        </p:nvSpPr>
        <p:spPr>
          <a:xfrm>
            <a:off x="8336280" y="4091940"/>
            <a:ext cx="640080" cy="640080"/>
          </a:xfrm>
          <a:prstGeom prst="mathEqual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084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CBE29-67F3-9894-33C9-6E96F95AD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/>
                </a:solidFill>
                <a:cs typeface="Calibri Light"/>
              </a:rPr>
              <a:t>Freytag's Pyramid- Narrative arc</a:t>
            </a:r>
            <a:endParaRPr lang="en-GB">
              <a:solidFill>
                <a:schemeClr val="tx2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C137C99-368E-07F8-B670-BB66CA60C70F}"/>
              </a:ext>
            </a:extLst>
          </p:cNvPr>
          <p:cNvSpPr txBox="1"/>
          <p:nvPr/>
        </p:nvSpPr>
        <p:spPr>
          <a:xfrm>
            <a:off x="671566" y="2093092"/>
            <a:ext cx="5406813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 sz="2000" b="1">
                <a:solidFill>
                  <a:schemeClr val="tx2"/>
                </a:solidFill>
                <a:cs typeface="Calibri"/>
              </a:rPr>
              <a:t>Exposition-</a:t>
            </a:r>
            <a:r>
              <a:rPr lang="en-GB" sz="2000">
                <a:solidFill>
                  <a:schemeClr val="tx2"/>
                </a:solidFill>
                <a:cs typeface="Calibri"/>
              </a:rPr>
              <a:t> Character(s) and environment are introduced.</a:t>
            </a:r>
          </a:p>
          <a:p>
            <a:pPr marL="342900" indent="-342900">
              <a:buAutoNum type="arabicPeriod"/>
            </a:pPr>
            <a:endParaRPr lang="en-GB" sz="2000" b="1">
              <a:solidFill>
                <a:schemeClr val="tx2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000" b="1">
                <a:solidFill>
                  <a:schemeClr val="tx2"/>
                </a:solidFill>
                <a:cs typeface="Calibri"/>
              </a:rPr>
              <a:t>Rising action- </a:t>
            </a:r>
            <a:r>
              <a:rPr lang="en-GB" sz="2000">
                <a:solidFill>
                  <a:schemeClr val="tx2"/>
                </a:solidFill>
                <a:cs typeface="Calibri"/>
              </a:rPr>
              <a:t>A Conflict/problem is revealed.</a:t>
            </a:r>
            <a:endParaRPr lang="en-GB" sz="2000" b="1">
              <a:solidFill>
                <a:schemeClr val="tx2"/>
              </a:solidFill>
              <a:cs typeface="Calibri"/>
            </a:endParaRPr>
          </a:p>
          <a:p>
            <a:pPr marL="342900" indent="-342900">
              <a:buAutoNum type="arabicPeriod"/>
            </a:pPr>
            <a:endParaRPr lang="en-GB" sz="2000">
              <a:solidFill>
                <a:schemeClr val="tx2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000" b="1">
                <a:solidFill>
                  <a:schemeClr val="tx2"/>
                </a:solidFill>
                <a:cs typeface="Calibri"/>
              </a:rPr>
              <a:t>Climax- </a:t>
            </a:r>
            <a:r>
              <a:rPr lang="en-GB" sz="2000">
                <a:solidFill>
                  <a:schemeClr val="tx2"/>
                </a:solidFill>
                <a:cs typeface="Calibri"/>
              </a:rPr>
              <a:t>Rising action reaches intensity, (Turning point). </a:t>
            </a:r>
            <a:endParaRPr lang="en-GB" sz="2000">
              <a:solidFill>
                <a:schemeClr val="tx2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GB" sz="2000" b="1">
              <a:solidFill>
                <a:schemeClr val="tx2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000" b="1">
                <a:solidFill>
                  <a:schemeClr val="tx2"/>
                </a:solidFill>
                <a:cs typeface="Calibri"/>
              </a:rPr>
              <a:t>Falling action-</a:t>
            </a:r>
            <a:r>
              <a:rPr lang="en-GB" sz="2000">
                <a:solidFill>
                  <a:schemeClr val="tx2"/>
                </a:solidFill>
                <a:cs typeface="Calibri"/>
              </a:rPr>
              <a:t> Intensity decreases, Progressive lead to resolution</a:t>
            </a:r>
          </a:p>
          <a:p>
            <a:pPr marL="342900" indent="-342900">
              <a:buAutoNum type="arabicPeriod"/>
            </a:pPr>
            <a:endParaRPr lang="en-GB" sz="2000" b="1">
              <a:solidFill>
                <a:schemeClr val="tx2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000" b="1">
                <a:solidFill>
                  <a:schemeClr val="tx2"/>
                </a:solidFill>
                <a:cs typeface="Calibri"/>
              </a:rPr>
              <a:t>Resolution-</a:t>
            </a:r>
            <a:r>
              <a:rPr lang="en-GB" sz="2000">
                <a:solidFill>
                  <a:schemeClr val="tx2"/>
                </a:solidFill>
                <a:cs typeface="Calibri"/>
              </a:rPr>
              <a:t> Conflict solved.</a:t>
            </a:r>
          </a:p>
          <a:p>
            <a:pPr marL="342900" indent="-342900">
              <a:buAutoNum type="arabicPeriod"/>
            </a:pPr>
            <a:endParaRPr lang="en-GB">
              <a:solidFill>
                <a:srgbClr val="1CADE4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A1391A-502E-199A-2E6C-C1009F667D18}"/>
              </a:ext>
            </a:extLst>
          </p:cNvPr>
          <p:cNvSpPr txBox="1"/>
          <p:nvPr/>
        </p:nvSpPr>
        <p:spPr>
          <a:xfrm>
            <a:off x="8998085" y="5714999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/>
                </a:solidFill>
              </a:rPr>
              <a:t>Figure 1: Freytag's Pyramid (</a:t>
            </a:r>
            <a:r>
              <a:rPr lang="en-US" err="1">
                <a:solidFill>
                  <a:schemeClr val="tx2"/>
                </a:solidFill>
              </a:rPr>
              <a:t>Laterpress</a:t>
            </a:r>
            <a:r>
              <a:rPr lang="en-US">
                <a:solidFill>
                  <a:schemeClr val="tx2"/>
                </a:solidFill>
              </a:rPr>
              <a:t>, 2022) </a:t>
            </a:r>
          </a:p>
        </p:txBody>
      </p:sp>
      <p:pic>
        <p:nvPicPr>
          <p:cNvPr id="6" name="Content Placeholder 5" descr="What is the Five Act Story Structure? | Laterpress">
            <a:extLst>
              <a:ext uri="{FF2B5EF4-FFF2-40B4-BE49-F238E27FC236}">
                <a16:creationId xmlns:a16="http://schemas.microsoft.com/office/drawing/2014/main" id="{7DED2ED3-8E17-4F61-E556-E407EBDE28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78362" y="2454612"/>
            <a:ext cx="5660192" cy="317932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E929539-D722-E4DF-1678-998CBD3D3147}"/>
              </a:ext>
            </a:extLst>
          </p:cNvPr>
          <p:cNvSpPr txBox="1"/>
          <p:nvPr/>
        </p:nvSpPr>
        <p:spPr>
          <a:xfrm>
            <a:off x="3338209" y="618354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/>
                </a:solidFill>
              </a:rPr>
              <a:t>(</a:t>
            </a:r>
            <a:r>
              <a:rPr lang="en-US" err="1">
                <a:solidFill>
                  <a:schemeClr val="tx2"/>
                </a:solidFill>
              </a:rPr>
              <a:t>Ribó</a:t>
            </a:r>
            <a:r>
              <a:rPr lang="en-US">
                <a:solidFill>
                  <a:schemeClr val="tx2"/>
                </a:solidFill>
              </a:rPr>
              <a:t>, I, 2019, p. 2.4)</a:t>
            </a:r>
          </a:p>
        </p:txBody>
      </p:sp>
    </p:spTree>
    <p:extLst>
      <p:ext uri="{BB962C8B-B14F-4D97-AF65-F5344CB8AC3E}">
        <p14:creationId xmlns:p14="http://schemas.microsoft.com/office/powerpoint/2010/main" val="1824125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58429-D14C-C430-A048-06955E627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Variations of Freytag's Pyramid</a:t>
            </a:r>
          </a:p>
        </p:txBody>
      </p:sp>
      <p:pic>
        <p:nvPicPr>
          <p:cNvPr id="4" name="Picture 3" descr="A cartoon of a person playing football&#10;&#10;Description automatically generated">
            <a:extLst>
              <a:ext uri="{FF2B5EF4-FFF2-40B4-BE49-F238E27FC236}">
                <a16:creationId xmlns:a16="http://schemas.microsoft.com/office/drawing/2014/main" id="{FAFE857D-AA87-1F01-79D1-F212E3CE7B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5621" y="2126034"/>
            <a:ext cx="8669116" cy="40880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E469E1-28F9-1EFF-477F-5017E60D8835}"/>
              </a:ext>
            </a:extLst>
          </p:cNvPr>
          <p:cNvSpPr txBox="1"/>
          <p:nvPr/>
        </p:nvSpPr>
        <p:spPr>
          <a:xfrm>
            <a:off x="7685499" y="6169605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/>
                </a:solidFill>
              </a:rPr>
              <a:t>Figure 2: (Cohn, N, 2012)</a:t>
            </a:r>
          </a:p>
        </p:txBody>
      </p:sp>
    </p:spTree>
    <p:extLst>
      <p:ext uri="{BB962C8B-B14F-4D97-AF65-F5344CB8AC3E}">
        <p14:creationId xmlns:p14="http://schemas.microsoft.com/office/powerpoint/2010/main" val="15139141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op 50 Wordless Picture Books For Children | Quickdraw">
            <a:extLst>
              <a:ext uri="{FF2B5EF4-FFF2-40B4-BE49-F238E27FC236}">
                <a16:creationId xmlns:a16="http://schemas.microsoft.com/office/drawing/2014/main" id="{AE93BA99-CCF0-3A01-C800-A6EFB2557E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1753" y="906295"/>
            <a:ext cx="10087582" cy="504379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AA95CE-6EE7-B3B7-0E24-1A0D238754DC}"/>
              </a:ext>
            </a:extLst>
          </p:cNvPr>
          <p:cNvSpPr txBox="1"/>
          <p:nvPr/>
        </p:nvSpPr>
        <p:spPr>
          <a:xfrm>
            <a:off x="5252935" y="6193276"/>
            <a:ext cx="61803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/>
                </a:solidFill>
              </a:rPr>
              <a:t>Figure 3: Illustrations from (Raschka, C, 2011, </a:t>
            </a:r>
            <a:r>
              <a:rPr lang="en-US" i="1">
                <a:solidFill>
                  <a:schemeClr val="tx2"/>
                </a:solidFill>
              </a:rPr>
              <a:t>A Ball for Daisy)</a:t>
            </a:r>
          </a:p>
        </p:txBody>
      </p:sp>
    </p:spTree>
    <p:extLst>
      <p:ext uri="{BB962C8B-B14F-4D97-AF65-F5344CB8AC3E}">
        <p14:creationId xmlns:p14="http://schemas.microsoft.com/office/powerpoint/2010/main" val="4282122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Shelfari.com and book reviews | dani harte">
            <a:extLst>
              <a:ext uri="{FF2B5EF4-FFF2-40B4-BE49-F238E27FC236}">
                <a16:creationId xmlns:a16="http://schemas.microsoft.com/office/drawing/2014/main" id="{CB85EAFE-1A6C-A809-62C6-0715265277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60769" y="843388"/>
            <a:ext cx="8477654" cy="516149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A93BEB-1FAB-0A0E-4255-4FFA380659F9}"/>
              </a:ext>
            </a:extLst>
          </p:cNvPr>
          <p:cNvSpPr txBox="1"/>
          <p:nvPr/>
        </p:nvSpPr>
        <p:spPr>
          <a:xfrm>
            <a:off x="5244829" y="6177064"/>
            <a:ext cx="50940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/>
                </a:solidFill>
              </a:rPr>
              <a:t>Figure 4: Illustrations from (Suzy, L, 2008, </a:t>
            </a:r>
            <a:r>
              <a:rPr lang="en-US" i="1">
                <a:solidFill>
                  <a:schemeClr val="tx2"/>
                </a:solidFill>
              </a:rPr>
              <a:t>The Wave)</a:t>
            </a:r>
          </a:p>
        </p:txBody>
      </p:sp>
    </p:spTree>
    <p:extLst>
      <p:ext uri="{BB962C8B-B14F-4D97-AF65-F5344CB8AC3E}">
        <p14:creationId xmlns:p14="http://schemas.microsoft.com/office/powerpoint/2010/main" val="10602887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erson holding a baby&#10;&#10;Description automatically generated">
            <a:extLst>
              <a:ext uri="{FF2B5EF4-FFF2-40B4-BE49-F238E27FC236}">
                <a16:creationId xmlns:a16="http://schemas.microsoft.com/office/drawing/2014/main" id="{97EDE902-B80D-293A-C5BB-5DF29BAA0A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4426" y="1292316"/>
            <a:ext cx="10602237" cy="4271746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565F28-A9ED-9FFD-3889-D337465CF941}"/>
              </a:ext>
            </a:extLst>
          </p:cNvPr>
          <p:cNvSpPr txBox="1"/>
          <p:nvPr/>
        </p:nvSpPr>
        <p:spPr>
          <a:xfrm>
            <a:off x="4880042" y="6128425"/>
            <a:ext cx="70557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/>
                </a:solidFill>
              </a:rPr>
              <a:t>Figure 5: Illustrations from (Frazee, M  2014, </a:t>
            </a:r>
            <a:r>
              <a:rPr lang="en-US" i="1">
                <a:solidFill>
                  <a:schemeClr val="tx2"/>
                </a:solidFill>
              </a:rPr>
              <a:t>The farmer and the clown)</a:t>
            </a:r>
          </a:p>
        </p:txBody>
      </p:sp>
    </p:spTree>
    <p:extLst>
      <p:ext uri="{BB962C8B-B14F-4D97-AF65-F5344CB8AC3E}">
        <p14:creationId xmlns:p14="http://schemas.microsoft.com/office/powerpoint/2010/main" val="819151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5743E-1CB9-A7BC-5DFF-581201CF7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/>
                </a:solidFill>
                <a:cs typeface="Calibri Light"/>
              </a:rPr>
              <a:t>Task:</a:t>
            </a:r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1923A-BFE2-50E3-196F-6B6918ACD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718048"/>
            <a:ext cx="854782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cs typeface="Calibri"/>
            </a:endParaRPr>
          </a:p>
          <a:p>
            <a:r>
              <a:rPr lang="en-US" sz="2400">
                <a:solidFill>
                  <a:schemeClr val="tx2"/>
                </a:solidFill>
                <a:ea typeface="+mn-lt"/>
                <a:cs typeface="+mn-lt"/>
              </a:rPr>
              <a:t>Following Freytag’s Pyramid, create a 5-panel story from your narrative prompt. Remember, a picture can say a thousand words so </a:t>
            </a:r>
            <a:r>
              <a:rPr lang="en-US" sz="2400" b="1">
                <a:solidFill>
                  <a:schemeClr val="tx2"/>
                </a:solidFill>
                <a:ea typeface="+mn-lt"/>
                <a:cs typeface="+mn-lt"/>
              </a:rPr>
              <a:t>show, don’t tell!</a:t>
            </a:r>
            <a:endParaRPr lang="en-GB" sz="240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2400" b="1">
              <a:solidFill>
                <a:schemeClr val="tx2"/>
              </a:solidFill>
              <a:cs typeface="Calibri"/>
            </a:endParaRPr>
          </a:p>
          <a:p>
            <a:r>
              <a:rPr lang="en-GB" sz="2400">
                <a:solidFill>
                  <a:schemeClr val="tx2"/>
                </a:solidFill>
                <a:cs typeface="Calibri"/>
              </a:rPr>
              <a:t>Most importantly, enjoy and have fun creating!</a:t>
            </a:r>
            <a:endParaRPr lang="en-GB" sz="2400">
              <a:solidFill>
                <a:schemeClr val="tx2"/>
              </a:solidFill>
            </a:endParaRPr>
          </a:p>
          <a:p>
            <a:endParaRPr lang="en-GB" sz="2400">
              <a:solidFill>
                <a:schemeClr val="tx2"/>
              </a:solidFill>
              <a:cs typeface="Calibri"/>
            </a:endParaRPr>
          </a:p>
          <a:p>
            <a:r>
              <a:rPr lang="en-GB" sz="2400">
                <a:solidFill>
                  <a:schemeClr val="tx2"/>
                </a:solidFill>
                <a:cs typeface="Calibri"/>
              </a:rPr>
              <a:t>We will discuss our stories as a group at the end.</a:t>
            </a:r>
          </a:p>
          <a:p>
            <a:pPr marL="0" indent="0">
              <a:buNone/>
            </a:pPr>
            <a:endParaRPr lang="en-GB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12476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A72AA-E4A1-F6BD-5D1B-BEE42086F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6192" y="2997741"/>
            <a:ext cx="4328104" cy="860898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45720" indent="0">
              <a:buNone/>
            </a:pPr>
            <a:r>
              <a:rPr lang="en-GB" sz="4400" i="1">
                <a:solidFill>
                  <a:schemeClr val="tx2"/>
                </a:solidFill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Found</a:t>
            </a:r>
            <a:r>
              <a:rPr lang="en-GB" sz="4400">
                <a:solidFill>
                  <a:schemeClr val="tx2"/>
                </a:solidFill>
                <a:cs typeface="Calibri"/>
              </a:rPr>
              <a:t> </a:t>
            </a:r>
          </a:p>
          <a:p>
            <a:pPr marL="45720" indent="0">
              <a:buNone/>
            </a:pPr>
            <a:r>
              <a:rPr lang="en-GB" sz="4400">
                <a:solidFill>
                  <a:schemeClr val="tx2"/>
                </a:solidFill>
                <a:cs typeface="Calibri"/>
              </a:rPr>
              <a:t>By  Jeff Newman and Larry Day</a:t>
            </a:r>
          </a:p>
        </p:txBody>
      </p:sp>
      <p:pic>
        <p:nvPicPr>
          <p:cNvPr id="6" name="Picture 5" descr="Found eBook by Jeff Newman, Larry Day | Official Publisher Page | Simon &amp;  Schuster UK">
            <a:extLst>
              <a:ext uri="{FF2B5EF4-FFF2-40B4-BE49-F238E27FC236}">
                <a16:creationId xmlns:a16="http://schemas.microsoft.com/office/drawing/2014/main" id="{19EFAD19-40E0-BCD3-5680-4FCFC60D45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379" y="655693"/>
            <a:ext cx="4186136" cy="5425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6960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EB0D84-7C33-4183-0FDC-9DDFCABD4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8622" y="878570"/>
            <a:ext cx="9872871" cy="5676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solidFill>
                  <a:schemeClr val="tx2"/>
                </a:solidFill>
              </a:rPr>
              <a:t>Images</a:t>
            </a:r>
            <a:endParaRPr lang="en-US" sz="2400">
              <a:solidFill>
                <a:schemeClr val="tx2"/>
              </a:solidFill>
            </a:endParaRPr>
          </a:p>
          <a:p>
            <a:endParaRPr lang="en-US" sz="2000" u="sng">
              <a:solidFill>
                <a:schemeClr val="tx2"/>
              </a:solidFill>
            </a:endParaRPr>
          </a:p>
          <a:p>
            <a:r>
              <a:rPr lang="en-US" sz="2000">
                <a:solidFill>
                  <a:schemeClr val="tx2"/>
                </a:solidFill>
              </a:rPr>
              <a:t>Cohn, N. (2012) Available at: </a:t>
            </a:r>
            <a:r>
              <a:rPr lang="en-US" sz="2000">
                <a:solidFill>
                  <a:schemeClr val="tx2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https://elvtr.com/blog/how-to-create-a-strong-visual-narrative</a:t>
            </a:r>
            <a:r>
              <a:rPr lang="en-US" sz="2000">
                <a:solidFill>
                  <a:schemeClr val="tx2"/>
                </a:solidFill>
                <a:ea typeface="+mn-lt"/>
                <a:cs typeface="+mn-lt"/>
              </a:rPr>
              <a:t> [Accessed 15 November 2023]</a:t>
            </a:r>
            <a:endParaRPr lang="en-US" sz="2000">
              <a:solidFill>
                <a:schemeClr val="tx2"/>
              </a:solidFill>
            </a:endParaRPr>
          </a:p>
          <a:p>
            <a:r>
              <a:rPr lang="en-US" sz="2000">
                <a:solidFill>
                  <a:schemeClr val="tx2"/>
                </a:solidFill>
              </a:rPr>
              <a:t>Frazee, M. (2014) </a:t>
            </a:r>
            <a:r>
              <a:rPr lang="en-US" sz="2000" i="1">
                <a:solidFill>
                  <a:schemeClr val="tx2"/>
                </a:solidFill>
              </a:rPr>
              <a:t>The Farmer and the Clown.</a:t>
            </a:r>
            <a:r>
              <a:rPr lang="en-US" sz="2000">
                <a:solidFill>
                  <a:schemeClr val="tx2"/>
                </a:solidFill>
              </a:rPr>
              <a:t> [Image online] Available at: </a:t>
            </a:r>
            <a:r>
              <a:rPr lang="en-US" sz="2000">
                <a:solidFill>
                  <a:schemeClr val="tx2"/>
                </a:solidFill>
                <a:ea typeface="+mn-lt"/>
                <a:cs typeface="+mn-lt"/>
              </a:rPr>
              <a:t>http://blaine.org/7pics/2014/09/6-FarmerAndClown_int15.jpeg</a:t>
            </a:r>
            <a:endParaRPr lang="en-US" sz="2000">
              <a:solidFill>
                <a:schemeClr val="tx2"/>
              </a:solidFill>
            </a:endParaRPr>
          </a:p>
          <a:p>
            <a:r>
              <a:rPr lang="en-US" sz="2000">
                <a:solidFill>
                  <a:schemeClr val="tx2"/>
                </a:solidFill>
              </a:rPr>
              <a:t>Lee, S. (2008) </a:t>
            </a:r>
            <a:r>
              <a:rPr lang="en-US" sz="2000" i="1">
                <a:solidFill>
                  <a:schemeClr val="tx2"/>
                </a:solidFill>
              </a:rPr>
              <a:t>The Wave. </a:t>
            </a:r>
            <a:r>
              <a:rPr lang="en-US" sz="2000">
                <a:solidFill>
                  <a:schemeClr val="tx2"/>
                </a:solidFill>
              </a:rPr>
              <a:t>[Image online] Available at: </a:t>
            </a:r>
            <a:r>
              <a:rPr lang="en-US" sz="200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https://daniharte.wordpress.com/2013/08/09/review-of-fantastic-mr-fox/</a:t>
            </a:r>
            <a:r>
              <a:rPr lang="en-US" sz="2000">
                <a:solidFill>
                  <a:schemeClr val="tx2"/>
                </a:solidFill>
              </a:rPr>
              <a:t> [Accessed 15 November 2023]</a:t>
            </a:r>
          </a:p>
          <a:p>
            <a:r>
              <a:rPr lang="en-US" sz="2000">
                <a:solidFill>
                  <a:schemeClr val="tx2"/>
                </a:solidFill>
                <a:ea typeface="+mn-lt"/>
                <a:cs typeface="+mn-lt"/>
              </a:rPr>
              <a:t>Raschka, C. (2011) </a:t>
            </a:r>
            <a:r>
              <a:rPr lang="en-US" sz="2000" i="1">
                <a:solidFill>
                  <a:schemeClr val="tx2"/>
                </a:solidFill>
                <a:ea typeface="+mn-lt"/>
                <a:cs typeface="+mn-lt"/>
              </a:rPr>
              <a:t>A Ball for Daisy.</a:t>
            </a:r>
            <a:r>
              <a:rPr lang="en-US" sz="2000">
                <a:solidFill>
                  <a:schemeClr val="tx2"/>
                </a:solidFill>
                <a:ea typeface="+mn-lt"/>
                <a:cs typeface="+mn-lt"/>
              </a:rPr>
              <a:t> [Image online] Available at: </a:t>
            </a:r>
            <a:r>
              <a:rPr lang="en-US" sz="2000">
                <a:solidFill>
                  <a:schemeClr val="tx2"/>
                </a:solidFill>
                <a:latin typeface="Corbel"/>
                <a:ea typeface="+mn-lt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https://www.booksbythebushel.com/a-ball-for-daisy-board-book/ [</a:t>
            </a:r>
            <a:r>
              <a:rPr lang="en-US" sz="2000">
                <a:solidFill>
                  <a:schemeClr val="tx2"/>
                </a:solidFill>
                <a:ea typeface="+mn-lt"/>
                <a:cs typeface="+mn-lt"/>
              </a:rPr>
              <a:t>Accessed 15 November 2023]</a:t>
            </a:r>
          </a:p>
          <a:p>
            <a:r>
              <a:rPr lang="en-US" sz="2000" err="1">
                <a:solidFill>
                  <a:schemeClr val="tx2"/>
                </a:solidFill>
                <a:ea typeface="+mn-lt"/>
                <a:cs typeface="+mn-lt"/>
              </a:rPr>
              <a:t>Laterpress</a:t>
            </a:r>
            <a:r>
              <a:rPr lang="en-US" sz="2000">
                <a:solidFill>
                  <a:schemeClr val="tx2"/>
                </a:solidFill>
                <a:ea typeface="+mn-lt"/>
                <a:cs typeface="+mn-lt"/>
              </a:rPr>
              <a:t> (2022) </a:t>
            </a:r>
            <a:r>
              <a:rPr lang="en-US" sz="2000">
                <a:solidFill>
                  <a:schemeClr val="tx2"/>
                </a:solidFill>
              </a:rPr>
              <a:t>Freytag's Pyramid. Available at: </a:t>
            </a:r>
            <a:r>
              <a:rPr lang="en-US" sz="2000">
                <a:solidFill>
                  <a:schemeClr val="tx2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https://www.laterpress.com/blog/five-act-story-structure</a:t>
            </a:r>
            <a:r>
              <a:rPr lang="en-US" sz="2000">
                <a:solidFill>
                  <a:schemeClr val="tx2"/>
                </a:solidFill>
                <a:ea typeface="+mn-lt"/>
                <a:cs typeface="+mn-lt"/>
              </a:rPr>
              <a:t> [Accessed November 15 2023]</a:t>
            </a:r>
            <a:endParaRPr lang="en-US" sz="2000" i="1">
              <a:solidFill>
                <a:schemeClr val="tx2"/>
              </a:solidFill>
              <a:ea typeface="+mn-lt"/>
              <a:cs typeface="+mn-lt"/>
            </a:endParaRPr>
          </a:p>
          <a:p>
            <a:pPr marL="45720" indent="0">
              <a:buNone/>
            </a:pPr>
            <a:endParaRPr lang="en-US">
              <a:solidFill>
                <a:schemeClr val="tx2"/>
              </a:solidFill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955220-3932-6620-5DDC-1E86320B858C}"/>
              </a:ext>
            </a:extLst>
          </p:cNvPr>
          <p:cNvSpPr txBox="1"/>
          <p:nvPr/>
        </p:nvSpPr>
        <p:spPr>
          <a:xfrm>
            <a:off x="5139446" y="1718553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1116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8F636-7554-77DF-8112-C85C9B7D1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u="sng">
              <a:solidFill>
                <a:schemeClr val="tx2"/>
              </a:solidFill>
              <a:ea typeface="+mn-lt"/>
              <a:cs typeface="+mn-lt"/>
            </a:endParaRPr>
          </a:p>
          <a:p>
            <a:endParaRPr lang="en-US">
              <a:solidFill>
                <a:schemeClr val="tx2"/>
              </a:solidFill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568D48-72DF-D7F2-137A-B18276F1E320}"/>
              </a:ext>
            </a:extLst>
          </p:cNvPr>
          <p:cNvSpPr txBox="1"/>
          <p:nvPr/>
        </p:nvSpPr>
        <p:spPr>
          <a:xfrm>
            <a:off x="701040" y="1562100"/>
            <a:ext cx="10911840" cy="4462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Char char="•"/>
            </a:pPr>
            <a:r>
              <a:rPr lang="en-US" sz="2000" b="1" err="1">
                <a:solidFill>
                  <a:srgbClr val="335B74"/>
                </a:solidFill>
                <a:cs typeface="Arial"/>
              </a:rPr>
              <a:t>Ebooks</a:t>
            </a:r>
            <a:r>
              <a:rPr lang="en-US" sz="2000" b="1">
                <a:solidFill>
                  <a:srgbClr val="335B74"/>
                </a:solidFill>
                <a:cs typeface="Arial"/>
              </a:rPr>
              <a:t>​</a:t>
            </a:r>
            <a:endParaRPr lang="en-US" sz="2000">
              <a:solidFill>
                <a:srgbClr val="335B74"/>
              </a:solidFill>
              <a:cs typeface="Arial"/>
            </a:endParaRPr>
          </a:p>
          <a:p>
            <a:pPr marL="228600" indent="-228600">
              <a:buChar char="•"/>
            </a:pPr>
            <a:endParaRPr lang="en-US" sz="2000">
              <a:solidFill>
                <a:srgbClr val="335B74"/>
              </a:solidFill>
              <a:cs typeface="Arial"/>
            </a:endParaRPr>
          </a:p>
          <a:p>
            <a:pPr marL="228600" indent="-228600">
              <a:buChar char="•"/>
            </a:pPr>
            <a:r>
              <a:rPr lang="en-US" sz="2000">
                <a:solidFill>
                  <a:srgbClr val="335B74"/>
                </a:solidFill>
                <a:cs typeface="Arial"/>
              </a:rPr>
              <a:t>Doyle, S, Grove, J and Sherman, W. (2019) </a:t>
            </a:r>
            <a:r>
              <a:rPr lang="en-US" sz="2000" i="1">
                <a:solidFill>
                  <a:srgbClr val="335B74"/>
                </a:solidFill>
                <a:cs typeface="Arial"/>
              </a:rPr>
              <a:t>History of Illustration. </a:t>
            </a:r>
            <a:r>
              <a:rPr lang="en-US" sz="2000">
                <a:solidFill>
                  <a:srgbClr val="335B74"/>
                </a:solidFill>
                <a:cs typeface="Arial"/>
              </a:rPr>
              <a:t>Available at: </a:t>
            </a:r>
            <a:r>
              <a:rPr lang="en-US" sz="2000" u="sng">
                <a:solidFill>
                  <a:srgbClr val="335B74"/>
                </a:solidFill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https://www.google.co.uk/books/edition/History_of_Illustration/WMVcEAAAQBAJ?hl=en&amp;gbpv=1&amp;dq=what+is+illustration&amp;printsec=frontcover</a:t>
            </a:r>
            <a:r>
              <a:rPr lang="en-US" sz="2000">
                <a:solidFill>
                  <a:srgbClr val="335B74"/>
                </a:solidFill>
                <a:cs typeface="Arial"/>
                <a:hlinkClick r:id="rId2"/>
              </a:rPr>
              <a:t>​</a:t>
            </a:r>
            <a:r>
              <a:rPr lang="en-US" sz="2000">
                <a:solidFill>
                  <a:srgbClr val="335B74"/>
                </a:solidFill>
                <a:cs typeface="Arial"/>
              </a:rPr>
              <a:t> [Accessed 15 November 2023]</a:t>
            </a:r>
          </a:p>
          <a:p>
            <a:pPr marL="228600" indent="-228600">
              <a:buChar char="•"/>
            </a:pPr>
            <a:endParaRPr lang="en-US" sz="2000">
              <a:solidFill>
                <a:srgbClr val="335B74"/>
              </a:solidFill>
              <a:cs typeface="Arial"/>
            </a:endParaRPr>
          </a:p>
          <a:p>
            <a:pPr marL="228600" indent="-228600">
              <a:buChar char="•"/>
            </a:pPr>
            <a:r>
              <a:rPr lang="en-US" sz="2000" err="1">
                <a:solidFill>
                  <a:srgbClr val="335B74"/>
                </a:solidFill>
                <a:cs typeface="Arial"/>
              </a:rPr>
              <a:t>Ribó</a:t>
            </a:r>
            <a:r>
              <a:rPr lang="en-US" sz="2000">
                <a:solidFill>
                  <a:srgbClr val="335B74"/>
                </a:solidFill>
                <a:cs typeface="Arial"/>
              </a:rPr>
              <a:t>, I. (2019) </a:t>
            </a:r>
            <a:r>
              <a:rPr lang="en-US" sz="2000" i="1">
                <a:solidFill>
                  <a:srgbClr val="335B74"/>
                </a:solidFill>
                <a:cs typeface="Arial"/>
              </a:rPr>
              <a:t>Prose Fiction: An Introduction to the Semiotics of Narrative.</a:t>
            </a:r>
            <a:r>
              <a:rPr lang="en-US" sz="2000">
                <a:solidFill>
                  <a:srgbClr val="335B74"/>
                </a:solidFill>
                <a:cs typeface="Arial"/>
              </a:rPr>
              <a:t> Available at: </a:t>
            </a:r>
            <a:r>
              <a:rPr lang="en-US" sz="2000" u="sng">
                <a:solidFill>
                  <a:srgbClr val="335B74"/>
                </a:solidFill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https://www.google.co.uk/books/edition/Prose_Fiction_An_Introduction_to_the_Sem/TGDIDwAAQBAJ?hl=en&amp;gbpv=1&amp;dq=Freytag%27s+pyramid+stages&amp;pg=PT35&amp;printsec=frontcover</a:t>
            </a:r>
            <a:r>
              <a:rPr lang="en-US" sz="2000">
                <a:solidFill>
                  <a:srgbClr val="335B74"/>
                </a:solidFill>
                <a:cs typeface="Arial"/>
                <a:hlinkClick r:id="rId3"/>
              </a:rPr>
              <a:t>​</a:t>
            </a:r>
            <a:r>
              <a:rPr lang="en-US" sz="2000">
                <a:solidFill>
                  <a:srgbClr val="335B74"/>
                </a:solidFill>
                <a:cs typeface="Arial"/>
              </a:rPr>
              <a:t> [Accessed 15 November 2023]</a:t>
            </a:r>
          </a:p>
          <a:p>
            <a:pPr marL="228600" indent="-228600">
              <a:buChar char="•"/>
            </a:pPr>
            <a:endParaRPr lang="en-US" sz="2000">
              <a:solidFill>
                <a:srgbClr val="335B74"/>
              </a:solidFill>
              <a:cs typeface="Arial"/>
            </a:endParaRPr>
          </a:p>
          <a:p>
            <a:pPr marL="228600" indent="-228600">
              <a:buChar char="•"/>
            </a:pPr>
            <a:r>
              <a:rPr lang="en-US" sz="2000">
                <a:solidFill>
                  <a:srgbClr val="335B74"/>
                </a:solidFill>
                <a:cs typeface="Arial"/>
              </a:rPr>
              <a:t>Zeegan, L. (2009) </a:t>
            </a:r>
            <a:r>
              <a:rPr lang="en-US" sz="2000" i="1">
                <a:solidFill>
                  <a:srgbClr val="335B74"/>
                </a:solidFill>
                <a:cs typeface="Arial"/>
              </a:rPr>
              <a:t>What is Illustration? </a:t>
            </a:r>
            <a:r>
              <a:rPr lang="en-US" sz="2000">
                <a:solidFill>
                  <a:srgbClr val="335B74"/>
                </a:solidFill>
                <a:cs typeface="Arial"/>
              </a:rPr>
              <a:t>Available at: </a:t>
            </a:r>
            <a:r>
              <a:rPr lang="en-US" sz="2000" u="sng">
                <a:solidFill>
                  <a:srgbClr val="335B74"/>
                </a:solidFill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https://www.google.co.uk/books/edition/What_is_Illustration/JfcYzi5M1rUC?hl=en&amp;gbpv=1&amp;dq=what+is+illustration&amp;printsec=frontcover [Accessed</a:t>
            </a:r>
            <a:r>
              <a:rPr lang="en-US" sz="2000" u="sng">
                <a:solidFill>
                  <a:srgbClr val="335B74"/>
                </a:solidFill>
                <a:cs typeface="Arial"/>
              </a:rPr>
              <a:t> 15 November 2023]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4951D63-3B07-0709-D6FA-FAA510298FB9}"/>
              </a:ext>
            </a:extLst>
          </p:cNvPr>
          <p:cNvSpPr>
            <a:spLocks noGrp="1"/>
          </p:cNvSpPr>
          <p:nvPr/>
        </p:nvSpPr>
        <p:spPr>
          <a:xfrm>
            <a:off x="701040" y="28194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solidFill>
                  <a:schemeClr val="tx2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2355766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1F413-01B6-C914-4E01-815F25A55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240" y="1409700"/>
            <a:ext cx="9872871" cy="40386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" indent="0">
              <a:buNone/>
            </a:pPr>
            <a:r>
              <a:rPr lang="en-GB" b="1">
                <a:solidFill>
                  <a:schemeClr val="tx2"/>
                </a:solidFill>
                <a:cs typeface="Calibri"/>
              </a:rPr>
              <a:t>Videos</a:t>
            </a:r>
          </a:p>
          <a:p>
            <a:pPr marL="45720" indent="0">
              <a:buNone/>
            </a:pPr>
            <a:endParaRPr lang="en-GB" b="1">
              <a:solidFill>
                <a:schemeClr val="tx2"/>
              </a:solidFill>
              <a:cs typeface="Calibri"/>
            </a:endParaRPr>
          </a:p>
          <a:p>
            <a:pPr>
              <a:buNone/>
            </a:pPr>
            <a:r>
              <a:rPr lang="en-GB">
                <a:solidFill>
                  <a:schemeClr val="tx2"/>
                </a:solidFill>
              </a:rPr>
              <a:t>Northern Bright Bookshelf (2020) </a:t>
            </a:r>
            <a:r>
              <a:rPr lang="en-GB" i="1">
                <a:solidFill>
                  <a:schemeClr val="tx2"/>
                </a:solidFill>
              </a:rPr>
              <a:t>Found. - a wordless picture book. </a:t>
            </a:r>
            <a:r>
              <a:rPr lang="en-GB">
                <a:solidFill>
                  <a:schemeClr val="tx2"/>
                </a:solidFill>
              </a:rPr>
              <a:t>Available</a:t>
            </a:r>
          </a:p>
          <a:p>
            <a:pPr>
              <a:buNone/>
            </a:pPr>
            <a:r>
              <a:rPr lang="en-GB">
                <a:solidFill>
                  <a:schemeClr val="tx2"/>
                </a:solidFill>
              </a:rPr>
              <a:t>at: </a:t>
            </a:r>
            <a:r>
              <a:rPr lang="en-GB">
                <a:solidFill>
                  <a:schemeClr val="tx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https://www.youtube.com/watch?v=7sfb63gf5W0 [</a:t>
            </a:r>
            <a:r>
              <a:rPr lang="en-GB">
                <a:solidFill>
                  <a:schemeClr val="tx2"/>
                </a:solidFill>
              </a:rPr>
              <a:t>Accessed 15 November 2023]</a:t>
            </a:r>
          </a:p>
          <a:p>
            <a:pPr>
              <a:buNone/>
            </a:pPr>
            <a:endParaRPr lang="en-GB">
              <a:solidFill>
                <a:schemeClr val="tx2"/>
              </a:solidFill>
              <a:cs typeface="Calibri"/>
            </a:endParaRPr>
          </a:p>
          <a:p>
            <a:pPr marL="45720" indent="0">
              <a:buNone/>
            </a:pPr>
            <a:r>
              <a:rPr lang="en-GB" b="1">
                <a:solidFill>
                  <a:schemeClr val="tx2"/>
                </a:solidFill>
                <a:cs typeface="Calibri"/>
              </a:rPr>
              <a:t>Futher reading</a:t>
            </a:r>
          </a:p>
          <a:p>
            <a:pPr marL="45720" indent="0">
              <a:buNone/>
            </a:pPr>
            <a:endParaRPr lang="en-GB" b="1">
              <a:solidFill>
                <a:schemeClr val="tx2"/>
              </a:solidFill>
              <a:ea typeface="+mn-lt"/>
              <a:cs typeface="Calibri"/>
            </a:endParaRPr>
          </a:p>
          <a:p>
            <a:r>
              <a:rPr lang="en-GB">
                <a:solidFill>
                  <a:schemeClr val="tx2"/>
                </a:solidFill>
                <a:ea typeface="+mn-lt"/>
                <a:cs typeface="+mn-lt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Niemann, C, TED Talk (2018</a:t>
            </a: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)</a:t>
            </a:r>
            <a:r>
              <a:rPr lang="en-GB" i="1">
                <a:solidFill>
                  <a:schemeClr val="tx2"/>
                </a:solidFill>
                <a:ea typeface="+mn-lt"/>
                <a:cs typeface="+mn-lt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You are Fluent In</a:t>
            </a:r>
            <a:r>
              <a:rPr lang="en-GB" i="1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i="1">
                <a:solidFill>
                  <a:schemeClr val="tx2"/>
                </a:solidFill>
                <a:ea typeface="+mn-lt"/>
                <a:cs typeface="+mn-lt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 </a:t>
            </a:r>
            <a:r>
              <a:rPr lang="en-GB" i="1">
                <a:solidFill>
                  <a:schemeClr val="tx2"/>
                </a:solidFill>
                <a:ea typeface="+mn-lt"/>
                <a:cs typeface="+mn-lt"/>
              </a:rPr>
              <a:t>Language</a:t>
            </a: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. Available from: </a:t>
            </a:r>
            <a:r>
              <a:rPr lang="en-GB">
                <a:solidFill>
                  <a:schemeClr val="tx2"/>
                </a:solidFill>
                <a:ea typeface="+mn-lt"/>
                <a:cs typeface="+mn-lt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</a:t>
            </a: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s(://www.keynotespeak.com/keynote/talk-on-illustration [Accessed 15 Nov 2023]</a:t>
            </a:r>
            <a:endParaRPr lang="en-GB">
              <a:solidFill>
                <a:schemeClr val="tx2"/>
              </a:solidFill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2566829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Basis</vt:lpstr>
      <vt:lpstr>PowerPoint Presentation</vt:lpstr>
      <vt:lpstr>What is illustration?</vt:lpstr>
      <vt:lpstr>Why do we use illustration?</vt:lpstr>
      <vt:lpstr>Learning outcomes</vt:lpstr>
      <vt:lpstr>PowerPoint Presentation</vt:lpstr>
      <vt:lpstr>PowerPoint Presentation</vt:lpstr>
      <vt:lpstr>PowerPoint Presentation</vt:lpstr>
      <vt:lpstr>PowerPoint Presentation</vt:lpstr>
      <vt:lpstr>Freytag's Pyramid- Narrative arc</vt:lpstr>
      <vt:lpstr>Variations of Freytag's Pyramid</vt:lpstr>
      <vt:lpstr>PowerPoint Presentation</vt:lpstr>
      <vt:lpstr>PowerPoint Presentation</vt:lpstr>
      <vt:lpstr>PowerPoint Presentation</vt:lpstr>
      <vt:lpstr>Task: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2023-11-14T20:25:29Z</dcterms:created>
  <dcterms:modified xsi:type="dcterms:W3CDTF">2023-12-14T18:43:25Z</dcterms:modified>
</cp:coreProperties>
</file>