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5" r:id="rId4"/>
  </p:sldMasterIdLst>
  <p:notesMasterIdLst>
    <p:notesMasterId r:id="rId19"/>
  </p:notesMasterIdLst>
  <p:sldIdLst>
    <p:sldId id="258" r:id="rId5"/>
    <p:sldId id="257" r:id="rId6"/>
    <p:sldId id="259" r:id="rId7"/>
    <p:sldId id="272" r:id="rId8"/>
    <p:sldId id="268" r:id="rId9"/>
    <p:sldId id="266" r:id="rId10"/>
    <p:sldId id="271" r:id="rId11"/>
    <p:sldId id="269" r:id="rId12"/>
    <p:sldId id="270" r:id="rId13"/>
    <p:sldId id="261" r:id="rId14"/>
    <p:sldId id="262" r:id="rId15"/>
    <p:sldId id="263" r:id="rId16"/>
    <p:sldId id="264"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01" autoAdjust="0"/>
  </p:normalViewPr>
  <p:slideViewPr>
    <p:cSldViewPr snapToGrid="0">
      <p:cViewPr varScale="1">
        <p:scale>
          <a:sx n="96" d="100"/>
          <a:sy n="96" d="100"/>
        </p:scale>
        <p:origin x="96"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tza Ramirez" userId="82908b8effb5e303" providerId="LiveId" clId="{3C6C2BDE-8244-4DF5-BFB7-9F0D3168FC8F}"/>
    <pc:docChg chg="modSld sldOrd">
      <pc:chgData name="Maritza Ramirez" userId="82908b8effb5e303" providerId="LiveId" clId="{3C6C2BDE-8244-4DF5-BFB7-9F0D3168FC8F}" dt="2022-12-05T22:11:38.186" v="1"/>
      <pc:docMkLst>
        <pc:docMk/>
      </pc:docMkLst>
      <pc:sldChg chg="ord">
        <pc:chgData name="Maritza Ramirez" userId="82908b8effb5e303" providerId="LiveId" clId="{3C6C2BDE-8244-4DF5-BFB7-9F0D3168FC8F}" dt="2022-12-05T22:11:38.186" v="1"/>
        <pc:sldMkLst>
          <pc:docMk/>
          <pc:sldMk cId="4031018658" sldId="26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3CAE7F-9D6E-4B8B-AAE5-60CF5458D70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6C9CF65-1CD7-4ABE-996D-0D79F6F8E22E}">
      <dgm:prSet/>
      <dgm:spPr/>
      <dgm:t>
        <a:bodyPr/>
        <a:lstStyle/>
        <a:p>
          <a:r>
            <a:rPr lang="en-GB"/>
            <a:t>The family worker has arranger her to meet with a  Specialist Troubled Families Job Centre Plus worker so that she will be getting the direct support. </a:t>
          </a:r>
          <a:endParaRPr lang="en-US"/>
        </a:p>
      </dgm:t>
    </dgm:pt>
    <dgm:pt modelId="{0CF41D2E-3991-44FC-8AAA-951F52795B1A}" type="parTrans" cxnId="{E3907A7D-1FBC-4668-A8E6-78697BE1AF03}">
      <dgm:prSet/>
      <dgm:spPr/>
      <dgm:t>
        <a:bodyPr/>
        <a:lstStyle/>
        <a:p>
          <a:endParaRPr lang="en-US"/>
        </a:p>
      </dgm:t>
    </dgm:pt>
    <dgm:pt modelId="{94D38A2A-D135-4541-9865-259E1E49E406}" type="sibTrans" cxnId="{E3907A7D-1FBC-4668-A8E6-78697BE1AF03}">
      <dgm:prSet/>
      <dgm:spPr/>
      <dgm:t>
        <a:bodyPr/>
        <a:lstStyle/>
        <a:p>
          <a:endParaRPr lang="en-US"/>
        </a:p>
      </dgm:t>
    </dgm:pt>
    <dgm:pt modelId="{B8DF910F-60A7-45D9-A753-DF4879E2B232}">
      <dgm:prSet/>
      <dgm:spPr/>
      <dgm:t>
        <a:bodyPr/>
        <a:lstStyle/>
        <a:p>
          <a:r>
            <a:rPr lang="en-GB"/>
            <a:t>As per the case the single mum should be breaking her dependency on alcohol.</a:t>
          </a:r>
          <a:endParaRPr lang="en-US"/>
        </a:p>
      </dgm:t>
    </dgm:pt>
    <dgm:pt modelId="{0BFD5CC4-3C98-4AFD-AFF1-A6B03803C9EC}" type="parTrans" cxnId="{6EEE4E4D-FD11-45A2-874E-A54B795B65CF}">
      <dgm:prSet/>
      <dgm:spPr/>
      <dgm:t>
        <a:bodyPr/>
        <a:lstStyle/>
        <a:p>
          <a:endParaRPr lang="en-US"/>
        </a:p>
      </dgm:t>
    </dgm:pt>
    <dgm:pt modelId="{448B5ABB-A15B-4290-A8E0-5F27479382FD}" type="sibTrans" cxnId="{6EEE4E4D-FD11-45A2-874E-A54B795B65CF}">
      <dgm:prSet/>
      <dgm:spPr/>
      <dgm:t>
        <a:bodyPr/>
        <a:lstStyle/>
        <a:p>
          <a:endParaRPr lang="en-US"/>
        </a:p>
      </dgm:t>
    </dgm:pt>
    <dgm:pt modelId="{19D7E346-D58E-4DE4-AEC1-E61E79DAB618}">
      <dgm:prSet/>
      <dgm:spPr/>
      <dgm:t>
        <a:bodyPr/>
        <a:lstStyle/>
        <a:p>
          <a:r>
            <a:rPr lang="en-GB" dirty="0"/>
            <a:t>She should be educating her children about the psychological, physical and mental effects of an alcoholic person.</a:t>
          </a:r>
          <a:endParaRPr lang="en-US" dirty="0"/>
        </a:p>
      </dgm:t>
    </dgm:pt>
    <dgm:pt modelId="{80C97F0F-2EBF-4E26-8A21-636707441538}" type="parTrans" cxnId="{4E1D59E2-7AE2-4AFF-87DB-6C69B0DF6EE0}">
      <dgm:prSet/>
      <dgm:spPr/>
      <dgm:t>
        <a:bodyPr/>
        <a:lstStyle/>
        <a:p>
          <a:endParaRPr lang="en-US"/>
        </a:p>
      </dgm:t>
    </dgm:pt>
    <dgm:pt modelId="{6BEB1579-AC5E-4005-9FB2-9E9CCCB2BE97}" type="sibTrans" cxnId="{4E1D59E2-7AE2-4AFF-87DB-6C69B0DF6EE0}">
      <dgm:prSet/>
      <dgm:spPr/>
      <dgm:t>
        <a:bodyPr/>
        <a:lstStyle/>
        <a:p>
          <a:endParaRPr lang="en-US"/>
        </a:p>
      </dgm:t>
    </dgm:pt>
    <dgm:pt modelId="{635FC269-0A7D-47C1-8E72-631144BC659F}">
      <dgm:prSet/>
      <dgm:spPr/>
      <dgm:t>
        <a:bodyPr/>
        <a:lstStyle/>
        <a:p>
          <a:r>
            <a:rPr lang="en-GB"/>
            <a:t>It is necessary to be discipline in life and watch out the activities what her children are doing in their life.</a:t>
          </a:r>
          <a:endParaRPr lang="en-US"/>
        </a:p>
      </dgm:t>
    </dgm:pt>
    <dgm:pt modelId="{B6678A76-8A55-4618-B029-143E871C5D0D}" type="parTrans" cxnId="{827C7582-1FBB-4688-A2AE-BE941A0F9F9D}">
      <dgm:prSet/>
      <dgm:spPr/>
      <dgm:t>
        <a:bodyPr/>
        <a:lstStyle/>
        <a:p>
          <a:endParaRPr lang="en-US"/>
        </a:p>
      </dgm:t>
    </dgm:pt>
    <dgm:pt modelId="{1B0BD57B-94F9-442C-A659-03677CFFD27F}" type="sibTrans" cxnId="{827C7582-1FBB-4688-A2AE-BE941A0F9F9D}">
      <dgm:prSet/>
      <dgm:spPr/>
      <dgm:t>
        <a:bodyPr/>
        <a:lstStyle/>
        <a:p>
          <a:endParaRPr lang="en-US"/>
        </a:p>
      </dgm:t>
    </dgm:pt>
    <dgm:pt modelId="{BC6BDAE1-3C50-4F2C-B944-E544EC40779F}">
      <dgm:prSet/>
      <dgm:spPr/>
      <dgm:t>
        <a:bodyPr/>
        <a:lstStyle/>
        <a:p>
          <a:r>
            <a:rPr lang="en-GB"/>
            <a:t>It is important to set up daily routines and boundaries for the children.</a:t>
          </a:r>
          <a:endParaRPr lang="en-US"/>
        </a:p>
      </dgm:t>
    </dgm:pt>
    <dgm:pt modelId="{DB229B9F-593B-4D69-8513-47BBDF14097C}" type="parTrans" cxnId="{78BCC430-814F-4900-8D53-C5C5910CA19E}">
      <dgm:prSet/>
      <dgm:spPr/>
      <dgm:t>
        <a:bodyPr/>
        <a:lstStyle/>
        <a:p>
          <a:endParaRPr lang="en-US"/>
        </a:p>
      </dgm:t>
    </dgm:pt>
    <dgm:pt modelId="{EB38C64C-6340-4B2C-A1F2-74270011663B}" type="sibTrans" cxnId="{78BCC430-814F-4900-8D53-C5C5910CA19E}">
      <dgm:prSet/>
      <dgm:spPr/>
      <dgm:t>
        <a:bodyPr/>
        <a:lstStyle/>
        <a:p>
          <a:endParaRPr lang="en-US"/>
        </a:p>
      </dgm:t>
    </dgm:pt>
    <dgm:pt modelId="{EF2E6A62-5A67-4737-940D-4E0CA3B31157}">
      <dgm:prSet/>
      <dgm:spPr/>
      <dgm:t>
        <a:bodyPr/>
        <a:lstStyle/>
        <a:p>
          <a:r>
            <a:rPr lang="en-GB"/>
            <a:t>It is important to listen the overall needs and demands of the children and make them fearless and highly secured. </a:t>
          </a:r>
          <a:endParaRPr lang="en-US"/>
        </a:p>
      </dgm:t>
    </dgm:pt>
    <dgm:pt modelId="{95049ECA-54E2-4E9A-9E59-49CBFD9E9335}" type="parTrans" cxnId="{622ED3D1-6331-4C2D-89F7-3F77C0526159}">
      <dgm:prSet/>
      <dgm:spPr/>
      <dgm:t>
        <a:bodyPr/>
        <a:lstStyle/>
        <a:p>
          <a:endParaRPr lang="en-US"/>
        </a:p>
      </dgm:t>
    </dgm:pt>
    <dgm:pt modelId="{9A608B60-C185-4342-91FD-906B38AFD27F}" type="sibTrans" cxnId="{622ED3D1-6331-4C2D-89F7-3F77C0526159}">
      <dgm:prSet/>
      <dgm:spPr/>
      <dgm:t>
        <a:bodyPr/>
        <a:lstStyle/>
        <a:p>
          <a:endParaRPr lang="en-US"/>
        </a:p>
      </dgm:t>
    </dgm:pt>
    <dgm:pt modelId="{8A2032C4-19C4-4E66-B6B0-062FEB3FEFBF}">
      <dgm:prSet/>
      <dgm:spPr/>
      <dgm:t>
        <a:bodyPr/>
        <a:lstStyle/>
        <a:p>
          <a:r>
            <a:rPr lang="en-GB"/>
            <a:t>It is required to be showing love and affection to your children and develop a good atmosphere at home. </a:t>
          </a:r>
          <a:endParaRPr lang="en-US"/>
        </a:p>
      </dgm:t>
    </dgm:pt>
    <dgm:pt modelId="{92EB9E24-1110-466B-9CDC-FD5514E4B095}" type="parTrans" cxnId="{90817323-03C5-4D16-979B-50FFBA00FC3B}">
      <dgm:prSet/>
      <dgm:spPr/>
      <dgm:t>
        <a:bodyPr/>
        <a:lstStyle/>
        <a:p>
          <a:endParaRPr lang="en-US"/>
        </a:p>
      </dgm:t>
    </dgm:pt>
    <dgm:pt modelId="{3518DBDB-EDC9-49EF-A1E7-5EE82DFC252E}" type="sibTrans" cxnId="{90817323-03C5-4D16-979B-50FFBA00FC3B}">
      <dgm:prSet/>
      <dgm:spPr/>
      <dgm:t>
        <a:bodyPr/>
        <a:lstStyle/>
        <a:p>
          <a:endParaRPr lang="en-US"/>
        </a:p>
      </dgm:t>
    </dgm:pt>
    <dgm:pt modelId="{A07E305D-B6AD-477D-953D-A3E9A0F7561F}" type="pres">
      <dgm:prSet presAssocID="{6F3CAE7F-9D6E-4B8B-AAE5-60CF5458D702}" presName="vert0" presStyleCnt="0">
        <dgm:presLayoutVars>
          <dgm:dir/>
          <dgm:animOne val="branch"/>
          <dgm:animLvl val="lvl"/>
        </dgm:presLayoutVars>
      </dgm:prSet>
      <dgm:spPr/>
    </dgm:pt>
    <dgm:pt modelId="{4B2F3640-640C-4B31-A79F-EA2D07159A2B}" type="pres">
      <dgm:prSet presAssocID="{46C9CF65-1CD7-4ABE-996D-0D79F6F8E22E}" presName="thickLine" presStyleLbl="alignNode1" presStyleIdx="0" presStyleCnt="7"/>
      <dgm:spPr/>
    </dgm:pt>
    <dgm:pt modelId="{0C59B83D-8114-4001-A999-7B08BD0EFA84}" type="pres">
      <dgm:prSet presAssocID="{46C9CF65-1CD7-4ABE-996D-0D79F6F8E22E}" presName="horz1" presStyleCnt="0"/>
      <dgm:spPr/>
    </dgm:pt>
    <dgm:pt modelId="{5AB3A262-96CE-48AC-A1AD-4DCB988DE2EF}" type="pres">
      <dgm:prSet presAssocID="{46C9CF65-1CD7-4ABE-996D-0D79F6F8E22E}" presName="tx1" presStyleLbl="revTx" presStyleIdx="0" presStyleCnt="7"/>
      <dgm:spPr/>
    </dgm:pt>
    <dgm:pt modelId="{8563ACC6-8139-4732-B317-548750957844}" type="pres">
      <dgm:prSet presAssocID="{46C9CF65-1CD7-4ABE-996D-0D79F6F8E22E}" presName="vert1" presStyleCnt="0"/>
      <dgm:spPr/>
    </dgm:pt>
    <dgm:pt modelId="{7DD305E7-68E9-43E4-AD6C-A042296DE96F}" type="pres">
      <dgm:prSet presAssocID="{B8DF910F-60A7-45D9-A753-DF4879E2B232}" presName="thickLine" presStyleLbl="alignNode1" presStyleIdx="1" presStyleCnt="7"/>
      <dgm:spPr/>
    </dgm:pt>
    <dgm:pt modelId="{0506475D-CA72-4F34-8427-718EF884FFA8}" type="pres">
      <dgm:prSet presAssocID="{B8DF910F-60A7-45D9-A753-DF4879E2B232}" presName="horz1" presStyleCnt="0"/>
      <dgm:spPr/>
    </dgm:pt>
    <dgm:pt modelId="{9094D10E-D742-4A2D-9D34-C16AFFB30D08}" type="pres">
      <dgm:prSet presAssocID="{B8DF910F-60A7-45D9-A753-DF4879E2B232}" presName="tx1" presStyleLbl="revTx" presStyleIdx="1" presStyleCnt="7"/>
      <dgm:spPr/>
    </dgm:pt>
    <dgm:pt modelId="{1150137D-A793-4725-9B8B-72A3ACD63437}" type="pres">
      <dgm:prSet presAssocID="{B8DF910F-60A7-45D9-A753-DF4879E2B232}" presName="vert1" presStyleCnt="0"/>
      <dgm:spPr/>
    </dgm:pt>
    <dgm:pt modelId="{7B6133F1-0DD5-433B-9C46-FD692ACA44C5}" type="pres">
      <dgm:prSet presAssocID="{19D7E346-D58E-4DE4-AEC1-E61E79DAB618}" presName="thickLine" presStyleLbl="alignNode1" presStyleIdx="2" presStyleCnt="7"/>
      <dgm:spPr/>
    </dgm:pt>
    <dgm:pt modelId="{38A8C85B-9F37-4B8E-AC3A-9C3126B5C51B}" type="pres">
      <dgm:prSet presAssocID="{19D7E346-D58E-4DE4-AEC1-E61E79DAB618}" presName="horz1" presStyleCnt="0"/>
      <dgm:spPr/>
    </dgm:pt>
    <dgm:pt modelId="{D2D04C2B-FCD3-47D1-A7A9-4FEA46F81DF6}" type="pres">
      <dgm:prSet presAssocID="{19D7E346-D58E-4DE4-AEC1-E61E79DAB618}" presName="tx1" presStyleLbl="revTx" presStyleIdx="2" presStyleCnt="7"/>
      <dgm:spPr/>
    </dgm:pt>
    <dgm:pt modelId="{5B7DC2BB-953B-4285-9285-CA06F29FEB88}" type="pres">
      <dgm:prSet presAssocID="{19D7E346-D58E-4DE4-AEC1-E61E79DAB618}" presName="vert1" presStyleCnt="0"/>
      <dgm:spPr/>
    </dgm:pt>
    <dgm:pt modelId="{F50D48A8-6B77-48DB-AB64-4BD04A668AAC}" type="pres">
      <dgm:prSet presAssocID="{635FC269-0A7D-47C1-8E72-631144BC659F}" presName="thickLine" presStyleLbl="alignNode1" presStyleIdx="3" presStyleCnt="7"/>
      <dgm:spPr/>
    </dgm:pt>
    <dgm:pt modelId="{0FFAAA49-9B0F-4CB1-A84A-98B0554A9707}" type="pres">
      <dgm:prSet presAssocID="{635FC269-0A7D-47C1-8E72-631144BC659F}" presName="horz1" presStyleCnt="0"/>
      <dgm:spPr/>
    </dgm:pt>
    <dgm:pt modelId="{0C087C5A-DB89-4C95-9D03-0A70236FCB22}" type="pres">
      <dgm:prSet presAssocID="{635FC269-0A7D-47C1-8E72-631144BC659F}" presName="tx1" presStyleLbl="revTx" presStyleIdx="3" presStyleCnt="7"/>
      <dgm:spPr/>
    </dgm:pt>
    <dgm:pt modelId="{ECC3FCB4-C816-4420-A80D-1C0FE5A5D2F7}" type="pres">
      <dgm:prSet presAssocID="{635FC269-0A7D-47C1-8E72-631144BC659F}" presName="vert1" presStyleCnt="0"/>
      <dgm:spPr/>
    </dgm:pt>
    <dgm:pt modelId="{740307DD-D5A6-4D83-A448-0AD3757DE85C}" type="pres">
      <dgm:prSet presAssocID="{BC6BDAE1-3C50-4F2C-B944-E544EC40779F}" presName="thickLine" presStyleLbl="alignNode1" presStyleIdx="4" presStyleCnt="7"/>
      <dgm:spPr/>
    </dgm:pt>
    <dgm:pt modelId="{EE6B306A-B784-4F0F-975E-C718F24818D6}" type="pres">
      <dgm:prSet presAssocID="{BC6BDAE1-3C50-4F2C-B944-E544EC40779F}" presName="horz1" presStyleCnt="0"/>
      <dgm:spPr/>
    </dgm:pt>
    <dgm:pt modelId="{008C5A61-8F7A-47E2-980F-5EAF0185BD0A}" type="pres">
      <dgm:prSet presAssocID="{BC6BDAE1-3C50-4F2C-B944-E544EC40779F}" presName="tx1" presStyleLbl="revTx" presStyleIdx="4" presStyleCnt="7"/>
      <dgm:spPr/>
    </dgm:pt>
    <dgm:pt modelId="{EC06ACBC-01CB-4118-8F1E-B690FDF2A573}" type="pres">
      <dgm:prSet presAssocID="{BC6BDAE1-3C50-4F2C-B944-E544EC40779F}" presName="vert1" presStyleCnt="0"/>
      <dgm:spPr/>
    </dgm:pt>
    <dgm:pt modelId="{E45D59EB-07A6-43EC-AD61-FE88A6DABADF}" type="pres">
      <dgm:prSet presAssocID="{EF2E6A62-5A67-4737-940D-4E0CA3B31157}" presName="thickLine" presStyleLbl="alignNode1" presStyleIdx="5" presStyleCnt="7"/>
      <dgm:spPr/>
    </dgm:pt>
    <dgm:pt modelId="{7509A8B4-DFB1-459A-B5E9-4723EDBE3537}" type="pres">
      <dgm:prSet presAssocID="{EF2E6A62-5A67-4737-940D-4E0CA3B31157}" presName="horz1" presStyleCnt="0"/>
      <dgm:spPr/>
    </dgm:pt>
    <dgm:pt modelId="{DE65BEF5-F3CA-4E2A-ABB0-598F72C3B557}" type="pres">
      <dgm:prSet presAssocID="{EF2E6A62-5A67-4737-940D-4E0CA3B31157}" presName="tx1" presStyleLbl="revTx" presStyleIdx="5" presStyleCnt="7"/>
      <dgm:spPr/>
    </dgm:pt>
    <dgm:pt modelId="{8BAE8585-72A8-4C6C-9A7A-4EF310D83EC1}" type="pres">
      <dgm:prSet presAssocID="{EF2E6A62-5A67-4737-940D-4E0CA3B31157}" presName="vert1" presStyleCnt="0"/>
      <dgm:spPr/>
    </dgm:pt>
    <dgm:pt modelId="{DC0D1383-6191-4633-95B9-5E63A6205309}" type="pres">
      <dgm:prSet presAssocID="{8A2032C4-19C4-4E66-B6B0-062FEB3FEFBF}" presName="thickLine" presStyleLbl="alignNode1" presStyleIdx="6" presStyleCnt="7"/>
      <dgm:spPr/>
    </dgm:pt>
    <dgm:pt modelId="{F726D9C4-6074-4906-A438-00C6F1A68C15}" type="pres">
      <dgm:prSet presAssocID="{8A2032C4-19C4-4E66-B6B0-062FEB3FEFBF}" presName="horz1" presStyleCnt="0"/>
      <dgm:spPr/>
    </dgm:pt>
    <dgm:pt modelId="{3DE11DCB-3440-494E-8A28-DAF5DACBC6C5}" type="pres">
      <dgm:prSet presAssocID="{8A2032C4-19C4-4E66-B6B0-062FEB3FEFBF}" presName="tx1" presStyleLbl="revTx" presStyleIdx="6" presStyleCnt="7"/>
      <dgm:spPr/>
    </dgm:pt>
    <dgm:pt modelId="{040E75D3-EE12-45FA-9673-C39630177CBD}" type="pres">
      <dgm:prSet presAssocID="{8A2032C4-19C4-4E66-B6B0-062FEB3FEFBF}" presName="vert1" presStyleCnt="0"/>
      <dgm:spPr/>
    </dgm:pt>
  </dgm:ptLst>
  <dgm:cxnLst>
    <dgm:cxn modelId="{ABCB021F-9ED0-4632-B284-45211B4685AF}" type="presOf" srcId="{19D7E346-D58E-4DE4-AEC1-E61E79DAB618}" destId="{D2D04C2B-FCD3-47D1-A7A9-4FEA46F81DF6}" srcOrd="0" destOrd="0" presId="urn:microsoft.com/office/officeart/2008/layout/LinedList"/>
    <dgm:cxn modelId="{90817323-03C5-4D16-979B-50FFBA00FC3B}" srcId="{6F3CAE7F-9D6E-4B8B-AAE5-60CF5458D702}" destId="{8A2032C4-19C4-4E66-B6B0-062FEB3FEFBF}" srcOrd="6" destOrd="0" parTransId="{92EB9E24-1110-466B-9CDC-FD5514E4B095}" sibTransId="{3518DBDB-EDC9-49EF-A1E7-5EE82DFC252E}"/>
    <dgm:cxn modelId="{78BCC430-814F-4900-8D53-C5C5910CA19E}" srcId="{6F3CAE7F-9D6E-4B8B-AAE5-60CF5458D702}" destId="{BC6BDAE1-3C50-4F2C-B944-E544EC40779F}" srcOrd="4" destOrd="0" parTransId="{DB229B9F-593B-4D69-8513-47BBDF14097C}" sibTransId="{EB38C64C-6340-4B2C-A1F2-74270011663B}"/>
    <dgm:cxn modelId="{9872D832-07B6-4126-93C8-4089142B8F60}" type="presOf" srcId="{EF2E6A62-5A67-4737-940D-4E0CA3B31157}" destId="{DE65BEF5-F3CA-4E2A-ABB0-598F72C3B557}" srcOrd="0" destOrd="0" presId="urn:microsoft.com/office/officeart/2008/layout/LinedList"/>
    <dgm:cxn modelId="{B4517C4B-371A-4235-88D4-25FB3702C8D8}" type="presOf" srcId="{635FC269-0A7D-47C1-8E72-631144BC659F}" destId="{0C087C5A-DB89-4C95-9D03-0A70236FCB22}" srcOrd="0" destOrd="0" presId="urn:microsoft.com/office/officeart/2008/layout/LinedList"/>
    <dgm:cxn modelId="{6EEE4E4D-FD11-45A2-874E-A54B795B65CF}" srcId="{6F3CAE7F-9D6E-4B8B-AAE5-60CF5458D702}" destId="{B8DF910F-60A7-45D9-A753-DF4879E2B232}" srcOrd="1" destOrd="0" parTransId="{0BFD5CC4-3C98-4AFD-AFF1-A6B03803C9EC}" sibTransId="{448B5ABB-A15B-4290-A8E0-5F27479382FD}"/>
    <dgm:cxn modelId="{E3907A7D-1FBC-4668-A8E6-78697BE1AF03}" srcId="{6F3CAE7F-9D6E-4B8B-AAE5-60CF5458D702}" destId="{46C9CF65-1CD7-4ABE-996D-0D79F6F8E22E}" srcOrd="0" destOrd="0" parTransId="{0CF41D2E-3991-44FC-8AAA-951F52795B1A}" sibTransId="{94D38A2A-D135-4541-9865-259E1E49E406}"/>
    <dgm:cxn modelId="{827C7582-1FBB-4688-A2AE-BE941A0F9F9D}" srcId="{6F3CAE7F-9D6E-4B8B-AAE5-60CF5458D702}" destId="{635FC269-0A7D-47C1-8E72-631144BC659F}" srcOrd="3" destOrd="0" parTransId="{B6678A76-8A55-4618-B029-143E871C5D0D}" sibTransId="{1B0BD57B-94F9-442C-A659-03677CFFD27F}"/>
    <dgm:cxn modelId="{8CB3FF86-992A-480A-A1E0-E603B7A12239}" type="presOf" srcId="{46C9CF65-1CD7-4ABE-996D-0D79F6F8E22E}" destId="{5AB3A262-96CE-48AC-A1AD-4DCB988DE2EF}" srcOrd="0" destOrd="0" presId="urn:microsoft.com/office/officeart/2008/layout/LinedList"/>
    <dgm:cxn modelId="{EBABA68E-6235-4005-BFA1-337C76DC2355}" type="presOf" srcId="{8A2032C4-19C4-4E66-B6B0-062FEB3FEFBF}" destId="{3DE11DCB-3440-494E-8A28-DAF5DACBC6C5}" srcOrd="0" destOrd="0" presId="urn:microsoft.com/office/officeart/2008/layout/LinedList"/>
    <dgm:cxn modelId="{7CCB70A4-C0BA-4E2F-A83B-C7132E5317E6}" type="presOf" srcId="{BC6BDAE1-3C50-4F2C-B944-E544EC40779F}" destId="{008C5A61-8F7A-47E2-980F-5EAF0185BD0A}" srcOrd="0" destOrd="0" presId="urn:microsoft.com/office/officeart/2008/layout/LinedList"/>
    <dgm:cxn modelId="{761DA2B5-C279-47DA-A01C-4EFC7CC75B94}" type="presOf" srcId="{B8DF910F-60A7-45D9-A753-DF4879E2B232}" destId="{9094D10E-D742-4A2D-9D34-C16AFFB30D08}" srcOrd="0" destOrd="0" presId="urn:microsoft.com/office/officeart/2008/layout/LinedList"/>
    <dgm:cxn modelId="{4079A1BE-E929-4AF8-927E-461881E263A5}" type="presOf" srcId="{6F3CAE7F-9D6E-4B8B-AAE5-60CF5458D702}" destId="{A07E305D-B6AD-477D-953D-A3E9A0F7561F}" srcOrd="0" destOrd="0" presId="urn:microsoft.com/office/officeart/2008/layout/LinedList"/>
    <dgm:cxn modelId="{622ED3D1-6331-4C2D-89F7-3F77C0526159}" srcId="{6F3CAE7F-9D6E-4B8B-AAE5-60CF5458D702}" destId="{EF2E6A62-5A67-4737-940D-4E0CA3B31157}" srcOrd="5" destOrd="0" parTransId="{95049ECA-54E2-4E9A-9E59-49CBFD9E9335}" sibTransId="{9A608B60-C185-4342-91FD-906B38AFD27F}"/>
    <dgm:cxn modelId="{4E1D59E2-7AE2-4AFF-87DB-6C69B0DF6EE0}" srcId="{6F3CAE7F-9D6E-4B8B-AAE5-60CF5458D702}" destId="{19D7E346-D58E-4DE4-AEC1-E61E79DAB618}" srcOrd="2" destOrd="0" parTransId="{80C97F0F-2EBF-4E26-8A21-636707441538}" sibTransId="{6BEB1579-AC5E-4005-9FB2-9E9CCCB2BE97}"/>
    <dgm:cxn modelId="{339CA9A9-45A4-4D50-84C1-ED87BF4FA59C}" type="presParOf" srcId="{A07E305D-B6AD-477D-953D-A3E9A0F7561F}" destId="{4B2F3640-640C-4B31-A79F-EA2D07159A2B}" srcOrd="0" destOrd="0" presId="urn:microsoft.com/office/officeart/2008/layout/LinedList"/>
    <dgm:cxn modelId="{07EEB532-1797-4CFE-B3CE-DF651B88F430}" type="presParOf" srcId="{A07E305D-B6AD-477D-953D-A3E9A0F7561F}" destId="{0C59B83D-8114-4001-A999-7B08BD0EFA84}" srcOrd="1" destOrd="0" presId="urn:microsoft.com/office/officeart/2008/layout/LinedList"/>
    <dgm:cxn modelId="{913E1EDC-1474-4E89-98CA-AA3C59222ABD}" type="presParOf" srcId="{0C59B83D-8114-4001-A999-7B08BD0EFA84}" destId="{5AB3A262-96CE-48AC-A1AD-4DCB988DE2EF}" srcOrd="0" destOrd="0" presId="urn:microsoft.com/office/officeart/2008/layout/LinedList"/>
    <dgm:cxn modelId="{26269C60-B537-4F81-9B44-063EDA01282F}" type="presParOf" srcId="{0C59B83D-8114-4001-A999-7B08BD0EFA84}" destId="{8563ACC6-8139-4732-B317-548750957844}" srcOrd="1" destOrd="0" presId="urn:microsoft.com/office/officeart/2008/layout/LinedList"/>
    <dgm:cxn modelId="{8D4EACC3-15AC-49BD-AB18-01342AC36DB1}" type="presParOf" srcId="{A07E305D-B6AD-477D-953D-A3E9A0F7561F}" destId="{7DD305E7-68E9-43E4-AD6C-A042296DE96F}" srcOrd="2" destOrd="0" presId="urn:microsoft.com/office/officeart/2008/layout/LinedList"/>
    <dgm:cxn modelId="{94BD901C-80E5-4992-9B2D-0BF12129EE85}" type="presParOf" srcId="{A07E305D-B6AD-477D-953D-A3E9A0F7561F}" destId="{0506475D-CA72-4F34-8427-718EF884FFA8}" srcOrd="3" destOrd="0" presId="urn:microsoft.com/office/officeart/2008/layout/LinedList"/>
    <dgm:cxn modelId="{F1DC5CA8-D553-48A2-85DE-9B63ADC0CF8C}" type="presParOf" srcId="{0506475D-CA72-4F34-8427-718EF884FFA8}" destId="{9094D10E-D742-4A2D-9D34-C16AFFB30D08}" srcOrd="0" destOrd="0" presId="urn:microsoft.com/office/officeart/2008/layout/LinedList"/>
    <dgm:cxn modelId="{160AF5C9-A8C3-4164-A111-CF825F7162C2}" type="presParOf" srcId="{0506475D-CA72-4F34-8427-718EF884FFA8}" destId="{1150137D-A793-4725-9B8B-72A3ACD63437}" srcOrd="1" destOrd="0" presId="urn:microsoft.com/office/officeart/2008/layout/LinedList"/>
    <dgm:cxn modelId="{F919BBA4-97CA-4E7F-843C-FFDB4DC0369A}" type="presParOf" srcId="{A07E305D-B6AD-477D-953D-A3E9A0F7561F}" destId="{7B6133F1-0DD5-433B-9C46-FD692ACA44C5}" srcOrd="4" destOrd="0" presId="urn:microsoft.com/office/officeart/2008/layout/LinedList"/>
    <dgm:cxn modelId="{D40FE5B2-92E9-453C-8CA8-EC16FFE63682}" type="presParOf" srcId="{A07E305D-B6AD-477D-953D-A3E9A0F7561F}" destId="{38A8C85B-9F37-4B8E-AC3A-9C3126B5C51B}" srcOrd="5" destOrd="0" presId="urn:microsoft.com/office/officeart/2008/layout/LinedList"/>
    <dgm:cxn modelId="{8430AA7F-BF9D-453D-A072-6BC95F074464}" type="presParOf" srcId="{38A8C85B-9F37-4B8E-AC3A-9C3126B5C51B}" destId="{D2D04C2B-FCD3-47D1-A7A9-4FEA46F81DF6}" srcOrd="0" destOrd="0" presId="urn:microsoft.com/office/officeart/2008/layout/LinedList"/>
    <dgm:cxn modelId="{28A393A6-3345-4B3B-BEDF-2DD453D793EC}" type="presParOf" srcId="{38A8C85B-9F37-4B8E-AC3A-9C3126B5C51B}" destId="{5B7DC2BB-953B-4285-9285-CA06F29FEB88}" srcOrd="1" destOrd="0" presId="urn:microsoft.com/office/officeart/2008/layout/LinedList"/>
    <dgm:cxn modelId="{CE747284-00D3-4321-A988-5EAB6121417A}" type="presParOf" srcId="{A07E305D-B6AD-477D-953D-A3E9A0F7561F}" destId="{F50D48A8-6B77-48DB-AB64-4BD04A668AAC}" srcOrd="6" destOrd="0" presId="urn:microsoft.com/office/officeart/2008/layout/LinedList"/>
    <dgm:cxn modelId="{E21C60CF-227F-4617-90AE-BF3F916F15DE}" type="presParOf" srcId="{A07E305D-B6AD-477D-953D-A3E9A0F7561F}" destId="{0FFAAA49-9B0F-4CB1-A84A-98B0554A9707}" srcOrd="7" destOrd="0" presId="urn:microsoft.com/office/officeart/2008/layout/LinedList"/>
    <dgm:cxn modelId="{FBF626BF-1CCC-4735-9BD1-59131E1FA7E1}" type="presParOf" srcId="{0FFAAA49-9B0F-4CB1-A84A-98B0554A9707}" destId="{0C087C5A-DB89-4C95-9D03-0A70236FCB22}" srcOrd="0" destOrd="0" presId="urn:microsoft.com/office/officeart/2008/layout/LinedList"/>
    <dgm:cxn modelId="{27E5837D-46CD-4718-B545-4D38C3215F9D}" type="presParOf" srcId="{0FFAAA49-9B0F-4CB1-A84A-98B0554A9707}" destId="{ECC3FCB4-C816-4420-A80D-1C0FE5A5D2F7}" srcOrd="1" destOrd="0" presId="urn:microsoft.com/office/officeart/2008/layout/LinedList"/>
    <dgm:cxn modelId="{2056E781-BC7E-49BF-A3AC-0A5B933976FA}" type="presParOf" srcId="{A07E305D-B6AD-477D-953D-A3E9A0F7561F}" destId="{740307DD-D5A6-4D83-A448-0AD3757DE85C}" srcOrd="8" destOrd="0" presId="urn:microsoft.com/office/officeart/2008/layout/LinedList"/>
    <dgm:cxn modelId="{0792A29D-4D4D-425D-84B8-E006D12C8F4F}" type="presParOf" srcId="{A07E305D-B6AD-477D-953D-A3E9A0F7561F}" destId="{EE6B306A-B784-4F0F-975E-C718F24818D6}" srcOrd="9" destOrd="0" presId="urn:microsoft.com/office/officeart/2008/layout/LinedList"/>
    <dgm:cxn modelId="{9BC5C09F-17FA-4E9B-A0AB-65A48C4352E9}" type="presParOf" srcId="{EE6B306A-B784-4F0F-975E-C718F24818D6}" destId="{008C5A61-8F7A-47E2-980F-5EAF0185BD0A}" srcOrd="0" destOrd="0" presId="urn:microsoft.com/office/officeart/2008/layout/LinedList"/>
    <dgm:cxn modelId="{4FC483F8-7749-463C-99AA-17CB36E75ADB}" type="presParOf" srcId="{EE6B306A-B784-4F0F-975E-C718F24818D6}" destId="{EC06ACBC-01CB-4118-8F1E-B690FDF2A573}" srcOrd="1" destOrd="0" presId="urn:microsoft.com/office/officeart/2008/layout/LinedList"/>
    <dgm:cxn modelId="{C1559C44-C79A-4935-9052-110A6D14BC6B}" type="presParOf" srcId="{A07E305D-B6AD-477D-953D-A3E9A0F7561F}" destId="{E45D59EB-07A6-43EC-AD61-FE88A6DABADF}" srcOrd="10" destOrd="0" presId="urn:microsoft.com/office/officeart/2008/layout/LinedList"/>
    <dgm:cxn modelId="{C018F51A-3230-44A2-92BD-3E128AF96F2A}" type="presParOf" srcId="{A07E305D-B6AD-477D-953D-A3E9A0F7561F}" destId="{7509A8B4-DFB1-459A-B5E9-4723EDBE3537}" srcOrd="11" destOrd="0" presId="urn:microsoft.com/office/officeart/2008/layout/LinedList"/>
    <dgm:cxn modelId="{AD1631F5-467E-4650-B2A6-99E7DFBC2F0C}" type="presParOf" srcId="{7509A8B4-DFB1-459A-B5E9-4723EDBE3537}" destId="{DE65BEF5-F3CA-4E2A-ABB0-598F72C3B557}" srcOrd="0" destOrd="0" presId="urn:microsoft.com/office/officeart/2008/layout/LinedList"/>
    <dgm:cxn modelId="{1787AEAB-8913-4825-9933-4E7148DB7531}" type="presParOf" srcId="{7509A8B4-DFB1-459A-B5E9-4723EDBE3537}" destId="{8BAE8585-72A8-4C6C-9A7A-4EF310D83EC1}" srcOrd="1" destOrd="0" presId="urn:microsoft.com/office/officeart/2008/layout/LinedList"/>
    <dgm:cxn modelId="{2E648690-4BF7-4256-8741-F66A846A942B}" type="presParOf" srcId="{A07E305D-B6AD-477D-953D-A3E9A0F7561F}" destId="{DC0D1383-6191-4633-95B9-5E63A6205309}" srcOrd="12" destOrd="0" presId="urn:microsoft.com/office/officeart/2008/layout/LinedList"/>
    <dgm:cxn modelId="{B4D191B0-4789-48E3-8EAE-BCA4EA9E2597}" type="presParOf" srcId="{A07E305D-B6AD-477D-953D-A3E9A0F7561F}" destId="{F726D9C4-6074-4906-A438-00C6F1A68C15}" srcOrd="13" destOrd="0" presId="urn:microsoft.com/office/officeart/2008/layout/LinedList"/>
    <dgm:cxn modelId="{337B7F83-69AB-42C9-B761-3246EFFB6F3B}" type="presParOf" srcId="{F726D9C4-6074-4906-A438-00C6F1A68C15}" destId="{3DE11DCB-3440-494E-8A28-DAF5DACBC6C5}" srcOrd="0" destOrd="0" presId="urn:microsoft.com/office/officeart/2008/layout/LinedList"/>
    <dgm:cxn modelId="{2B4E798E-2EBE-4B05-8778-92BB1E06E0AE}" type="presParOf" srcId="{F726D9C4-6074-4906-A438-00C6F1A68C15}" destId="{040E75D3-EE12-45FA-9673-C39630177CB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5FD8D1-998A-48D8-97F4-C36C617D75FE}"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DF5D8782-B594-432C-A090-8E9B53EAB264}">
      <dgm:prSet custT="1"/>
      <dgm:spPr/>
      <dgm:t>
        <a:bodyPr/>
        <a:lstStyle/>
        <a:p>
          <a:r>
            <a:rPr lang="en-GB" sz="1200" dirty="0">
              <a:latin typeface="Arial" panose="020B0604020202020204" pitchFamily="34" charset="0"/>
              <a:cs typeface="Arial" panose="020B0604020202020204" pitchFamily="34" charset="0"/>
            </a:rPr>
            <a:t>Bell, L., Herring, R. and Annand, F., 2020. Fathers and substance misuse: a literature review. Drugs and Alcohol Today</a:t>
          </a:r>
          <a:r>
            <a:rPr lang="en-GB" sz="1600" dirty="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dgm:t>
    </dgm:pt>
    <dgm:pt modelId="{C18094E6-011F-4A68-BFB2-546019C3FD05}" type="parTrans" cxnId="{15A4B3AC-002F-4BA8-B249-BFC9ACB89A61}">
      <dgm:prSet/>
      <dgm:spPr/>
      <dgm:t>
        <a:bodyPr/>
        <a:lstStyle/>
        <a:p>
          <a:endParaRPr lang="en-US"/>
        </a:p>
      </dgm:t>
    </dgm:pt>
    <dgm:pt modelId="{E8FC1F8F-4465-4821-8823-E5B2CDC20213}" type="sibTrans" cxnId="{15A4B3AC-002F-4BA8-B249-BFC9ACB89A61}">
      <dgm:prSet/>
      <dgm:spPr/>
      <dgm:t>
        <a:bodyPr/>
        <a:lstStyle/>
        <a:p>
          <a:endParaRPr lang="en-US"/>
        </a:p>
      </dgm:t>
    </dgm:pt>
    <dgm:pt modelId="{5EF2999D-2CC7-4EFD-8A4A-55F2D2F9C5E3}">
      <dgm:prSet custT="1"/>
      <dgm:spPr/>
      <dgm:t>
        <a:bodyPr/>
        <a:lstStyle/>
        <a:p>
          <a:r>
            <a:rPr lang="en-GB" sz="1200" dirty="0">
              <a:latin typeface="Arial" panose="020B0604020202020204" pitchFamily="34" charset="0"/>
              <a:cs typeface="Arial" panose="020B0604020202020204" pitchFamily="34" charset="0"/>
            </a:rPr>
            <a:t>Livingstone, S. and Blum-Ross, A., 2020. Parenting for a digital future: How hopes and fears about technology shape children's lives. Oxford University Press, USA</a:t>
          </a:r>
          <a:r>
            <a:rPr lang="en-GB" sz="1600" dirty="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dgm:t>
    </dgm:pt>
    <dgm:pt modelId="{6C850E85-6066-4AFC-84BF-296255C8AF71}" type="parTrans" cxnId="{C64DB8DF-2447-4EFF-BDEB-D383A49E7675}">
      <dgm:prSet/>
      <dgm:spPr/>
      <dgm:t>
        <a:bodyPr/>
        <a:lstStyle/>
        <a:p>
          <a:endParaRPr lang="en-US"/>
        </a:p>
      </dgm:t>
    </dgm:pt>
    <dgm:pt modelId="{C9ED2B34-1FC9-43DF-8855-80F6B0BEE5F3}" type="sibTrans" cxnId="{C64DB8DF-2447-4EFF-BDEB-D383A49E7675}">
      <dgm:prSet/>
      <dgm:spPr/>
      <dgm:t>
        <a:bodyPr/>
        <a:lstStyle/>
        <a:p>
          <a:endParaRPr lang="en-US"/>
        </a:p>
      </dgm:t>
    </dgm:pt>
    <dgm:pt modelId="{83B16517-8038-47C4-8619-39339E9D34F9}">
      <dgm:prSet custT="1"/>
      <dgm:spPr/>
      <dgm:t>
        <a:bodyPr/>
        <a:lstStyle/>
        <a:p>
          <a:r>
            <a:rPr lang="en-GB" sz="1200" dirty="0">
              <a:latin typeface="Arial" panose="020B0604020202020204" pitchFamily="34" charset="0"/>
              <a:cs typeface="Arial" panose="020B0604020202020204" pitchFamily="34" charset="0"/>
            </a:rPr>
            <a:t>Marino, C., Moss, A.C., </a:t>
          </a:r>
          <a:r>
            <a:rPr lang="en-GB" sz="1200" dirty="0" err="1">
              <a:latin typeface="Arial" panose="020B0604020202020204" pitchFamily="34" charset="0"/>
              <a:cs typeface="Arial" panose="020B0604020202020204" pitchFamily="34" charset="0"/>
            </a:rPr>
            <a:t>Vieno</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Albery</a:t>
          </a:r>
          <a:r>
            <a:rPr lang="en-GB" sz="1200" dirty="0">
              <a:latin typeface="Arial" panose="020B0604020202020204" pitchFamily="34" charset="0"/>
              <a:cs typeface="Arial" panose="020B0604020202020204" pitchFamily="34" charset="0"/>
            </a:rPr>
            <a:t>, I.P., Frings, D. and Spada, M.M., 2018. Parents' drinking motives and problem drinking predict their children's drinking motives, alcohol use and substance misuse. Addictive </a:t>
          </a:r>
          <a:r>
            <a:rPr lang="en-GB" sz="1200" dirty="0" err="1">
              <a:latin typeface="Arial" panose="020B0604020202020204" pitchFamily="34" charset="0"/>
              <a:cs typeface="Arial" panose="020B0604020202020204" pitchFamily="34" charset="0"/>
            </a:rPr>
            <a:t>behaviors</a:t>
          </a:r>
          <a:r>
            <a:rPr lang="en-GB" sz="1200" dirty="0">
              <a:latin typeface="Arial" panose="020B0604020202020204" pitchFamily="34" charset="0"/>
              <a:cs typeface="Arial" panose="020B0604020202020204" pitchFamily="34" charset="0"/>
            </a:rPr>
            <a:t>, 84, pp.40-44.</a:t>
          </a:r>
          <a:endParaRPr lang="en-US" sz="1200" dirty="0">
            <a:latin typeface="Arial" panose="020B0604020202020204" pitchFamily="34" charset="0"/>
            <a:cs typeface="Arial" panose="020B0604020202020204" pitchFamily="34" charset="0"/>
          </a:endParaRPr>
        </a:p>
      </dgm:t>
    </dgm:pt>
    <dgm:pt modelId="{3438D811-378C-4228-93E4-72285A2B161A}" type="parTrans" cxnId="{F530AB06-82F9-458A-83BC-0C010AA2C659}">
      <dgm:prSet/>
      <dgm:spPr/>
      <dgm:t>
        <a:bodyPr/>
        <a:lstStyle/>
        <a:p>
          <a:endParaRPr lang="en-US"/>
        </a:p>
      </dgm:t>
    </dgm:pt>
    <dgm:pt modelId="{70E36640-7675-4024-B0FA-5A0FF975CFAE}" type="sibTrans" cxnId="{F530AB06-82F9-458A-83BC-0C010AA2C659}">
      <dgm:prSet/>
      <dgm:spPr/>
      <dgm:t>
        <a:bodyPr/>
        <a:lstStyle/>
        <a:p>
          <a:endParaRPr lang="en-US"/>
        </a:p>
      </dgm:t>
    </dgm:pt>
    <dgm:pt modelId="{E9A07562-E0F6-43ED-93C7-F274553968B7}">
      <dgm:prSet custT="1"/>
      <dgm:spPr/>
      <dgm:t>
        <a:bodyPr/>
        <a:lstStyle/>
        <a:p>
          <a:r>
            <a:rPr lang="en-GB" sz="1200" dirty="0">
              <a:latin typeface="Arial" panose="020B0604020202020204" pitchFamily="34" charset="0"/>
              <a:cs typeface="Arial" panose="020B0604020202020204" pitchFamily="34" charset="0"/>
            </a:rPr>
            <a:t>McGovern, R., </a:t>
          </a:r>
          <a:r>
            <a:rPr lang="en-GB" sz="1200" dirty="0" err="1">
              <a:latin typeface="Arial" panose="020B0604020202020204" pitchFamily="34" charset="0"/>
              <a:cs typeface="Arial" panose="020B0604020202020204" pitchFamily="34" charset="0"/>
            </a:rPr>
            <a:t>Gilvarry</a:t>
          </a:r>
          <a:r>
            <a:rPr lang="en-GB" sz="1200" dirty="0">
              <a:latin typeface="Arial" panose="020B0604020202020204" pitchFamily="34" charset="0"/>
              <a:cs typeface="Arial" panose="020B0604020202020204" pitchFamily="34" charset="0"/>
            </a:rPr>
            <a:t>, E., Addison, M., Alderson, H., </a:t>
          </a:r>
          <a:r>
            <a:rPr lang="en-GB" sz="1200" dirty="0" err="1">
              <a:latin typeface="Arial" panose="020B0604020202020204" pitchFamily="34" charset="0"/>
              <a:cs typeface="Arial" panose="020B0604020202020204" pitchFamily="34" charset="0"/>
            </a:rPr>
            <a:t>Carr</a:t>
          </a:r>
          <a:r>
            <a:rPr lang="en-GB" sz="1200" dirty="0">
              <a:latin typeface="Arial" panose="020B0604020202020204" pitchFamily="34" charset="0"/>
              <a:cs typeface="Arial" panose="020B0604020202020204" pitchFamily="34" charset="0"/>
            </a:rPr>
            <a:t>, L., </a:t>
          </a:r>
          <a:r>
            <a:rPr lang="en-GB" sz="1200" dirty="0" err="1">
              <a:latin typeface="Arial" panose="020B0604020202020204" pitchFamily="34" charset="0"/>
              <a:cs typeface="Arial" panose="020B0604020202020204" pitchFamily="34" charset="0"/>
            </a:rPr>
            <a:t>Geijer</a:t>
          </a:r>
          <a:r>
            <a:rPr lang="en-GB" sz="1200" dirty="0">
              <a:latin typeface="Arial" panose="020B0604020202020204" pitchFamily="34" charset="0"/>
              <a:cs typeface="Arial" panose="020B0604020202020204" pitchFamily="34" charset="0"/>
            </a:rPr>
            <a:t>-Simpson, E., </a:t>
          </a:r>
          <a:r>
            <a:rPr lang="en-GB" sz="1200" dirty="0" err="1">
              <a:latin typeface="Arial" panose="020B0604020202020204" pitchFamily="34" charset="0"/>
              <a:cs typeface="Arial" panose="020B0604020202020204" pitchFamily="34" charset="0"/>
            </a:rPr>
            <a:t>Hrisos</a:t>
          </a:r>
          <a:r>
            <a:rPr lang="en-GB" sz="1200" dirty="0">
              <a:latin typeface="Arial" panose="020B0604020202020204" pitchFamily="34" charset="0"/>
              <a:cs typeface="Arial" panose="020B0604020202020204" pitchFamily="34" charset="0"/>
            </a:rPr>
            <a:t>, N.L., Smart, D. and </a:t>
          </a:r>
          <a:r>
            <a:rPr lang="en-GB" sz="1200" dirty="0" err="1">
              <a:latin typeface="Arial" panose="020B0604020202020204" pitchFamily="34" charset="0"/>
              <a:cs typeface="Arial" panose="020B0604020202020204" pitchFamily="34" charset="0"/>
            </a:rPr>
            <a:t>Kaner</a:t>
          </a:r>
          <a:r>
            <a:rPr lang="en-GB" sz="1200" dirty="0">
              <a:latin typeface="Arial" panose="020B0604020202020204" pitchFamily="34" charset="0"/>
              <a:cs typeface="Arial" panose="020B0604020202020204" pitchFamily="34" charset="0"/>
            </a:rPr>
            <a:t>, E., 2018. Addressing the impact of non-dependent parental substance misuse upon children</a:t>
          </a:r>
          <a:r>
            <a:rPr lang="en-GB" sz="1000" dirty="0"/>
            <a:t>.</a:t>
          </a:r>
          <a:endParaRPr lang="en-US" sz="1000" dirty="0"/>
        </a:p>
      </dgm:t>
    </dgm:pt>
    <dgm:pt modelId="{EA34969D-A6F0-49CC-8AF7-B49167E41703}" type="parTrans" cxnId="{B2146F9B-EE26-4A98-9E9A-F68227FCDC89}">
      <dgm:prSet/>
      <dgm:spPr/>
      <dgm:t>
        <a:bodyPr/>
        <a:lstStyle/>
        <a:p>
          <a:endParaRPr lang="en-US"/>
        </a:p>
      </dgm:t>
    </dgm:pt>
    <dgm:pt modelId="{EBD1BBB2-D5B6-41F2-919C-95CCF047C5B9}" type="sibTrans" cxnId="{B2146F9B-EE26-4A98-9E9A-F68227FCDC89}">
      <dgm:prSet/>
      <dgm:spPr/>
      <dgm:t>
        <a:bodyPr/>
        <a:lstStyle/>
        <a:p>
          <a:endParaRPr lang="en-US"/>
        </a:p>
      </dgm:t>
    </dgm:pt>
    <dgm:pt modelId="{6D117A41-0731-4AC0-8673-4F543D4B0217}">
      <dgm:prSet custT="1"/>
      <dgm:spPr/>
      <dgm:t>
        <a:bodyPr/>
        <a:lstStyle/>
        <a:p>
          <a:r>
            <a:rPr lang="en-GB" sz="1200" dirty="0">
              <a:latin typeface="Arial" panose="020B0604020202020204" pitchFamily="34" charset="0"/>
              <a:cs typeface="Arial" panose="020B0604020202020204" pitchFamily="34" charset="0"/>
            </a:rPr>
            <a:t>McGovern, R., </a:t>
          </a:r>
          <a:r>
            <a:rPr lang="en-GB" sz="1200" dirty="0" err="1">
              <a:latin typeface="Arial" panose="020B0604020202020204" pitchFamily="34" charset="0"/>
              <a:cs typeface="Arial" panose="020B0604020202020204" pitchFamily="34" charset="0"/>
            </a:rPr>
            <a:t>Gilvarry</a:t>
          </a:r>
          <a:r>
            <a:rPr lang="en-GB" sz="1200" dirty="0">
              <a:latin typeface="Arial" panose="020B0604020202020204" pitchFamily="34" charset="0"/>
              <a:cs typeface="Arial" panose="020B0604020202020204" pitchFamily="34" charset="0"/>
            </a:rPr>
            <a:t>, E., Addison, M., Alderson, H., </a:t>
          </a:r>
          <a:r>
            <a:rPr lang="en-GB" sz="1200" dirty="0" err="1">
              <a:latin typeface="Arial" panose="020B0604020202020204" pitchFamily="34" charset="0"/>
              <a:cs typeface="Arial" panose="020B0604020202020204" pitchFamily="34" charset="0"/>
            </a:rPr>
            <a:t>Geijer</a:t>
          </a:r>
          <a:r>
            <a:rPr lang="en-GB" sz="1200" dirty="0">
              <a:latin typeface="Arial" panose="020B0604020202020204" pitchFamily="34" charset="0"/>
              <a:cs typeface="Arial" panose="020B0604020202020204" pitchFamily="34" charset="0"/>
            </a:rPr>
            <a:t>-Simpson, E., Lingam, R., Smart, D. and </a:t>
          </a:r>
          <a:r>
            <a:rPr lang="en-GB" sz="1200" dirty="0" err="1">
              <a:latin typeface="Arial" panose="020B0604020202020204" pitchFamily="34" charset="0"/>
              <a:cs typeface="Arial" panose="020B0604020202020204" pitchFamily="34" charset="0"/>
            </a:rPr>
            <a:t>Kaner</a:t>
          </a:r>
          <a:r>
            <a:rPr lang="en-GB" sz="1200" dirty="0">
              <a:latin typeface="Arial" panose="020B0604020202020204" pitchFamily="34" charset="0"/>
              <a:cs typeface="Arial" panose="020B0604020202020204" pitchFamily="34" charset="0"/>
            </a:rPr>
            <a:t>, E., 2020. The association between adverse child health, psychological, educational and social outcomes, and nondependent parental substance: A rapid evidence assessment. Trauma, Violence, &amp; Abuse, 21(3), pp.470-483</a:t>
          </a:r>
          <a:r>
            <a:rPr lang="en-GB" sz="1200" dirty="0"/>
            <a:t>.</a:t>
          </a:r>
          <a:endParaRPr lang="en-US" sz="1200" dirty="0"/>
        </a:p>
      </dgm:t>
    </dgm:pt>
    <dgm:pt modelId="{3368258F-23EF-4F9D-A756-989A527A7571}" type="parTrans" cxnId="{DCF479FF-1F92-4125-961E-D589A382B0A2}">
      <dgm:prSet/>
      <dgm:spPr/>
      <dgm:t>
        <a:bodyPr/>
        <a:lstStyle/>
        <a:p>
          <a:endParaRPr lang="en-US"/>
        </a:p>
      </dgm:t>
    </dgm:pt>
    <dgm:pt modelId="{30DEBD80-F950-49C4-9405-42E5B998D79F}" type="sibTrans" cxnId="{DCF479FF-1F92-4125-961E-D589A382B0A2}">
      <dgm:prSet/>
      <dgm:spPr/>
      <dgm:t>
        <a:bodyPr/>
        <a:lstStyle/>
        <a:p>
          <a:endParaRPr lang="en-US"/>
        </a:p>
      </dgm:t>
    </dgm:pt>
    <dgm:pt modelId="{0F519498-F1F6-472D-B950-1EFD78716101}">
      <dgm:prSet custT="1"/>
      <dgm:spPr/>
      <dgm:t>
        <a:bodyPr/>
        <a:lstStyle/>
        <a:p>
          <a:r>
            <a:rPr lang="en-GB" sz="1200" dirty="0">
              <a:latin typeface="Arial" panose="020B0604020202020204" pitchFamily="34" charset="0"/>
              <a:cs typeface="Arial" panose="020B0604020202020204" pitchFamily="34" charset="0"/>
            </a:rPr>
            <a:t>Ministry of Housing, </a:t>
          </a:r>
          <a:r>
            <a:rPr lang="en-GB" sz="1200" dirty="0" err="1">
              <a:latin typeface="Arial" panose="020B0604020202020204" pitchFamily="34" charset="0"/>
              <a:cs typeface="Arial" panose="020B0604020202020204" pitchFamily="34" charset="0"/>
            </a:rPr>
            <a:t>C.&amp;amp</a:t>
          </a:r>
          <a:r>
            <a:rPr lang="en-GB" sz="1200" dirty="0">
              <a:latin typeface="Arial" panose="020B0604020202020204" pitchFamily="34" charset="0"/>
              <a:cs typeface="Arial" panose="020B0604020202020204" pitchFamily="34" charset="0"/>
            </a:rPr>
            <a:t>; L.G. (2014) Troubled families: Stockport, GOV.UK. GOV.UK. Available at: https://www.gov.uk/government</a:t>
          </a:r>
          <a:r>
            <a:rPr lang="en-GB" sz="1000" dirty="0">
              <a:latin typeface="Arial" panose="020B0604020202020204" pitchFamily="34" charset="0"/>
              <a:cs typeface="Arial" panose="020B0604020202020204" pitchFamily="34" charset="0"/>
            </a:rPr>
            <a:t>/case-studies/troubled-families-stockport (Accessed: December 3, 2022</a:t>
          </a:r>
          <a:r>
            <a:rPr lang="en-GB" sz="1000" dirty="0"/>
            <a:t>).</a:t>
          </a:r>
          <a:endParaRPr lang="en-US" sz="1000" dirty="0"/>
        </a:p>
      </dgm:t>
    </dgm:pt>
    <dgm:pt modelId="{D1E0F0F0-49C8-4278-AEDD-1ADBDF9C946D}" type="parTrans" cxnId="{498FA7C7-BFB7-4A29-B614-A7C5DFDD060E}">
      <dgm:prSet/>
      <dgm:spPr/>
      <dgm:t>
        <a:bodyPr/>
        <a:lstStyle/>
        <a:p>
          <a:endParaRPr lang="en-US"/>
        </a:p>
      </dgm:t>
    </dgm:pt>
    <dgm:pt modelId="{60AF8E13-5B57-4FAC-8F11-57C7132CAC1D}" type="sibTrans" cxnId="{498FA7C7-BFB7-4A29-B614-A7C5DFDD060E}">
      <dgm:prSet/>
      <dgm:spPr/>
      <dgm:t>
        <a:bodyPr/>
        <a:lstStyle/>
        <a:p>
          <a:endParaRPr lang="en-US"/>
        </a:p>
      </dgm:t>
    </dgm:pt>
    <dgm:pt modelId="{2EE64B2A-ACBF-4D59-BB9E-687EF046D8C4}">
      <dgm:prSet custT="1"/>
      <dgm:spPr/>
      <dgm:t>
        <a:bodyPr/>
        <a:lstStyle/>
        <a:p>
          <a:r>
            <a:rPr lang="en-GB" sz="1200" dirty="0" err="1">
              <a:latin typeface="Arial" panose="020B0604020202020204" pitchFamily="34" charset="0"/>
              <a:cs typeface="Arial" panose="020B0604020202020204" pitchFamily="34" charset="0"/>
            </a:rPr>
            <a:t>Sipler</a:t>
          </a:r>
          <a:r>
            <a:rPr lang="en-GB" sz="1200" dirty="0">
              <a:latin typeface="Arial" panose="020B0604020202020204" pitchFamily="34" charset="0"/>
              <a:cs typeface="Arial" panose="020B0604020202020204" pitchFamily="34" charset="0"/>
            </a:rPr>
            <a:t>, E., Templeton, L. and Brewer, E., 2020. Steps to Cope: supporting young people affected by parental substance misuse and mental health issues in Northern Ireland. Advances in Mental Health, 18(3), pp.241-250.</a:t>
          </a:r>
          <a:endParaRPr lang="en-US" sz="1200" dirty="0">
            <a:latin typeface="Arial" panose="020B0604020202020204" pitchFamily="34" charset="0"/>
            <a:cs typeface="Arial" panose="020B0604020202020204" pitchFamily="34" charset="0"/>
          </a:endParaRPr>
        </a:p>
      </dgm:t>
    </dgm:pt>
    <dgm:pt modelId="{E2FD706B-10AE-4907-9E89-403BD43A2743}" type="parTrans" cxnId="{2636EB82-3CFD-4FE1-A367-B58C007AB476}">
      <dgm:prSet/>
      <dgm:spPr/>
      <dgm:t>
        <a:bodyPr/>
        <a:lstStyle/>
        <a:p>
          <a:endParaRPr lang="en-US"/>
        </a:p>
      </dgm:t>
    </dgm:pt>
    <dgm:pt modelId="{797CEFAE-EB7D-47CC-83BD-7FA2CB70310F}" type="sibTrans" cxnId="{2636EB82-3CFD-4FE1-A367-B58C007AB476}">
      <dgm:prSet/>
      <dgm:spPr/>
      <dgm:t>
        <a:bodyPr/>
        <a:lstStyle/>
        <a:p>
          <a:endParaRPr lang="en-US"/>
        </a:p>
      </dgm:t>
    </dgm:pt>
    <dgm:pt modelId="{D13831D6-F2CF-466C-8760-F23061B53016}">
      <dgm:prSet custT="1"/>
      <dgm:spPr/>
      <dgm:t>
        <a:bodyPr/>
        <a:lstStyle/>
        <a:p>
          <a:r>
            <a:rPr lang="en-GB" sz="1200" dirty="0">
              <a:latin typeface="Arial" panose="020B0604020202020204" pitchFamily="34" charset="0"/>
              <a:cs typeface="Arial" panose="020B0604020202020204" pitchFamily="34" charset="0"/>
            </a:rPr>
            <a:t>Ward, C.L., Wessels, I.M., Lachman, J.M., Hutchings, J., </a:t>
          </a:r>
          <a:r>
            <a:rPr lang="en-GB" sz="1200" dirty="0" err="1">
              <a:latin typeface="Arial" panose="020B0604020202020204" pitchFamily="34" charset="0"/>
              <a:cs typeface="Arial" panose="020B0604020202020204" pitchFamily="34" charset="0"/>
            </a:rPr>
            <a:t>Cluver</a:t>
          </a:r>
          <a:r>
            <a:rPr lang="en-GB" sz="1200" dirty="0">
              <a:latin typeface="Arial" panose="020B0604020202020204" pitchFamily="34" charset="0"/>
              <a:cs typeface="Arial" panose="020B0604020202020204" pitchFamily="34" charset="0"/>
            </a:rPr>
            <a:t>, L.D., </a:t>
          </a:r>
          <a:r>
            <a:rPr lang="en-GB" sz="1200" dirty="0" err="1">
              <a:latin typeface="Arial" panose="020B0604020202020204" pitchFamily="34" charset="0"/>
              <a:cs typeface="Arial" panose="020B0604020202020204" pitchFamily="34" charset="0"/>
            </a:rPr>
            <a:t>Kassanjee</a:t>
          </a:r>
          <a:r>
            <a:rPr lang="en-GB" sz="1200" dirty="0">
              <a:latin typeface="Arial" panose="020B0604020202020204" pitchFamily="34" charset="0"/>
              <a:cs typeface="Arial" panose="020B0604020202020204" pitchFamily="34" charset="0"/>
            </a:rPr>
            <a:t>, R., </a:t>
          </a:r>
          <a:r>
            <a:rPr lang="en-GB" sz="1200" dirty="0" err="1">
              <a:latin typeface="Arial" panose="020B0604020202020204" pitchFamily="34" charset="0"/>
              <a:cs typeface="Arial" panose="020B0604020202020204" pitchFamily="34" charset="0"/>
            </a:rPr>
            <a:t>Nhapi</a:t>
          </a:r>
          <a:r>
            <a:rPr lang="en-GB" sz="1200" dirty="0">
              <a:latin typeface="Arial" panose="020B0604020202020204" pitchFamily="34" charset="0"/>
              <a:cs typeface="Arial" panose="020B0604020202020204" pitchFamily="34" charset="0"/>
            </a:rPr>
            <a:t>, R., Little, F. and Gardner, F., 2020. Parenting for Lifelong Health for Young Children: a randomized controlled trial of a parenting program in South Africa to prevent harsh parenting and child conduct problems. Journal of child psychology and psychiatry, 61(4), pp.503-512.</a:t>
          </a:r>
          <a:endParaRPr lang="en-US" sz="1200" dirty="0">
            <a:latin typeface="Arial" panose="020B0604020202020204" pitchFamily="34" charset="0"/>
            <a:cs typeface="Arial" panose="020B0604020202020204" pitchFamily="34" charset="0"/>
          </a:endParaRPr>
        </a:p>
      </dgm:t>
    </dgm:pt>
    <dgm:pt modelId="{B365F7F4-2E54-4529-A282-C043598B85B0}" type="parTrans" cxnId="{97DD6928-DCEC-4FBC-AD5E-31D9DE592BA3}">
      <dgm:prSet/>
      <dgm:spPr/>
      <dgm:t>
        <a:bodyPr/>
        <a:lstStyle/>
        <a:p>
          <a:endParaRPr lang="en-US"/>
        </a:p>
      </dgm:t>
    </dgm:pt>
    <dgm:pt modelId="{BA9A9FB7-0AD0-42A1-A333-8FC91DE5878C}" type="sibTrans" cxnId="{97DD6928-DCEC-4FBC-AD5E-31D9DE592BA3}">
      <dgm:prSet/>
      <dgm:spPr/>
      <dgm:t>
        <a:bodyPr/>
        <a:lstStyle/>
        <a:p>
          <a:endParaRPr lang="en-US"/>
        </a:p>
      </dgm:t>
    </dgm:pt>
    <dgm:pt modelId="{E062C172-6D62-41A0-AFE4-AC50AA604B87}" type="pres">
      <dgm:prSet presAssocID="{4D5FD8D1-998A-48D8-97F4-C36C617D75FE}" presName="vert0" presStyleCnt="0">
        <dgm:presLayoutVars>
          <dgm:dir/>
          <dgm:animOne val="branch"/>
          <dgm:animLvl val="lvl"/>
        </dgm:presLayoutVars>
      </dgm:prSet>
      <dgm:spPr/>
    </dgm:pt>
    <dgm:pt modelId="{7F56C3C0-3E3F-45DC-B3DA-2205A2A7113D}" type="pres">
      <dgm:prSet presAssocID="{DF5D8782-B594-432C-A090-8E9B53EAB264}" presName="thickLine" presStyleLbl="alignNode1" presStyleIdx="0" presStyleCnt="8"/>
      <dgm:spPr/>
    </dgm:pt>
    <dgm:pt modelId="{396BCEBC-96D7-4197-8AA2-94DC0157F1F1}" type="pres">
      <dgm:prSet presAssocID="{DF5D8782-B594-432C-A090-8E9B53EAB264}" presName="horz1" presStyleCnt="0"/>
      <dgm:spPr/>
    </dgm:pt>
    <dgm:pt modelId="{B4AFE7A9-5E0E-4935-A165-71C6B6046537}" type="pres">
      <dgm:prSet presAssocID="{DF5D8782-B594-432C-A090-8E9B53EAB264}" presName="tx1" presStyleLbl="revTx" presStyleIdx="0" presStyleCnt="8"/>
      <dgm:spPr/>
    </dgm:pt>
    <dgm:pt modelId="{8BE1A371-6364-4DD7-8747-2B7EF1B45ACB}" type="pres">
      <dgm:prSet presAssocID="{DF5D8782-B594-432C-A090-8E9B53EAB264}" presName="vert1" presStyleCnt="0"/>
      <dgm:spPr/>
    </dgm:pt>
    <dgm:pt modelId="{77965BC2-410B-4DAD-9611-5E9BA2FB370A}" type="pres">
      <dgm:prSet presAssocID="{5EF2999D-2CC7-4EFD-8A4A-55F2D2F9C5E3}" presName="thickLine" presStyleLbl="alignNode1" presStyleIdx="1" presStyleCnt="8"/>
      <dgm:spPr/>
    </dgm:pt>
    <dgm:pt modelId="{134C6FDC-39EB-4D7C-B415-11D8ACCCC6CA}" type="pres">
      <dgm:prSet presAssocID="{5EF2999D-2CC7-4EFD-8A4A-55F2D2F9C5E3}" presName="horz1" presStyleCnt="0"/>
      <dgm:spPr/>
    </dgm:pt>
    <dgm:pt modelId="{78EB6DF0-D997-44AA-8F09-68208330BC43}" type="pres">
      <dgm:prSet presAssocID="{5EF2999D-2CC7-4EFD-8A4A-55F2D2F9C5E3}" presName="tx1" presStyleLbl="revTx" presStyleIdx="1" presStyleCnt="8"/>
      <dgm:spPr/>
    </dgm:pt>
    <dgm:pt modelId="{51595614-D7C8-4E63-B4CE-C4862D594C9C}" type="pres">
      <dgm:prSet presAssocID="{5EF2999D-2CC7-4EFD-8A4A-55F2D2F9C5E3}" presName="vert1" presStyleCnt="0"/>
      <dgm:spPr/>
    </dgm:pt>
    <dgm:pt modelId="{FA6C426B-E671-42CE-9157-4E784A66C1A5}" type="pres">
      <dgm:prSet presAssocID="{83B16517-8038-47C4-8619-39339E9D34F9}" presName="thickLine" presStyleLbl="alignNode1" presStyleIdx="2" presStyleCnt="8"/>
      <dgm:spPr/>
    </dgm:pt>
    <dgm:pt modelId="{369E8A2F-DDA4-4A85-A17E-A6A870EBF5B5}" type="pres">
      <dgm:prSet presAssocID="{83B16517-8038-47C4-8619-39339E9D34F9}" presName="horz1" presStyleCnt="0"/>
      <dgm:spPr/>
    </dgm:pt>
    <dgm:pt modelId="{071C91CD-71C8-40C7-8E59-478E8AD7B1EB}" type="pres">
      <dgm:prSet presAssocID="{83B16517-8038-47C4-8619-39339E9D34F9}" presName="tx1" presStyleLbl="revTx" presStyleIdx="2" presStyleCnt="8"/>
      <dgm:spPr/>
    </dgm:pt>
    <dgm:pt modelId="{87B4EC11-A999-43D1-9EAB-F43F6811A7F7}" type="pres">
      <dgm:prSet presAssocID="{83B16517-8038-47C4-8619-39339E9D34F9}" presName="vert1" presStyleCnt="0"/>
      <dgm:spPr/>
    </dgm:pt>
    <dgm:pt modelId="{1F7AA11F-713C-46BD-821F-1FFC14BC8632}" type="pres">
      <dgm:prSet presAssocID="{E9A07562-E0F6-43ED-93C7-F274553968B7}" presName="thickLine" presStyleLbl="alignNode1" presStyleIdx="3" presStyleCnt="8"/>
      <dgm:spPr/>
    </dgm:pt>
    <dgm:pt modelId="{FA640863-52C0-4BB2-8789-1237F6AC3583}" type="pres">
      <dgm:prSet presAssocID="{E9A07562-E0F6-43ED-93C7-F274553968B7}" presName="horz1" presStyleCnt="0"/>
      <dgm:spPr/>
    </dgm:pt>
    <dgm:pt modelId="{B7E2165C-FFD1-4837-A813-CE2D153DCA27}" type="pres">
      <dgm:prSet presAssocID="{E9A07562-E0F6-43ED-93C7-F274553968B7}" presName="tx1" presStyleLbl="revTx" presStyleIdx="3" presStyleCnt="8"/>
      <dgm:spPr/>
    </dgm:pt>
    <dgm:pt modelId="{AC59CC1D-C4DD-4083-95D9-61D9736ED86C}" type="pres">
      <dgm:prSet presAssocID="{E9A07562-E0F6-43ED-93C7-F274553968B7}" presName="vert1" presStyleCnt="0"/>
      <dgm:spPr/>
    </dgm:pt>
    <dgm:pt modelId="{D275C5AC-9F3E-4A5A-BA54-72BA1A572992}" type="pres">
      <dgm:prSet presAssocID="{6D117A41-0731-4AC0-8673-4F543D4B0217}" presName="thickLine" presStyleLbl="alignNode1" presStyleIdx="4" presStyleCnt="8"/>
      <dgm:spPr/>
    </dgm:pt>
    <dgm:pt modelId="{22B55ED3-1D7E-44BD-A8A9-209B6421644B}" type="pres">
      <dgm:prSet presAssocID="{6D117A41-0731-4AC0-8673-4F543D4B0217}" presName="horz1" presStyleCnt="0"/>
      <dgm:spPr/>
    </dgm:pt>
    <dgm:pt modelId="{0EAF5DB1-4AC1-4290-9364-2B146488E1EB}" type="pres">
      <dgm:prSet presAssocID="{6D117A41-0731-4AC0-8673-4F543D4B0217}" presName="tx1" presStyleLbl="revTx" presStyleIdx="4" presStyleCnt="8"/>
      <dgm:spPr/>
    </dgm:pt>
    <dgm:pt modelId="{D14E6332-40B3-468D-9CE9-A5705E3B421F}" type="pres">
      <dgm:prSet presAssocID="{6D117A41-0731-4AC0-8673-4F543D4B0217}" presName="vert1" presStyleCnt="0"/>
      <dgm:spPr/>
    </dgm:pt>
    <dgm:pt modelId="{22FA7FF7-CB41-4D9C-8F96-72C9753A2A8B}" type="pres">
      <dgm:prSet presAssocID="{0F519498-F1F6-472D-B950-1EFD78716101}" presName="thickLine" presStyleLbl="alignNode1" presStyleIdx="5" presStyleCnt="8"/>
      <dgm:spPr/>
    </dgm:pt>
    <dgm:pt modelId="{21635095-EFCA-4726-8091-D8792B4EE1B6}" type="pres">
      <dgm:prSet presAssocID="{0F519498-F1F6-472D-B950-1EFD78716101}" presName="horz1" presStyleCnt="0"/>
      <dgm:spPr/>
    </dgm:pt>
    <dgm:pt modelId="{D9F4FB80-CA52-4C0F-A2E2-28CA2064247F}" type="pres">
      <dgm:prSet presAssocID="{0F519498-F1F6-472D-B950-1EFD78716101}" presName="tx1" presStyleLbl="revTx" presStyleIdx="5" presStyleCnt="8"/>
      <dgm:spPr/>
    </dgm:pt>
    <dgm:pt modelId="{C57110C5-8034-47B0-AA70-AF147843F7C1}" type="pres">
      <dgm:prSet presAssocID="{0F519498-F1F6-472D-B950-1EFD78716101}" presName="vert1" presStyleCnt="0"/>
      <dgm:spPr/>
    </dgm:pt>
    <dgm:pt modelId="{1C1F15EA-328E-404F-92CF-1AA4258E8A7C}" type="pres">
      <dgm:prSet presAssocID="{2EE64B2A-ACBF-4D59-BB9E-687EF046D8C4}" presName="thickLine" presStyleLbl="alignNode1" presStyleIdx="6" presStyleCnt="8"/>
      <dgm:spPr/>
    </dgm:pt>
    <dgm:pt modelId="{E9444594-FE96-429C-92E7-0A099BE2E66A}" type="pres">
      <dgm:prSet presAssocID="{2EE64B2A-ACBF-4D59-BB9E-687EF046D8C4}" presName="horz1" presStyleCnt="0"/>
      <dgm:spPr/>
    </dgm:pt>
    <dgm:pt modelId="{43BA0A7B-51AB-495B-B0B7-C33DA6643769}" type="pres">
      <dgm:prSet presAssocID="{2EE64B2A-ACBF-4D59-BB9E-687EF046D8C4}" presName="tx1" presStyleLbl="revTx" presStyleIdx="6" presStyleCnt="8"/>
      <dgm:spPr/>
    </dgm:pt>
    <dgm:pt modelId="{191B3CD3-0B0A-4E01-BBD9-232658B92813}" type="pres">
      <dgm:prSet presAssocID="{2EE64B2A-ACBF-4D59-BB9E-687EF046D8C4}" presName="vert1" presStyleCnt="0"/>
      <dgm:spPr/>
    </dgm:pt>
    <dgm:pt modelId="{569669AF-A7E4-4B06-BA11-E5BCF590C442}" type="pres">
      <dgm:prSet presAssocID="{D13831D6-F2CF-466C-8760-F23061B53016}" presName="thickLine" presStyleLbl="alignNode1" presStyleIdx="7" presStyleCnt="8"/>
      <dgm:spPr/>
    </dgm:pt>
    <dgm:pt modelId="{DDB52880-36D2-4B51-89EE-EFD84F51C71F}" type="pres">
      <dgm:prSet presAssocID="{D13831D6-F2CF-466C-8760-F23061B53016}" presName="horz1" presStyleCnt="0"/>
      <dgm:spPr/>
    </dgm:pt>
    <dgm:pt modelId="{C5DF3FC2-6B7E-48D5-A156-D708005DE9B3}" type="pres">
      <dgm:prSet presAssocID="{D13831D6-F2CF-466C-8760-F23061B53016}" presName="tx1" presStyleLbl="revTx" presStyleIdx="7" presStyleCnt="8"/>
      <dgm:spPr/>
    </dgm:pt>
    <dgm:pt modelId="{56F4D0E9-B3A8-43C7-BDF8-3E367EE45C4D}" type="pres">
      <dgm:prSet presAssocID="{D13831D6-F2CF-466C-8760-F23061B53016}" presName="vert1" presStyleCnt="0"/>
      <dgm:spPr/>
    </dgm:pt>
  </dgm:ptLst>
  <dgm:cxnLst>
    <dgm:cxn modelId="{F530AB06-82F9-458A-83BC-0C010AA2C659}" srcId="{4D5FD8D1-998A-48D8-97F4-C36C617D75FE}" destId="{83B16517-8038-47C4-8619-39339E9D34F9}" srcOrd="2" destOrd="0" parTransId="{3438D811-378C-4228-93E4-72285A2B161A}" sibTransId="{70E36640-7675-4024-B0FA-5A0FF975CFAE}"/>
    <dgm:cxn modelId="{C2EE7E15-2053-4E30-A731-F7905C68E7C3}" type="presOf" srcId="{DF5D8782-B594-432C-A090-8E9B53EAB264}" destId="{B4AFE7A9-5E0E-4935-A165-71C6B6046537}" srcOrd="0" destOrd="0" presId="urn:microsoft.com/office/officeart/2008/layout/LinedList"/>
    <dgm:cxn modelId="{97DD6928-DCEC-4FBC-AD5E-31D9DE592BA3}" srcId="{4D5FD8D1-998A-48D8-97F4-C36C617D75FE}" destId="{D13831D6-F2CF-466C-8760-F23061B53016}" srcOrd="7" destOrd="0" parTransId="{B365F7F4-2E54-4529-A282-C043598B85B0}" sibTransId="{BA9A9FB7-0AD0-42A1-A333-8FC91DE5878C}"/>
    <dgm:cxn modelId="{66716651-7166-4730-8DEF-47C9510D95D0}" type="presOf" srcId="{83B16517-8038-47C4-8619-39339E9D34F9}" destId="{071C91CD-71C8-40C7-8E59-478E8AD7B1EB}" srcOrd="0" destOrd="0" presId="urn:microsoft.com/office/officeart/2008/layout/LinedList"/>
    <dgm:cxn modelId="{15C44357-F816-4CEE-913A-2FAE50F2B66E}" type="presOf" srcId="{E9A07562-E0F6-43ED-93C7-F274553968B7}" destId="{B7E2165C-FFD1-4837-A813-CE2D153DCA27}" srcOrd="0" destOrd="0" presId="urn:microsoft.com/office/officeart/2008/layout/LinedList"/>
    <dgm:cxn modelId="{2636EB82-3CFD-4FE1-A367-B58C007AB476}" srcId="{4D5FD8D1-998A-48D8-97F4-C36C617D75FE}" destId="{2EE64B2A-ACBF-4D59-BB9E-687EF046D8C4}" srcOrd="6" destOrd="0" parTransId="{E2FD706B-10AE-4907-9E89-403BD43A2743}" sibTransId="{797CEFAE-EB7D-47CC-83BD-7FA2CB70310F}"/>
    <dgm:cxn modelId="{B2146F9B-EE26-4A98-9E9A-F68227FCDC89}" srcId="{4D5FD8D1-998A-48D8-97F4-C36C617D75FE}" destId="{E9A07562-E0F6-43ED-93C7-F274553968B7}" srcOrd="3" destOrd="0" parTransId="{EA34969D-A6F0-49CC-8AF7-B49167E41703}" sibTransId="{EBD1BBB2-D5B6-41F2-919C-95CCF047C5B9}"/>
    <dgm:cxn modelId="{0E020AAB-39B2-4F10-9BB2-6D6AE100F6D6}" type="presOf" srcId="{5EF2999D-2CC7-4EFD-8A4A-55F2D2F9C5E3}" destId="{78EB6DF0-D997-44AA-8F09-68208330BC43}" srcOrd="0" destOrd="0" presId="urn:microsoft.com/office/officeart/2008/layout/LinedList"/>
    <dgm:cxn modelId="{15A4B3AC-002F-4BA8-B249-BFC9ACB89A61}" srcId="{4D5FD8D1-998A-48D8-97F4-C36C617D75FE}" destId="{DF5D8782-B594-432C-A090-8E9B53EAB264}" srcOrd="0" destOrd="0" parTransId="{C18094E6-011F-4A68-BFB2-546019C3FD05}" sibTransId="{E8FC1F8F-4465-4821-8823-E5B2CDC20213}"/>
    <dgm:cxn modelId="{716E72BC-5153-4012-9B0E-24E88162BCBD}" type="presOf" srcId="{4D5FD8D1-998A-48D8-97F4-C36C617D75FE}" destId="{E062C172-6D62-41A0-AFE4-AC50AA604B87}" srcOrd="0" destOrd="0" presId="urn:microsoft.com/office/officeart/2008/layout/LinedList"/>
    <dgm:cxn modelId="{498FA7C7-BFB7-4A29-B614-A7C5DFDD060E}" srcId="{4D5FD8D1-998A-48D8-97F4-C36C617D75FE}" destId="{0F519498-F1F6-472D-B950-1EFD78716101}" srcOrd="5" destOrd="0" parTransId="{D1E0F0F0-49C8-4278-AEDD-1ADBDF9C946D}" sibTransId="{60AF8E13-5B57-4FAC-8F11-57C7132CAC1D}"/>
    <dgm:cxn modelId="{9B6409D3-8EB7-4032-B834-942EE00E8619}" type="presOf" srcId="{D13831D6-F2CF-466C-8760-F23061B53016}" destId="{C5DF3FC2-6B7E-48D5-A156-D708005DE9B3}" srcOrd="0" destOrd="0" presId="urn:microsoft.com/office/officeart/2008/layout/LinedList"/>
    <dgm:cxn modelId="{C64DB8DF-2447-4EFF-BDEB-D383A49E7675}" srcId="{4D5FD8D1-998A-48D8-97F4-C36C617D75FE}" destId="{5EF2999D-2CC7-4EFD-8A4A-55F2D2F9C5E3}" srcOrd="1" destOrd="0" parTransId="{6C850E85-6066-4AFC-84BF-296255C8AF71}" sibTransId="{C9ED2B34-1FC9-43DF-8855-80F6B0BEE5F3}"/>
    <dgm:cxn modelId="{72E1D4E0-251B-4FF9-A730-D1AC57165464}" type="presOf" srcId="{0F519498-F1F6-472D-B950-1EFD78716101}" destId="{D9F4FB80-CA52-4C0F-A2E2-28CA2064247F}" srcOrd="0" destOrd="0" presId="urn:microsoft.com/office/officeart/2008/layout/LinedList"/>
    <dgm:cxn modelId="{A3FB3DEE-402C-4003-89CC-299F30A14C67}" type="presOf" srcId="{6D117A41-0731-4AC0-8673-4F543D4B0217}" destId="{0EAF5DB1-4AC1-4290-9364-2B146488E1EB}" srcOrd="0" destOrd="0" presId="urn:microsoft.com/office/officeart/2008/layout/LinedList"/>
    <dgm:cxn modelId="{3C026BFA-79F1-46C8-917C-E987847EE1FA}" type="presOf" srcId="{2EE64B2A-ACBF-4D59-BB9E-687EF046D8C4}" destId="{43BA0A7B-51AB-495B-B0B7-C33DA6643769}" srcOrd="0" destOrd="0" presId="urn:microsoft.com/office/officeart/2008/layout/LinedList"/>
    <dgm:cxn modelId="{DCF479FF-1F92-4125-961E-D589A382B0A2}" srcId="{4D5FD8D1-998A-48D8-97F4-C36C617D75FE}" destId="{6D117A41-0731-4AC0-8673-4F543D4B0217}" srcOrd="4" destOrd="0" parTransId="{3368258F-23EF-4F9D-A756-989A527A7571}" sibTransId="{30DEBD80-F950-49C4-9405-42E5B998D79F}"/>
    <dgm:cxn modelId="{A8ED8CF8-E114-4A5C-9613-C70887DA0D19}" type="presParOf" srcId="{E062C172-6D62-41A0-AFE4-AC50AA604B87}" destId="{7F56C3C0-3E3F-45DC-B3DA-2205A2A7113D}" srcOrd="0" destOrd="0" presId="urn:microsoft.com/office/officeart/2008/layout/LinedList"/>
    <dgm:cxn modelId="{9DBF4635-C8EE-40D2-B307-306518E2BBF0}" type="presParOf" srcId="{E062C172-6D62-41A0-AFE4-AC50AA604B87}" destId="{396BCEBC-96D7-4197-8AA2-94DC0157F1F1}" srcOrd="1" destOrd="0" presId="urn:microsoft.com/office/officeart/2008/layout/LinedList"/>
    <dgm:cxn modelId="{E63C1194-924D-4ABC-B907-1F3CB45E32C6}" type="presParOf" srcId="{396BCEBC-96D7-4197-8AA2-94DC0157F1F1}" destId="{B4AFE7A9-5E0E-4935-A165-71C6B6046537}" srcOrd="0" destOrd="0" presId="urn:microsoft.com/office/officeart/2008/layout/LinedList"/>
    <dgm:cxn modelId="{964CD7EB-8862-49BF-BECE-53A0D8E9F24A}" type="presParOf" srcId="{396BCEBC-96D7-4197-8AA2-94DC0157F1F1}" destId="{8BE1A371-6364-4DD7-8747-2B7EF1B45ACB}" srcOrd="1" destOrd="0" presId="urn:microsoft.com/office/officeart/2008/layout/LinedList"/>
    <dgm:cxn modelId="{A79013CB-160D-4078-924E-750EE11A72ED}" type="presParOf" srcId="{E062C172-6D62-41A0-AFE4-AC50AA604B87}" destId="{77965BC2-410B-4DAD-9611-5E9BA2FB370A}" srcOrd="2" destOrd="0" presId="urn:microsoft.com/office/officeart/2008/layout/LinedList"/>
    <dgm:cxn modelId="{EAA817A9-57D6-4FCF-BA34-CA11353B3A92}" type="presParOf" srcId="{E062C172-6D62-41A0-AFE4-AC50AA604B87}" destId="{134C6FDC-39EB-4D7C-B415-11D8ACCCC6CA}" srcOrd="3" destOrd="0" presId="urn:microsoft.com/office/officeart/2008/layout/LinedList"/>
    <dgm:cxn modelId="{3B796AFE-5F30-4261-B0A1-CD1D4F80A745}" type="presParOf" srcId="{134C6FDC-39EB-4D7C-B415-11D8ACCCC6CA}" destId="{78EB6DF0-D997-44AA-8F09-68208330BC43}" srcOrd="0" destOrd="0" presId="urn:microsoft.com/office/officeart/2008/layout/LinedList"/>
    <dgm:cxn modelId="{E88040A3-04CC-4EB2-814C-EBB502DBB1C6}" type="presParOf" srcId="{134C6FDC-39EB-4D7C-B415-11D8ACCCC6CA}" destId="{51595614-D7C8-4E63-B4CE-C4862D594C9C}" srcOrd="1" destOrd="0" presId="urn:microsoft.com/office/officeart/2008/layout/LinedList"/>
    <dgm:cxn modelId="{28AC9BFE-57D6-4DCA-961B-7D6BCB862E5B}" type="presParOf" srcId="{E062C172-6D62-41A0-AFE4-AC50AA604B87}" destId="{FA6C426B-E671-42CE-9157-4E784A66C1A5}" srcOrd="4" destOrd="0" presId="urn:microsoft.com/office/officeart/2008/layout/LinedList"/>
    <dgm:cxn modelId="{2D59D4CD-9F94-4B4B-A4A9-DECDC0FBC546}" type="presParOf" srcId="{E062C172-6D62-41A0-AFE4-AC50AA604B87}" destId="{369E8A2F-DDA4-4A85-A17E-A6A870EBF5B5}" srcOrd="5" destOrd="0" presId="urn:microsoft.com/office/officeart/2008/layout/LinedList"/>
    <dgm:cxn modelId="{9D782637-7DF1-4733-802B-606546FEA790}" type="presParOf" srcId="{369E8A2F-DDA4-4A85-A17E-A6A870EBF5B5}" destId="{071C91CD-71C8-40C7-8E59-478E8AD7B1EB}" srcOrd="0" destOrd="0" presId="urn:microsoft.com/office/officeart/2008/layout/LinedList"/>
    <dgm:cxn modelId="{73D1ED6D-CC84-41C5-B693-577E101725A4}" type="presParOf" srcId="{369E8A2F-DDA4-4A85-A17E-A6A870EBF5B5}" destId="{87B4EC11-A999-43D1-9EAB-F43F6811A7F7}" srcOrd="1" destOrd="0" presId="urn:microsoft.com/office/officeart/2008/layout/LinedList"/>
    <dgm:cxn modelId="{E08F5239-F7FC-4D4B-88F3-FCFFF7AFD0F5}" type="presParOf" srcId="{E062C172-6D62-41A0-AFE4-AC50AA604B87}" destId="{1F7AA11F-713C-46BD-821F-1FFC14BC8632}" srcOrd="6" destOrd="0" presId="urn:microsoft.com/office/officeart/2008/layout/LinedList"/>
    <dgm:cxn modelId="{82D32686-D790-4AF7-9DAB-06424DB8E1E9}" type="presParOf" srcId="{E062C172-6D62-41A0-AFE4-AC50AA604B87}" destId="{FA640863-52C0-4BB2-8789-1237F6AC3583}" srcOrd="7" destOrd="0" presId="urn:microsoft.com/office/officeart/2008/layout/LinedList"/>
    <dgm:cxn modelId="{0B222C28-2F72-47EE-9324-85B3EB51CD8D}" type="presParOf" srcId="{FA640863-52C0-4BB2-8789-1237F6AC3583}" destId="{B7E2165C-FFD1-4837-A813-CE2D153DCA27}" srcOrd="0" destOrd="0" presId="urn:microsoft.com/office/officeart/2008/layout/LinedList"/>
    <dgm:cxn modelId="{65EA34C3-E6CE-40DB-A761-CB1EF2284181}" type="presParOf" srcId="{FA640863-52C0-4BB2-8789-1237F6AC3583}" destId="{AC59CC1D-C4DD-4083-95D9-61D9736ED86C}" srcOrd="1" destOrd="0" presId="urn:microsoft.com/office/officeart/2008/layout/LinedList"/>
    <dgm:cxn modelId="{9E890E05-67D1-4988-B496-15AB020AEFEB}" type="presParOf" srcId="{E062C172-6D62-41A0-AFE4-AC50AA604B87}" destId="{D275C5AC-9F3E-4A5A-BA54-72BA1A572992}" srcOrd="8" destOrd="0" presId="urn:microsoft.com/office/officeart/2008/layout/LinedList"/>
    <dgm:cxn modelId="{A61E8EEE-25D5-4559-A176-2A9A34E36E1C}" type="presParOf" srcId="{E062C172-6D62-41A0-AFE4-AC50AA604B87}" destId="{22B55ED3-1D7E-44BD-A8A9-209B6421644B}" srcOrd="9" destOrd="0" presId="urn:microsoft.com/office/officeart/2008/layout/LinedList"/>
    <dgm:cxn modelId="{960CDF1D-60B4-4EDE-937E-BA9FDBB2E8B8}" type="presParOf" srcId="{22B55ED3-1D7E-44BD-A8A9-209B6421644B}" destId="{0EAF5DB1-4AC1-4290-9364-2B146488E1EB}" srcOrd="0" destOrd="0" presId="urn:microsoft.com/office/officeart/2008/layout/LinedList"/>
    <dgm:cxn modelId="{0FA9BA47-EC32-48AE-8DBE-98009E83B016}" type="presParOf" srcId="{22B55ED3-1D7E-44BD-A8A9-209B6421644B}" destId="{D14E6332-40B3-468D-9CE9-A5705E3B421F}" srcOrd="1" destOrd="0" presId="urn:microsoft.com/office/officeart/2008/layout/LinedList"/>
    <dgm:cxn modelId="{972F6E16-3A32-46BD-B195-3CFCAE6437EF}" type="presParOf" srcId="{E062C172-6D62-41A0-AFE4-AC50AA604B87}" destId="{22FA7FF7-CB41-4D9C-8F96-72C9753A2A8B}" srcOrd="10" destOrd="0" presId="urn:microsoft.com/office/officeart/2008/layout/LinedList"/>
    <dgm:cxn modelId="{8BCA30FC-4A22-4775-B176-49D522C73CE0}" type="presParOf" srcId="{E062C172-6D62-41A0-AFE4-AC50AA604B87}" destId="{21635095-EFCA-4726-8091-D8792B4EE1B6}" srcOrd="11" destOrd="0" presId="urn:microsoft.com/office/officeart/2008/layout/LinedList"/>
    <dgm:cxn modelId="{F1F9A08A-3351-4E66-AC90-74E56BEC2379}" type="presParOf" srcId="{21635095-EFCA-4726-8091-D8792B4EE1B6}" destId="{D9F4FB80-CA52-4C0F-A2E2-28CA2064247F}" srcOrd="0" destOrd="0" presId="urn:microsoft.com/office/officeart/2008/layout/LinedList"/>
    <dgm:cxn modelId="{F65F2509-FEB7-42CA-9C5F-1A6D03739B8E}" type="presParOf" srcId="{21635095-EFCA-4726-8091-D8792B4EE1B6}" destId="{C57110C5-8034-47B0-AA70-AF147843F7C1}" srcOrd="1" destOrd="0" presId="urn:microsoft.com/office/officeart/2008/layout/LinedList"/>
    <dgm:cxn modelId="{3835C9E7-E941-4591-B1E7-AC693D3202FF}" type="presParOf" srcId="{E062C172-6D62-41A0-AFE4-AC50AA604B87}" destId="{1C1F15EA-328E-404F-92CF-1AA4258E8A7C}" srcOrd="12" destOrd="0" presId="urn:microsoft.com/office/officeart/2008/layout/LinedList"/>
    <dgm:cxn modelId="{746AFB24-0110-4BDB-B300-A0FD8FBE531B}" type="presParOf" srcId="{E062C172-6D62-41A0-AFE4-AC50AA604B87}" destId="{E9444594-FE96-429C-92E7-0A099BE2E66A}" srcOrd="13" destOrd="0" presId="urn:microsoft.com/office/officeart/2008/layout/LinedList"/>
    <dgm:cxn modelId="{E133F6B7-D18A-41B1-B79C-52D942801AC3}" type="presParOf" srcId="{E9444594-FE96-429C-92E7-0A099BE2E66A}" destId="{43BA0A7B-51AB-495B-B0B7-C33DA6643769}" srcOrd="0" destOrd="0" presId="urn:microsoft.com/office/officeart/2008/layout/LinedList"/>
    <dgm:cxn modelId="{B98A87EB-98F1-4EA1-976A-E9A191289C61}" type="presParOf" srcId="{E9444594-FE96-429C-92E7-0A099BE2E66A}" destId="{191B3CD3-0B0A-4E01-BBD9-232658B92813}" srcOrd="1" destOrd="0" presId="urn:microsoft.com/office/officeart/2008/layout/LinedList"/>
    <dgm:cxn modelId="{894A892D-DD75-4165-93DD-26009669EDFD}" type="presParOf" srcId="{E062C172-6D62-41A0-AFE4-AC50AA604B87}" destId="{569669AF-A7E4-4B06-BA11-E5BCF590C442}" srcOrd="14" destOrd="0" presId="urn:microsoft.com/office/officeart/2008/layout/LinedList"/>
    <dgm:cxn modelId="{899DF4FC-0233-4980-81B0-D9DF1C28AD7C}" type="presParOf" srcId="{E062C172-6D62-41A0-AFE4-AC50AA604B87}" destId="{DDB52880-36D2-4B51-89EE-EFD84F51C71F}" srcOrd="15" destOrd="0" presId="urn:microsoft.com/office/officeart/2008/layout/LinedList"/>
    <dgm:cxn modelId="{3025E0FA-6A02-4529-B383-8B87BCC59743}" type="presParOf" srcId="{DDB52880-36D2-4B51-89EE-EFD84F51C71F}" destId="{C5DF3FC2-6B7E-48D5-A156-D708005DE9B3}" srcOrd="0" destOrd="0" presId="urn:microsoft.com/office/officeart/2008/layout/LinedList"/>
    <dgm:cxn modelId="{C8DC0AE0-D96E-4BE9-BDE6-50CC6206AA4F}" type="presParOf" srcId="{DDB52880-36D2-4B51-89EE-EFD84F51C71F}" destId="{56F4D0E9-B3A8-43C7-BDF8-3E367EE45C4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2F3640-640C-4B31-A79F-EA2D07159A2B}">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3A262-96CE-48AC-A1AD-4DCB988DE2EF}">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family worker has arranger her to meet with a  Specialist Troubled Families Job Centre Plus worker so that she will be getting the direct support. </a:t>
          </a:r>
          <a:endParaRPr lang="en-US" sz="1700" kern="1200"/>
        </a:p>
      </dsp:txBody>
      <dsp:txXfrm>
        <a:off x="0" y="675"/>
        <a:ext cx="6900512" cy="790684"/>
      </dsp:txXfrm>
    </dsp:sp>
    <dsp:sp modelId="{7DD305E7-68E9-43E4-AD6C-A042296DE96F}">
      <dsp:nvSpPr>
        <dsp:cNvPr id="0" name=""/>
        <dsp:cNvSpPr/>
      </dsp:nvSpPr>
      <dsp:spPr>
        <a:xfrm>
          <a:off x="0" y="791359"/>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94D10E-D742-4A2D-9D34-C16AFFB30D08}">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As per the case the single mum should be breaking her dependency on alcohol.</a:t>
          </a:r>
          <a:endParaRPr lang="en-US" sz="1700" kern="1200"/>
        </a:p>
      </dsp:txBody>
      <dsp:txXfrm>
        <a:off x="0" y="791359"/>
        <a:ext cx="6900512" cy="790684"/>
      </dsp:txXfrm>
    </dsp:sp>
    <dsp:sp modelId="{7B6133F1-0DD5-433B-9C46-FD692ACA44C5}">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D04C2B-FCD3-47D1-A7A9-4FEA46F81DF6}">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She should be educating her children about the psychological, physical and mental effects of an alcoholic person.</a:t>
          </a:r>
          <a:endParaRPr lang="en-US" sz="1700" kern="1200" dirty="0"/>
        </a:p>
      </dsp:txBody>
      <dsp:txXfrm>
        <a:off x="0" y="1582044"/>
        <a:ext cx="6900512" cy="790684"/>
      </dsp:txXfrm>
    </dsp:sp>
    <dsp:sp modelId="{F50D48A8-6B77-48DB-AB64-4BD04A668AAC}">
      <dsp:nvSpPr>
        <dsp:cNvPr id="0" name=""/>
        <dsp:cNvSpPr/>
      </dsp:nvSpPr>
      <dsp:spPr>
        <a:xfrm>
          <a:off x="0" y="2372728"/>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087C5A-DB89-4C95-9D03-0A70236FCB22}">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It is necessary to be discipline in life and watch out the activities what her children are doing in their life.</a:t>
          </a:r>
          <a:endParaRPr lang="en-US" sz="1700" kern="1200"/>
        </a:p>
      </dsp:txBody>
      <dsp:txXfrm>
        <a:off x="0" y="2372728"/>
        <a:ext cx="6900512" cy="790684"/>
      </dsp:txXfrm>
    </dsp:sp>
    <dsp:sp modelId="{740307DD-D5A6-4D83-A448-0AD3757DE85C}">
      <dsp:nvSpPr>
        <dsp:cNvPr id="0" name=""/>
        <dsp:cNvSpPr/>
      </dsp:nvSpPr>
      <dsp:spPr>
        <a:xfrm>
          <a:off x="0" y="3163412"/>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8C5A61-8F7A-47E2-980F-5EAF0185BD0A}">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It is important to set up daily routines and boundaries for the children.</a:t>
          </a:r>
          <a:endParaRPr lang="en-US" sz="1700" kern="1200"/>
        </a:p>
      </dsp:txBody>
      <dsp:txXfrm>
        <a:off x="0" y="3163412"/>
        <a:ext cx="6900512" cy="790684"/>
      </dsp:txXfrm>
    </dsp:sp>
    <dsp:sp modelId="{E45D59EB-07A6-43EC-AD61-FE88A6DABADF}">
      <dsp:nvSpPr>
        <dsp:cNvPr id="0" name=""/>
        <dsp:cNvSpPr/>
      </dsp:nvSpPr>
      <dsp:spPr>
        <a:xfrm>
          <a:off x="0" y="3954096"/>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65BEF5-F3CA-4E2A-ABB0-598F72C3B557}">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It is important to listen the overall needs and demands of the children and make them fearless and highly secured. </a:t>
          </a:r>
          <a:endParaRPr lang="en-US" sz="1700" kern="1200"/>
        </a:p>
      </dsp:txBody>
      <dsp:txXfrm>
        <a:off x="0" y="3954096"/>
        <a:ext cx="6900512" cy="790684"/>
      </dsp:txXfrm>
    </dsp:sp>
    <dsp:sp modelId="{DC0D1383-6191-4633-95B9-5E63A6205309}">
      <dsp:nvSpPr>
        <dsp:cNvPr id="0" name=""/>
        <dsp:cNvSpPr/>
      </dsp:nvSpPr>
      <dsp:spPr>
        <a:xfrm>
          <a:off x="0" y="47447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E11DCB-3440-494E-8A28-DAF5DACBC6C5}">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It is required to be showing love and affection to your children and develop a good atmosphere at home. </a:t>
          </a:r>
          <a:endParaRPr lang="en-US" sz="1700" kern="1200"/>
        </a:p>
      </dsp:txBody>
      <dsp:txXfrm>
        <a:off x="0" y="4744781"/>
        <a:ext cx="6900512" cy="7906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56C3C0-3E3F-45DC-B3DA-2205A2A7113D}">
      <dsp:nvSpPr>
        <dsp:cNvPr id="0" name=""/>
        <dsp:cNvSpPr/>
      </dsp:nvSpPr>
      <dsp:spPr>
        <a:xfrm>
          <a:off x="0" y="0"/>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AFE7A9-5E0E-4935-A165-71C6B6046537}">
      <dsp:nvSpPr>
        <dsp:cNvPr id="0" name=""/>
        <dsp:cNvSpPr/>
      </dsp:nvSpPr>
      <dsp:spPr>
        <a:xfrm>
          <a:off x="0" y="0"/>
          <a:ext cx="626364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Bell, L., Herring, R. and Annand, F., 2020. Fathers and substance misuse: a literature review. Drugs and Alcohol Today</a:t>
          </a:r>
          <a:r>
            <a:rPr lang="en-GB" sz="1600" kern="1200" dirty="0">
              <a:latin typeface="Arial" panose="020B0604020202020204" pitchFamily="34" charset="0"/>
              <a:cs typeface="Arial" panose="020B0604020202020204" pitchFamily="34" charset="0"/>
            </a:rPr>
            <a:t>.</a:t>
          </a:r>
          <a:endParaRPr lang="en-US" sz="1600" kern="1200" dirty="0">
            <a:latin typeface="Arial" panose="020B0604020202020204" pitchFamily="34" charset="0"/>
            <a:cs typeface="Arial" panose="020B0604020202020204" pitchFamily="34" charset="0"/>
          </a:endParaRPr>
        </a:p>
      </dsp:txBody>
      <dsp:txXfrm>
        <a:off x="0" y="0"/>
        <a:ext cx="6263640" cy="688085"/>
      </dsp:txXfrm>
    </dsp:sp>
    <dsp:sp modelId="{77965BC2-410B-4DAD-9611-5E9BA2FB370A}">
      <dsp:nvSpPr>
        <dsp:cNvPr id="0" name=""/>
        <dsp:cNvSpPr/>
      </dsp:nvSpPr>
      <dsp:spPr>
        <a:xfrm>
          <a:off x="0" y="688085"/>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EB6DF0-D997-44AA-8F09-68208330BC43}">
      <dsp:nvSpPr>
        <dsp:cNvPr id="0" name=""/>
        <dsp:cNvSpPr/>
      </dsp:nvSpPr>
      <dsp:spPr>
        <a:xfrm>
          <a:off x="0" y="688085"/>
          <a:ext cx="626364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Livingstone, S. and Blum-Ross, A., 2020. Parenting for a digital future: How hopes and fears about technology shape children's lives. Oxford University Press, USA</a:t>
          </a:r>
          <a:r>
            <a:rPr lang="en-GB" sz="1600" kern="1200" dirty="0">
              <a:latin typeface="Arial" panose="020B0604020202020204" pitchFamily="34" charset="0"/>
              <a:cs typeface="Arial" panose="020B0604020202020204" pitchFamily="34" charset="0"/>
            </a:rPr>
            <a:t>.</a:t>
          </a:r>
          <a:endParaRPr lang="en-US" sz="1600" kern="1200" dirty="0">
            <a:latin typeface="Arial" panose="020B0604020202020204" pitchFamily="34" charset="0"/>
            <a:cs typeface="Arial" panose="020B0604020202020204" pitchFamily="34" charset="0"/>
          </a:endParaRPr>
        </a:p>
      </dsp:txBody>
      <dsp:txXfrm>
        <a:off x="0" y="688085"/>
        <a:ext cx="6263640" cy="688085"/>
      </dsp:txXfrm>
    </dsp:sp>
    <dsp:sp modelId="{FA6C426B-E671-42CE-9157-4E784A66C1A5}">
      <dsp:nvSpPr>
        <dsp:cNvPr id="0" name=""/>
        <dsp:cNvSpPr/>
      </dsp:nvSpPr>
      <dsp:spPr>
        <a:xfrm>
          <a:off x="0" y="1376171"/>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1C91CD-71C8-40C7-8E59-478E8AD7B1EB}">
      <dsp:nvSpPr>
        <dsp:cNvPr id="0" name=""/>
        <dsp:cNvSpPr/>
      </dsp:nvSpPr>
      <dsp:spPr>
        <a:xfrm>
          <a:off x="0" y="1376171"/>
          <a:ext cx="626364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Marino, C., Moss, A.C., </a:t>
          </a:r>
          <a:r>
            <a:rPr lang="en-GB" sz="1200" kern="1200" dirty="0" err="1">
              <a:latin typeface="Arial" panose="020B0604020202020204" pitchFamily="34" charset="0"/>
              <a:cs typeface="Arial" panose="020B0604020202020204" pitchFamily="34" charset="0"/>
            </a:rPr>
            <a:t>Vieno</a:t>
          </a:r>
          <a:r>
            <a:rPr lang="en-GB" sz="1200" kern="1200" dirty="0">
              <a:latin typeface="Arial" panose="020B0604020202020204" pitchFamily="34" charset="0"/>
              <a:cs typeface="Arial" panose="020B0604020202020204" pitchFamily="34" charset="0"/>
            </a:rPr>
            <a:t>, A., </a:t>
          </a:r>
          <a:r>
            <a:rPr lang="en-GB" sz="1200" kern="1200" dirty="0" err="1">
              <a:latin typeface="Arial" panose="020B0604020202020204" pitchFamily="34" charset="0"/>
              <a:cs typeface="Arial" panose="020B0604020202020204" pitchFamily="34" charset="0"/>
            </a:rPr>
            <a:t>Albery</a:t>
          </a:r>
          <a:r>
            <a:rPr lang="en-GB" sz="1200" kern="1200" dirty="0">
              <a:latin typeface="Arial" panose="020B0604020202020204" pitchFamily="34" charset="0"/>
              <a:cs typeface="Arial" panose="020B0604020202020204" pitchFamily="34" charset="0"/>
            </a:rPr>
            <a:t>, I.P., Frings, D. and Spada, M.M., 2018. Parents' drinking motives and problem drinking predict their children's drinking motives, alcohol use and substance misuse. Addictive </a:t>
          </a:r>
          <a:r>
            <a:rPr lang="en-GB" sz="1200" kern="1200" dirty="0" err="1">
              <a:latin typeface="Arial" panose="020B0604020202020204" pitchFamily="34" charset="0"/>
              <a:cs typeface="Arial" panose="020B0604020202020204" pitchFamily="34" charset="0"/>
            </a:rPr>
            <a:t>behaviors</a:t>
          </a:r>
          <a:r>
            <a:rPr lang="en-GB" sz="1200" kern="1200" dirty="0">
              <a:latin typeface="Arial" panose="020B0604020202020204" pitchFamily="34" charset="0"/>
              <a:cs typeface="Arial" panose="020B0604020202020204" pitchFamily="34" charset="0"/>
            </a:rPr>
            <a:t>, 84, pp.40-44.</a:t>
          </a:r>
          <a:endParaRPr lang="en-US" sz="1200" kern="1200" dirty="0">
            <a:latin typeface="Arial" panose="020B0604020202020204" pitchFamily="34" charset="0"/>
            <a:cs typeface="Arial" panose="020B0604020202020204" pitchFamily="34" charset="0"/>
          </a:endParaRPr>
        </a:p>
      </dsp:txBody>
      <dsp:txXfrm>
        <a:off x="0" y="1376171"/>
        <a:ext cx="6263640" cy="688085"/>
      </dsp:txXfrm>
    </dsp:sp>
    <dsp:sp modelId="{1F7AA11F-713C-46BD-821F-1FFC14BC8632}">
      <dsp:nvSpPr>
        <dsp:cNvPr id="0" name=""/>
        <dsp:cNvSpPr/>
      </dsp:nvSpPr>
      <dsp:spPr>
        <a:xfrm>
          <a:off x="0" y="2064257"/>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E2165C-FFD1-4837-A813-CE2D153DCA27}">
      <dsp:nvSpPr>
        <dsp:cNvPr id="0" name=""/>
        <dsp:cNvSpPr/>
      </dsp:nvSpPr>
      <dsp:spPr>
        <a:xfrm>
          <a:off x="0" y="2064257"/>
          <a:ext cx="626364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McGovern, R., </a:t>
          </a:r>
          <a:r>
            <a:rPr lang="en-GB" sz="1200" kern="1200" dirty="0" err="1">
              <a:latin typeface="Arial" panose="020B0604020202020204" pitchFamily="34" charset="0"/>
              <a:cs typeface="Arial" panose="020B0604020202020204" pitchFamily="34" charset="0"/>
            </a:rPr>
            <a:t>Gilvarry</a:t>
          </a:r>
          <a:r>
            <a:rPr lang="en-GB" sz="1200" kern="1200" dirty="0">
              <a:latin typeface="Arial" panose="020B0604020202020204" pitchFamily="34" charset="0"/>
              <a:cs typeface="Arial" panose="020B0604020202020204" pitchFamily="34" charset="0"/>
            </a:rPr>
            <a:t>, E., Addison, M., Alderson, H., </a:t>
          </a:r>
          <a:r>
            <a:rPr lang="en-GB" sz="1200" kern="1200" dirty="0" err="1">
              <a:latin typeface="Arial" panose="020B0604020202020204" pitchFamily="34" charset="0"/>
              <a:cs typeface="Arial" panose="020B0604020202020204" pitchFamily="34" charset="0"/>
            </a:rPr>
            <a:t>Carr</a:t>
          </a:r>
          <a:r>
            <a:rPr lang="en-GB" sz="1200" kern="1200" dirty="0">
              <a:latin typeface="Arial" panose="020B0604020202020204" pitchFamily="34" charset="0"/>
              <a:cs typeface="Arial" panose="020B0604020202020204" pitchFamily="34" charset="0"/>
            </a:rPr>
            <a:t>, L., </a:t>
          </a:r>
          <a:r>
            <a:rPr lang="en-GB" sz="1200" kern="1200" dirty="0" err="1">
              <a:latin typeface="Arial" panose="020B0604020202020204" pitchFamily="34" charset="0"/>
              <a:cs typeface="Arial" panose="020B0604020202020204" pitchFamily="34" charset="0"/>
            </a:rPr>
            <a:t>Geijer</a:t>
          </a:r>
          <a:r>
            <a:rPr lang="en-GB" sz="1200" kern="1200" dirty="0">
              <a:latin typeface="Arial" panose="020B0604020202020204" pitchFamily="34" charset="0"/>
              <a:cs typeface="Arial" panose="020B0604020202020204" pitchFamily="34" charset="0"/>
            </a:rPr>
            <a:t>-Simpson, E., </a:t>
          </a:r>
          <a:r>
            <a:rPr lang="en-GB" sz="1200" kern="1200" dirty="0" err="1">
              <a:latin typeface="Arial" panose="020B0604020202020204" pitchFamily="34" charset="0"/>
              <a:cs typeface="Arial" panose="020B0604020202020204" pitchFamily="34" charset="0"/>
            </a:rPr>
            <a:t>Hrisos</a:t>
          </a:r>
          <a:r>
            <a:rPr lang="en-GB" sz="1200" kern="1200" dirty="0">
              <a:latin typeface="Arial" panose="020B0604020202020204" pitchFamily="34" charset="0"/>
              <a:cs typeface="Arial" panose="020B0604020202020204" pitchFamily="34" charset="0"/>
            </a:rPr>
            <a:t>, N.L., Smart, D. and </a:t>
          </a:r>
          <a:r>
            <a:rPr lang="en-GB" sz="1200" kern="1200" dirty="0" err="1">
              <a:latin typeface="Arial" panose="020B0604020202020204" pitchFamily="34" charset="0"/>
              <a:cs typeface="Arial" panose="020B0604020202020204" pitchFamily="34" charset="0"/>
            </a:rPr>
            <a:t>Kaner</a:t>
          </a:r>
          <a:r>
            <a:rPr lang="en-GB" sz="1200" kern="1200" dirty="0">
              <a:latin typeface="Arial" panose="020B0604020202020204" pitchFamily="34" charset="0"/>
              <a:cs typeface="Arial" panose="020B0604020202020204" pitchFamily="34" charset="0"/>
            </a:rPr>
            <a:t>, E., 2018. Addressing the impact of non-dependent parental substance misuse upon children</a:t>
          </a:r>
          <a:r>
            <a:rPr lang="en-GB" sz="1000" kern="1200" dirty="0"/>
            <a:t>.</a:t>
          </a:r>
          <a:endParaRPr lang="en-US" sz="1000" kern="1200" dirty="0"/>
        </a:p>
      </dsp:txBody>
      <dsp:txXfrm>
        <a:off x="0" y="2064257"/>
        <a:ext cx="6263640" cy="688085"/>
      </dsp:txXfrm>
    </dsp:sp>
    <dsp:sp modelId="{D275C5AC-9F3E-4A5A-BA54-72BA1A572992}">
      <dsp:nvSpPr>
        <dsp:cNvPr id="0" name=""/>
        <dsp:cNvSpPr/>
      </dsp:nvSpPr>
      <dsp:spPr>
        <a:xfrm>
          <a:off x="0" y="2752343"/>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AF5DB1-4AC1-4290-9364-2B146488E1EB}">
      <dsp:nvSpPr>
        <dsp:cNvPr id="0" name=""/>
        <dsp:cNvSpPr/>
      </dsp:nvSpPr>
      <dsp:spPr>
        <a:xfrm>
          <a:off x="0" y="2752343"/>
          <a:ext cx="626364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McGovern, R., </a:t>
          </a:r>
          <a:r>
            <a:rPr lang="en-GB" sz="1200" kern="1200" dirty="0" err="1">
              <a:latin typeface="Arial" panose="020B0604020202020204" pitchFamily="34" charset="0"/>
              <a:cs typeface="Arial" panose="020B0604020202020204" pitchFamily="34" charset="0"/>
            </a:rPr>
            <a:t>Gilvarry</a:t>
          </a:r>
          <a:r>
            <a:rPr lang="en-GB" sz="1200" kern="1200" dirty="0">
              <a:latin typeface="Arial" panose="020B0604020202020204" pitchFamily="34" charset="0"/>
              <a:cs typeface="Arial" panose="020B0604020202020204" pitchFamily="34" charset="0"/>
            </a:rPr>
            <a:t>, E., Addison, M., Alderson, H., </a:t>
          </a:r>
          <a:r>
            <a:rPr lang="en-GB" sz="1200" kern="1200" dirty="0" err="1">
              <a:latin typeface="Arial" panose="020B0604020202020204" pitchFamily="34" charset="0"/>
              <a:cs typeface="Arial" panose="020B0604020202020204" pitchFamily="34" charset="0"/>
            </a:rPr>
            <a:t>Geijer</a:t>
          </a:r>
          <a:r>
            <a:rPr lang="en-GB" sz="1200" kern="1200" dirty="0">
              <a:latin typeface="Arial" panose="020B0604020202020204" pitchFamily="34" charset="0"/>
              <a:cs typeface="Arial" panose="020B0604020202020204" pitchFamily="34" charset="0"/>
            </a:rPr>
            <a:t>-Simpson, E., Lingam, R., Smart, D. and </a:t>
          </a:r>
          <a:r>
            <a:rPr lang="en-GB" sz="1200" kern="1200" dirty="0" err="1">
              <a:latin typeface="Arial" panose="020B0604020202020204" pitchFamily="34" charset="0"/>
              <a:cs typeface="Arial" panose="020B0604020202020204" pitchFamily="34" charset="0"/>
            </a:rPr>
            <a:t>Kaner</a:t>
          </a:r>
          <a:r>
            <a:rPr lang="en-GB" sz="1200" kern="1200" dirty="0">
              <a:latin typeface="Arial" panose="020B0604020202020204" pitchFamily="34" charset="0"/>
              <a:cs typeface="Arial" panose="020B0604020202020204" pitchFamily="34" charset="0"/>
            </a:rPr>
            <a:t>, E., 2020. The association between adverse child health, psychological, educational and social outcomes, and nondependent parental substance: A rapid evidence assessment. Trauma, Violence, &amp; Abuse, 21(3), pp.470-483</a:t>
          </a:r>
          <a:r>
            <a:rPr lang="en-GB" sz="1200" kern="1200" dirty="0"/>
            <a:t>.</a:t>
          </a:r>
          <a:endParaRPr lang="en-US" sz="1200" kern="1200" dirty="0"/>
        </a:p>
      </dsp:txBody>
      <dsp:txXfrm>
        <a:off x="0" y="2752343"/>
        <a:ext cx="6263640" cy="688085"/>
      </dsp:txXfrm>
    </dsp:sp>
    <dsp:sp modelId="{22FA7FF7-CB41-4D9C-8F96-72C9753A2A8B}">
      <dsp:nvSpPr>
        <dsp:cNvPr id="0" name=""/>
        <dsp:cNvSpPr/>
      </dsp:nvSpPr>
      <dsp:spPr>
        <a:xfrm>
          <a:off x="0" y="3440430"/>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F4FB80-CA52-4C0F-A2E2-28CA2064247F}">
      <dsp:nvSpPr>
        <dsp:cNvPr id="0" name=""/>
        <dsp:cNvSpPr/>
      </dsp:nvSpPr>
      <dsp:spPr>
        <a:xfrm>
          <a:off x="0" y="3440429"/>
          <a:ext cx="626364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Ministry of Housing, </a:t>
          </a:r>
          <a:r>
            <a:rPr lang="en-GB" sz="1200" kern="1200" dirty="0" err="1">
              <a:latin typeface="Arial" panose="020B0604020202020204" pitchFamily="34" charset="0"/>
              <a:cs typeface="Arial" panose="020B0604020202020204" pitchFamily="34" charset="0"/>
            </a:rPr>
            <a:t>C.&amp;amp</a:t>
          </a:r>
          <a:r>
            <a:rPr lang="en-GB" sz="1200" kern="1200" dirty="0">
              <a:latin typeface="Arial" panose="020B0604020202020204" pitchFamily="34" charset="0"/>
              <a:cs typeface="Arial" panose="020B0604020202020204" pitchFamily="34" charset="0"/>
            </a:rPr>
            <a:t>; L.G. (2014) Troubled families: Stockport, GOV.UK. GOV.UK. Available at: https://www.gov.uk/government</a:t>
          </a:r>
          <a:r>
            <a:rPr lang="en-GB" sz="1000" kern="1200" dirty="0">
              <a:latin typeface="Arial" panose="020B0604020202020204" pitchFamily="34" charset="0"/>
              <a:cs typeface="Arial" panose="020B0604020202020204" pitchFamily="34" charset="0"/>
            </a:rPr>
            <a:t>/case-studies/troubled-families-stockport (Accessed: December 3, 2022</a:t>
          </a:r>
          <a:r>
            <a:rPr lang="en-GB" sz="1000" kern="1200" dirty="0"/>
            <a:t>).</a:t>
          </a:r>
          <a:endParaRPr lang="en-US" sz="1000" kern="1200" dirty="0"/>
        </a:p>
      </dsp:txBody>
      <dsp:txXfrm>
        <a:off x="0" y="3440429"/>
        <a:ext cx="6263640" cy="688085"/>
      </dsp:txXfrm>
    </dsp:sp>
    <dsp:sp modelId="{1C1F15EA-328E-404F-92CF-1AA4258E8A7C}">
      <dsp:nvSpPr>
        <dsp:cNvPr id="0" name=""/>
        <dsp:cNvSpPr/>
      </dsp:nvSpPr>
      <dsp:spPr>
        <a:xfrm>
          <a:off x="0" y="4128515"/>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BA0A7B-51AB-495B-B0B7-C33DA6643769}">
      <dsp:nvSpPr>
        <dsp:cNvPr id="0" name=""/>
        <dsp:cNvSpPr/>
      </dsp:nvSpPr>
      <dsp:spPr>
        <a:xfrm>
          <a:off x="0" y="4128515"/>
          <a:ext cx="626364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err="1">
              <a:latin typeface="Arial" panose="020B0604020202020204" pitchFamily="34" charset="0"/>
              <a:cs typeface="Arial" panose="020B0604020202020204" pitchFamily="34" charset="0"/>
            </a:rPr>
            <a:t>Sipler</a:t>
          </a:r>
          <a:r>
            <a:rPr lang="en-GB" sz="1200" kern="1200" dirty="0">
              <a:latin typeface="Arial" panose="020B0604020202020204" pitchFamily="34" charset="0"/>
              <a:cs typeface="Arial" panose="020B0604020202020204" pitchFamily="34" charset="0"/>
            </a:rPr>
            <a:t>, E., Templeton, L. and Brewer, E., 2020. Steps to Cope: supporting young people affected by parental substance misuse and mental health issues in Northern Ireland. Advances in Mental Health, 18(3), pp.241-250.</a:t>
          </a:r>
          <a:endParaRPr lang="en-US" sz="1200" kern="1200" dirty="0">
            <a:latin typeface="Arial" panose="020B0604020202020204" pitchFamily="34" charset="0"/>
            <a:cs typeface="Arial" panose="020B0604020202020204" pitchFamily="34" charset="0"/>
          </a:endParaRPr>
        </a:p>
      </dsp:txBody>
      <dsp:txXfrm>
        <a:off x="0" y="4128515"/>
        <a:ext cx="6263640" cy="688085"/>
      </dsp:txXfrm>
    </dsp:sp>
    <dsp:sp modelId="{569669AF-A7E4-4B06-BA11-E5BCF590C442}">
      <dsp:nvSpPr>
        <dsp:cNvPr id="0" name=""/>
        <dsp:cNvSpPr/>
      </dsp:nvSpPr>
      <dsp:spPr>
        <a:xfrm>
          <a:off x="0" y="4816601"/>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DF3FC2-6B7E-48D5-A156-D708005DE9B3}">
      <dsp:nvSpPr>
        <dsp:cNvPr id="0" name=""/>
        <dsp:cNvSpPr/>
      </dsp:nvSpPr>
      <dsp:spPr>
        <a:xfrm>
          <a:off x="0" y="4816601"/>
          <a:ext cx="626364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Ward, C.L., Wessels, I.M., Lachman, J.M., Hutchings, J., </a:t>
          </a:r>
          <a:r>
            <a:rPr lang="en-GB" sz="1200" kern="1200" dirty="0" err="1">
              <a:latin typeface="Arial" panose="020B0604020202020204" pitchFamily="34" charset="0"/>
              <a:cs typeface="Arial" panose="020B0604020202020204" pitchFamily="34" charset="0"/>
            </a:rPr>
            <a:t>Cluver</a:t>
          </a:r>
          <a:r>
            <a:rPr lang="en-GB" sz="1200" kern="1200" dirty="0">
              <a:latin typeface="Arial" panose="020B0604020202020204" pitchFamily="34" charset="0"/>
              <a:cs typeface="Arial" panose="020B0604020202020204" pitchFamily="34" charset="0"/>
            </a:rPr>
            <a:t>, L.D., </a:t>
          </a:r>
          <a:r>
            <a:rPr lang="en-GB" sz="1200" kern="1200" dirty="0" err="1">
              <a:latin typeface="Arial" panose="020B0604020202020204" pitchFamily="34" charset="0"/>
              <a:cs typeface="Arial" panose="020B0604020202020204" pitchFamily="34" charset="0"/>
            </a:rPr>
            <a:t>Kassanjee</a:t>
          </a:r>
          <a:r>
            <a:rPr lang="en-GB" sz="1200" kern="1200" dirty="0">
              <a:latin typeface="Arial" panose="020B0604020202020204" pitchFamily="34" charset="0"/>
              <a:cs typeface="Arial" panose="020B0604020202020204" pitchFamily="34" charset="0"/>
            </a:rPr>
            <a:t>, R., </a:t>
          </a:r>
          <a:r>
            <a:rPr lang="en-GB" sz="1200" kern="1200" dirty="0" err="1">
              <a:latin typeface="Arial" panose="020B0604020202020204" pitchFamily="34" charset="0"/>
              <a:cs typeface="Arial" panose="020B0604020202020204" pitchFamily="34" charset="0"/>
            </a:rPr>
            <a:t>Nhapi</a:t>
          </a:r>
          <a:r>
            <a:rPr lang="en-GB" sz="1200" kern="1200" dirty="0">
              <a:latin typeface="Arial" panose="020B0604020202020204" pitchFamily="34" charset="0"/>
              <a:cs typeface="Arial" panose="020B0604020202020204" pitchFamily="34" charset="0"/>
            </a:rPr>
            <a:t>, R., Little, F. and Gardner, F., 2020. Parenting for Lifelong Health for Young Children: a randomized controlled trial of a parenting program in South Africa to prevent harsh parenting and child conduct problems. Journal of child psychology and psychiatry, 61(4), pp.503-512.</a:t>
          </a:r>
          <a:endParaRPr lang="en-US" sz="1200" kern="1200" dirty="0">
            <a:latin typeface="Arial" panose="020B0604020202020204" pitchFamily="34" charset="0"/>
            <a:cs typeface="Arial" panose="020B0604020202020204" pitchFamily="34" charset="0"/>
          </a:endParaRPr>
        </a:p>
      </dsp:txBody>
      <dsp:txXfrm>
        <a:off x="0" y="4816601"/>
        <a:ext cx="6263640" cy="68808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32C22B-46F6-40E1-95EC-AB2A2B52C5EE}" type="datetimeFigureOut">
              <a:rPr lang="en-GB" smtClean="0"/>
              <a:t>05/12/2022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280A80-2EB7-42FD-9ACE-84DD5ED655B7}" type="slidenum">
              <a:rPr lang="en-GB" smtClean="0"/>
              <a:t>‹#›</a:t>
            </a:fld>
            <a:endParaRPr lang="en-GB"/>
          </a:p>
        </p:txBody>
      </p:sp>
    </p:spTree>
    <p:extLst>
      <p:ext uri="{BB962C8B-B14F-4D97-AF65-F5344CB8AC3E}">
        <p14:creationId xmlns:p14="http://schemas.microsoft.com/office/powerpoint/2010/main" val="4991482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4</a:t>
            </a:fld>
            <a:endParaRPr lang="en-GB"/>
          </a:p>
        </p:txBody>
      </p:sp>
    </p:spTree>
    <p:extLst>
      <p:ext uri="{BB962C8B-B14F-4D97-AF65-F5344CB8AC3E}">
        <p14:creationId xmlns:p14="http://schemas.microsoft.com/office/powerpoint/2010/main" val="14666130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7</a:t>
            </a:fld>
            <a:endParaRPr lang="en-GB"/>
          </a:p>
        </p:txBody>
      </p:sp>
    </p:spTree>
    <p:extLst>
      <p:ext uri="{BB962C8B-B14F-4D97-AF65-F5344CB8AC3E}">
        <p14:creationId xmlns:p14="http://schemas.microsoft.com/office/powerpoint/2010/main" val="3657020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 to mention the referral….. The social services receive a referral and have one working day to decide to take action. </a:t>
            </a:r>
          </a:p>
          <a:p>
            <a:r>
              <a:rPr lang="en-GB" dirty="0"/>
              <a:t>The process of intervention starts with a referral. All the actions are based on the policy current Policy HM Government (2018) Working Together to Safeguard Children A guide to inter-agency working to safeguard and promote the welfare of children. </a:t>
            </a:r>
          </a:p>
          <a:p>
            <a:endParaRPr lang="en-GB" dirty="0"/>
          </a:p>
          <a:p>
            <a:r>
              <a:rPr lang="en-GB" dirty="0"/>
              <a:t>The intervention in the case study was based on the assessment framework Working Together to Safeguard Children A guide to inter-agency working to safeguard and promote the welfare of children (2018). </a:t>
            </a:r>
          </a:p>
          <a:p>
            <a:r>
              <a:rPr lang="en-GB" dirty="0"/>
              <a:t>As stated in the framework, In this case study the assessment framework was based on parental capacity , children developmental needs and family environmental factors. parental capacity in this case was poor because ….. </a:t>
            </a:r>
          </a:p>
          <a:p>
            <a:r>
              <a:rPr lang="en-GB" dirty="0"/>
              <a:t>Based on this assessment, the practitioners start the plan to support the family. The family was kept together according the Children Act 1989. </a:t>
            </a:r>
          </a:p>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9</a:t>
            </a:fld>
            <a:endParaRPr lang="en-GB"/>
          </a:p>
        </p:txBody>
      </p:sp>
    </p:spTree>
    <p:extLst>
      <p:ext uri="{BB962C8B-B14F-4D97-AF65-F5344CB8AC3E}">
        <p14:creationId xmlns:p14="http://schemas.microsoft.com/office/powerpoint/2010/main" val="487035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11</a:t>
            </a:fld>
            <a:endParaRPr lang="en-GB"/>
          </a:p>
        </p:txBody>
      </p:sp>
    </p:spTree>
    <p:extLst>
      <p:ext uri="{BB962C8B-B14F-4D97-AF65-F5344CB8AC3E}">
        <p14:creationId xmlns:p14="http://schemas.microsoft.com/office/powerpoint/2010/main" val="33160937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B9C5C-4D93-968C-1338-6C89821F68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19F33B7-2D98-C817-0ADE-057C87242B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7C9029-195B-AF51-75E1-351010EFDF04}"/>
              </a:ext>
            </a:extLst>
          </p:cNvPr>
          <p:cNvSpPr>
            <a:spLocks noGrp="1"/>
          </p:cNvSpPr>
          <p:nvPr>
            <p:ph type="dt" sz="half" idx="10"/>
          </p:nvPr>
        </p:nvSpPr>
        <p:spPr/>
        <p:txBody>
          <a:bodyPr/>
          <a:lstStyle/>
          <a:p>
            <a:fld id="{39D275BD-CE90-48C5-AE0F-CBD9EAFA8B0F}" type="datetimeFigureOut">
              <a:rPr lang="en-GB" smtClean="0"/>
              <a:t>05/12/2022</a:t>
            </a:fld>
            <a:endParaRPr lang="en-GB"/>
          </a:p>
        </p:txBody>
      </p:sp>
      <p:sp>
        <p:nvSpPr>
          <p:cNvPr id="5" name="Footer Placeholder 4">
            <a:extLst>
              <a:ext uri="{FF2B5EF4-FFF2-40B4-BE49-F238E27FC236}">
                <a16:creationId xmlns:a16="http://schemas.microsoft.com/office/drawing/2014/main" id="{E76E1F64-3D76-3FB7-4205-AC41953C6C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3A739A-6BDE-2878-521C-E3F1ABE20812}"/>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808694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9F3AC-7B39-0513-3ED1-265908909F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3AEBD-7DBF-D968-019D-D4F6943301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8C0E8D-0A2F-8ED2-0817-9171878E854C}"/>
              </a:ext>
            </a:extLst>
          </p:cNvPr>
          <p:cNvSpPr>
            <a:spLocks noGrp="1"/>
          </p:cNvSpPr>
          <p:nvPr>
            <p:ph type="dt" sz="half" idx="10"/>
          </p:nvPr>
        </p:nvSpPr>
        <p:spPr/>
        <p:txBody>
          <a:bodyPr/>
          <a:lstStyle/>
          <a:p>
            <a:fld id="{39D275BD-CE90-48C5-AE0F-CBD9EAFA8B0F}" type="datetimeFigureOut">
              <a:rPr lang="en-GB" smtClean="0"/>
              <a:t>05/12/2022</a:t>
            </a:fld>
            <a:endParaRPr lang="en-GB"/>
          </a:p>
        </p:txBody>
      </p:sp>
      <p:sp>
        <p:nvSpPr>
          <p:cNvPr id="5" name="Footer Placeholder 4">
            <a:extLst>
              <a:ext uri="{FF2B5EF4-FFF2-40B4-BE49-F238E27FC236}">
                <a16:creationId xmlns:a16="http://schemas.microsoft.com/office/drawing/2014/main" id="{0A8CC7F5-A23B-8615-6C68-02FE334E32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83B1C-7CA3-D198-9884-D5CD3D3FAF13}"/>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4222389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FD0A2-AC04-2B3D-770E-D5FF47F1FB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D13B0D-4885-3507-6B0D-AF9AB9227F3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1C296C-C955-06DD-6FFF-F9BCC474BC87}"/>
              </a:ext>
            </a:extLst>
          </p:cNvPr>
          <p:cNvSpPr>
            <a:spLocks noGrp="1"/>
          </p:cNvSpPr>
          <p:nvPr>
            <p:ph type="dt" sz="half" idx="10"/>
          </p:nvPr>
        </p:nvSpPr>
        <p:spPr/>
        <p:txBody>
          <a:bodyPr/>
          <a:lstStyle/>
          <a:p>
            <a:fld id="{39D275BD-CE90-48C5-AE0F-CBD9EAFA8B0F}" type="datetimeFigureOut">
              <a:rPr lang="en-GB" smtClean="0"/>
              <a:t>05/12/2022</a:t>
            </a:fld>
            <a:endParaRPr lang="en-GB"/>
          </a:p>
        </p:txBody>
      </p:sp>
      <p:sp>
        <p:nvSpPr>
          <p:cNvPr id="5" name="Footer Placeholder 4">
            <a:extLst>
              <a:ext uri="{FF2B5EF4-FFF2-40B4-BE49-F238E27FC236}">
                <a16:creationId xmlns:a16="http://schemas.microsoft.com/office/drawing/2014/main" id="{47BEA120-647D-CB3E-DADC-7AA142684A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15D77E-EDAF-5C98-A4A7-A43BF678FEE7}"/>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11733350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F56AC-3FF1-B569-8154-42BAFD32C6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9D68AC-8733-AD0B-2C2C-3AC8A1B4833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B9B8304-E72F-E98C-1087-40F79C01955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5AC0F1-C97A-B17E-87D2-12EB0F5C4EBF}"/>
              </a:ext>
            </a:extLst>
          </p:cNvPr>
          <p:cNvSpPr>
            <a:spLocks noGrp="1"/>
          </p:cNvSpPr>
          <p:nvPr>
            <p:ph type="dt" sz="half" idx="10"/>
          </p:nvPr>
        </p:nvSpPr>
        <p:spPr/>
        <p:txBody>
          <a:bodyPr/>
          <a:lstStyle/>
          <a:p>
            <a:fld id="{39D275BD-CE90-48C5-AE0F-CBD9EAFA8B0F}" type="datetimeFigureOut">
              <a:rPr lang="en-GB" smtClean="0"/>
              <a:t>05/12/2022</a:t>
            </a:fld>
            <a:endParaRPr lang="en-GB"/>
          </a:p>
        </p:txBody>
      </p:sp>
      <p:sp>
        <p:nvSpPr>
          <p:cNvPr id="6" name="Footer Placeholder 5">
            <a:extLst>
              <a:ext uri="{FF2B5EF4-FFF2-40B4-BE49-F238E27FC236}">
                <a16:creationId xmlns:a16="http://schemas.microsoft.com/office/drawing/2014/main" id="{1CBFD671-BED0-3F9A-99B1-3570BC6A31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2D8152-0194-B0BA-6CC6-74ABA3E9FF52}"/>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4153424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AF5CE-B13B-9AB6-2C2D-5125D0CCC35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86637F-F169-54B7-DB88-3220BBCB377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7D185-2858-6FF6-6437-038E2DECEEA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B66F68-0E13-0275-11BC-C80A59DAD0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B1C81C-9261-D45F-7326-5E5E74052C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F687EF-B976-B3FE-94FD-D77FE738FFC4}"/>
              </a:ext>
            </a:extLst>
          </p:cNvPr>
          <p:cNvSpPr>
            <a:spLocks noGrp="1"/>
          </p:cNvSpPr>
          <p:nvPr>
            <p:ph type="dt" sz="half" idx="10"/>
          </p:nvPr>
        </p:nvSpPr>
        <p:spPr/>
        <p:txBody>
          <a:bodyPr/>
          <a:lstStyle/>
          <a:p>
            <a:fld id="{39D275BD-CE90-48C5-AE0F-CBD9EAFA8B0F}" type="datetimeFigureOut">
              <a:rPr lang="en-GB" smtClean="0"/>
              <a:t>05/12/2022</a:t>
            </a:fld>
            <a:endParaRPr lang="en-GB"/>
          </a:p>
        </p:txBody>
      </p:sp>
      <p:sp>
        <p:nvSpPr>
          <p:cNvPr id="8" name="Footer Placeholder 7">
            <a:extLst>
              <a:ext uri="{FF2B5EF4-FFF2-40B4-BE49-F238E27FC236}">
                <a16:creationId xmlns:a16="http://schemas.microsoft.com/office/drawing/2014/main" id="{9FBE3A0D-812A-6607-A9A2-6B9247D018E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94454C-1B37-5A11-AC35-3406EA48AA93}"/>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919142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E8E1-B834-8F11-7ACF-750942E1A95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E278579-3E13-BBBC-1A9A-ADE277E9CFC0}"/>
              </a:ext>
            </a:extLst>
          </p:cNvPr>
          <p:cNvSpPr>
            <a:spLocks noGrp="1"/>
          </p:cNvSpPr>
          <p:nvPr>
            <p:ph type="dt" sz="half" idx="10"/>
          </p:nvPr>
        </p:nvSpPr>
        <p:spPr/>
        <p:txBody>
          <a:bodyPr/>
          <a:lstStyle/>
          <a:p>
            <a:fld id="{39D275BD-CE90-48C5-AE0F-CBD9EAFA8B0F}" type="datetimeFigureOut">
              <a:rPr lang="en-GB" smtClean="0"/>
              <a:t>05/12/2022</a:t>
            </a:fld>
            <a:endParaRPr lang="en-GB"/>
          </a:p>
        </p:txBody>
      </p:sp>
      <p:sp>
        <p:nvSpPr>
          <p:cNvPr id="4" name="Footer Placeholder 3">
            <a:extLst>
              <a:ext uri="{FF2B5EF4-FFF2-40B4-BE49-F238E27FC236}">
                <a16:creationId xmlns:a16="http://schemas.microsoft.com/office/drawing/2014/main" id="{5B3CBDDA-3673-F335-F2EF-B2F4694B711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DA78E6-1FBD-943D-8397-DCC2DCEFDEB2}"/>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562809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B5E534-72ED-9278-D49E-E38EAB777F7C}"/>
              </a:ext>
            </a:extLst>
          </p:cNvPr>
          <p:cNvSpPr>
            <a:spLocks noGrp="1"/>
          </p:cNvSpPr>
          <p:nvPr>
            <p:ph type="dt" sz="half" idx="10"/>
          </p:nvPr>
        </p:nvSpPr>
        <p:spPr/>
        <p:txBody>
          <a:bodyPr/>
          <a:lstStyle/>
          <a:p>
            <a:fld id="{39D275BD-CE90-48C5-AE0F-CBD9EAFA8B0F}" type="datetimeFigureOut">
              <a:rPr lang="en-GB" smtClean="0"/>
              <a:t>05/12/2022</a:t>
            </a:fld>
            <a:endParaRPr lang="en-GB"/>
          </a:p>
        </p:txBody>
      </p:sp>
      <p:sp>
        <p:nvSpPr>
          <p:cNvPr id="3" name="Footer Placeholder 2">
            <a:extLst>
              <a:ext uri="{FF2B5EF4-FFF2-40B4-BE49-F238E27FC236}">
                <a16:creationId xmlns:a16="http://schemas.microsoft.com/office/drawing/2014/main" id="{D4574DEE-1D3B-622F-752A-197CD7C146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0BB033-25A6-19E6-402E-00A274625A0B}"/>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8131537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B38D9-7D48-7EBC-E6FC-94E9FDFCE7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109BF01-1E61-6414-C739-2D11AF1D37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3408AC-5066-9428-778B-04C31FCE1A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69A574-06D9-6796-63DF-707C67E46CA6}"/>
              </a:ext>
            </a:extLst>
          </p:cNvPr>
          <p:cNvSpPr>
            <a:spLocks noGrp="1"/>
          </p:cNvSpPr>
          <p:nvPr>
            <p:ph type="dt" sz="half" idx="10"/>
          </p:nvPr>
        </p:nvSpPr>
        <p:spPr/>
        <p:txBody>
          <a:bodyPr/>
          <a:lstStyle/>
          <a:p>
            <a:fld id="{39D275BD-CE90-48C5-AE0F-CBD9EAFA8B0F}" type="datetimeFigureOut">
              <a:rPr lang="en-GB" smtClean="0"/>
              <a:t>05/12/2022</a:t>
            </a:fld>
            <a:endParaRPr lang="en-GB"/>
          </a:p>
        </p:txBody>
      </p:sp>
      <p:sp>
        <p:nvSpPr>
          <p:cNvPr id="6" name="Footer Placeholder 5">
            <a:extLst>
              <a:ext uri="{FF2B5EF4-FFF2-40B4-BE49-F238E27FC236}">
                <a16:creationId xmlns:a16="http://schemas.microsoft.com/office/drawing/2014/main" id="{3437BCC6-BF54-3F6C-51CA-5728C507E7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AD3E22-79F7-6FA5-04E8-A5E6F044E195}"/>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1580476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4C82A-7A0F-6498-5CFF-034310C4A1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97BC86-18A2-BCFA-8753-D69560D00A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746B9B4-F681-8112-7320-B44CC56839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C1466D-E637-33C3-E555-5268580D4F73}"/>
              </a:ext>
            </a:extLst>
          </p:cNvPr>
          <p:cNvSpPr>
            <a:spLocks noGrp="1"/>
          </p:cNvSpPr>
          <p:nvPr>
            <p:ph type="dt" sz="half" idx="10"/>
          </p:nvPr>
        </p:nvSpPr>
        <p:spPr/>
        <p:txBody>
          <a:bodyPr/>
          <a:lstStyle/>
          <a:p>
            <a:fld id="{39D275BD-CE90-48C5-AE0F-CBD9EAFA8B0F}" type="datetimeFigureOut">
              <a:rPr lang="en-GB" smtClean="0"/>
              <a:t>05/12/2022</a:t>
            </a:fld>
            <a:endParaRPr lang="en-GB"/>
          </a:p>
        </p:txBody>
      </p:sp>
      <p:sp>
        <p:nvSpPr>
          <p:cNvPr id="6" name="Footer Placeholder 5">
            <a:extLst>
              <a:ext uri="{FF2B5EF4-FFF2-40B4-BE49-F238E27FC236}">
                <a16:creationId xmlns:a16="http://schemas.microsoft.com/office/drawing/2014/main" id="{DA1E461B-77CA-E946-D3E9-C4A0ADAB91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1DA293-0732-5CD0-A6EA-67B19D2DD522}"/>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045600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AB2D8-C63A-3952-F8F8-ECE1B32C83F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5BEDCC-8B04-E523-7143-038EA04B58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F3A79F-F373-89C0-80AB-DE5FE0727681}"/>
              </a:ext>
            </a:extLst>
          </p:cNvPr>
          <p:cNvSpPr>
            <a:spLocks noGrp="1"/>
          </p:cNvSpPr>
          <p:nvPr>
            <p:ph type="dt" sz="half" idx="10"/>
          </p:nvPr>
        </p:nvSpPr>
        <p:spPr/>
        <p:txBody>
          <a:bodyPr/>
          <a:lstStyle/>
          <a:p>
            <a:fld id="{39D275BD-CE90-48C5-AE0F-CBD9EAFA8B0F}" type="datetimeFigureOut">
              <a:rPr lang="en-GB" smtClean="0"/>
              <a:t>05/12/2022</a:t>
            </a:fld>
            <a:endParaRPr lang="en-GB"/>
          </a:p>
        </p:txBody>
      </p:sp>
      <p:sp>
        <p:nvSpPr>
          <p:cNvPr id="5" name="Footer Placeholder 4">
            <a:extLst>
              <a:ext uri="{FF2B5EF4-FFF2-40B4-BE49-F238E27FC236}">
                <a16:creationId xmlns:a16="http://schemas.microsoft.com/office/drawing/2014/main" id="{4ED6F4E3-3347-0F54-52C6-CAF9870024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435630-C73E-4B6D-7390-46BB7F073AE3}"/>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404195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92E1EB-6314-A459-E07C-DBDE1D2EC3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0FE04D-F385-70FF-2D53-FFE12774CA3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518BAC-B042-1D7F-187A-27E9613EF247}"/>
              </a:ext>
            </a:extLst>
          </p:cNvPr>
          <p:cNvSpPr>
            <a:spLocks noGrp="1"/>
          </p:cNvSpPr>
          <p:nvPr>
            <p:ph type="dt" sz="half" idx="10"/>
          </p:nvPr>
        </p:nvSpPr>
        <p:spPr/>
        <p:txBody>
          <a:bodyPr/>
          <a:lstStyle/>
          <a:p>
            <a:fld id="{39D275BD-CE90-48C5-AE0F-CBD9EAFA8B0F}" type="datetimeFigureOut">
              <a:rPr lang="en-GB" smtClean="0"/>
              <a:t>05/12/2022</a:t>
            </a:fld>
            <a:endParaRPr lang="en-GB"/>
          </a:p>
        </p:txBody>
      </p:sp>
      <p:sp>
        <p:nvSpPr>
          <p:cNvPr id="5" name="Footer Placeholder 4">
            <a:extLst>
              <a:ext uri="{FF2B5EF4-FFF2-40B4-BE49-F238E27FC236}">
                <a16:creationId xmlns:a16="http://schemas.microsoft.com/office/drawing/2014/main" id="{0A55A64A-8102-6C6E-05AA-3683551873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D8CEA9-F5AC-B305-64A4-4C1998333CDC}"/>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497570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7A1240-77F0-9025-0243-3B39FE7416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7BF08D-0EEC-5EB5-3220-84AC9B900B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01EAB9-33C8-C2F7-2EFA-1FE8139EB8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D275BD-CE90-48C5-AE0F-CBD9EAFA8B0F}" type="datetimeFigureOut">
              <a:rPr lang="en-GB" smtClean="0"/>
              <a:t>05/12/2022</a:t>
            </a:fld>
            <a:endParaRPr lang="en-GB"/>
          </a:p>
        </p:txBody>
      </p:sp>
      <p:sp>
        <p:nvSpPr>
          <p:cNvPr id="5" name="Footer Placeholder 4">
            <a:extLst>
              <a:ext uri="{FF2B5EF4-FFF2-40B4-BE49-F238E27FC236}">
                <a16:creationId xmlns:a16="http://schemas.microsoft.com/office/drawing/2014/main" id="{DB572A64-942B-F42F-13EC-BE1057C32C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F2873B7-D3F8-DF65-BA79-598F4CD332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D2FFFC-AD5F-465C-BCBA-6C528F209C87}" type="slidenum">
              <a:rPr lang="en-GB" smtClean="0"/>
              <a:t>‹#›</a:t>
            </a:fld>
            <a:endParaRPr lang="en-GB"/>
          </a:p>
        </p:txBody>
      </p:sp>
    </p:spTree>
    <p:extLst>
      <p:ext uri="{BB962C8B-B14F-4D97-AF65-F5344CB8AC3E}">
        <p14:creationId xmlns:p14="http://schemas.microsoft.com/office/powerpoint/2010/main" val="4020920369"/>
      </p:ext>
    </p:extLst>
  </p:cSld>
  <p:clrMap bg1="lt1" tx1="dk1" bg2="lt2" tx2="dk2" accent1="accent1" accent2="accent2" accent3="accent3" accent4="accent4" accent5="accent5" accent6="accent6" hlink="hlink" folHlink="folHlink"/>
  <p:sldLayoutIdLst>
    <p:sldLayoutId id="2147483876" r:id="rId1"/>
    <p:sldLayoutId id="2147483877" r:id="rId2"/>
    <p:sldLayoutId id="2147483878" r:id="rId3"/>
    <p:sldLayoutId id="2147483879" r:id="rId4"/>
    <p:sldLayoutId id="2147483880" r:id="rId5"/>
    <p:sldLayoutId id="2147483881" r:id="rId6"/>
    <p:sldLayoutId id="2147483882" r:id="rId7"/>
    <p:sldLayoutId id="2147483883" r:id="rId8"/>
    <p:sldLayoutId id="2147483884" r:id="rId9"/>
    <p:sldLayoutId id="2147483885" r:id="rId10"/>
    <p:sldLayoutId id="214748388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www.choosehelp.com/blogs/parenting/uk-psychiatrist-claims-prenatal-alcohol-exposure-causes-autism.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fermentationwineblog.com/2016/01/4121/"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ritermonkey.it/giochiamo-tutti-insieme/"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0BBC2A-49A7-4E7E-80BA-42D28786A387}"/>
              </a:ext>
            </a:extLst>
          </p:cNvPr>
          <p:cNvSpPr>
            <a:spLocks noGrp="1"/>
          </p:cNvSpPr>
          <p:nvPr>
            <p:ph type="ctrTitle"/>
          </p:nvPr>
        </p:nvSpPr>
        <p:spPr>
          <a:xfrm>
            <a:off x="1432655" y="2174333"/>
            <a:ext cx="4842249" cy="1087980"/>
          </a:xfrm>
        </p:spPr>
        <p:txBody>
          <a:bodyPr anchor="b">
            <a:normAutofit/>
          </a:bodyPr>
          <a:lstStyle/>
          <a:p>
            <a:pPr algn="l"/>
            <a:r>
              <a:rPr lang="en-GB" sz="2800" dirty="0">
                <a:solidFill>
                  <a:schemeClr val="tx2"/>
                </a:solidFill>
                <a:latin typeface="Arial" panose="020B0604020202020204" pitchFamily="34" charset="0"/>
                <a:cs typeface="Arial" panose="020B0604020202020204" pitchFamily="34" charset="0"/>
              </a:rPr>
              <a:t>Assessment Component 1 </a:t>
            </a:r>
            <a:br>
              <a:rPr lang="en-GB" sz="2800" dirty="0">
                <a:solidFill>
                  <a:schemeClr val="tx2"/>
                </a:solidFill>
                <a:latin typeface="Arial" panose="020B0604020202020204" pitchFamily="34" charset="0"/>
                <a:cs typeface="Arial" panose="020B0604020202020204" pitchFamily="34" charset="0"/>
              </a:rPr>
            </a:br>
            <a:r>
              <a:rPr lang="en-GB" sz="2800" u="sng" dirty="0">
                <a:solidFill>
                  <a:schemeClr val="tx2"/>
                </a:solidFill>
                <a:latin typeface="Arial" panose="020B0604020202020204" pitchFamily="34" charset="0"/>
                <a:cs typeface="Arial" panose="020B0604020202020204" pitchFamily="34" charset="0"/>
              </a:rPr>
              <a:t>Presentation  </a:t>
            </a:r>
          </a:p>
        </p:txBody>
      </p:sp>
      <p:sp>
        <p:nvSpPr>
          <p:cNvPr id="3" name="Subtitle 2">
            <a:extLst>
              <a:ext uri="{FF2B5EF4-FFF2-40B4-BE49-F238E27FC236}">
                <a16:creationId xmlns:a16="http://schemas.microsoft.com/office/drawing/2014/main" id="{03608438-7FC8-411D-AB69-87007F2BF049}"/>
              </a:ext>
            </a:extLst>
          </p:cNvPr>
          <p:cNvSpPr>
            <a:spLocks noGrp="1"/>
          </p:cNvSpPr>
          <p:nvPr>
            <p:ph type="subTitle" idx="1"/>
          </p:nvPr>
        </p:nvSpPr>
        <p:spPr>
          <a:xfrm>
            <a:off x="377688" y="3717235"/>
            <a:ext cx="10038522" cy="2956439"/>
          </a:xfrm>
        </p:spPr>
        <p:txBody>
          <a:bodyPr vert="horz" lIns="91440" tIns="45720" rIns="91440" bIns="45720" rtlCol="0" anchor="ctr">
            <a:normAutofit fontScale="32500" lnSpcReduction="20000"/>
          </a:bodyPr>
          <a:lstStyle/>
          <a:p>
            <a:endParaRPr lang="en-GB" sz="500" dirty="0">
              <a:solidFill>
                <a:schemeClr val="tx2"/>
              </a:solidFill>
            </a:endParaRPr>
          </a:p>
          <a:p>
            <a:r>
              <a:rPr lang="en-GB" sz="9600" dirty="0">
                <a:solidFill>
                  <a:schemeClr val="tx2"/>
                </a:solidFill>
                <a:latin typeface="Arial" panose="020B0604020202020204" pitchFamily="34" charset="0"/>
                <a:cs typeface="Arial" panose="020B0604020202020204" pitchFamily="34" charset="0"/>
              </a:rPr>
              <a:t>Student name:  Maritza Ramirez Rivera</a:t>
            </a:r>
          </a:p>
          <a:p>
            <a:r>
              <a:rPr lang="en-GB" sz="9600" dirty="0">
                <a:solidFill>
                  <a:schemeClr val="tx2"/>
                </a:solidFill>
                <a:latin typeface="Arial" panose="020B0604020202020204" pitchFamily="34" charset="0"/>
                <a:cs typeface="Arial" panose="020B0604020202020204" pitchFamily="34" charset="0"/>
              </a:rPr>
              <a:t>Student ID: 202022095</a:t>
            </a:r>
          </a:p>
          <a:p>
            <a:r>
              <a:rPr lang="en-GB" sz="9600" dirty="0">
                <a:solidFill>
                  <a:schemeClr val="tx2"/>
                </a:solidFill>
                <a:latin typeface="Arial" panose="020B0604020202020204" pitchFamily="34" charset="0"/>
                <a:cs typeface="Arial" panose="020B0604020202020204" pitchFamily="34" charset="0"/>
              </a:rPr>
              <a:t>Module name: Children, Young People and Families</a:t>
            </a:r>
          </a:p>
          <a:p>
            <a:r>
              <a:rPr lang="en-GB" sz="9600" dirty="0">
                <a:solidFill>
                  <a:schemeClr val="tx2"/>
                </a:solidFill>
                <a:latin typeface="Arial" panose="020B0604020202020204" pitchFamily="34" charset="0"/>
                <a:cs typeface="Arial" panose="020B0604020202020204" pitchFamily="34" charset="0"/>
              </a:rPr>
              <a:t>Module code:  (BMHP5004_LON)</a:t>
            </a:r>
          </a:p>
          <a:p>
            <a:r>
              <a:rPr lang="en-GB" sz="9600" dirty="0">
                <a:solidFill>
                  <a:schemeClr val="tx2"/>
                </a:solidFill>
                <a:latin typeface="Arial" panose="020B0604020202020204" pitchFamily="34" charset="0"/>
                <a:cs typeface="Arial" panose="020B0604020202020204" pitchFamily="34" charset="0"/>
              </a:rPr>
              <a:t>Lecturer name: Leila </a:t>
            </a:r>
            <a:r>
              <a:rPr lang="en-GB" sz="9600" dirty="0" err="1">
                <a:solidFill>
                  <a:schemeClr val="tx2"/>
                </a:solidFill>
                <a:latin typeface="Arial" panose="020B0604020202020204" pitchFamily="34" charset="0"/>
                <a:cs typeface="Arial" panose="020B0604020202020204" pitchFamily="34" charset="0"/>
              </a:rPr>
              <a:t>Surani</a:t>
            </a:r>
            <a:r>
              <a:rPr lang="en-GB" sz="9600" dirty="0">
                <a:solidFill>
                  <a:schemeClr val="tx2"/>
                </a:solidFill>
                <a:latin typeface="Arial" panose="020B0604020202020204" pitchFamily="34" charset="0"/>
                <a:cs typeface="Arial" panose="020B0604020202020204" pitchFamily="34" charset="0"/>
              </a:rPr>
              <a:t> </a:t>
            </a:r>
          </a:p>
          <a:p>
            <a:r>
              <a:rPr lang="en-GB" sz="9600" dirty="0">
                <a:solidFill>
                  <a:schemeClr val="tx2"/>
                </a:solidFill>
                <a:latin typeface="Arial" panose="020B0604020202020204" pitchFamily="34" charset="0"/>
                <a:cs typeface="Arial" panose="020B0604020202020204" pitchFamily="34" charset="0"/>
              </a:rPr>
              <a:t>Date: 07/12/2022</a:t>
            </a:r>
          </a:p>
          <a:p>
            <a:endParaRPr lang="en-GB" sz="500" dirty="0">
              <a:solidFill>
                <a:schemeClr val="tx2"/>
              </a:solidFill>
            </a:endParaRPr>
          </a:p>
        </p:txBody>
      </p:sp>
      <p:grpSp>
        <p:nvGrpSpPr>
          <p:cNvPr id="13" name="Group 12">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14" name="Freeform: Shape 13">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7" name="Freeform: Shape 16">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Text&#10;&#10;Description automatically generated">
            <a:extLst>
              <a:ext uri="{FF2B5EF4-FFF2-40B4-BE49-F238E27FC236}">
                <a16:creationId xmlns:a16="http://schemas.microsoft.com/office/drawing/2014/main" id="{1060B36A-0B55-E9FA-F296-86335EEBA2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9001" y="361596"/>
            <a:ext cx="6652025" cy="1585276"/>
          </a:xfrm>
          <a:prstGeom prst="rect">
            <a:avLst/>
          </a:prstGeom>
        </p:spPr>
      </p:pic>
      <p:grpSp>
        <p:nvGrpSpPr>
          <p:cNvPr id="19" name="Group 18">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0" name="Freeform: Shape 19">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23599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6F3710B-FFF3-DFE7-7BFC-74F84B2B7B45}"/>
              </a:ext>
            </a:extLst>
          </p:cNvPr>
          <p:cNvSpPr>
            <a:spLocks noGrp="1"/>
          </p:cNvSpPr>
          <p:nvPr>
            <p:ph type="title"/>
          </p:nvPr>
        </p:nvSpPr>
        <p:spPr>
          <a:xfrm>
            <a:off x="640080" y="1243013"/>
            <a:ext cx="3855720" cy="4371974"/>
          </a:xfrm>
        </p:spPr>
        <p:txBody>
          <a:bodyPr>
            <a:normAutofit/>
          </a:bodyPr>
          <a:lstStyle/>
          <a:p>
            <a:r>
              <a:rPr lang="en-GB" sz="3600" dirty="0">
                <a:solidFill>
                  <a:schemeClr val="tx2"/>
                </a:solidFill>
              </a:rPr>
              <a:t>                        </a:t>
            </a:r>
            <a:r>
              <a:rPr lang="en-GB" sz="3600" dirty="0">
                <a:solidFill>
                  <a:schemeClr val="tx2"/>
                </a:solidFill>
                <a:latin typeface="Arial Black" panose="020B0A04020102020204" pitchFamily="34" charset="0"/>
              </a:rPr>
              <a:t>Introduction </a:t>
            </a:r>
          </a:p>
        </p:txBody>
      </p:sp>
      <p:sp>
        <p:nvSpPr>
          <p:cNvPr id="3" name="Content Placeholder 2">
            <a:extLst>
              <a:ext uri="{FF2B5EF4-FFF2-40B4-BE49-F238E27FC236}">
                <a16:creationId xmlns:a16="http://schemas.microsoft.com/office/drawing/2014/main" id="{A5E4C234-6C18-CD4D-CE57-04A06A66A5B1}"/>
              </a:ext>
            </a:extLst>
          </p:cNvPr>
          <p:cNvSpPr>
            <a:spLocks noGrp="1"/>
          </p:cNvSpPr>
          <p:nvPr>
            <p:ph idx="1"/>
          </p:nvPr>
        </p:nvSpPr>
        <p:spPr>
          <a:xfrm>
            <a:off x="5282293" y="804672"/>
            <a:ext cx="6111131" cy="5857810"/>
          </a:xfrm>
        </p:spPr>
        <p:txBody>
          <a:bodyPr anchor="ctr">
            <a:noAutofit/>
          </a:bodyPr>
          <a:lstStyle/>
          <a:p>
            <a:r>
              <a:rPr lang="en-GB" sz="2400" dirty="0">
                <a:solidFill>
                  <a:schemeClr val="tx2"/>
                </a:solidFill>
                <a:latin typeface="Arial" panose="020B0604020202020204" pitchFamily="34" charset="0"/>
                <a:cs typeface="Arial" panose="020B0604020202020204" pitchFamily="34" charset="0"/>
              </a:rPr>
              <a:t>This study is identifying a case study which is based on the poor parenting and parental substance misuse. </a:t>
            </a:r>
          </a:p>
          <a:p>
            <a:r>
              <a:rPr lang="en-GB" sz="2400" dirty="0">
                <a:solidFill>
                  <a:schemeClr val="tx2"/>
                </a:solidFill>
                <a:latin typeface="Arial" panose="020B0604020202020204" pitchFamily="34" charset="0"/>
                <a:cs typeface="Arial" panose="020B0604020202020204" pitchFamily="34" charset="0"/>
              </a:rPr>
              <a:t>This will reflect on the different factors or the issues which will develop parental substance misuse and poor parenting.</a:t>
            </a:r>
          </a:p>
          <a:p>
            <a:r>
              <a:rPr lang="en-GB" sz="2400" dirty="0">
                <a:solidFill>
                  <a:schemeClr val="tx2"/>
                </a:solidFill>
                <a:latin typeface="Arial" panose="020B0604020202020204" pitchFamily="34" charset="0"/>
                <a:cs typeface="Arial" panose="020B0604020202020204" pitchFamily="34" charset="0"/>
              </a:rPr>
              <a:t>This will also explain the process of intervention made by the health and social care agencies on the issues that are identified in the case.</a:t>
            </a:r>
          </a:p>
          <a:p>
            <a:r>
              <a:rPr lang="en-GB" sz="2400" dirty="0">
                <a:solidFill>
                  <a:schemeClr val="tx2"/>
                </a:solidFill>
                <a:latin typeface="Arial" panose="020B0604020202020204" pitchFamily="34" charset="0"/>
                <a:cs typeface="Arial" panose="020B0604020202020204" pitchFamily="34" charset="0"/>
              </a:rPr>
              <a:t>This will also discuss the relevant policy and legislation which govern the issues. </a:t>
            </a:r>
          </a:p>
          <a:p>
            <a:r>
              <a:rPr lang="en-GB" sz="2400" dirty="0">
                <a:solidFill>
                  <a:schemeClr val="tx2"/>
                </a:solidFill>
                <a:latin typeface="Arial" panose="020B0604020202020204" pitchFamily="34" charset="0"/>
                <a:cs typeface="Arial" panose="020B0604020202020204" pitchFamily="34" charset="0"/>
              </a:rPr>
              <a:t>This will also evaluate the impact of parental substance misuse and poor parenting have on their children and the single mum in the case. </a:t>
            </a:r>
          </a:p>
        </p:txBody>
      </p:sp>
    </p:spTree>
    <p:extLst>
      <p:ext uri="{BB962C8B-B14F-4D97-AF65-F5344CB8AC3E}">
        <p14:creationId xmlns:p14="http://schemas.microsoft.com/office/powerpoint/2010/main" val="416527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0" name="Rectangle 2054">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C7D62A02-9B48-BEEF-BC3F-B35E59D10E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7461"/>
          <a:stretch/>
        </p:blipFill>
        <p:spPr bwMode="auto">
          <a:xfrm>
            <a:off x="5537200" y="10"/>
            <a:ext cx="6493933"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A person pouring a glass of wine">
            <a:extLst>
              <a:ext uri="{FF2B5EF4-FFF2-40B4-BE49-F238E27FC236}">
                <a16:creationId xmlns:a16="http://schemas.microsoft.com/office/drawing/2014/main" id="{3CF57868-CCD5-B9EA-F4B7-675DD792C40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567" r="-2" b="17363"/>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062" name="Freeform: Shape 2056">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59" name="Freeform: Shape 2058">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F274403-DD23-402D-9D32-3AB715AEB986}"/>
              </a:ext>
            </a:extLst>
          </p:cNvPr>
          <p:cNvSpPr>
            <a:spLocks noGrp="1"/>
          </p:cNvSpPr>
          <p:nvPr>
            <p:ph type="title"/>
          </p:nvPr>
        </p:nvSpPr>
        <p:spPr>
          <a:xfrm>
            <a:off x="251791" y="220133"/>
            <a:ext cx="5029067" cy="932011"/>
          </a:xfrm>
        </p:spPr>
        <p:txBody>
          <a:bodyPr>
            <a:normAutofit/>
          </a:bodyPr>
          <a:lstStyle/>
          <a:p>
            <a:r>
              <a:rPr lang="en-GB" sz="2800" b="1" dirty="0">
                <a:latin typeface="Arial Black" panose="020B0A04020102020204" pitchFamily="34" charset="0"/>
              </a:rPr>
              <a:t>Present the case study Stockport</a:t>
            </a:r>
            <a:endParaRPr lang="en-GB" sz="2800" dirty="0">
              <a:latin typeface="Arial Black" panose="020B0A04020102020204" pitchFamily="34" charset="0"/>
              <a:cs typeface="Calibri Light" panose="020F0302020204030204"/>
            </a:endParaRPr>
          </a:p>
        </p:txBody>
      </p:sp>
      <p:sp>
        <p:nvSpPr>
          <p:cNvPr id="2061" name="Rectangle 2060">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63" name="Rectangle 2062">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65" name="Rectangle 2064">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50458FE-5D01-4CFE-9B97-F63069F47CC8}"/>
              </a:ext>
            </a:extLst>
          </p:cNvPr>
          <p:cNvSpPr>
            <a:spLocks noGrp="1"/>
          </p:cNvSpPr>
          <p:nvPr>
            <p:ph idx="1"/>
          </p:nvPr>
        </p:nvSpPr>
        <p:spPr>
          <a:xfrm>
            <a:off x="448056" y="2512611"/>
            <a:ext cx="4832803" cy="3664351"/>
          </a:xfrm>
        </p:spPr>
        <p:txBody>
          <a:bodyPr>
            <a:normAutofit/>
          </a:bodyPr>
          <a:lstStyle/>
          <a:p>
            <a:r>
              <a:rPr lang="en-GB" sz="1300">
                <a:latin typeface="Arial" panose="020B0604020202020204" pitchFamily="34" charset="0"/>
                <a:cs typeface="Arial" panose="020B0604020202020204" pitchFamily="34" charset="0"/>
              </a:rPr>
              <a:t>The case is based on the parental substance misuse and the lack of looking after the children. This case is about the consumption of high amount of alcoholic for a single mum who is not looking after her 2 children properly</a:t>
            </a:r>
            <a:r>
              <a:rPr lang="en-US" sz="1300">
                <a:latin typeface="Arial" panose="020B0604020202020204" pitchFamily="34" charset="0"/>
                <a:cs typeface="Arial" panose="020B0604020202020204" pitchFamily="34" charset="0"/>
              </a:rPr>
              <a:t>Ministry of (Housing &amp; amp 2014)</a:t>
            </a:r>
            <a:r>
              <a:rPr lang="en-GB" sz="1300">
                <a:latin typeface="Arial" panose="020B0604020202020204" pitchFamily="34" charset="0"/>
                <a:cs typeface="Arial" panose="020B0604020202020204" pitchFamily="34" charset="0"/>
              </a:rPr>
              <a:t>. This has been the case example of vulnerability of the children and the single mum facing the issue of substance misuse. </a:t>
            </a:r>
          </a:p>
          <a:p>
            <a:pPr marL="0" indent="0">
              <a:buNone/>
            </a:pPr>
            <a:endParaRPr lang="en-GB" sz="1300">
              <a:latin typeface="Arial" panose="020B0604020202020204" pitchFamily="34" charset="0"/>
              <a:cs typeface="Arial" panose="020B0604020202020204" pitchFamily="34" charset="0"/>
            </a:endParaRPr>
          </a:p>
          <a:p>
            <a:r>
              <a:rPr lang="en-GB" sz="1300">
                <a:latin typeface="Arial" panose="020B0604020202020204" pitchFamily="34" charset="0"/>
                <a:cs typeface="Arial" panose="020B0604020202020204" pitchFamily="34" charset="0"/>
              </a:rPr>
              <a:t>The single mum was an alcoholic. The children were not attending the school on a regular basis and the behaviour of the children was disruptive and the single mum had made her home for the drinkers who are disrupting the home atmosphere</a:t>
            </a:r>
            <a:r>
              <a:rPr lang="en-US" sz="1300">
                <a:latin typeface="Arial" panose="020B0604020202020204" pitchFamily="34" charset="0"/>
                <a:cs typeface="Arial" panose="020B0604020202020204" pitchFamily="34" charset="0"/>
              </a:rPr>
              <a:t> (Housing &amp; amp 2014)</a:t>
            </a:r>
            <a:r>
              <a:rPr lang="en-GB" sz="1300">
                <a:latin typeface="Arial" panose="020B0604020202020204" pitchFamily="34" charset="0"/>
                <a:cs typeface="Arial" panose="020B0604020202020204" pitchFamily="34" charset="0"/>
              </a:rPr>
              <a:t>. The factors such a s the making the home perfect for the other drinkers, disrupting behaviour of the children both at home and school along with the improper care for the children by the single mum which might not be seen in the average family</a:t>
            </a:r>
            <a:r>
              <a:rPr lang="en-US" sz="1300">
                <a:latin typeface="Arial" panose="020B0604020202020204" pitchFamily="34" charset="0"/>
                <a:cs typeface="Arial" panose="020B0604020202020204" pitchFamily="34" charset="0"/>
              </a:rPr>
              <a:t> (Housing &amp; amp 2014)</a:t>
            </a:r>
            <a:r>
              <a:rPr lang="en-GB" sz="13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179657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8" name="Rectangle 1047">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E7D465-2445-E9C8-772C-D7E912C29899}"/>
              </a:ext>
            </a:extLst>
          </p:cNvPr>
          <p:cNvSpPr>
            <a:spLocks noGrp="1"/>
          </p:cNvSpPr>
          <p:nvPr>
            <p:ph type="title"/>
          </p:nvPr>
        </p:nvSpPr>
        <p:spPr>
          <a:xfrm>
            <a:off x="7739744" y="269422"/>
            <a:ext cx="3616778" cy="1477736"/>
          </a:xfrm>
        </p:spPr>
        <p:txBody>
          <a:bodyPr anchor="b">
            <a:normAutofit/>
          </a:bodyPr>
          <a:lstStyle/>
          <a:p>
            <a:r>
              <a:rPr lang="en-US" sz="2500" dirty="0">
                <a:latin typeface="Arial Black" panose="020B0A04020102020204" pitchFamily="34" charset="0"/>
              </a:rPr>
              <a:t>Child safeguarding and promoting welfare triangle</a:t>
            </a:r>
            <a:r>
              <a:rPr lang="en-US" sz="2500" dirty="0"/>
              <a:t>.</a:t>
            </a:r>
            <a:endParaRPr lang="en-GB" sz="2500" dirty="0"/>
          </a:p>
        </p:txBody>
      </p:sp>
      <p:pic>
        <p:nvPicPr>
          <p:cNvPr id="1026" name="Picture 2" descr="SCIE: Introduction to...children's social care - Ways of working">
            <a:extLst>
              <a:ext uri="{FF2B5EF4-FFF2-40B4-BE49-F238E27FC236}">
                <a16:creationId xmlns:a16="http://schemas.microsoft.com/office/drawing/2014/main" id="{5CF8EAAC-6A70-14C9-51EF-7E3D3C77B26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3" r="-1" b="-1"/>
          <a:stretch/>
        </p:blipFill>
        <p:spPr bwMode="auto">
          <a:xfrm>
            <a:off x="20" y="431"/>
            <a:ext cx="7519287" cy="6408311"/>
          </a:xfrm>
          <a:prstGeom prst="rect">
            <a:avLst/>
          </a:prstGeom>
          <a:noFill/>
          <a:extLst>
            <a:ext uri="{909E8E84-426E-40DD-AFC4-6F175D3DCCD1}">
              <a14:hiddenFill xmlns:a14="http://schemas.microsoft.com/office/drawing/2010/main">
                <a:solidFill>
                  <a:srgbClr val="FFFFFF"/>
                </a:solidFill>
              </a14:hiddenFill>
            </a:ext>
          </a:extLst>
        </p:spPr>
      </p:pic>
      <p:sp>
        <p:nvSpPr>
          <p:cNvPr id="1030" name="Content Placeholder 1029">
            <a:extLst>
              <a:ext uri="{FF2B5EF4-FFF2-40B4-BE49-F238E27FC236}">
                <a16:creationId xmlns:a16="http://schemas.microsoft.com/office/drawing/2014/main" id="{6E2B2934-E445-8593-3E10-CED044F5101A}"/>
              </a:ext>
            </a:extLst>
          </p:cNvPr>
          <p:cNvSpPr>
            <a:spLocks noGrp="1"/>
          </p:cNvSpPr>
          <p:nvPr>
            <p:ph idx="1"/>
          </p:nvPr>
        </p:nvSpPr>
        <p:spPr>
          <a:xfrm>
            <a:off x="7923440" y="2149878"/>
            <a:ext cx="3249386" cy="3982389"/>
          </a:xfrm>
        </p:spPr>
        <p:txBody>
          <a:bodyPr>
            <a:normAutofit fontScale="92500" lnSpcReduction="10000"/>
          </a:bodyPr>
          <a:lstStyle/>
          <a:p>
            <a:r>
              <a:rPr lang="en-US" sz="1800" dirty="0">
                <a:latin typeface="Arial" panose="020B0604020202020204" pitchFamily="34" charset="0"/>
                <a:cs typeface="Arial" panose="020B0604020202020204" pitchFamily="34" charset="0"/>
              </a:rPr>
              <a:t>A methodical approach to collecting and analyzing data on children and their families is necessary for determining if a kid is in need and, if so, what those needs are. The framework is grounded on statute and calls for expert knowledge of children's developmental requirements parent and caretaker ability to provide for these requirements parenting styles and children's development as a result of extended family and environmental variables. </a:t>
            </a:r>
          </a:p>
          <a:p>
            <a:pPr marL="0" indent="0">
              <a:buNone/>
            </a:pPr>
            <a:endParaRPr lang="en-US" sz="1400" dirty="0"/>
          </a:p>
        </p:txBody>
      </p:sp>
      <p:sp>
        <p:nvSpPr>
          <p:cNvPr id="1050" name="Rectangle 1049">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2" name="Rectangle 1051">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67151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7" name="Rectangle 1056">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1C0EF9-1592-4548-A07F-1F6577AD2605}"/>
              </a:ext>
            </a:extLst>
          </p:cNvPr>
          <p:cNvSpPr>
            <a:spLocks noGrp="1"/>
          </p:cNvSpPr>
          <p:nvPr>
            <p:ph type="title"/>
          </p:nvPr>
        </p:nvSpPr>
        <p:spPr>
          <a:xfrm>
            <a:off x="838201" y="345810"/>
            <a:ext cx="5120561" cy="1325563"/>
          </a:xfrm>
        </p:spPr>
        <p:txBody>
          <a:bodyPr>
            <a:normAutofit/>
          </a:bodyPr>
          <a:lstStyle/>
          <a:p>
            <a:r>
              <a:rPr lang="en-US" sz="4100" b="1">
                <a:cs typeface="Calibri Light"/>
              </a:rPr>
              <a:t>    Factors of vulnerability in the case</a:t>
            </a:r>
          </a:p>
        </p:txBody>
      </p:sp>
      <p:sp>
        <p:nvSpPr>
          <p:cNvPr id="3" name="Content Placeholder 2">
            <a:extLst>
              <a:ext uri="{FF2B5EF4-FFF2-40B4-BE49-F238E27FC236}">
                <a16:creationId xmlns:a16="http://schemas.microsoft.com/office/drawing/2014/main" id="{D9033C24-73F6-472E-B279-CFE51430AA60}"/>
              </a:ext>
            </a:extLst>
          </p:cNvPr>
          <p:cNvSpPr>
            <a:spLocks noGrp="1"/>
          </p:cNvSpPr>
          <p:nvPr>
            <p:ph idx="1"/>
          </p:nvPr>
        </p:nvSpPr>
        <p:spPr>
          <a:xfrm>
            <a:off x="838201" y="1825625"/>
            <a:ext cx="5092194" cy="4351338"/>
          </a:xfrm>
        </p:spPr>
        <p:txBody>
          <a:bodyPr vert="horz" lIns="91440" tIns="45720" rIns="91440" bIns="45720" rtlCol="0">
            <a:normAutofit/>
          </a:bodyPr>
          <a:lstStyle/>
          <a:p>
            <a:pPr marL="0" indent="0">
              <a:buNone/>
            </a:pPr>
            <a:endParaRPr lang="en-US" sz="1300">
              <a:cs typeface="Calibri"/>
            </a:endParaRPr>
          </a:p>
          <a:p>
            <a:r>
              <a:rPr lang="en-US" sz="1300">
                <a:latin typeface="Arial" panose="020B0604020202020204" pitchFamily="34" charset="0"/>
                <a:cs typeface="Arial" panose="020B0604020202020204" pitchFamily="34" charset="0"/>
              </a:rPr>
              <a:t>The factors that are described in this case are the parental substance misuse and lack of looking after the children. According to Bell, et al. (2020) the parental substance misuse can be the addiction of substance such as alcohol or drugs for the parents who are having children. The poor parenting is defined as the lack of proper care and not been able to meet up the needs and demands of the children (Marino et al. 2018). </a:t>
            </a:r>
          </a:p>
          <a:p>
            <a:r>
              <a:rPr lang="en-US" sz="1300">
                <a:latin typeface="Arial" panose="020B0604020202020204" pitchFamily="34" charset="0"/>
                <a:cs typeface="Arial" panose="020B0604020202020204" pitchFamily="34" charset="0"/>
              </a:rPr>
              <a:t>In Stockport there are around 565 families at the end of March 2014 are having the issues of parental substance misuse and lack of proper care and looking after the children. In 2015-16 there are around 18 percent of the children are at risk due to alcohol misuse in England (McGovern et al. 2018) It is estimated that in the UK there is around 2.6 million children are living with at least one parent who are alcoholic. There is around 44 percent of council areas have seen referrals due to addiction to alcohol treatment where Solihull has the referrals of around 50 percent (Sipler </a:t>
            </a:r>
            <a:r>
              <a:rPr lang="en-US" sz="1300"/>
              <a:t>et al. 2020</a:t>
            </a:r>
            <a:r>
              <a:rPr lang="en-US" sz="1300">
                <a:cs typeface="Calibri"/>
              </a:rPr>
              <a:t>.) </a:t>
            </a:r>
            <a:endParaRPr lang="en-US" sz="1300"/>
          </a:p>
        </p:txBody>
      </p:sp>
      <p:sp>
        <p:nvSpPr>
          <p:cNvPr id="1059" name="Oval 105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4" name="Picture 2" descr="See the source image">
            <a:extLst>
              <a:ext uri="{FF2B5EF4-FFF2-40B4-BE49-F238E27FC236}">
                <a16:creationId xmlns:a16="http://schemas.microsoft.com/office/drawing/2014/main" id="{CC2B4D3F-EFBB-41C9-134A-7F21A1364D5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597" r="9317" b="-2"/>
          <a:stretch/>
        </p:blipFill>
        <p:spPr bwMode="auto">
          <a:xfrm>
            <a:off x="6915827" y="3416562"/>
            <a:ext cx="4290741" cy="3268133"/>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1061" name="Arc 106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descr="A person drinking from a glass">
            <a:extLst>
              <a:ext uri="{FF2B5EF4-FFF2-40B4-BE49-F238E27FC236}">
                <a16:creationId xmlns:a16="http://schemas.microsoft.com/office/drawing/2014/main" id="{5E8F655B-7AA3-4285-B1D8-4DE43853240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5137" r="3" b="3"/>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324571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0614313-0F3B-474C-9755-FC793294B8AD}"/>
              </a:ext>
            </a:extLst>
          </p:cNvPr>
          <p:cNvSpPr>
            <a:spLocks noGrp="1"/>
          </p:cNvSpPr>
          <p:nvPr>
            <p:ph type="title"/>
          </p:nvPr>
        </p:nvSpPr>
        <p:spPr>
          <a:xfrm>
            <a:off x="1179226" y="326571"/>
            <a:ext cx="9833548" cy="1494065"/>
          </a:xfrm>
        </p:spPr>
        <p:txBody>
          <a:bodyPr anchor="b">
            <a:normAutofit/>
          </a:bodyPr>
          <a:lstStyle/>
          <a:p>
            <a:pPr algn="ctr"/>
            <a:r>
              <a:rPr lang="en-GB" sz="3600" b="1" dirty="0">
                <a:solidFill>
                  <a:schemeClr val="tx2"/>
                </a:solidFill>
              </a:rPr>
              <a:t>The impact of parental substance misuse and lack of proper looking on child and young people </a:t>
            </a:r>
          </a:p>
        </p:txBody>
      </p:sp>
      <p:grpSp>
        <p:nvGrpSpPr>
          <p:cNvPr id="14" name="Group 13">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5" name="Freeform: Shape 14">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Content Placeholder 4">
            <a:extLst>
              <a:ext uri="{FF2B5EF4-FFF2-40B4-BE49-F238E27FC236}">
                <a16:creationId xmlns:a16="http://schemas.microsoft.com/office/drawing/2014/main" id="{AC89B52F-488A-90CF-BCF2-2EF1EA91BE3B}"/>
              </a:ext>
            </a:extLst>
          </p:cNvPr>
          <p:cNvSpPr>
            <a:spLocks noGrp="1"/>
          </p:cNvSpPr>
          <p:nvPr>
            <p:ph idx="1"/>
          </p:nvPr>
        </p:nvSpPr>
        <p:spPr>
          <a:xfrm>
            <a:off x="1179226" y="1820636"/>
            <a:ext cx="9833548" cy="5037361"/>
          </a:xfrm>
        </p:spPr>
        <p:txBody>
          <a:bodyPr>
            <a:noAutofit/>
          </a:bodyPr>
          <a:lstStyle/>
          <a:p>
            <a:r>
              <a:rPr lang="en-GB" sz="2000" dirty="0">
                <a:solidFill>
                  <a:schemeClr val="tx2"/>
                </a:solidFill>
                <a:latin typeface="Arial" panose="020B0604020202020204" pitchFamily="34" charset="0"/>
                <a:cs typeface="Arial" panose="020B0604020202020204" pitchFamily="34" charset="0"/>
              </a:rPr>
              <a:t>The parental substance misuses such as heavy alcohol drinking can make the children to feel lonely and not understandable by the single mother. </a:t>
            </a:r>
          </a:p>
          <a:p>
            <a:r>
              <a:rPr lang="en-GB" sz="2000" dirty="0">
                <a:solidFill>
                  <a:schemeClr val="tx2"/>
                </a:solidFill>
                <a:latin typeface="Arial" panose="020B0604020202020204" pitchFamily="34" charset="0"/>
                <a:cs typeface="Arial" panose="020B0604020202020204" pitchFamily="34" charset="0"/>
              </a:rPr>
              <a:t>According to the case the anti social behaviour had taken place around her property can make the children unable to study properly which may result in poor academic grades and change in behaviour of the children. </a:t>
            </a:r>
          </a:p>
          <a:p>
            <a:r>
              <a:rPr lang="en-GB" sz="2000" dirty="0">
                <a:solidFill>
                  <a:schemeClr val="tx2"/>
                </a:solidFill>
                <a:latin typeface="Arial" panose="020B0604020202020204" pitchFamily="34" charset="0"/>
                <a:cs typeface="Arial" panose="020B0604020202020204" pitchFamily="34" charset="0"/>
              </a:rPr>
              <a:t>The parental substance misuse can be the reason or factor of domestic abuse for the children as well. </a:t>
            </a:r>
          </a:p>
          <a:p>
            <a:r>
              <a:rPr lang="en-GB" sz="2000" dirty="0">
                <a:solidFill>
                  <a:schemeClr val="tx2"/>
                </a:solidFill>
                <a:latin typeface="Arial" panose="020B0604020202020204" pitchFamily="34" charset="0"/>
                <a:cs typeface="Arial" panose="020B0604020202020204" pitchFamily="34" charset="0"/>
              </a:rPr>
              <a:t>As per the case the parental substance misuse felt her out of control at her own home and breaking down her relationships with the others in the society. </a:t>
            </a:r>
          </a:p>
          <a:p>
            <a:r>
              <a:rPr lang="en-GB" sz="2000" dirty="0">
                <a:solidFill>
                  <a:schemeClr val="tx2"/>
                </a:solidFill>
                <a:latin typeface="Arial" panose="020B0604020202020204" pitchFamily="34" charset="0"/>
                <a:cs typeface="Arial" panose="020B0604020202020204" pitchFamily="34" charset="0"/>
              </a:rPr>
              <a:t>The lack of looking after the children can make the children lonely, self isolated for which they can get into anxiety and severe depression. This causes disruptive behaviour to be developed at school and they are not been able to take part in the regular activities at school</a:t>
            </a:r>
            <a:r>
              <a:rPr lang="en-US" sz="2000" dirty="0">
                <a:solidFill>
                  <a:schemeClr val="tx2"/>
                </a:solidFill>
                <a:latin typeface="Arial" panose="020B0604020202020204" pitchFamily="34" charset="0"/>
                <a:cs typeface="Arial" panose="020B0604020202020204" pitchFamily="34" charset="0"/>
              </a:rPr>
              <a:t> (Ward et al. 2020)</a:t>
            </a:r>
            <a:r>
              <a:rPr lang="en-GB" sz="2000" dirty="0">
                <a:solidFill>
                  <a:schemeClr val="tx2"/>
                </a:solidFill>
                <a:latin typeface="Arial" panose="020B0604020202020204" pitchFamily="34" charset="0"/>
                <a:cs typeface="Arial" panose="020B0604020202020204" pitchFamily="34" charset="0"/>
              </a:rPr>
              <a:t>. </a:t>
            </a:r>
          </a:p>
          <a:p>
            <a:r>
              <a:rPr lang="en-GB" sz="2000" dirty="0">
                <a:solidFill>
                  <a:schemeClr val="tx2"/>
                </a:solidFill>
                <a:latin typeface="Arial" panose="020B0604020202020204" pitchFamily="34" charset="0"/>
                <a:cs typeface="Arial" panose="020B0604020202020204" pitchFamily="34" charset="0"/>
              </a:rPr>
              <a:t>The lack of looking can also have the negative impact on the single mum in the case. The single mother is unable to do the daily activities and make the home atmosphere to be spoiled. </a:t>
            </a:r>
          </a:p>
        </p:txBody>
      </p:sp>
      <p:grpSp>
        <p:nvGrpSpPr>
          <p:cNvPr id="28" name="Group 1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9" name="Freeform: Shape 20">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1">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22">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23">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71313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FDAD4-C4C3-5810-C987-B5FDBC3C4FDB}"/>
              </a:ext>
            </a:extLst>
          </p:cNvPr>
          <p:cNvSpPr>
            <a:spLocks noGrp="1"/>
          </p:cNvSpPr>
          <p:nvPr>
            <p:ph type="title"/>
          </p:nvPr>
        </p:nvSpPr>
        <p:spPr>
          <a:xfrm>
            <a:off x="481013" y="452420"/>
            <a:ext cx="10720387" cy="1748914"/>
          </a:xfrm>
        </p:spPr>
        <p:txBody>
          <a:bodyPr anchor="ctr">
            <a:normAutofit/>
          </a:bodyPr>
          <a:lstStyle/>
          <a:p>
            <a:r>
              <a:rPr lang="en-GB" sz="3300" b="1" dirty="0">
                <a:latin typeface="Arial" panose="020B0604020202020204" pitchFamily="34" charset="0"/>
                <a:cs typeface="Arial" panose="020B0604020202020204" pitchFamily="34" charset="0"/>
              </a:rPr>
              <a:t>The process of intervention by relevant health and social care agencies </a:t>
            </a:r>
            <a:endParaRPr lang="en-US" sz="3300" b="1" dirty="0">
              <a:latin typeface="Arial" panose="020B0604020202020204" pitchFamily="34" charset="0"/>
              <a:cs typeface="Arial" panose="020B0604020202020204" pitchFamily="34" charset="0"/>
            </a:endParaRPr>
          </a:p>
        </p:txBody>
      </p:sp>
      <p:pic>
        <p:nvPicPr>
          <p:cNvPr id="4" name="Picture 3" descr="A picture containing clipart&#10;&#10;Description automatically generated">
            <a:extLst>
              <a:ext uri="{FF2B5EF4-FFF2-40B4-BE49-F238E27FC236}">
                <a16:creationId xmlns:a16="http://schemas.microsoft.com/office/drawing/2014/main" id="{347E86AD-821B-E2F2-ED7F-E6CEDE141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3220" b="30679"/>
          <a:stretch/>
        </p:blipFill>
        <p:spPr>
          <a:xfrm>
            <a:off x="-152400" y="2328333"/>
            <a:ext cx="4127007" cy="4402667"/>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157DEE05-1A5C-C0D8-8F1C-7416B758C013}"/>
              </a:ext>
            </a:extLst>
          </p:cNvPr>
          <p:cNvSpPr>
            <a:spLocks noGrp="1"/>
          </p:cNvSpPr>
          <p:nvPr>
            <p:ph idx="1"/>
          </p:nvPr>
        </p:nvSpPr>
        <p:spPr>
          <a:xfrm>
            <a:off x="4080049" y="1998133"/>
            <a:ext cx="7485413" cy="4325937"/>
          </a:xfrm>
        </p:spPr>
        <p:txBody>
          <a:bodyPr vert="horz" lIns="91440" tIns="45720" rIns="91440" bIns="45720" rtlCol="0" anchor="ctr">
            <a:normAutofit fontScale="70000" lnSpcReduction="20000"/>
          </a:bodyPr>
          <a:lstStyle/>
          <a:p>
            <a:pPr marL="0" indent="0">
              <a:buNone/>
            </a:pPr>
            <a:endParaRPr lang="en-GB" sz="900" dirty="0">
              <a:cs typeface="Calibri"/>
            </a:endParaRPr>
          </a:p>
          <a:p>
            <a:pPr marL="0" indent="0">
              <a:buNone/>
            </a:pPr>
            <a:endParaRPr lang="en-GB" sz="900" dirty="0">
              <a:cs typeface="Calibri"/>
            </a:endParaRPr>
          </a:p>
          <a:p>
            <a:pPr marL="0" indent="0">
              <a:buNone/>
            </a:pPr>
            <a:endParaRPr lang="en-GB" sz="900" dirty="0">
              <a:cs typeface="Calibri"/>
            </a:endParaRPr>
          </a:p>
          <a:p>
            <a:pPr>
              <a:buFont typeface="Wingdings" pitchFamily="2" charset="2"/>
              <a:buChar char="Ø"/>
            </a:pPr>
            <a:r>
              <a:rPr lang="en-GB" sz="2600" dirty="0">
                <a:latin typeface="Arial" panose="020B0604020202020204" pitchFamily="34" charset="0"/>
                <a:cs typeface="Arial" panose="020B0604020202020204" pitchFamily="34" charset="0"/>
              </a:rPr>
              <a:t>The family worker has arranged a detox programme with the single mum in this case so that she can break her dependency on alcohol by persistence and regular contact which was able to gain her trust for the challenge of poor parenting. </a:t>
            </a:r>
          </a:p>
          <a:p>
            <a:pPr>
              <a:buFont typeface="Wingdings" pitchFamily="2" charset="2"/>
              <a:buChar char="Ø"/>
            </a:pPr>
            <a:r>
              <a:rPr lang="en-GB" sz="2600" dirty="0">
                <a:latin typeface="Arial" panose="020B0604020202020204" pitchFamily="34" charset="0"/>
                <a:cs typeface="Arial" panose="020B0604020202020204" pitchFamily="34" charset="0"/>
              </a:rPr>
              <a:t>The health and social care agencies are making the single mum to get counselling for looking at the reason of her heavy alcohol drinking</a:t>
            </a:r>
            <a:r>
              <a:rPr lang="en-US" sz="2600" dirty="0">
                <a:latin typeface="Arial" panose="020B0604020202020204" pitchFamily="34" charset="0"/>
                <a:cs typeface="Arial" panose="020B0604020202020204" pitchFamily="34" charset="0"/>
              </a:rPr>
              <a:t> (McGovern et al. 2020)</a:t>
            </a:r>
            <a:r>
              <a:rPr lang="en-GB" sz="2600" dirty="0">
                <a:latin typeface="Arial" panose="020B0604020202020204" pitchFamily="34" charset="0"/>
                <a:cs typeface="Arial" panose="020B0604020202020204" pitchFamily="34" charset="0"/>
              </a:rPr>
              <a:t>. </a:t>
            </a:r>
          </a:p>
          <a:p>
            <a:pPr>
              <a:buFont typeface="Wingdings" pitchFamily="2" charset="2"/>
              <a:buChar char="Ø"/>
            </a:pPr>
            <a:r>
              <a:rPr lang="en-GB" sz="2600" dirty="0">
                <a:latin typeface="Arial" panose="020B0604020202020204" pitchFamily="34" charset="0"/>
                <a:cs typeface="Arial" panose="020B0604020202020204" pitchFamily="34" charset="0"/>
              </a:rPr>
              <a:t>The health and social care agencies are supporting the children to take part in cultural events in school and other activities to keep them stress free and not isolated. </a:t>
            </a:r>
          </a:p>
          <a:p>
            <a:pPr>
              <a:buFont typeface="Wingdings" pitchFamily="2" charset="2"/>
              <a:buChar char="Ø"/>
            </a:pPr>
            <a:r>
              <a:rPr lang="en-GB" sz="2600" dirty="0">
                <a:latin typeface="Arial" panose="020B0604020202020204" pitchFamily="34" charset="0"/>
                <a:cs typeface="Arial" panose="020B0604020202020204" pitchFamily="34" charset="0"/>
              </a:rPr>
              <a:t>The health and social care agencies should be looking g after the progress of the behaviour of the children in the period of intervention as per the case. </a:t>
            </a:r>
          </a:p>
          <a:p>
            <a:pPr>
              <a:buFont typeface="Wingdings" pitchFamily="2" charset="2"/>
              <a:buChar char="Ø"/>
            </a:pPr>
            <a:r>
              <a:rPr lang="en-GB" sz="2600" dirty="0">
                <a:latin typeface="Arial" panose="020B0604020202020204" pitchFamily="34" charset="0"/>
                <a:cs typeface="Arial" panose="020B0604020202020204" pitchFamily="34" charset="0"/>
              </a:rPr>
              <a:t>The health and social care agencies have been supporting the single mum and the children with proper medications and treatment. </a:t>
            </a:r>
          </a:p>
          <a:p>
            <a:pPr>
              <a:buFont typeface="Wingdings" pitchFamily="2" charset="2"/>
              <a:buChar char="Ø"/>
            </a:pPr>
            <a:endParaRPr lang="en-GB" sz="2600" dirty="0">
              <a:latin typeface="Arial" panose="020B0604020202020204" pitchFamily="34" charset="0"/>
              <a:cs typeface="Arial" panose="020B0604020202020204" pitchFamily="34" charset="0"/>
            </a:endParaRPr>
          </a:p>
          <a:p>
            <a:pPr>
              <a:buFont typeface="Wingdings" pitchFamily="2" charset="2"/>
              <a:buChar char="Ø"/>
            </a:pPr>
            <a:endParaRPr lang="en-GB" sz="2600" dirty="0">
              <a:latin typeface="Arial" panose="020B0604020202020204" pitchFamily="34" charset="0"/>
              <a:cs typeface="Arial" panose="020B0604020202020204" pitchFamily="34" charset="0"/>
            </a:endParaRPr>
          </a:p>
          <a:p>
            <a:pPr marL="0" indent="0">
              <a:buNone/>
            </a:pPr>
            <a:endParaRPr lang="en-GB" sz="2600" dirty="0">
              <a:latin typeface="Arial" panose="020B0604020202020204" pitchFamily="34" charset="0"/>
              <a:ea typeface="+mn-lt"/>
              <a:cs typeface="Arial" panose="020B0604020202020204" pitchFamily="34" charset="0"/>
            </a:endParaRPr>
          </a:p>
          <a:p>
            <a:endParaRPr lang="en-GB" sz="2600" dirty="0">
              <a:latin typeface="Arial" panose="020B0604020202020204" pitchFamily="34" charset="0"/>
              <a:ea typeface="+mn-lt"/>
              <a:cs typeface="Arial" panose="020B0604020202020204" pitchFamily="34" charset="0"/>
            </a:endParaRPr>
          </a:p>
          <a:p>
            <a:endParaRPr lang="en-US" sz="900" dirty="0"/>
          </a:p>
        </p:txBody>
      </p:sp>
    </p:spTree>
    <p:extLst>
      <p:ext uri="{BB962C8B-B14F-4D97-AF65-F5344CB8AC3E}">
        <p14:creationId xmlns:p14="http://schemas.microsoft.com/office/powerpoint/2010/main" val="1308140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365820-9AB7-486F-C163-989F1BFAFA23}"/>
              </a:ext>
            </a:extLst>
          </p:cNvPr>
          <p:cNvSpPr>
            <a:spLocks noGrp="1"/>
          </p:cNvSpPr>
          <p:nvPr>
            <p:ph type="title"/>
          </p:nvPr>
        </p:nvSpPr>
        <p:spPr>
          <a:xfrm>
            <a:off x="411480" y="643971"/>
            <a:ext cx="4485861" cy="1139109"/>
          </a:xfrm>
        </p:spPr>
        <p:txBody>
          <a:bodyPr anchor="b">
            <a:normAutofit/>
          </a:bodyPr>
          <a:lstStyle/>
          <a:p>
            <a:r>
              <a:rPr lang="en-GB" sz="2400" dirty="0">
                <a:latin typeface="Arial" panose="020B0604020202020204" pitchFamily="34" charset="0"/>
                <a:cs typeface="Arial" panose="020B0604020202020204" pitchFamily="34" charset="0"/>
              </a:rPr>
              <a:t>Actions of social services with the family </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51" name="Rectangle 5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3" name="Rectangle 5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CFA39D1-1DEF-BCD3-07D8-E138D4A1E35C}"/>
              </a:ext>
            </a:extLst>
          </p:cNvPr>
          <p:cNvSpPr>
            <a:spLocks noGrp="1"/>
          </p:cNvSpPr>
          <p:nvPr>
            <p:ph idx="1"/>
          </p:nvPr>
        </p:nvSpPr>
        <p:spPr>
          <a:xfrm>
            <a:off x="411479" y="2075688"/>
            <a:ext cx="7039188" cy="4549648"/>
          </a:xfrm>
        </p:spPr>
        <p:txBody>
          <a:bodyPr vert="horz" lIns="91440" tIns="45720" rIns="91440" bIns="45720" rtlCol="0" anchor="t">
            <a:noAutofit/>
          </a:bodyPr>
          <a:lstStyle/>
          <a:p>
            <a:r>
              <a:rPr lang="en-GB" sz="1800" dirty="0">
                <a:latin typeface="Arial" panose="020B0604020202020204" pitchFamily="34" charset="0"/>
                <a:cs typeface="Arial" panose="020B0604020202020204" pitchFamily="34" charset="0"/>
              </a:rPr>
              <a:t>The family worker has arranged a log book where she was able to note down all her activities so that she can control her addiction</a:t>
            </a:r>
            <a:r>
              <a:rPr lang="en-US" sz="1800" dirty="0">
                <a:latin typeface="Arial" panose="020B0604020202020204" pitchFamily="34" charset="0"/>
                <a:cs typeface="Arial" panose="020B0604020202020204" pitchFamily="34" charset="0"/>
              </a:rPr>
              <a:t>(Ministry of Housing &amp;amp 2014)</a:t>
            </a:r>
            <a:r>
              <a:rPr lang="en-GB" sz="1800" dirty="0">
                <a:latin typeface="Arial" panose="020B0604020202020204" pitchFamily="34" charset="0"/>
                <a:cs typeface="Arial" panose="020B0604020202020204" pitchFamily="34" charset="0"/>
              </a:rPr>
              <a:t>. </a:t>
            </a:r>
          </a:p>
          <a:p>
            <a:r>
              <a:rPr lang="en-GB" sz="1800" dirty="0">
                <a:latin typeface="Arial" panose="020B0604020202020204" pitchFamily="34" charset="0"/>
                <a:cs typeface="Arial" panose="020B0604020202020204" pitchFamily="34" charset="0"/>
              </a:rPr>
              <a:t>The single mum has no longer made the home the place for the other drinkers and her home is now a much calmer place. </a:t>
            </a:r>
          </a:p>
          <a:p>
            <a:r>
              <a:rPr lang="en-GB" sz="1800" dirty="0">
                <a:latin typeface="Arial" panose="020B0604020202020204" pitchFamily="34" charset="0"/>
                <a:cs typeface="Arial" panose="020B0604020202020204" pitchFamily="34" charset="0"/>
              </a:rPr>
              <a:t>The single mum should be starting to set routines and boundaries for their children both at home and school</a:t>
            </a:r>
            <a:r>
              <a:rPr lang="en-US" sz="1800" dirty="0">
                <a:latin typeface="Arial" panose="020B0604020202020204" pitchFamily="34" charset="0"/>
                <a:cs typeface="Arial" panose="020B0604020202020204" pitchFamily="34" charset="0"/>
              </a:rPr>
              <a:t> (McGovern et al. 2020)</a:t>
            </a:r>
            <a:r>
              <a:rPr lang="en-GB" sz="1800" dirty="0">
                <a:latin typeface="Arial" panose="020B0604020202020204" pitchFamily="34" charset="0"/>
                <a:cs typeface="Arial" panose="020B0604020202020204" pitchFamily="34" charset="0"/>
              </a:rPr>
              <a:t>. </a:t>
            </a:r>
          </a:p>
          <a:p>
            <a:r>
              <a:rPr lang="en-GB" sz="1800" dirty="0">
                <a:latin typeface="Arial" panose="020B0604020202020204" pitchFamily="34" charset="0"/>
                <a:cs typeface="Arial" panose="020B0604020202020204" pitchFamily="34" charset="0"/>
              </a:rPr>
              <a:t>The financial and educational support is needed to be given to the children so that they can get proper education. </a:t>
            </a:r>
          </a:p>
          <a:p>
            <a:r>
              <a:rPr lang="en-GB" sz="1800" dirty="0">
                <a:latin typeface="Arial" panose="020B0604020202020204" pitchFamily="34" charset="0"/>
                <a:cs typeface="Arial" panose="020B0604020202020204" pitchFamily="34" charset="0"/>
              </a:rPr>
              <a:t>There is the need of volunteer befriender for the school aged children and recreational activities are encouraged at schools</a:t>
            </a:r>
            <a:r>
              <a:rPr lang="en-US" sz="1800" dirty="0">
                <a:latin typeface="Arial" panose="020B0604020202020204" pitchFamily="34" charset="0"/>
                <a:cs typeface="Arial" panose="020B0604020202020204" pitchFamily="34" charset="0"/>
              </a:rPr>
              <a:t> (Ministry of Housing &amp;amp 2014)</a:t>
            </a:r>
            <a:r>
              <a:rPr lang="en-GB" sz="1800" dirty="0">
                <a:latin typeface="Arial" panose="020B0604020202020204" pitchFamily="34" charset="0"/>
                <a:cs typeface="Arial" panose="020B0604020202020204" pitchFamily="34" charset="0"/>
              </a:rPr>
              <a:t>. </a:t>
            </a:r>
          </a:p>
          <a:p>
            <a:r>
              <a:rPr lang="en-GB" sz="1800" dirty="0">
                <a:latin typeface="Arial" panose="020B0604020202020204" pitchFamily="34" charset="0"/>
                <a:cs typeface="Arial" panose="020B0604020202020204" pitchFamily="34" charset="0"/>
              </a:rPr>
              <a:t>The meeting to be arranged with the group of children whose parents are having health issues</a:t>
            </a:r>
          </a:p>
        </p:txBody>
      </p:sp>
      <p:pic>
        <p:nvPicPr>
          <p:cNvPr id="5" name="Picture 4" descr="Rubber boots at back door">
            <a:extLst>
              <a:ext uri="{FF2B5EF4-FFF2-40B4-BE49-F238E27FC236}">
                <a16:creationId xmlns:a16="http://schemas.microsoft.com/office/drawing/2014/main" id="{86865769-C2DC-A128-F2DE-1ADC6EC1214D}"/>
              </a:ext>
            </a:extLst>
          </p:cNvPr>
          <p:cNvPicPr>
            <a:picLocks noChangeAspect="1"/>
          </p:cNvPicPr>
          <p:nvPr/>
        </p:nvPicPr>
        <p:blipFill rotWithShape="1">
          <a:blip r:embed="rId2"/>
          <a:srcRect r="32996" b="-1"/>
          <a:stretch/>
        </p:blipFill>
        <p:spPr>
          <a:xfrm>
            <a:off x="7535332" y="-143924"/>
            <a:ext cx="5317067"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1221248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8" name="Rectangle 410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DEFED2-F38B-8FCB-E267-F03FA6E0F782}"/>
              </a:ext>
            </a:extLst>
          </p:cNvPr>
          <p:cNvSpPr>
            <a:spLocks noGrp="1"/>
          </p:cNvSpPr>
          <p:nvPr>
            <p:ph type="title"/>
          </p:nvPr>
        </p:nvSpPr>
        <p:spPr>
          <a:xfrm>
            <a:off x="572493" y="238539"/>
            <a:ext cx="11018520" cy="1434415"/>
          </a:xfrm>
        </p:spPr>
        <p:txBody>
          <a:bodyPr anchor="b">
            <a:normAutofit/>
          </a:bodyPr>
          <a:lstStyle/>
          <a:p>
            <a:r>
              <a:rPr lang="en-GB" sz="4600" b="1"/>
              <a:t>Results</a:t>
            </a:r>
            <a:r>
              <a:rPr lang="en-GB" sz="4600"/>
              <a:t> </a:t>
            </a:r>
            <a:r>
              <a:rPr lang="en-GB" sz="4600" b="1"/>
              <a:t>and outcome</a:t>
            </a:r>
            <a:br>
              <a:rPr lang="en-GB" sz="4600"/>
            </a:br>
            <a:endParaRPr lang="en-GB" sz="4600"/>
          </a:p>
        </p:txBody>
      </p:sp>
      <p:sp>
        <p:nvSpPr>
          <p:cNvPr id="411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ontent Placeholder 2">
            <a:extLst>
              <a:ext uri="{FF2B5EF4-FFF2-40B4-BE49-F238E27FC236}">
                <a16:creationId xmlns:a16="http://schemas.microsoft.com/office/drawing/2014/main" id="{797599BF-5629-A392-1C41-6F1A26E152F4}"/>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1500" dirty="0">
                <a:latin typeface="Arial" panose="020B0604020202020204" pitchFamily="34" charset="0"/>
                <a:cs typeface="Arial" panose="020B0604020202020204" pitchFamily="34" charset="0"/>
              </a:rPr>
              <a:t>The single mother was able to break her addiction to alcohol by regular contact and persistence.</a:t>
            </a:r>
          </a:p>
          <a:p>
            <a:r>
              <a:rPr lang="en-GB" sz="1500" dirty="0">
                <a:latin typeface="Arial" panose="020B0604020202020204" pitchFamily="34" charset="0"/>
                <a:cs typeface="Arial" panose="020B0604020202020204" pitchFamily="34" charset="0"/>
              </a:rPr>
              <a:t>She was able to get back her trust that she will not be consuming alcohol anymore.</a:t>
            </a:r>
          </a:p>
          <a:p>
            <a:r>
              <a:rPr lang="en-GB" sz="1500" dirty="0">
                <a:latin typeface="Arial" panose="020B0604020202020204" pitchFamily="34" charset="0"/>
                <a:cs typeface="Arial" panose="020B0604020202020204" pitchFamily="34" charset="0"/>
              </a:rPr>
              <a:t>She has been slowly recovering from the alcoholic tag in her life.</a:t>
            </a:r>
          </a:p>
          <a:p>
            <a:r>
              <a:rPr lang="en-GB" sz="1500" dirty="0">
                <a:latin typeface="Arial" panose="020B0604020202020204" pitchFamily="34" charset="0"/>
                <a:cs typeface="Arial" panose="020B0604020202020204" pitchFamily="34" charset="0"/>
              </a:rPr>
              <a:t>Mum now no longer drinks alcohol, and she is noting  down all of her actions in her life as per her daily routine </a:t>
            </a:r>
            <a:r>
              <a:rPr lang="en-US" sz="1500" dirty="0">
                <a:latin typeface="Arial" panose="020B0604020202020204" pitchFamily="34" charset="0"/>
                <a:cs typeface="Arial" panose="020B0604020202020204" pitchFamily="34" charset="0"/>
              </a:rPr>
              <a:t>(Ministry of Housing &amp;amp 2014)</a:t>
            </a:r>
            <a:r>
              <a:rPr lang="en-GB" sz="1500" dirty="0">
                <a:latin typeface="Arial" panose="020B0604020202020204" pitchFamily="34" charset="0"/>
                <a:cs typeface="Arial" panose="020B0604020202020204" pitchFamily="34" charset="0"/>
              </a:rPr>
              <a:t>. .</a:t>
            </a:r>
          </a:p>
          <a:p>
            <a:r>
              <a:rPr lang="en-GB" sz="1500" dirty="0">
                <a:latin typeface="Arial" panose="020B0604020202020204" pitchFamily="34" charset="0"/>
                <a:cs typeface="Arial" panose="020B0604020202020204" pitchFamily="34" charset="0"/>
              </a:rPr>
              <a:t>The home where she stays now is no longer used as the meeting point for all the other drinkers and the home atmosphere has become calm and quite</a:t>
            </a:r>
            <a:r>
              <a:rPr lang="en-US" sz="1500" dirty="0">
                <a:latin typeface="Arial" panose="020B0604020202020204" pitchFamily="34" charset="0"/>
                <a:cs typeface="Arial" panose="020B0604020202020204" pitchFamily="34" charset="0"/>
              </a:rPr>
              <a:t>(Ministry of Housing &amp;amp 2014)</a:t>
            </a:r>
            <a:r>
              <a:rPr lang="en-GB" sz="1500" dirty="0">
                <a:latin typeface="Arial" panose="020B0604020202020204" pitchFamily="34" charset="0"/>
                <a:cs typeface="Arial" panose="020B0604020202020204" pitchFamily="34" charset="0"/>
              </a:rPr>
              <a:t>. </a:t>
            </a:r>
          </a:p>
          <a:p>
            <a:r>
              <a:rPr lang="en-GB" sz="1500" dirty="0">
                <a:latin typeface="Arial" panose="020B0604020202020204" pitchFamily="34" charset="0"/>
                <a:cs typeface="Arial" panose="020B0604020202020204" pitchFamily="34" charset="0"/>
              </a:rPr>
              <a:t>There has been improved behaviour of her children taken place.</a:t>
            </a:r>
          </a:p>
          <a:p>
            <a:r>
              <a:rPr lang="en-GB" sz="1500" dirty="0">
                <a:latin typeface="Arial" panose="020B0604020202020204" pitchFamily="34" charset="0"/>
                <a:cs typeface="Arial" panose="020B0604020202020204" pitchFamily="34" charset="0"/>
              </a:rPr>
              <a:t>The children are not lonely and isolated which make them happy and they are taking part in the activities outside of the school</a:t>
            </a:r>
          </a:p>
          <a:p>
            <a:r>
              <a:rPr lang="en-GB" sz="1500" dirty="0">
                <a:latin typeface="Arial" panose="020B0604020202020204" pitchFamily="34" charset="0"/>
                <a:cs typeface="Arial" panose="020B0604020202020204" pitchFamily="34" charset="0"/>
              </a:rPr>
              <a:t>The single mother is also looking for employment. </a:t>
            </a:r>
          </a:p>
          <a:p>
            <a:endParaRPr lang="en-GB" sz="1500" dirty="0"/>
          </a:p>
        </p:txBody>
      </p:sp>
      <p:pic>
        <p:nvPicPr>
          <p:cNvPr id="4098" name="Picture 2" descr="See the source image">
            <a:extLst>
              <a:ext uri="{FF2B5EF4-FFF2-40B4-BE49-F238E27FC236}">
                <a16:creationId xmlns:a16="http://schemas.microsoft.com/office/drawing/2014/main" id="{0BAF6FFB-504A-063C-01FC-15191325240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475" r="15092"/>
          <a:stretch/>
        </p:blipFill>
        <p:spPr bwMode="auto">
          <a:xfrm>
            <a:off x="8768442" y="2093976"/>
            <a:ext cx="3175907"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1837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0B4C9-1EAC-43E1-9A58-A9AF3BFF95E7}"/>
              </a:ext>
            </a:extLst>
          </p:cNvPr>
          <p:cNvSpPr>
            <a:spLocks noGrp="1"/>
          </p:cNvSpPr>
          <p:nvPr>
            <p:ph type="title"/>
          </p:nvPr>
        </p:nvSpPr>
        <p:spPr>
          <a:xfrm>
            <a:off x="841248" y="548640"/>
            <a:ext cx="3600860" cy="5431536"/>
          </a:xfrm>
        </p:spPr>
        <p:txBody>
          <a:bodyPr>
            <a:normAutofit/>
          </a:bodyPr>
          <a:lstStyle/>
          <a:p>
            <a:r>
              <a:rPr lang="en-GB" sz="5400" b="1"/>
              <a:t>The policy and legislation related to the case</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3CED44-9D42-4FE0-A09D-B6A45EE29711}"/>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1700">
                <a:cs typeface="Calibri"/>
              </a:rPr>
              <a:t>Children's Act 2004: As per the case the children are deprived of the right education, health and social care support along with the treatment and care that they need it. This act is allowing the children to be healthy, happy and enjoy life. This is also allowing the children to be safe in the filthy environments along with helping them to achieve financial and social stability in their lives and making them contribute positive for the benefit of the communities where they live (</a:t>
            </a:r>
            <a:r>
              <a:rPr lang="en-US" sz="1700"/>
              <a:t>Livingstone and Blum-Ross 2020)</a:t>
            </a:r>
            <a:r>
              <a:rPr lang="en-GB" sz="1700">
                <a:cs typeface="Calibri"/>
              </a:rPr>
              <a:t>. </a:t>
            </a:r>
          </a:p>
          <a:p>
            <a:r>
              <a:rPr lang="en-GB" sz="1700">
                <a:cs typeface="Calibri"/>
              </a:rPr>
              <a:t>Alcohol Harm reduction Strategy  2004: This is the policy where the strategies are developed in order to reduce the alcoholic consumption in order to safeguard their children. It provides education and commitment to the parents. It provides the identification and evaluation of the treatment to the parents who are alcoholic(</a:t>
            </a:r>
            <a:r>
              <a:rPr lang="en-US" sz="1700"/>
              <a:t>Livingstone and Blum-Ross 2020)</a:t>
            </a:r>
            <a:r>
              <a:rPr lang="en-GB" sz="1700">
                <a:cs typeface="Calibri"/>
              </a:rPr>
              <a:t>. It should be educating about the alcohol related crime disorder for them. </a:t>
            </a:r>
          </a:p>
          <a:p>
            <a:r>
              <a:rPr lang="en-GB" sz="1700">
                <a:cs typeface="Calibri"/>
              </a:rPr>
              <a:t>Working together to Safeguard Children 2006: This is the policy or framework which are involving the multidisciplinary working such as the health and social care agencies, trusts, charities etc are working together in safeguarding children from the parents who are having high dependence on drugs or alcohol (</a:t>
            </a:r>
            <a:r>
              <a:rPr lang="en-US" sz="1700"/>
              <a:t>Marino et al. 2018)</a:t>
            </a:r>
            <a:r>
              <a:rPr lang="en-GB" sz="1700">
                <a:cs typeface="Calibri"/>
              </a:rPr>
              <a:t> </a:t>
            </a:r>
          </a:p>
        </p:txBody>
      </p:sp>
    </p:spTree>
    <p:extLst>
      <p:ext uri="{BB962C8B-B14F-4D97-AF65-F5344CB8AC3E}">
        <p14:creationId xmlns:p14="http://schemas.microsoft.com/office/powerpoint/2010/main" val="2148518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7" name="Rectangle 3096">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4C981-61AA-4C56-8EDA-7087D9AC6581}"/>
              </a:ext>
            </a:extLst>
          </p:cNvPr>
          <p:cNvSpPr>
            <a:spLocks noGrp="1"/>
          </p:cNvSpPr>
          <p:nvPr>
            <p:ph type="title"/>
          </p:nvPr>
        </p:nvSpPr>
        <p:spPr>
          <a:xfrm>
            <a:off x="836679" y="723898"/>
            <a:ext cx="6002110" cy="1495425"/>
          </a:xfrm>
        </p:spPr>
        <p:txBody>
          <a:bodyPr>
            <a:normAutofit/>
          </a:bodyPr>
          <a:lstStyle/>
          <a:p>
            <a:r>
              <a:rPr lang="en-GB" sz="4000">
                <a:latin typeface="Arial" panose="020B0604020202020204" pitchFamily="34" charset="0"/>
                <a:cs typeface="Arial" panose="020B0604020202020204" pitchFamily="34" charset="0"/>
              </a:rPr>
              <a:t>                              Conclusion </a:t>
            </a:r>
          </a:p>
        </p:txBody>
      </p:sp>
      <p:sp>
        <p:nvSpPr>
          <p:cNvPr id="3" name="Content Placeholder 2">
            <a:extLst>
              <a:ext uri="{FF2B5EF4-FFF2-40B4-BE49-F238E27FC236}">
                <a16:creationId xmlns:a16="http://schemas.microsoft.com/office/drawing/2014/main" id="{89703C92-8A36-4D44-BE41-312576275693}"/>
              </a:ext>
            </a:extLst>
          </p:cNvPr>
          <p:cNvSpPr>
            <a:spLocks noGrp="1"/>
          </p:cNvSpPr>
          <p:nvPr>
            <p:ph idx="1"/>
          </p:nvPr>
        </p:nvSpPr>
        <p:spPr>
          <a:xfrm>
            <a:off x="836680" y="2405067"/>
            <a:ext cx="6002110" cy="3729034"/>
          </a:xfrm>
        </p:spPr>
        <p:txBody>
          <a:bodyPr vert="horz" lIns="91440" tIns="45720" rIns="91440" bIns="45720" rtlCol="0">
            <a:normAutofit/>
          </a:bodyPr>
          <a:lstStyle/>
          <a:p>
            <a:pPr marL="0" indent="0">
              <a:buNone/>
            </a:pPr>
            <a:r>
              <a:rPr lang="en-GB" sz="1600">
                <a:latin typeface="Arial" panose="020B0604020202020204" pitchFamily="34" charset="0"/>
                <a:cs typeface="Arial" panose="020B0604020202020204" pitchFamily="34" charset="0"/>
              </a:rPr>
              <a:t>It is concluded that the single mum has been recovering from the dependency on alcohol and now she has already stopped drinking. </a:t>
            </a:r>
          </a:p>
          <a:p>
            <a:pPr marL="0" indent="0">
              <a:buNone/>
            </a:pPr>
            <a:r>
              <a:rPr lang="en-GB" sz="1600">
                <a:latin typeface="Arial" panose="020B0604020202020204" pitchFamily="34" charset="0"/>
                <a:cs typeface="Arial" panose="020B0604020202020204" pitchFamily="34" charset="0"/>
              </a:rPr>
              <a:t>The health and the social care agencies has been providing them with the social support such a s access to the facilities for their children, financial and educational support to them so that the children can get educated and do contribute positively for the sake of the society. </a:t>
            </a:r>
          </a:p>
          <a:p>
            <a:pPr marL="0" indent="0">
              <a:buNone/>
            </a:pPr>
            <a:r>
              <a:rPr lang="en-GB" sz="1600">
                <a:latin typeface="Arial" panose="020B0604020202020204" pitchFamily="34" charset="0"/>
                <a:cs typeface="Arial" panose="020B0604020202020204" pitchFamily="34" charset="0"/>
              </a:rPr>
              <a:t>The single mum has encouraged to take counselling and the detox programme for  eliminating the consumption of alcohol. </a:t>
            </a:r>
          </a:p>
          <a:p>
            <a:pPr marL="0" indent="0">
              <a:buNone/>
            </a:pPr>
            <a:r>
              <a:rPr lang="en-GB" sz="1600">
                <a:latin typeface="Arial" panose="020B0604020202020204" pitchFamily="34" charset="0"/>
                <a:cs typeface="Arial" panose="020B0604020202020204" pitchFamily="34" charset="0"/>
              </a:rPr>
              <a:t>The children are also monitored on a regular basis at school for which they have now become happier and taking part in recreational and other activities outside the school</a:t>
            </a:r>
            <a:r>
              <a:rPr lang="en-GB" sz="1600">
                <a:cs typeface="Calibri"/>
              </a:rPr>
              <a:t>. </a:t>
            </a:r>
          </a:p>
        </p:txBody>
      </p:sp>
      <p:pic>
        <p:nvPicPr>
          <p:cNvPr id="3074" name="Picture 2" descr="Image result for imagen mother happy play children">
            <a:extLst>
              <a:ext uri="{FF2B5EF4-FFF2-40B4-BE49-F238E27FC236}">
                <a16:creationId xmlns:a16="http://schemas.microsoft.com/office/drawing/2014/main" id="{236CC2D2-38A7-5BE0-68D1-712AB774BE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089" r="21500"/>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4102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7" name="Rectangle 15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73CEF6-A129-41CA-829E-BC6EE140D800}"/>
              </a:ext>
            </a:extLst>
          </p:cNvPr>
          <p:cNvSpPr>
            <a:spLocks noGrp="1"/>
          </p:cNvSpPr>
          <p:nvPr>
            <p:ph type="title"/>
          </p:nvPr>
        </p:nvSpPr>
        <p:spPr>
          <a:xfrm>
            <a:off x="635000" y="640823"/>
            <a:ext cx="3418659" cy="5583148"/>
          </a:xfrm>
        </p:spPr>
        <p:txBody>
          <a:bodyPr anchor="ctr">
            <a:normAutofit/>
          </a:bodyPr>
          <a:lstStyle/>
          <a:p>
            <a:r>
              <a:rPr lang="en-GB" sz="3000" b="1"/>
              <a:t>                       Recommendations </a:t>
            </a:r>
            <a:endParaRPr lang="en-GB" sz="3000" b="1">
              <a:cs typeface="Calibri Light"/>
            </a:endParaRPr>
          </a:p>
        </p:txBody>
      </p:sp>
      <p:sp>
        <p:nvSpPr>
          <p:cNvPr id="159"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7" name="Content Placeholder 2">
            <a:extLst>
              <a:ext uri="{FF2B5EF4-FFF2-40B4-BE49-F238E27FC236}">
                <a16:creationId xmlns:a16="http://schemas.microsoft.com/office/drawing/2014/main" id="{7B49E47D-EF5F-6B09-3472-8FEFDD824504}"/>
              </a:ext>
            </a:extLst>
          </p:cNvPr>
          <p:cNvGraphicFramePr>
            <a:graphicFrameLocks noGrp="1"/>
          </p:cNvGraphicFramePr>
          <p:nvPr>
            <p:ph idx="1"/>
            <p:extLst>
              <p:ext uri="{D42A27DB-BD31-4B8C-83A1-F6EECF244321}">
                <p14:modId xmlns:p14="http://schemas.microsoft.com/office/powerpoint/2010/main" val="52666388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3879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 name="Rectangle 142">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74A1A0-31A8-49E0-91B3-50BBBFC4A9D9}"/>
              </a:ext>
            </a:extLst>
          </p:cNvPr>
          <p:cNvSpPr>
            <a:spLocks noGrp="1"/>
          </p:cNvSpPr>
          <p:nvPr>
            <p:ph type="title"/>
          </p:nvPr>
        </p:nvSpPr>
        <p:spPr>
          <a:xfrm>
            <a:off x="838200" y="557189"/>
            <a:ext cx="3374136" cy="5567891"/>
          </a:xfrm>
        </p:spPr>
        <p:txBody>
          <a:bodyPr>
            <a:normAutofit/>
          </a:bodyPr>
          <a:lstStyle/>
          <a:p>
            <a:r>
              <a:rPr lang="en-GB" sz="5200" b="1"/>
              <a:t>                          References </a:t>
            </a:r>
          </a:p>
        </p:txBody>
      </p:sp>
      <p:graphicFrame>
        <p:nvGraphicFramePr>
          <p:cNvPr id="78" name="Content Placeholder 2">
            <a:extLst>
              <a:ext uri="{FF2B5EF4-FFF2-40B4-BE49-F238E27FC236}">
                <a16:creationId xmlns:a16="http://schemas.microsoft.com/office/drawing/2014/main" id="{ADD52CBA-69D2-EB5D-D3B6-E869F31F1EEA}"/>
              </a:ext>
              <a:ext uri="{C183D7F6-B498-43B3-948B-1728B52AA6E4}">
                <adec:decorative xmlns:adec="http://schemas.microsoft.com/office/drawing/2017/decorative" val="1"/>
              </a:ext>
            </a:extLst>
          </p:cNvPr>
          <p:cNvGraphicFramePr>
            <a:graphicFrameLocks noGrp="1"/>
          </p:cNvGraphicFramePr>
          <p:nvPr>
            <p:ph idx="1"/>
            <p:extLst>
              <p:ext uri="{D42A27DB-BD31-4B8C-83A1-F6EECF244321}">
                <p14:modId xmlns:p14="http://schemas.microsoft.com/office/powerpoint/2010/main" val="2936971966"/>
              </p:ext>
            </p:extLst>
          </p:nvPr>
        </p:nvGraphicFramePr>
        <p:xfrm>
          <a:off x="475527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1018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1" name="Rectangle 5126">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A group of kids playing with toys&#10;&#10;Description automatically generated with low confidence">
            <a:extLst>
              <a:ext uri="{FF2B5EF4-FFF2-40B4-BE49-F238E27FC236}">
                <a16:creationId xmlns:a16="http://schemas.microsoft.com/office/drawing/2014/main" id="{A5440725-BF15-6EFF-02C7-CA2AA2042E6C}"/>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r="-1" b="1721"/>
          <a:stretch/>
        </p:blipFill>
        <p:spPr bwMode="auto">
          <a:xfrm>
            <a:off x="20" y="10"/>
            <a:ext cx="1218893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064443A-00BC-71BB-4472-6821BE2BAA95}"/>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3200" dirty="0">
                <a:solidFill>
                  <a:srgbClr val="FFFFFF"/>
                </a:solidFill>
                <a:latin typeface="Arial" panose="020B0604020202020204" pitchFamily="34" charset="0"/>
                <a:cs typeface="Arial" panose="020B0604020202020204" pitchFamily="34" charset="0"/>
              </a:rPr>
              <a:t>Thank you </a:t>
            </a:r>
            <a:r>
              <a:rPr lang="en-US" sz="6600" dirty="0">
                <a:solidFill>
                  <a:srgbClr val="FFFFFF"/>
                </a:solidFill>
              </a:rPr>
              <a:t>!</a:t>
            </a:r>
          </a:p>
        </p:txBody>
      </p:sp>
      <p:sp>
        <p:nvSpPr>
          <p:cNvPr id="5142"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516500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97F2D8AE153124389A81730E392BE38" ma:contentTypeVersion="11" ma:contentTypeDescription="Create a new document." ma:contentTypeScope="" ma:versionID="8c84b9c10067c22290b2ea731171ce27">
  <xsd:schema xmlns:xsd="http://www.w3.org/2001/XMLSchema" xmlns:xs="http://www.w3.org/2001/XMLSchema" xmlns:p="http://schemas.microsoft.com/office/2006/metadata/properties" xmlns:ns3="0c664b51-63af-4b9d-8d70-3880ca420fc4" xmlns:ns4="d1ca41dc-05f3-4340-86ae-42a3158c68b4" targetNamespace="http://schemas.microsoft.com/office/2006/metadata/properties" ma:root="true" ma:fieldsID="27b1547c76b1bab43e8da9588c32fd1f" ns3:_="" ns4:_="">
    <xsd:import namespace="0c664b51-63af-4b9d-8d70-3880ca420fc4"/>
    <xsd:import namespace="d1ca41dc-05f3-4340-86ae-42a3158c68b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664b51-63af-4b9d-8d70-3880ca420f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1ca41dc-05f3-4340-86ae-42a3158c68b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746C54C-60C3-45B7-957B-41C77DF8B7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c664b51-63af-4b9d-8d70-3880ca420fc4"/>
    <ds:schemaRef ds:uri="d1ca41dc-05f3-4340-86ae-42a3158c68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21FC526-EF78-473E-BD58-922B417DDF35}">
  <ds:schemaRefs>
    <ds:schemaRef ds:uri="0c664b51-63af-4b9d-8d70-3880ca420fc4"/>
    <ds:schemaRef ds:uri="http://purl.org/dc/dcmitype/"/>
    <ds:schemaRef ds:uri="http://schemas.openxmlformats.org/package/2006/metadata/core-properties"/>
    <ds:schemaRef ds:uri="http://schemas.microsoft.com/office/infopath/2007/PartnerControls"/>
    <ds:schemaRef ds:uri="http://purl.org/dc/terms/"/>
    <ds:schemaRef ds:uri="http://www.w3.org/XML/1998/namespace"/>
    <ds:schemaRef ds:uri="http://schemas.microsoft.com/office/2006/documentManagement/types"/>
    <ds:schemaRef ds:uri="d1ca41dc-05f3-4340-86ae-42a3158c68b4"/>
    <ds:schemaRef ds:uri="http://schemas.microsoft.com/office/2006/metadata/properties"/>
    <ds:schemaRef ds:uri="http://purl.org/dc/elements/1.1/"/>
  </ds:schemaRefs>
</ds:datastoreItem>
</file>

<file path=customXml/itemProps3.xml><?xml version="1.0" encoding="utf-8"?>
<ds:datastoreItem xmlns:ds="http://schemas.openxmlformats.org/officeDocument/2006/customXml" ds:itemID="{6D4AC661-CB89-4206-9222-B890D9C3A5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2425</Words>
  <Application>Microsoft Office PowerPoint</Application>
  <PresentationFormat>Widescreen</PresentationFormat>
  <Paragraphs>96</Paragraphs>
  <Slides>14</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Black</vt:lpstr>
      <vt:lpstr>Calibri</vt:lpstr>
      <vt:lpstr>Calibri Light</vt:lpstr>
      <vt:lpstr>Wingdings</vt:lpstr>
      <vt:lpstr>Office Theme</vt:lpstr>
      <vt:lpstr>Assessment Component 1  Presentation  </vt:lpstr>
      <vt:lpstr>                        Introduction </vt:lpstr>
      <vt:lpstr>Present the case study Stockport</vt:lpstr>
      <vt:lpstr>Child safeguarding and promoting welfare triangle.</vt:lpstr>
      <vt:lpstr>    Factors of vulnerability in the case</vt:lpstr>
      <vt:lpstr>The impact of parental substance misuse and lack of proper looking on child and young people </vt:lpstr>
      <vt:lpstr>The process of intervention by relevant health and social care agencies </vt:lpstr>
      <vt:lpstr>Actions of social services with the family  </vt:lpstr>
      <vt:lpstr>Results and outcome </vt:lpstr>
      <vt:lpstr>The policy and legislation related to the case</vt:lpstr>
      <vt:lpstr>                              Conclusion </vt:lpstr>
      <vt:lpstr>                       Recommendations </vt:lpstr>
      <vt:lpstr>                          References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1  Presentation</dc:title>
  <dc:creator>bianca sanfilippo</dc:creator>
  <cp:lastModifiedBy>Maritza Ramirez</cp:lastModifiedBy>
  <cp:revision>38</cp:revision>
  <dcterms:created xsi:type="dcterms:W3CDTF">2022-07-18T13:28:17Z</dcterms:created>
  <dcterms:modified xsi:type="dcterms:W3CDTF">2022-12-05T22:11:49Z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0x010100497F2D8AE153124389A81730E392BE38</vt:lpwstr>
  </property>
</Properties>
</file>