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6" r:id="rId1"/>
  </p:sldMasterIdLst>
  <p:notesMasterIdLst>
    <p:notesMasterId r:id="rId12"/>
  </p:notesMasterIdLst>
  <p:sldIdLst>
    <p:sldId id="256" r:id="rId2"/>
    <p:sldId id="264" r:id="rId3"/>
    <p:sldId id="257" r:id="rId4"/>
    <p:sldId id="261" r:id="rId5"/>
    <p:sldId id="258" r:id="rId6"/>
    <p:sldId id="259" r:id="rId7"/>
    <p:sldId id="266" r:id="rId8"/>
    <p:sldId id="265" r:id="rId9"/>
    <p:sldId id="263"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08"/>
    <p:restoredTop sz="70820"/>
  </p:normalViewPr>
  <p:slideViewPr>
    <p:cSldViewPr snapToGrid="0" snapToObjects="1">
      <p:cViewPr varScale="1">
        <p:scale>
          <a:sx n="81" d="100"/>
          <a:sy n="81" d="100"/>
        </p:scale>
        <p:origin x="7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CE7023-9C48-AD4B-AE36-EDF27687BF90}" type="datetimeFigureOut">
              <a:rPr lang="en-US" smtClean="0"/>
              <a:t>3/16/2018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14E551-A753-1641-89FD-6452B049D313}" type="slidenum">
              <a:rPr lang="en-US" smtClean="0"/>
              <a:t>‹#›</a:t>
            </a:fld>
            <a:endParaRPr lang="en-US"/>
          </a:p>
        </p:txBody>
      </p:sp>
    </p:spTree>
    <p:extLst>
      <p:ext uri="{BB962C8B-B14F-4D97-AF65-F5344CB8AC3E}">
        <p14:creationId xmlns:p14="http://schemas.microsoft.com/office/powerpoint/2010/main" val="716283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is enterprise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1</a:t>
            </a:fld>
            <a:endParaRPr lang="en-US"/>
          </a:p>
        </p:txBody>
      </p:sp>
    </p:spTree>
    <p:extLst>
      <p:ext uri="{BB962C8B-B14F-4D97-AF65-F5344CB8AC3E}">
        <p14:creationId xmlns:p14="http://schemas.microsoft.com/office/powerpoint/2010/main" val="197203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3</a:t>
            </a:fld>
            <a:endParaRPr lang="en-US"/>
          </a:p>
        </p:txBody>
      </p:sp>
    </p:spTree>
    <p:extLst>
      <p:ext uri="{BB962C8B-B14F-4D97-AF65-F5344CB8AC3E}">
        <p14:creationId xmlns:p14="http://schemas.microsoft.com/office/powerpoint/2010/main" val="34534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 mins</a:t>
            </a:r>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4</a:t>
            </a:fld>
            <a:endParaRPr lang="en-US"/>
          </a:p>
        </p:txBody>
      </p:sp>
    </p:spTree>
    <p:extLst>
      <p:ext uri="{BB962C8B-B14F-4D97-AF65-F5344CB8AC3E}">
        <p14:creationId xmlns:p14="http://schemas.microsoft.com/office/powerpoint/2010/main" val="568506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5</a:t>
            </a:fld>
            <a:endParaRPr lang="en-US"/>
          </a:p>
        </p:txBody>
      </p:sp>
    </p:spTree>
    <p:extLst>
      <p:ext uri="{BB962C8B-B14F-4D97-AF65-F5344CB8AC3E}">
        <p14:creationId xmlns:p14="http://schemas.microsoft.com/office/powerpoint/2010/main" val="40503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kern="1200" dirty="0" smtClean="0">
                <a:solidFill>
                  <a:schemeClr val="tx1"/>
                </a:solidFill>
                <a:effectLst/>
                <a:latin typeface="+mn-lt"/>
                <a:ea typeface="+mn-ea"/>
                <a:cs typeface="+mn-cs"/>
              </a:rPr>
              <a:t>writing across the curriculum.</a:t>
            </a:r>
          </a:p>
          <a:p>
            <a:pPr fontAlgn="base"/>
            <a:endParaRPr lang="en-US" sz="1200" kern="1200" dirty="0" smtClean="0">
              <a:solidFill>
                <a:schemeClr val="tx1"/>
              </a:solidFill>
              <a:effectLst/>
              <a:latin typeface="+mn-lt"/>
              <a:ea typeface="+mn-ea"/>
              <a:cs typeface="+mn-cs"/>
            </a:endParaRPr>
          </a:p>
          <a:p>
            <a:pPr fontAlgn="base"/>
            <a:r>
              <a:rPr lang="en-US" sz="1200" kern="1200" dirty="0" smtClean="0">
                <a:solidFill>
                  <a:schemeClr val="tx1"/>
                </a:solidFill>
                <a:effectLst/>
                <a:latin typeface="+mn-lt"/>
                <a:ea typeface="+mn-ea"/>
                <a:cs typeface="+mn-cs"/>
              </a:rPr>
              <a:t>Enterprise Troopers link with the curriculum.</a:t>
            </a:r>
            <a:r>
              <a:rPr lang="en-US" sz="1200" kern="1200" baseline="0" dirty="0" smtClean="0">
                <a:solidFill>
                  <a:schemeClr val="tx1"/>
                </a:solidFill>
                <a:effectLst/>
                <a:latin typeface="+mn-lt"/>
                <a:ea typeface="+mn-ea"/>
                <a:cs typeface="+mn-cs"/>
              </a:rPr>
              <a:t> The activities that you can see on the sheet act as a guide for teachers to support using Enterprise Troopers competition to deliver key Literacy and Numeracy skills from the LNF. You can see the link here. </a:t>
            </a:r>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6</a:t>
            </a:fld>
            <a:endParaRPr lang="en-US"/>
          </a:p>
        </p:txBody>
      </p:sp>
    </p:spTree>
    <p:extLst>
      <p:ext uri="{BB962C8B-B14F-4D97-AF65-F5344CB8AC3E}">
        <p14:creationId xmlns:p14="http://schemas.microsoft.com/office/powerpoint/2010/main" val="1684992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These skills are transferable. We are all aware that not everyone will want to became </a:t>
            </a:r>
            <a:r>
              <a:rPr lang="en-US" baseline="0" dirty="0" err="1" smtClean="0"/>
              <a:t>entrepreneurials</a:t>
            </a:r>
            <a:r>
              <a:rPr lang="en-US" baseline="0" dirty="0" smtClean="0"/>
              <a:t>. Even though that</a:t>
            </a:r>
            <a:r>
              <a:rPr lang="mr-IN" baseline="0" dirty="0" smtClean="0"/>
              <a:t>’</a:t>
            </a:r>
            <a:r>
              <a:rPr lang="en-US" baseline="0" dirty="0" smtClean="0"/>
              <a:t>s the case, Enterprise Troopers develop these these </a:t>
            </a:r>
            <a:r>
              <a:rPr lang="en-US" sz="1200" b="0" i="0" kern="1200" dirty="0" smtClean="0">
                <a:solidFill>
                  <a:schemeClr val="tx1"/>
                </a:solidFill>
                <a:effectLst/>
                <a:latin typeface="+mn-lt"/>
                <a:ea typeface="+mn-ea"/>
                <a:cs typeface="+mn-cs"/>
              </a:rPr>
              <a:t>specific set of skills that don’t just belong to a particular, industry or job; they are general skills that can be transferred between jobs, departments and industries (hence the name).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Various</a:t>
            </a:r>
            <a:r>
              <a:rPr lang="en-US" baseline="0" dirty="0" smtClean="0"/>
              <a:t> of researchers like Duke and Silver et al argue that transferable skills are essential in 21</a:t>
            </a:r>
            <a:r>
              <a:rPr lang="en-US" baseline="30000" dirty="0" smtClean="0"/>
              <a:t>st</a:t>
            </a:r>
            <a:r>
              <a:rPr lang="en-US" baseline="0" dirty="0" smtClean="0"/>
              <a:t> century. Donaldson also argue that model citizens need these skills. </a:t>
            </a:r>
          </a:p>
          <a:p>
            <a:endParaRPr lang="en-US" dirty="0" smtClean="0"/>
          </a:p>
          <a:p>
            <a:endParaRPr lang="en-US" dirty="0" smtClean="0"/>
          </a:p>
          <a:p>
            <a:r>
              <a:rPr lang="en-US" dirty="0" smtClean="0"/>
              <a:t>The competition allows children to develop these </a:t>
            </a:r>
            <a:r>
              <a:rPr lang="en-US" dirty="0" err="1" smtClean="0"/>
              <a:t>entreprenurial</a:t>
            </a:r>
            <a:r>
              <a:rPr lang="en-US" baseline="0" dirty="0" smtClean="0"/>
              <a:t> thinking skills and other transferable skills, they can be used in’ </a:t>
            </a:r>
          </a:p>
          <a:p>
            <a:r>
              <a:rPr lang="en-US" b="1" baseline="0" dirty="0" smtClean="0"/>
              <a:t>Secondary education and University/college </a:t>
            </a:r>
            <a:r>
              <a:rPr lang="mr-IN" b="1" baseline="0" dirty="0" smtClean="0"/>
              <a:t>–</a:t>
            </a:r>
            <a:r>
              <a:rPr lang="en-US" b="1" baseline="0" dirty="0" smtClean="0"/>
              <a:t> these entrepreneurial skills that children have gathered will became handy when coming up with different </a:t>
            </a:r>
            <a:r>
              <a:rPr lang="en-US" b="1" baseline="0" dirty="0" err="1" smtClean="0"/>
              <a:t>entrepreurial</a:t>
            </a:r>
            <a:r>
              <a:rPr lang="en-US" b="1" baseline="0" dirty="0" smtClean="0"/>
              <a:t> projects in their subjects, they will be able to use their e.g. creative skills, their numeracy and literacy, communication and digital skills in various of other subjects that curriculum offers. </a:t>
            </a:r>
          </a:p>
          <a:p>
            <a:endParaRPr lang="en-US" dirty="0" smtClean="0"/>
          </a:p>
          <a:p>
            <a:endParaRPr lang="en-US" dirty="0" smtClean="0"/>
          </a:p>
          <a:p>
            <a:r>
              <a:rPr lang="en-US" dirty="0" smtClean="0"/>
              <a:t>Also employment </a:t>
            </a:r>
          </a:p>
          <a:p>
            <a:r>
              <a:rPr lang="en-US" sz="1200" b="0" i="0" kern="1200" dirty="0" smtClean="0">
                <a:solidFill>
                  <a:schemeClr val="tx1"/>
                </a:solidFill>
                <a:effectLst/>
                <a:latin typeface="+mn-lt"/>
                <a:ea typeface="+mn-ea"/>
                <a:cs typeface="+mn-cs"/>
              </a:rPr>
              <a:t>Having entrepreneurial thinking skills and putting them to good use is not important for business owners alone but for everyone pursuing a successful career. Employees with such skills stand out because they tend to think creatively and take ownership of their jobs as well as performance.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Benefits</a:t>
            </a:r>
            <a:r>
              <a:rPr lang="en-US" sz="1200" b="0" i="0" kern="1200" baseline="0" dirty="0" smtClean="0">
                <a:solidFill>
                  <a:schemeClr val="tx1"/>
                </a:solidFill>
                <a:effectLst/>
                <a:latin typeface="+mn-lt"/>
                <a:ea typeface="+mn-ea"/>
                <a:cs typeface="+mn-cs"/>
              </a:rPr>
              <a:t> of </a:t>
            </a:r>
            <a:r>
              <a:rPr lang="en-US" sz="1200" b="0" i="0" kern="1200" baseline="0" dirty="0" err="1" smtClean="0">
                <a:solidFill>
                  <a:schemeClr val="tx1"/>
                </a:solidFill>
                <a:effectLst/>
                <a:latin typeface="+mn-lt"/>
                <a:ea typeface="+mn-ea"/>
                <a:cs typeface="+mn-cs"/>
              </a:rPr>
              <a:t>entreprenurail</a:t>
            </a:r>
            <a:r>
              <a:rPr lang="en-US" sz="1200" b="0" i="0" kern="1200" baseline="0" dirty="0" smtClean="0">
                <a:solidFill>
                  <a:schemeClr val="tx1"/>
                </a:solidFill>
                <a:effectLst/>
                <a:latin typeface="+mn-lt"/>
                <a:ea typeface="+mn-ea"/>
                <a:cs typeface="+mn-cs"/>
              </a:rPr>
              <a:t> </a:t>
            </a:r>
            <a:r>
              <a:rPr lang="en-US" sz="1200" b="0" i="0" kern="1200" baseline="0" dirty="0" err="1" smtClean="0">
                <a:solidFill>
                  <a:schemeClr val="tx1"/>
                </a:solidFill>
                <a:effectLst/>
                <a:latin typeface="+mn-lt"/>
                <a:ea typeface="+mn-ea"/>
                <a:cs typeface="+mn-cs"/>
              </a:rPr>
              <a:t>thinkig</a:t>
            </a:r>
            <a:r>
              <a:rPr lang="en-US" sz="1200" b="0" i="0" kern="1200" baseline="0" dirty="0" smtClean="0">
                <a:solidFill>
                  <a:schemeClr val="tx1"/>
                </a:solidFill>
                <a:effectLst/>
                <a:latin typeface="+mn-lt"/>
                <a:ea typeface="+mn-ea"/>
                <a:cs typeface="+mn-cs"/>
              </a:rPr>
              <a:t> </a:t>
            </a:r>
            <a:endParaRPr lang="en-US" sz="1200" b="0" i="0" kern="1200" dirty="0" smtClean="0">
              <a:solidFill>
                <a:schemeClr val="tx1"/>
              </a:solidFill>
              <a:effectLst/>
              <a:latin typeface="+mn-lt"/>
              <a:ea typeface="+mn-ea"/>
              <a:cs typeface="+mn-cs"/>
            </a:endParaRPr>
          </a:p>
          <a:p>
            <a:r>
              <a:rPr lang="en-US" sz="1200" b="1" i="0" kern="1200" dirty="0" smtClean="0">
                <a:solidFill>
                  <a:schemeClr val="tx1"/>
                </a:solidFill>
                <a:effectLst/>
                <a:latin typeface="+mn-lt"/>
                <a:ea typeface="+mn-ea"/>
                <a:cs typeface="+mn-cs"/>
              </a:rPr>
              <a:t>Entrepreneurial thinking helps </a:t>
            </a:r>
            <a:r>
              <a:rPr lang="en-US" sz="1200" b="1" i="0" kern="1200" dirty="0" err="1" smtClean="0">
                <a:solidFill>
                  <a:schemeClr val="tx1"/>
                </a:solidFill>
                <a:effectLst/>
                <a:latin typeface="+mn-lt"/>
                <a:ea typeface="+mn-ea"/>
                <a:cs typeface="+mn-cs"/>
              </a:rPr>
              <a:t>iindividuals</a:t>
            </a:r>
            <a:r>
              <a:rPr lang="en-US" sz="1200" b="1" i="0" kern="1200" baseline="0" dirty="0" smtClean="0">
                <a:solidFill>
                  <a:schemeClr val="tx1"/>
                </a:solidFill>
                <a:effectLst/>
                <a:latin typeface="+mn-lt"/>
                <a:ea typeface="+mn-ea"/>
                <a:cs typeface="+mn-cs"/>
              </a:rPr>
              <a:t> </a:t>
            </a:r>
            <a:r>
              <a:rPr lang="en-US" sz="1200" b="1" i="0" kern="1200" dirty="0" smtClean="0">
                <a:solidFill>
                  <a:schemeClr val="tx1"/>
                </a:solidFill>
                <a:effectLst/>
                <a:latin typeface="+mn-lt"/>
                <a:ea typeface="+mn-ea"/>
                <a:cs typeface="+mn-cs"/>
              </a:rPr>
              <a:t>stay ahead of others at work.</a:t>
            </a:r>
            <a:r>
              <a:rPr lang="en-US" sz="1200" b="0" i="0" kern="1200" dirty="0" smtClean="0">
                <a:solidFill>
                  <a:schemeClr val="tx1"/>
                </a:solidFill>
                <a:effectLst/>
                <a:latin typeface="+mn-lt"/>
                <a:ea typeface="+mn-ea"/>
                <a:cs typeface="+mn-cs"/>
              </a:rPr>
              <a:t> It helps them</a:t>
            </a:r>
            <a:r>
              <a:rPr lang="en-US" sz="1200" b="0" i="0" kern="1200" baseline="0" dirty="0" smtClean="0">
                <a:solidFill>
                  <a:schemeClr val="tx1"/>
                </a:solidFill>
                <a:effectLst/>
                <a:latin typeface="+mn-lt"/>
                <a:ea typeface="+mn-ea"/>
                <a:cs typeface="+mn-cs"/>
              </a:rPr>
              <a:t> to </a:t>
            </a:r>
            <a:r>
              <a:rPr lang="en-US" sz="1200" b="0" i="0" kern="1200" dirty="0" smtClean="0">
                <a:solidFill>
                  <a:schemeClr val="tx1"/>
                </a:solidFill>
                <a:effectLst/>
                <a:latin typeface="+mn-lt"/>
                <a:ea typeface="+mn-ea"/>
                <a:cs typeface="+mn-cs"/>
              </a:rPr>
              <a:t>tackle the ever increasing competition and rise through ranks. individuals ability to identify problem quicker and provide solution timely is likely to put forward the best of them in front of the</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employer.</a:t>
            </a:r>
          </a:p>
          <a:p>
            <a:r>
              <a:rPr lang="en-US" sz="1200" b="1" i="0" kern="1200" dirty="0" smtClean="0">
                <a:solidFill>
                  <a:schemeClr val="tx1"/>
                </a:solidFill>
                <a:effectLst/>
                <a:latin typeface="+mn-lt"/>
                <a:ea typeface="+mn-ea"/>
                <a:cs typeface="+mn-cs"/>
              </a:rPr>
              <a:t>It allows for more flexibility in individuals</a:t>
            </a:r>
            <a:r>
              <a:rPr lang="en-US" sz="1200" b="0" i="0" kern="1200" dirty="0" smtClean="0">
                <a:solidFill>
                  <a:schemeClr val="tx1"/>
                </a:solidFill>
                <a:effectLst/>
                <a:latin typeface="+mn-lt"/>
                <a:ea typeface="+mn-ea"/>
                <a:cs typeface="+mn-cs"/>
              </a:rPr>
              <a:t>. Entrepreneurial thinking can change people’s attitude towards the</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organization as well as themselves. Through the flexibility that it allows, it enables individual to adapt to the changing environment such as the changes in competitive landscape, market dynamics, and consumer trends/demands etc. Little or no time is wasted in resistance towards the change, speeding up their  career growth.</a:t>
            </a:r>
          </a:p>
          <a:p>
            <a:endParaRPr lang="en-US" dirty="0" smtClean="0"/>
          </a:p>
          <a:p>
            <a:endParaRPr lang="en-US" dirty="0" smtClean="0"/>
          </a:p>
          <a:p>
            <a:endParaRPr lang="en-GB" b="1" baseline="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7</a:t>
            </a:fld>
            <a:endParaRPr lang="en-US"/>
          </a:p>
        </p:txBody>
      </p:sp>
    </p:spTree>
    <p:extLst>
      <p:ext uri="{BB962C8B-B14F-4D97-AF65-F5344CB8AC3E}">
        <p14:creationId xmlns:p14="http://schemas.microsoft.com/office/powerpoint/2010/main" val="1461103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conclude </a:t>
            </a:r>
            <a:endParaRPr lang="en-US" dirty="0"/>
          </a:p>
        </p:txBody>
      </p:sp>
      <p:sp>
        <p:nvSpPr>
          <p:cNvPr id="4" name="Slide Number Placeholder 3"/>
          <p:cNvSpPr>
            <a:spLocks noGrp="1"/>
          </p:cNvSpPr>
          <p:nvPr>
            <p:ph type="sldNum" sz="quarter" idx="10"/>
          </p:nvPr>
        </p:nvSpPr>
        <p:spPr/>
        <p:txBody>
          <a:bodyPr/>
          <a:lstStyle/>
          <a:p>
            <a:fld id="{2714E551-A753-1641-89FD-6452B049D313}" type="slidenum">
              <a:rPr lang="en-US" smtClean="0"/>
              <a:t>8</a:t>
            </a:fld>
            <a:endParaRPr lang="en-US"/>
          </a:p>
        </p:txBody>
      </p:sp>
    </p:spTree>
    <p:extLst>
      <p:ext uri="{BB962C8B-B14F-4D97-AF65-F5344CB8AC3E}">
        <p14:creationId xmlns:p14="http://schemas.microsoft.com/office/powerpoint/2010/main" val="1639984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3/16/2018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6162520"/>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 id="2147483730" r:id="rId14"/>
    <p:sldLayoutId id="2147483731" r:id="rId15"/>
    <p:sldLayoutId id="214748373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82542" y="4006914"/>
            <a:ext cx="8915399" cy="522754"/>
          </a:xfrm>
        </p:spPr>
        <p:txBody>
          <a:bodyPr>
            <a:normAutofit/>
          </a:bodyPr>
          <a:lstStyle/>
          <a:p>
            <a:r>
              <a:rPr lang="en-US" b="1" dirty="0"/>
              <a:t>And how it encourages entrepreneurial </a:t>
            </a:r>
            <a:r>
              <a:rPr lang="en-US" b="1" dirty="0" smtClean="0"/>
              <a:t>thinking</a:t>
            </a:r>
          </a:p>
        </p:txBody>
      </p:sp>
      <p:pic>
        <p:nvPicPr>
          <p:cNvPr id="2" name="Picture 1"/>
          <p:cNvPicPr>
            <a:picLocks noChangeAspect="1"/>
          </p:cNvPicPr>
          <p:nvPr/>
        </p:nvPicPr>
        <p:blipFill>
          <a:blip r:embed="rId3"/>
          <a:stretch>
            <a:fillRect/>
          </a:stretch>
        </p:blipFill>
        <p:spPr>
          <a:xfrm>
            <a:off x="3382542" y="1483847"/>
            <a:ext cx="5498992" cy="2523067"/>
          </a:xfrm>
          <a:prstGeom prst="rect">
            <a:avLst/>
          </a:prstGeom>
        </p:spPr>
      </p:pic>
      <p:sp>
        <p:nvSpPr>
          <p:cNvPr id="7" name="TextBox 6"/>
          <p:cNvSpPr txBox="1"/>
          <p:nvPr/>
        </p:nvSpPr>
        <p:spPr>
          <a:xfrm>
            <a:off x="3382542" y="4902201"/>
            <a:ext cx="7298267" cy="1477328"/>
          </a:xfrm>
          <a:prstGeom prst="rect">
            <a:avLst/>
          </a:prstGeom>
          <a:noFill/>
        </p:spPr>
        <p:txBody>
          <a:bodyPr wrap="square" rtlCol="0">
            <a:spAutoFit/>
          </a:bodyPr>
          <a:lstStyle/>
          <a:p>
            <a:r>
              <a:rPr lang="en-US" i="1" dirty="0"/>
              <a:t>“Enterprise brings together creativity and development of ideas, with problem solving skills, communication and the action needed to make things happen</a:t>
            </a:r>
            <a:r>
              <a:rPr lang="en-US" i="1" dirty="0" smtClean="0"/>
              <a:t>.”</a:t>
            </a:r>
            <a:endParaRPr lang="en-US" i="1" dirty="0"/>
          </a:p>
          <a:p>
            <a:r>
              <a:rPr lang="en-US" i="1" dirty="0" smtClean="0"/>
              <a:t>Regional Learning Partnership (2018, p.5)</a:t>
            </a:r>
            <a:endParaRPr lang="en-US" i="1" dirty="0"/>
          </a:p>
          <a:p>
            <a:endParaRPr lang="en-US" dirty="0"/>
          </a:p>
        </p:txBody>
      </p:sp>
    </p:spTree>
    <p:extLst>
      <p:ext uri="{BB962C8B-B14F-4D97-AF65-F5344CB8AC3E}">
        <p14:creationId xmlns:p14="http://schemas.microsoft.com/office/powerpoint/2010/main" val="320411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blinds(horizontal)">
                                      <p:cBhvr>
                                        <p:cTn id="10"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0477" y="1983026"/>
            <a:ext cx="9951041" cy="2885801"/>
          </a:xfrm>
          <a:prstGeom prst="rect">
            <a:avLst/>
          </a:prstGeom>
        </p:spPr>
      </p:pic>
      <p:sp>
        <p:nvSpPr>
          <p:cNvPr id="2" name="TextBox 1"/>
          <p:cNvSpPr txBox="1"/>
          <p:nvPr/>
        </p:nvSpPr>
        <p:spPr>
          <a:xfrm>
            <a:off x="2240883" y="5146623"/>
            <a:ext cx="3070071" cy="369332"/>
          </a:xfrm>
          <a:prstGeom prst="rect">
            <a:avLst/>
          </a:prstGeom>
          <a:noFill/>
        </p:spPr>
        <p:txBody>
          <a:bodyPr wrap="none" rtlCol="0">
            <a:spAutoFit/>
          </a:bodyPr>
          <a:lstStyle/>
          <a:p>
            <a:r>
              <a:rPr lang="en-US" dirty="0" smtClean="0"/>
              <a:t>Enterprise Troopers, (2016)</a:t>
            </a:r>
            <a:endParaRPr lang="en-US" dirty="0"/>
          </a:p>
        </p:txBody>
      </p:sp>
    </p:spTree>
    <p:extLst>
      <p:ext uri="{BB962C8B-B14F-4D97-AF65-F5344CB8AC3E}">
        <p14:creationId xmlns:p14="http://schemas.microsoft.com/office/powerpoint/2010/main" val="27137486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1754" y="1734360"/>
            <a:ext cx="12090400" cy="4524315"/>
          </a:xfrm>
          <a:prstGeom prst="rect">
            <a:avLst/>
          </a:prstGeom>
          <a:noFill/>
        </p:spPr>
        <p:txBody>
          <a:bodyPr wrap="square" rtlCol="0">
            <a:spAutoFit/>
          </a:bodyPr>
          <a:lstStyle/>
          <a:p>
            <a:r>
              <a:rPr lang="en-US" dirty="0" smtClean="0"/>
              <a:t>Based on the ACRO model of entrepreneurship. Four characteristics of entrepreneurship </a:t>
            </a:r>
          </a:p>
          <a:p>
            <a:r>
              <a:rPr lang="en-US" dirty="0" smtClean="0"/>
              <a:t>Behavior</a:t>
            </a:r>
          </a:p>
          <a:p>
            <a:endParaRPr lang="en-US" dirty="0"/>
          </a:p>
          <a:p>
            <a:r>
              <a:rPr lang="en-US" dirty="0" smtClean="0"/>
              <a:t>Come up with great business ideas and encourage youngsters to see that entrepreneurial skills are not </a:t>
            </a:r>
          </a:p>
          <a:p>
            <a:r>
              <a:rPr lang="en-US" dirty="0" smtClean="0"/>
              <a:t>‘special’. Everyone has them !</a:t>
            </a:r>
          </a:p>
          <a:p>
            <a:endParaRPr lang="en-US" dirty="0"/>
          </a:p>
          <a:p>
            <a:r>
              <a:rPr lang="en-US" dirty="0" smtClean="0"/>
              <a:t>They help children find their own enterprise skills</a:t>
            </a:r>
          </a:p>
          <a:p>
            <a:endParaRPr lang="en-US" dirty="0"/>
          </a:p>
          <a:p>
            <a:r>
              <a:rPr lang="en-US" dirty="0" smtClean="0"/>
              <a:t>Part of the Big Ideas Wales </a:t>
            </a:r>
          </a:p>
          <a:p>
            <a:r>
              <a:rPr lang="en-US" dirty="0" smtClean="0"/>
              <a:t>AIM</a:t>
            </a:r>
            <a:r>
              <a:rPr lang="en-US" dirty="0"/>
              <a:t>? To support, inspire and increase awareness of young </a:t>
            </a:r>
            <a:r>
              <a:rPr lang="en-US" dirty="0" smtClean="0"/>
              <a:t>entrepreneurs aged 5-25 (</a:t>
            </a:r>
            <a:r>
              <a:rPr lang="en-US" b="1" dirty="0" smtClean="0"/>
              <a:t>YES Plan</a:t>
            </a:r>
            <a:r>
              <a:rPr lang="en-US" dirty="0" smtClean="0"/>
              <a:t>)</a:t>
            </a:r>
          </a:p>
          <a:p>
            <a:r>
              <a:rPr lang="en-US" dirty="0" smtClean="0"/>
              <a:t>To get to know what business is all about</a:t>
            </a:r>
            <a:endParaRPr lang="en-US" dirty="0"/>
          </a:p>
          <a:p>
            <a:endParaRPr lang="en-US" dirty="0"/>
          </a:p>
          <a:p>
            <a:r>
              <a:rPr lang="en-US" dirty="0" smtClean="0"/>
              <a:t>Children aged 5-11 take part in competition, with the help of teachers and parents. Evidence</a:t>
            </a:r>
          </a:p>
          <a:p>
            <a:r>
              <a:rPr lang="en-US" dirty="0" smtClean="0"/>
              <a:t>of using </a:t>
            </a:r>
            <a:r>
              <a:rPr lang="en-US" b="1" dirty="0" smtClean="0"/>
              <a:t>ACRO</a:t>
            </a:r>
            <a:r>
              <a:rPr lang="en-US" dirty="0" smtClean="0"/>
              <a:t> skills</a:t>
            </a:r>
          </a:p>
          <a:p>
            <a:endParaRPr lang="en-US" dirty="0" smtClean="0"/>
          </a:p>
          <a:p>
            <a:r>
              <a:rPr lang="en-US" dirty="0" smtClean="0"/>
              <a:t>Seen as an important piece of learning                                 (Big Ideas Wales, 2016)</a:t>
            </a:r>
            <a:endParaRPr lang="en-US" dirty="0"/>
          </a:p>
        </p:txBody>
      </p:sp>
      <p:sp>
        <p:nvSpPr>
          <p:cNvPr id="8" name="TextBox 7"/>
          <p:cNvSpPr txBox="1"/>
          <p:nvPr/>
        </p:nvSpPr>
        <p:spPr>
          <a:xfrm>
            <a:off x="1291223" y="1224951"/>
            <a:ext cx="4106174" cy="400110"/>
          </a:xfrm>
          <a:prstGeom prst="rect">
            <a:avLst/>
          </a:prstGeom>
          <a:noFill/>
        </p:spPr>
        <p:txBody>
          <a:bodyPr wrap="square" rtlCol="0">
            <a:spAutoFit/>
          </a:bodyPr>
          <a:lstStyle/>
          <a:p>
            <a:r>
              <a:rPr lang="en-US" sz="2000" b="1" dirty="0" smtClean="0"/>
              <a:t>Continued</a:t>
            </a:r>
            <a:r>
              <a:rPr lang="mr-IN" sz="2000" b="1" dirty="0" smtClean="0"/>
              <a:t>…</a:t>
            </a:r>
            <a:endParaRPr lang="en-US" sz="2000" b="1" dirty="0"/>
          </a:p>
        </p:txBody>
      </p:sp>
    </p:spTree>
    <p:extLst>
      <p:ext uri="{BB962C8B-B14F-4D97-AF65-F5344CB8AC3E}">
        <p14:creationId xmlns:p14="http://schemas.microsoft.com/office/powerpoint/2010/main" val="15830685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2715017"/>
            <a:ext cx="5588000" cy="4166392"/>
          </a:xfrm>
          <a:prstGeom prst="rect">
            <a:avLst/>
          </a:prstGeom>
        </p:spPr>
      </p:pic>
      <p:sp>
        <p:nvSpPr>
          <p:cNvPr id="5" name="TextBox 4"/>
          <p:cNvSpPr txBox="1"/>
          <p:nvPr/>
        </p:nvSpPr>
        <p:spPr>
          <a:xfrm>
            <a:off x="391886" y="6488668"/>
            <a:ext cx="2904962" cy="369332"/>
          </a:xfrm>
          <a:prstGeom prst="rect">
            <a:avLst/>
          </a:prstGeom>
          <a:noFill/>
        </p:spPr>
        <p:txBody>
          <a:bodyPr wrap="none" rtlCol="0">
            <a:spAutoFit/>
          </a:bodyPr>
          <a:lstStyle/>
          <a:p>
            <a:r>
              <a:rPr lang="en-US" dirty="0" smtClean="0"/>
              <a:t>Morgan in Parrish (2016) </a:t>
            </a:r>
            <a:endParaRPr lang="en-US"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01900"/>
            <a:ext cx="10147300" cy="2916917"/>
          </a:xfrm>
          <a:prstGeom prst="rect">
            <a:avLst/>
          </a:prstGeom>
        </p:spPr>
      </p:pic>
      <p:sp>
        <p:nvSpPr>
          <p:cNvPr id="7" name="TextBox 6"/>
          <p:cNvSpPr txBox="1"/>
          <p:nvPr/>
        </p:nvSpPr>
        <p:spPr>
          <a:xfrm>
            <a:off x="5800029" y="3724679"/>
            <a:ext cx="6391971" cy="1754326"/>
          </a:xfrm>
          <a:prstGeom prst="rect">
            <a:avLst/>
          </a:prstGeom>
          <a:noFill/>
        </p:spPr>
        <p:txBody>
          <a:bodyPr wrap="square" rtlCol="0">
            <a:spAutoFit/>
          </a:bodyPr>
          <a:lstStyle/>
          <a:p>
            <a:r>
              <a:rPr lang="en-US" dirty="0" smtClean="0"/>
              <a:t>Entrepreneurship thinking can be nurtured and therefore</a:t>
            </a:r>
          </a:p>
          <a:p>
            <a:r>
              <a:rPr lang="en-US" dirty="0" smtClean="0"/>
              <a:t>ACRO model was introduced in order to </a:t>
            </a:r>
          </a:p>
          <a:p>
            <a:r>
              <a:rPr lang="en-US" dirty="0" smtClean="0"/>
              <a:t>focus on the attitudes and behaviors that youngsters</a:t>
            </a:r>
          </a:p>
          <a:p>
            <a:r>
              <a:rPr lang="en-US" dirty="0" smtClean="0"/>
              <a:t>need in 21</a:t>
            </a:r>
            <a:r>
              <a:rPr lang="en-US" baseline="30000" dirty="0" smtClean="0"/>
              <a:t>st</a:t>
            </a:r>
            <a:r>
              <a:rPr lang="en-US" dirty="0" smtClean="0"/>
              <a:t> century </a:t>
            </a:r>
          </a:p>
          <a:p>
            <a:r>
              <a:rPr lang="en-US" dirty="0" smtClean="0"/>
              <a:t>(Business Wales,2018)</a:t>
            </a:r>
            <a:endParaRPr lang="en-US" dirty="0"/>
          </a:p>
        </p:txBody>
      </p:sp>
    </p:spTree>
    <p:extLst>
      <p:ext uri="{BB962C8B-B14F-4D97-AF65-F5344CB8AC3E}">
        <p14:creationId xmlns:p14="http://schemas.microsoft.com/office/powerpoint/2010/main" val="1154107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2133" y="223754"/>
            <a:ext cx="6993465" cy="1280890"/>
          </a:xfrm>
        </p:spPr>
        <p:txBody>
          <a:bodyPr>
            <a:noAutofit/>
          </a:bodyPr>
          <a:lstStyle/>
          <a:p>
            <a:r>
              <a:rPr lang="en-US" sz="2800" dirty="0" smtClean="0"/>
              <a:t>How enterprise troopers encourage entrepreneurial thinking skills</a:t>
            </a:r>
            <a:endParaRPr lang="en-US" sz="2800" dirty="0"/>
          </a:p>
        </p:txBody>
      </p:sp>
      <p:sp>
        <p:nvSpPr>
          <p:cNvPr id="3" name="Content Placeholder 2"/>
          <p:cNvSpPr>
            <a:spLocks noGrp="1"/>
          </p:cNvSpPr>
          <p:nvPr>
            <p:ph idx="1"/>
          </p:nvPr>
        </p:nvSpPr>
        <p:spPr>
          <a:xfrm>
            <a:off x="1555826" y="1504644"/>
            <a:ext cx="9603241" cy="4842933"/>
          </a:xfrm>
        </p:spPr>
        <p:txBody>
          <a:bodyPr>
            <a:noAutofit/>
          </a:bodyPr>
          <a:lstStyle/>
          <a:p>
            <a:r>
              <a:rPr lang="en-US" sz="2000" dirty="0" smtClean="0"/>
              <a:t>Provide opportunities </a:t>
            </a:r>
          </a:p>
          <a:p>
            <a:r>
              <a:rPr lang="en-US" sz="2000" dirty="0" smtClean="0"/>
              <a:t>Develop positive state of mind</a:t>
            </a:r>
          </a:p>
          <a:p>
            <a:r>
              <a:rPr lang="en-US" sz="2000" dirty="0" smtClean="0"/>
              <a:t>In order to enter the competition </a:t>
            </a:r>
            <a:r>
              <a:rPr lang="en-US" sz="2000" dirty="0"/>
              <a:t>c</a:t>
            </a:r>
            <a:r>
              <a:rPr lang="en-US" sz="2000" dirty="0" smtClean="0"/>
              <a:t>hildren must meet the ACRO requirements. Requires children to think like entrepreneurs</a:t>
            </a:r>
          </a:p>
          <a:p>
            <a:pPr marL="0" indent="0">
              <a:buNone/>
            </a:pPr>
            <a:r>
              <a:rPr lang="en-US" sz="2000" dirty="0" smtClean="0"/>
              <a:t>Help children to develop;</a:t>
            </a:r>
          </a:p>
          <a:p>
            <a:r>
              <a:rPr lang="en-US" sz="2000" dirty="0" smtClean="0"/>
              <a:t>Attitude Skills </a:t>
            </a:r>
            <a:r>
              <a:rPr lang="mr-IN" sz="2000" dirty="0" smtClean="0"/>
              <a:t>–</a:t>
            </a:r>
            <a:r>
              <a:rPr lang="en-US" sz="2000" dirty="0" smtClean="0"/>
              <a:t> understand self-motivation, setting goals </a:t>
            </a:r>
          </a:p>
          <a:p>
            <a:r>
              <a:rPr lang="en-US" sz="2000" dirty="0" smtClean="0"/>
              <a:t>Creativity Skills- solving problems . Supported by Dr. Edward de Bono who argues that creativity is essential, Donaldson also</a:t>
            </a:r>
          </a:p>
          <a:p>
            <a:r>
              <a:rPr lang="en-US" sz="2000" dirty="0" smtClean="0"/>
              <a:t>Relationships Skills- expressing views and ideas, working as a group</a:t>
            </a:r>
          </a:p>
          <a:p>
            <a:r>
              <a:rPr lang="en-US" sz="2000" dirty="0" smtClean="0"/>
              <a:t>Organization Skills- ability to make decisions , take risks, thinking outside the box</a:t>
            </a:r>
          </a:p>
          <a:p>
            <a:pPr marL="0" indent="0">
              <a:buNone/>
            </a:pPr>
            <a:r>
              <a:rPr lang="en-US" sz="2000" dirty="0" smtClean="0"/>
              <a:t>Able to use these in various of situations and act like entrepreneurs </a:t>
            </a:r>
          </a:p>
          <a:p>
            <a:pPr marL="0" indent="0">
              <a:buNone/>
            </a:pPr>
            <a:r>
              <a:rPr lang="en-US" sz="2000" dirty="0" smtClean="0"/>
              <a:t>(Big Ideas Wales, 2016)</a:t>
            </a:r>
          </a:p>
        </p:txBody>
      </p:sp>
    </p:spTree>
    <p:extLst>
      <p:ext uri="{BB962C8B-B14F-4D97-AF65-F5344CB8AC3E}">
        <p14:creationId xmlns:p14="http://schemas.microsoft.com/office/powerpoint/2010/main" val="20728621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Other skills developed</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Numeracy</a:t>
            </a:r>
          </a:p>
          <a:p>
            <a:r>
              <a:rPr lang="en-US" dirty="0" smtClean="0"/>
              <a:t>Literacy </a:t>
            </a:r>
          </a:p>
          <a:p>
            <a:pPr marL="0" indent="0">
              <a:buNone/>
            </a:pPr>
            <a:r>
              <a:rPr lang="en-US" dirty="0" smtClean="0"/>
              <a:t>Kangan Institute (2018)</a:t>
            </a:r>
          </a:p>
          <a:p>
            <a:r>
              <a:rPr lang="en-US" dirty="0" smtClean="0"/>
              <a:t>Digital skills </a:t>
            </a:r>
            <a:r>
              <a:rPr lang="mr-IN" dirty="0" smtClean="0"/>
              <a:t>–</a:t>
            </a:r>
            <a:r>
              <a:rPr lang="en-US" dirty="0" smtClean="0"/>
              <a:t> Marc </a:t>
            </a:r>
            <a:r>
              <a:rPr lang="en-US" dirty="0" err="1" smtClean="0"/>
              <a:t>Prensky</a:t>
            </a:r>
            <a:r>
              <a:rPr lang="en-US" dirty="0" smtClean="0"/>
              <a:t> (</a:t>
            </a:r>
            <a:r>
              <a:rPr lang="en-US" dirty="0" err="1" smtClean="0"/>
              <a:t>n.d</a:t>
            </a:r>
            <a:r>
              <a:rPr lang="en-US" dirty="0" smtClean="0"/>
              <a:t>, in Burton, 2018) also Donaldson</a:t>
            </a:r>
          </a:p>
          <a:p>
            <a:r>
              <a:rPr lang="en-US" dirty="0" smtClean="0"/>
              <a:t>Problem solving- Builder, (2017)</a:t>
            </a:r>
          </a:p>
          <a:p>
            <a:r>
              <a:rPr lang="en-US" dirty="0" smtClean="0"/>
              <a:t>Reasoning skills- Silver et al, (2011)</a:t>
            </a:r>
          </a:p>
          <a:p>
            <a:r>
              <a:rPr lang="en-US" dirty="0" smtClean="0"/>
              <a:t>Leadership skills- Elevation Networks, (2016)</a:t>
            </a:r>
          </a:p>
          <a:p>
            <a:r>
              <a:rPr lang="en-US" dirty="0" smtClean="0"/>
              <a:t>Confidence skills</a:t>
            </a:r>
          </a:p>
          <a:p>
            <a:r>
              <a:rPr lang="en-US" dirty="0" smtClean="0"/>
              <a:t>Communication- Duke, (2017)</a:t>
            </a:r>
          </a:p>
          <a:p>
            <a:pPr marL="0" indent="0">
              <a:buNone/>
            </a:pPr>
            <a:r>
              <a:rPr lang="en-US" dirty="0" smtClean="0"/>
              <a:t>All are transferable skills</a:t>
            </a:r>
          </a:p>
          <a:p>
            <a:pPr marL="0" indent="0">
              <a:buNone/>
            </a:pPr>
            <a:r>
              <a:rPr lang="en-US" dirty="0" smtClean="0"/>
              <a:t>Big Ideas Wales, 2016</a:t>
            </a:r>
          </a:p>
          <a:p>
            <a:r>
              <a:rPr lang="en-US" b="1" dirty="0"/>
              <a:t>Employability </a:t>
            </a:r>
            <a:r>
              <a:rPr lang="en-US" b="1" dirty="0" smtClean="0"/>
              <a:t>skills- </a:t>
            </a:r>
            <a:r>
              <a:rPr lang="en-US" dirty="0" err="1" smtClean="0"/>
              <a:t>Greatbach</a:t>
            </a:r>
            <a:r>
              <a:rPr lang="en-US" dirty="0" smtClean="0"/>
              <a:t> and Lewis, (2007 in </a:t>
            </a:r>
            <a:r>
              <a:rPr lang="en-US" dirty="0" err="1" smtClean="0"/>
              <a:t>Wersun</a:t>
            </a:r>
            <a:r>
              <a:rPr lang="en-US" dirty="0" smtClean="0"/>
              <a:t>, </a:t>
            </a:r>
            <a:r>
              <a:rPr lang="en-US" dirty="0" err="1" smtClean="0"/>
              <a:t>n,d</a:t>
            </a:r>
            <a:r>
              <a:rPr lang="en-US" dirty="0" smtClean="0"/>
              <a:t>,)</a:t>
            </a:r>
          </a:p>
        </p:txBody>
      </p:sp>
      <p:sp>
        <p:nvSpPr>
          <p:cNvPr id="4" name="TextBox 3"/>
          <p:cNvSpPr txBox="1"/>
          <p:nvPr/>
        </p:nvSpPr>
        <p:spPr>
          <a:xfrm>
            <a:off x="4291781" y="6139822"/>
            <a:ext cx="3783408" cy="369332"/>
          </a:xfrm>
          <a:prstGeom prst="rect">
            <a:avLst/>
          </a:prstGeom>
          <a:noFill/>
        </p:spPr>
        <p:txBody>
          <a:bodyPr wrap="none" rtlCol="0">
            <a:spAutoFit/>
          </a:bodyPr>
          <a:lstStyle/>
          <a:p>
            <a:r>
              <a:rPr lang="en-US" dirty="0" smtClean="0"/>
              <a:t>All very important in </a:t>
            </a:r>
            <a:r>
              <a:rPr lang="en-US" smtClean="0"/>
              <a:t>21</a:t>
            </a:r>
            <a:r>
              <a:rPr lang="en-US" baseline="30000" smtClean="0"/>
              <a:t>st</a:t>
            </a:r>
            <a:r>
              <a:rPr lang="en-US" smtClean="0"/>
              <a:t> Century</a:t>
            </a:r>
            <a:endParaRPr lang="en-US" dirty="0"/>
          </a:p>
        </p:txBody>
      </p:sp>
    </p:spTree>
    <p:extLst>
      <p:ext uri="{BB962C8B-B14F-4D97-AF65-F5344CB8AC3E}">
        <p14:creationId xmlns:p14="http://schemas.microsoft.com/office/powerpoint/2010/main" val="6586498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864741"/>
            <a:ext cx="8911687" cy="1280890"/>
          </a:xfrm>
        </p:spPr>
        <p:txBody>
          <a:bodyPr/>
          <a:lstStyle/>
          <a:p>
            <a:r>
              <a:rPr lang="en-US" dirty="0" smtClean="0"/>
              <a:t>Why children need these skills ?</a:t>
            </a:r>
            <a:endParaRPr lang="en-US" dirty="0"/>
          </a:p>
        </p:txBody>
      </p:sp>
      <p:sp>
        <p:nvSpPr>
          <p:cNvPr id="3" name="Content Placeholder 2"/>
          <p:cNvSpPr>
            <a:spLocks noGrp="1"/>
          </p:cNvSpPr>
          <p:nvPr>
            <p:ph idx="1"/>
          </p:nvPr>
        </p:nvSpPr>
        <p:spPr>
          <a:xfrm>
            <a:off x="1867317" y="2534653"/>
            <a:ext cx="8915400" cy="3777622"/>
          </a:xfrm>
        </p:spPr>
        <p:txBody>
          <a:bodyPr>
            <a:normAutofit/>
          </a:bodyPr>
          <a:lstStyle/>
          <a:p>
            <a:endParaRPr lang="en-US" sz="2000" dirty="0" smtClean="0"/>
          </a:p>
          <a:p>
            <a:r>
              <a:rPr lang="en-US" sz="2000" dirty="0" smtClean="0"/>
              <a:t>Secondary school</a:t>
            </a:r>
          </a:p>
          <a:p>
            <a:r>
              <a:rPr lang="en-US" sz="2000" dirty="0" smtClean="0"/>
              <a:t>University/College</a:t>
            </a:r>
          </a:p>
          <a:p>
            <a:r>
              <a:rPr lang="en-US" sz="2000" dirty="0" smtClean="0"/>
              <a:t>Employment </a:t>
            </a:r>
            <a:r>
              <a:rPr lang="mr-IN" sz="2000" dirty="0" smtClean="0"/>
              <a:t>–</a:t>
            </a:r>
            <a:r>
              <a:rPr lang="en-US" sz="2000" dirty="0" smtClean="0"/>
              <a:t> entrepreneurial thinking as </a:t>
            </a:r>
            <a:r>
              <a:rPr lang="en-US" sz="2000" dirty="0" smtClean="0"/>
              <a:t>‘’one </a:t>
            </a:r>
            <a:r>
              <a:rPr lang="en-US" sz="2000" dirty="0" smtClean="0"/>
              <a:t>of the most relevant skills in 21st century </a:t>
            </a:r>
            <a:r>
              <a:rPr lang="en-US" sz="2000" dirty="0" smtClean="0"/>
              <a:t>workforce’’ </a:t>
            </a:r>
            <a:r>
              <a:rPr lang="en-US" sz="2000" dirty="0" smtClean="0"/>
              <a:t>(</a:t>
            </a:r>
            <a:r>
              <a:rPr lang="en-US" sz="2000" dirty="0" err="1" smtClean="0"/>
              <a:t>Bacigalupo</a:t>
            </a:r>
            <a:r>
              <a:rPr lang="en-US" sz="2000" dirty="0" smtClean="0"/>
              <a:t>, </a:t>
            </a:r>
            <a:r>
              <a:rPr lang="en-US" sz="2000" dirty="0" err="1" smtClean="0"/>
              <a:t>Kampylis</a:t>
            </a:r>
            <a:r>
              <a:rPr lang="en-US" sz="2000" dirty="0" smtClean="0"/>
              <a:t>, </a:t>
            </a:r>
            <a:r>
              <a:rPr lang="en-US" sz="2000" dirty="0" err="1" smtClean="0"/>
              <a:t>Punie</a:t>
            </a:r>
            <a:r>
              <a:rPr lang="en-US" sz="2000" dirty="0" smtClean="0"/>
              <a:t> &amp; Brande 2016 in </a:t>
            </a:r>
            <a:r>
              <a:rPr lang="en-US" sz="2000" dirty="0" err="1" smtClean="0"/>
              <a:t>Spruijt</a:t>
            </a:r>
            <a:r>
              <a:rPr lang="en-US" sz="2000" dirty="0" smtClean="0"/>
              <a:t>, 2017)</a:t>
            </a:r>
          </a:p>
          <a:p>
            <a:endParaRPr lang="en-US" sz="2000" dirty="0"/>
          </a:p>
        </p:txBody>
      </p:sp>
    </p:spTree>
    <p:extLst>
      <p:ext uri="{BB962C8B-B14F-4D97-AF65-F5344CB8AC3E}">
        <p14:creationId xmlns:p14="http://schemas.microsoft.com/office/powerpoint/2010/main" val="8523457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1699" y="0"/>
            <a:ext cx="8911687" cy="1280890"/>
          </a:xfrm>
        </p:spPr>
        <p:txBody>
          <a:bodyPr>
            <a:normAutofit fontScale="90000"/>
          </a:bodyPr>
          <a:lstStyle/>
          <a:p>
            <a:r>
              <a:rPr lang="en-US" dirty="0"/>
              <a:t>How do </a:t>
            </a:r>
            <a:r>
              <a:rPr lang="en-US" dirty="0" smtClean="0"/>
              <a:t>Enterprise </a:t>
            </a:r>
            <a:r>
              <a:rPr lang="en-US" dirty="0"/>
              <a:t/>
            </a:r>
            <a:br>
              <a:rPr lang="en-US" dirty="0"/>
            </a:br>
            <a:r>
              <a:rPr lang="en-US" dirty="0"/>
              <a:t>Troopers benefit the </a:t>
            </a:r>
            <a:br>
              <a:rPr lang="en-US" dirty="0"/>
            </a:br>
            <a:r>
              <a:rPr lang="en-US" dirty="0"/>
              <a:t>Learners?</a:t>
            </a:r>
          </a:p>
        </p:txBody>
      </p:sp>
      <p:sp>
        <p:nvSpPr>
          <p:cNvPr id="3" name="Content Placeholder 2"/>
          <p:cNvSpPr>
            <a:spLocks noGrp="1"/>
          </p:cNvSpPr>
          <p:nvPr>
            <p:ph idx="1"/>
          </p:nvPr>
        </p:nvSpPr>
        <p:spPr>
          <a:xfrm>
            <a:off x="2014025" y="1632155"/>
            <a:ext cx="8915400" cy="3777622"/>
          </a:xfrm>
        </p:spPr>
        <p:txBody>
          <a:bodyPr>
            <a:noAutofit/>
          </a:bodyPr>
          <a:lstStyle/>
          <a:p>
            <a:pPr marL="0" indent="0">
              <a:buNone/>
            </a:pPr>
            <a:r>
              <a:rPr lang="en-US" sz="1600" dirty="0" smtClean="0"/>
              <a:t>Enterprise Troopers link with the Primary Curriculum Wales</a:t>
            </a:r>
          </a:p>
          <a:p>
            <a:r>
              <a:rPr lang="en-US" sz="1600" dirty="0" smtClean="0"/>
              <a:t>Numeracy skills improved</a:t>
            </a:r>
          </a:p>
          <a:p>
            <a:r>
              <a:rPr lang="en-US" sz="1600" dirty="0" smtClean="0"/>
              <a:t>Literacy skills improved</a:t>
            </a:r>
          </a:p>
          <a:p>
            <a:r>
              <a:rPr lang="en-US" sz="1600" dirty="0" err="1" smtClean="0"/>
              <a:t>Oracy</a:t>
            </a:r>
            <a:r>
              <a:rPr lang="en-US" sz="1600" dirty="0" smtClean="0"/>
              <a:t> skills improved</a:t>
            </a:r>
          </a:p>
          <a:p>
            <a:r>
              <a:rPr lang="en-US" sz="1600" dirty="0" smtClean="0"/>
              <a:t>Leadership skills improved</a:t>
            </a:r>
          </a:p>
          <a:p>
            <a:r>
              <a:rPr lang="en-US" sz="1600" dirty="0" smtClean="0"/>
              <a:t>Enterprise activities also improve confidence and self-esteem</a:t>
            </a:r>
          </a:p>
          <a:p>
            <a:r>
              <a:rPr lang="en-US" sz="1600" dirty="0" smtClean="0"/>
              <a:t>Risk-taking</a:t>
            </a:r>
          </a:p>
          <a:p>
            <a:r>
              <a:rPr lang="en-US" sz="1600" dirty="0" smtClean="0"/>
              <a:t>Discussion abilities improved </a:t>
            </a:r>
          </a:p>
          <a:p>
            <a:r>
              <a:rPr lang="en-US" sz="1600" dirty="0" smtClean="0"/>
              <a:t>Improve people skills</a:t>
            </a:r>
          </a:p>
          <a:p>
            <a:r>
              <a:rPr lang="en-US" sz="1600" dirty="0" smtClean="0"/>
              <a:t>Develop creative thinking skills</a:t>
            </a:r>
          </a:p>
          <a:p>
            <a:r>
              <a:rPr lang="en-US" sz="1600" dirty="0" smtClean="0"/>
              <a:t>Improve teaching- guide for teachers also available </a:t>
            </a:r>
          </a:p>
          <a:p>
            <a:r>
              <a:rPr lang="en-US" sz="1600" dirty="0" smtClean="0"/>
              <a:t>Support the curriculum. Donaldson Review and Successful Futures</a:t>
            </a:r>
          </a:p>
          <a:p>
            <a:r>
              <a:rPr lang="en-US" sz="1600" dirty="0" smtClean="0"/>
              <a:t>By having these skills, improve their job possibilities </a:t>
            </a:r>
          </a:p>
          <a:p>
            <a:pPr marL="0" indent="0">
              <a:buNone/>
            </a:pPr>
            <a:r>
              <a:rPr lang="en-US" sz="1600" dirty="0" smtClean="0"/>
              <a:t>Regional Learning Partnership (2018, p.93)</a:t>
            </a:r>
            <a:endParaRPr lang="en-US" sz="1600" dirty="0"/>
          </a:p>
        </p:txBody>
      </p:sp>
    </p:spTree>
    <p:extLst>
      <p:ext uri="{BB962C8B-B14F-4D97-AF65-F5344CB8AC3E}">
        <p14:creationId xmlns:p14="http://schemas.microsoft.com/office/powerpoint/2010/main" val="18133245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2641" y="1290376"/>
            <a:ext cx="8911687" cy="1280890"/>
          </a:xfrm>
        </p:spPr>
        <p:txBody>
          <a:bodyPr/>
          <a:lstStyle/>
          <a:p>
            <a:r>
              <a:rPr lang="en-US" dirty="0" smtClean="0"/>
              <a:t>Recommendations</a:t>
            </a:r>
            <a:endParaRPr lang="en-US" dirty="0"/>
          </a:p>
        </p:txBody>
      </p:sp>
      <p:sp>
        <p:nvSpPr>
          <p:cNvPr id="3" name="Content Placeholder 2"/>
          <p:cNvSpPr>
            <a:spLocks noGrp="1"/>
          </p:cNvSpPr>
          <p:nvPr>
            <p:ph idx="1"/>
          </p:nvPr>
        </p:nvSpPr>
        <p:spPr>
          <a:xfrm>
            <a:off x="2630352" y="2972612"/>
            <a:ext cx="8915400" cy="3777622"/>
          </a:xfrm>
        </p:spPr>
        <p:txBody>
          <a:bodyPr/>
          <a:lstStyle/>
          <a:p>
            <a:r>
              <a:rPr lang="en-GB" dirty="0" smtClean="0"/>
              <a:t>Cover secondary schools</a:t>
            </a:r>
            <a:endParaRPr lang="en-US" dirty="0" smtClean="0"/>
          </a:p>
          <a:p>
            <a:r>
              <a:rPr lang="en-US" dirty="0" smtClean="0"/>
              <a:t>Less time restricted</a:t>
            </a:r>
          </a:p>
          <a:p>
            <a:endParaRPr lang="en-US" dirty="0"/>
          </a:p>
        </p:txBody>
      </p:sp>
    </p:spTree>
    <p:extLst>
      <p:ext uri="{BB962C8B-B14F-4D97-AF65-F5344CB8AC3E}">
        <p14:creationId xmlns:p14="http://schemas.microsoft.com/office/powerpoint/2010/main" val="8614547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0957" y="205530"/>
            <a:ext cx="8911687" cy="1280890"/>
          </a:xfrm>
        </p:spPr>
        <p:txBody>
          <a:bodyPr/>
          <a:lstStyle/>
          <a:p>
            <a:r>
              <a:rPr lang="en-US" dirty="0" smtClean="0"/>
              <a:t>References </a:t>
            </a:r>
            <a:endParaRPr lang="en-US" dirty="0"/>
          </a:p>
        </p:txBody>
      </p:sp>
      <p:sp>
        <p:nvSpPr>
          <p:cNvPr id="3" name="Content Placeholder 2"/>
          <p:cNvSpPr>
            <a:spLocks noGrp="1"/>
          </p:cNvSpPr>
          <p:nvPr>
            <p:ph idx="1"/>
          </p:nvPr>
        </p:nvSpPr>
        <p:spPr>
          <a:xfrm>
            <a:off x="351486" y="845975"/>
            <a:ext cx="11840514" cy="4715069"/>
          </a:xfrm>
        </p:spPr>
        <p:txBody>
          <a:bodyPr>
            <a:noAutofit/>
          </a:bodyPr>
          <a:lstStyle/>
          <a:p>
            <a:r>
              <a:rPr lang="en-US" sz="900" dirty="0" smtClean="0"/>
              <a:t>Big Ideas Wales. (2016). </a:t>
            </a:r>
            <a:r>
              <a:rPr lang="en-US" sz="900" i="1" dirty="0" smtClean="0"/>
              <a:t>Links – Enterprise Troopers</a:t>
            </a:r>
            <a:r>
              <a:rPr lang="en-US" sz="900" dirty="0" smtClean="0"/>
              <a:t>. [online] Available at: http://</a:t>
            </a:r>
            <a:r>
              <a:rPr lang="en-US" sz="900" dirty="0" err="1" smtClean="0"/>
              <a:t>enterprisetroopers.com</a:t>
            </a:r>
            <a:r>
              <a:rPr lang="en-US" sz="900" dirty="0" smtClean="0"/>
              <a:t>/links/ [Accessed 13 Mar. 2018].</a:t>
            </a:r>
          </a:p>
          <a:p>
            <a:r>
              <a:rPr lang="en-US" sz="900" dirty="0" smtClean="0"/>
              <a:t>Burton, P. (2018). </a:t>
            </a:r>
            <a:r>
              <a:rPr lang="en-US" sz="900" i="1" dirty="0" smtClean="0"/>
              <a:t>Digital Skills in the Workplace | </a:t>
            </a:r>
            <a:r>
              <a:rPr lang="en-US" sz="900" i="1" dirty="0" err="1" smtClean="0"/>
              <a:t>SkillsYouNeed</a:t>
            </a:r>
            <a:r>
              <a:rPr lang="en-US" sz="900" dirty="0" smtClean="0"/>
              <a:t>. [online] </a:t>
            </a:r>
            <a:r>
              <a:rPr lang="en-US" sz="900" dirty="0" err="1" smtClean="0"/>
              <a:t>Skillsyouneed.com</a:t>
            </a:r>
            <a:r>
              <a:rPr lang="en-US" sz="900" dirty="0" smtClean="0"/>
              <a:t>. Available at: https://</a:t>
            </a:r>
            <a:r>
              <a:rPr lang="en-US" sz="900" dirty="0" err="1" smtClean="0"/>
              <a:t>www.skillsyouneed.com</a:t>
            </a:r>
            <a:r>
              <a:rPr lang="en-US" sz="900" dirty="0" smtClean="0"/>
              <a:t>/rhubarb/digital-skills-modern-</a:t>
            </a:r>
            <a:r>
              <a:rPr lang="en-US" sz="900" dirty="0" err="1" smtClean="0"/>
              <a:t>workplace.html</a:t>
            </a:r>
            <a:r>
              <a:rPr lang="en-US" sz="900" dirty="0" smtClean="0"/>
              <a:t> [Accessed 14 Mar. 2018].</a:t>
            </a:r>
          </a:p>
          <a:p>
            <a:r>
              <a:rPr lang="en-US" sz="900" dirty="0" err="1" smtClean="0"/>
              <a:t>Builder,C</a:t>
            </a:r>
            <a:r>
              <a:rPr lang="en-US" sz="900" dirty="0" smtClean="0"/>
              <a:t>. (2017). </a:t>
            </a:r>
            <a:r>
              <a:rPr lang="en-US" sz="900" i="1" dirty="0" smtClean="0"/>
              <a:t>What are problem-solving skills and why are they important? | CareerBuilder</a:t>
            </a:r>
            <a:r>
              <a:rPr lang="en-US" sz="900" dirty="0" smtClean="0"/>
              <a:t>. [online] Available at: https://</a:t>
            </a:r>
            <a:r>
              <a:rPr lang="en-US" sz="900" dirty="0" err="1" smtClean="0"/>
              <a:t>www.careerbuilder.com</a:t>
            </a:r>
            <a:r>
              <a:rPr lang="en-US" sz="900" dirty="0" smtClean="0"/>
              <a:t>/advice/what-are-</a:t>
            </a:r>
            <a:r>
              <a:rPr lang="en-US" sz="900" dirty="0" err="1" smtClean="0"/>
              <a:t>problemsolving</a:t>
            </a:r>
            <a:r>
              <a:rPr lang="en-US" sz="900" dirty="0" smtClean="0"/>
              <a:t>-skills-and-why-are-they-important [Accessed 14 Mar. 2018].</a:t>
            </a:r>
          </a:p>
          <a:p>
            <a:r>
              <a:rPr lang="en-US" sz="900" dirty="0" smtClean="0"/>
              <a:t>Business Wales. (2018). </a:t>
            </a:r>
            <a:r>
              <a:rPr lang="en-US" sz="900" i="1" dirty="0" smtClean="0"/>
              <a:t>Understanding Entrepreneurship - The ACRO Model | Big Ideas Wales</a:t>
            </a:r>
            <a:r>
              <a:rPr lang="en-US" sz="900" dirty="0" smtClean="0"/>
              <a:t>. [online] Available at: https://</a:t>
            </a:r>
            <a:r>
              <a:rPr lang="en-US" sz="900" dirty="0" err="1" smtClean="0"/>
              <a:t>businesswales.gov.wales</a:t>
            </a:r>
            <a:r>
              <a:rPr lang="en-US" sz="900" dirty="0" smtClean="0"/>
              <a:t>/</a:t>
            </a:r>
            <a:r>
              <a:rPr lang="en-US" sz="900" dirty="0" err="1" smtClean="0"/>
              <a:t>bigideas</a:t>
            </a:r>
            <a:r>
              <a:rPr lang="en-US" sz="900" dirty="0" smtClean="0"/>
              <a:t>/understanding-entrepreneurship-acro-model [Accessed 13 Mar. 2018].</a:t>
            </a:r>
          </a:p>
          <a:p>
            <a:r>
              <a:rPr lang="en-US" sz="900" dirty="0" smtClean="0"/>
              <a:t>Duke, K. (2017). </a:t>
            </a:r>
            <a:r>
              <a:rPr lang="en-US" sz="900" i="1" dirty="0" smtClean="0"/>
              <a:t>The Importance of Good Communication Skills</a:t>
            </a:r>
            <a:r>
              <a:rPr lang="en-US" sz="900" dirty="0" smtClean="0"/>
              <a:t>. [online] </a:t>
            </a:r>
            <a:r>
              <a:rPr lang="en-US" sz="900" dirty="0" err="1" smtClean="0"/>
              <a:t>Parityprofessionals.co.uk</a:t>
            </a:r>
            <a:r>
              <a:rPr lang="en-US" sz="900" dirty="0" smtClean="0"/>
              <a:t>. Available at: https://</a:t>
            </a:r>
            <a:r>
              <a:rPr lang="en-US" sz="900" dirty="0" err="1" smtClean="0"/>
              <a:t>www.parityprofessionals.co.uk</a:t>
            </a:r>
            <a:r>
              <a:rPr lang="en-US" sz="900" dirty="0" smtClean="0"/>
              <a:t>/blog/2017/06/the-importance-of-good-communication-skills [Accessed 14 Mar. 2018].</a:t>
            </a:r>
          </a:p>
          <a:p>
            <a:r>
              <a:rPr lang="en-US" sz="900" dirty="0" smtClean="0"/>
              <a:t>Elevation Networks. (2016). </a:t>
            </a:r>
            <a:r>
              <a:rPr lang="en-US" sz="900" i="1" dirty="0" smtClean="0"/>
              <a:t>Why leadership skills are important in the workplace - Elevation Networks</a:t>
            </a:r>
            <a:r>
              <a:rPr lang="en-US" sz="900" dirty="0" smtClean="0"/>
              <a:t>. [online] Available at: http://</a:t>
            </a:r>
            <a:r>
              <a:rPr lang="en-US" sz="900" dirty="0" err="1" smtClean="0"/>
              <a:t>www.elevationnetworks.org</a:t>
            </a:r>
            <a:r>
              <a:rPr lang="en-US" sz="900" dirty="0" smtClean="0"/>
              <a:t>/why-leadership-skills-are-important/ [Accessed 14 Mar. 2018].</a:t>
            </a:r>
          </a:p>
          <a:p>
            <a:r>
              <a:rPr lang="en-US" sz="900" dirty="0" smtClean="0"/>
              <a:t>Enterprisetroopers.com. (2016). </a:t>
            </a:r>
            <a:r>
              <a:rPr lang="en-US" sz="900" i="1" dirty="0" smtClean="0"/>
              <a:t>Case Studies – Enterprise Troopers</a:t>
            </a:r>
            <a:r>
              <a:rPr lang="en-US" sz="900" dirty="0" smtClean="0"/>
              <a:t>. [online] Available at: http://</a:t>
            </a:r>
            <a:r>
              <a:rPr lang="en-US" sz="900" dirty="0" err="1" smtClean="0"/>
              <a:t>enterprisetroopers.com</a:t>
            </a:r>
            <a:r>
              <a:rPr lang="en-US" sz="900" dirty="0" smtClean="0"/>
              <a:t>/case-studies/ [Accessed 13 Mar. 2018].</a:t>
            </a:r>
          </a:p>
          <a:p>
            <a:r>
              <a:rPr lang="en-US" sz="900" dirty="0" smtClean="0"/>
              <a:t>Enterprisetroopers.com. (2016). </a:t>
            </a:r>
            <a:r>
              <a:rPr lang="en-US" sz="900" i="1" dirty="0" smtClean="0"/>
              <a:t>Overview – Enterprise Troopers</a:t>
            </a:r>
            <a:r>
              <a:rPr lang="en-US" sz="900" dirty="0" smtClean="0"/>
              <a:t>. [online] Available at: http://</a:t>
            </a:r>
            <a:r>
              <a:rPr lang="en-US" sz="900" dirty="0" err="1" smtClean="0"/>
              <a:t>enterprisetroopers.com</a:t>
            </a:r>
            <a:r>
              <a:rPr lang="en-US" sz="900" dirty="0" smtClean="0"/>
              <a:t>/overview/ [Accessed 13 Mar. 2018].</a:t>
            </a:r>
          </a:p>
          <a:p>
            <a:r>
              <a:rPr lang="en-US" sz="900" dirty="0" smtClean="0"/>
              <a:t>Enterprisetroopers.com. (2016). </a:t>
            </a:r>
            <a:r>
              <a:rPr lang="en-US" sz="900" i="1" dirty="0" smtClean="0"/>
              <a:t>The Enterprise Troopers – Enterprise Troopers</a:t>
            </a:r>
            <a:r>
              <a:rPr lang="en-US" sz="900" dirty="0" smtClean="0"/>
              <a:t>. [online] Available at: http://</a:t>
            </a:r>
            <a:r>
              <a:rPr lang="en-US" sz="900" dirty="0" err="1" smtClean="0"/>
              <a:t>enterprisetroopers.com</a:t>
            </a:r>
            <a:r>
              <a:rPr lang="en-US" sz="900" dirty="0" smtClean="0"/>
              <a:t>/the-enterprise-troopers/ [Accessed 13 Mar. 2018].</a:t>
            </a:r>
          </a:p>
          <a:p>
            <a:r>
              <a:rPr lang="en-US" sz="900" dirty="0" smtClean="0"/>
              <a:t>Kangan Institute, (2018). </a:t>
            </a:r>
            <a:r>
              <a:rPr lang="en-US" sz="900" i="1" dirty="0" smtClean="0"/>
              <a:t>The Importance of Numeracy and Literacy Skills</a:t>
            </a:r>
            <a:r>
              <a:rPr lang="en-US" sz="900" dirty="0" smtClean="0"/>
              <a:t>. [online] Available at: https://</a:t>
            </a:r>
            <a:r>
              <a:rPr lang="en-US" sz="900" dirty="0" err="1" smtClean="0"/>
              <a:t>www.kangan.edu.au</a:t>
            </a:r>
            <a:r>
              <a:rPr lang="en-US" sz="900" dirty="0" smtClean="0"/>
              <a:t>/students/blog/importance-literacy-and-numeracy-skills [Accessed 14 Mar. 2018].</a:t>
            </a:r>
          </a:p>
          <a:p>
            <a:r>
              <a:rPr lang="en-US" sz="900" dirty="0" smtClean="0"/>
              <a:t>Parrish, P. (2016). </a:t>
            </a:r>
            <a:r>
              <a:rPr lang="en-US" sz="900" i="1" dirty="0" smtClean="0"/>
              <a:t>Sue Morgan Head of Enterprise Education Welsh Assembly Government. - </a:t>
            </a:r>
            <a:r>
              <a:rPr lang="en-US" sz="900" i="1" dirty="0" err="1" smtClean="0"/>
              <a:t>ppt</a:t>
            </a:r>
            <a:r>
              <a:rPr lang="en-US" sz="900" i="1" dirty="0" smtClean="0"/>
              <a:t> download</a:t>
            </a:r>
            <a:r>
              <a:rPr lang="en-US" sz="900" dirty="0" smtClean="0"/>
              <a:t>. [online] </a:t>
            </a:r>
            <a:r>
              <a:rPr lang="en-US" sz="900" dirty="0" err="1" smtClean="0"/>
              <a:t>Slideplayer.com</a:t>
            </a:r>
            <a:r>
              <a:rPr lang="en-US" sz="900" dirty="0" smtClean="0"/>
              <a:t>. Available at: http://</a:t>
            </a:r>
            <a:r>
              <a:rPr lang="en-US" sz="900" dirty="0" err="1" smtClean="0"/>
              <a:t>slideplayer.com</a:t>
            </a:r>
            <a:r>
              <a:rPr lang="en-US" sz="900" dirty="0" smtClean="0"/>
              <a:t>/slide/4400027/ [Accessed 13 Mar. 2018].</a:t>
            </a:r>
          </a:p>
          <a:p>
            <a:r>
              <a:rPr lang="en-US" sz="900" dirty="0" smtClean="0"/>
              <a:t>Regional Learning </a:t>
            </a:r>
            <a:r>
              <a:rPr lang="en-US" sz="900" dirty="0" err="1" smtClean="0"/>
              <a:t>Partnership.org.uk</a:t>
            </a:r>
            <a:r>
              <a:rPr lang="en-US" sz="900" dirty="0" smtClean="0"/>
              <a:t>. (2018). </a:t>
            </a:r>
            <a:r>
              <a:rPr lang="en-US" sz="900" i="1" dirty="0" smtClean="0"/>
              <a:t>Entrepreneurship &amp; Enterprise. Opportunities and Observations from South West &amp; Central Wales</a:t>
            </a:r>
            <a:r>
              <a:rPr lang="en-US" sz="900" dirty="0" smtClean="0"/>
              <a:t>. [online] Available at: http://</a:t>
            </a:r>
            <a:r>
              <a:rPr lang="en-US" sz="900" dirty="0" err="1" smtClean="0"/>
              <a:t>www.rlp.org.uk</a:t>
            </a:r>
            <a:r>
              <a:rPr lang="en-US" sz="900" dirty="0" smtClean="0"/>
              <a:t>/</a:t>
            </a:r>
            <a:r>
              <a:rPr lang="en-US" sz="900" dirty="0" err="1" smtClean="0"/>
              <a:t>wp</a:t>
            </a:r>
            <a:r>
              <a:rPr lang="en-US" sz="900" dirty="0" smtClean="0"/>
              <a:t>-content/uploads/</a:t>
            </a:r>
            <a:r>
              <a:rPr lang="en-US" sz="900" dirty="0" err="1" smtClean="0"/>
              <a:t>Enterprise_Scoping_Completed.pdf</a:t>
            </a:r>
            <a:r>
              <a:rPr lang="en-US" sz="900" dirty="0" smtClean="0"/>
              <a:t> [Accessed 13 Mar. 2018].</a:t>
            </a:r>
          </a:p>
          <a:p>
            <a:r>
              <a:rPr lang="en-US" sz="900" dirty="0" smtClean="0"/>
              <a:t>Silver, C., Silver, C., Davies, A., </a:t>
            </a:r>
            <a:r>
              <a:rPr lang="en-US" sz="900" dirty="0" err="1" smtClean="0"/>
              <a:t>Watercutter</a:t>
            </a:r>
            <a:r>
              <a:rPr lang="en-US" sz="900" dirty="0" smtClean="0"/>
              <a:t>, A., Griffith, E., Gonzalez, R., </a:t>
            </a:r>
            <a:r>
              <a:rPr lang="en-US" sz="900" dirty="0" err="1" smtClean="0"/>
              <a:t>Matsakis</a:t>
            </a:r>
            <a:r>
              <a:rPr lang="en-US" sz="900" dirty="0" smtClean="0"/>
              <a:t>, L. and Finley, K. (2011). </a:t>
            </a:r>
            <a:r>
              <a:rPr lang="en-US" sz="900" i="1" dirty="0" smtClean="0"/>
              <a:t>The Importance of Logic and Critical Thinking</a:t>
            </a:r>
            <a:r>
              <a:rPr lang="en-US" sz="900" dirty="0" smtClean="0"/>
              <a:t>. [online] WIRED. Available at: https://</a:t>
            </a:r>
            <a:r>
              <a:rPr lang="en-US" sz="900" dirty="0" err="1" smtClean="0"/>
              <a:t>www.wired.com</a:t>
            </a:r>
            <a:r>
              <a:rPr lang="en-US" sz="900" dirty="0" smtClean="0"/>
              <a:t>/2011/03/the-importance-of-logic-critical-thinking/ [Accessed 14 Mar. 2018].</a:t>
            </a:r>
          </a:p>
          <a:p>
            <a:r>
              <a:rPr lang="en-US" sz="900" dirty="0" err="1" smtClean="0"/>
              <a:t>Spruijt</a:t>
            </a:r>
            <a:r>
              <a:rPr lang="en-US" sz="900" dirty="0" smtClean="0"/>
              <a:t>, J. (2017). </a:t>
            </a:r>
            <a:r>
              <a:rPr lang="en-US" sz="900" i="1" dirty="0" smtClean="0"/>
              <a:t>11 Paradoxes of Entrepreneurial Thinking: why entrepreneurship can hardly be taught</a:t>
            </a:r>
            <a:r>
              <a:rPr lang="en-US" sz="900" dirty="0" smtClean="0"/>
              <a:t>. [online] Open Innovation - Keynotes, Masterclasses &amp; Games. Available at: http://</a:t>
            </a:r>
            <a:r>
              <a:rPr lang="en-US" sz="900" dirty="0" err="1" smtClean="0"/>
              <a:t>www.openinnovation.eu</a:t>
            </a:r>
            <a:r>
              <a:rPr lang="en-US" sz="900" dirty="0" smtClean="0"/>
              <a:t>/17-05-2017/11-paradoxes-of-entrepreneurial-thinking-why-entrepreneurship-can-hardly-be-taught/ [Accessed 15 Mar. 2018].</a:t>
            </a:r>
          </a:p>
          <a:p>
            <a:r>
              <a:rPr lang="en-US" sz="900" dirty="0" smtClean="0"/>
              <a:t/>
            </a:r>
            <a:br>
              <a:rPr lang="en-US" sz="900" dirty="0" smtClean="0"/>
            </a:br>
            <a:r>
              <a:rPr lang="en-US" sz="900" dirty="0" smtClean="0"/>
              <a:t>Welsh </a:t>
            </a:r>
            <a:r>
              <a:rPr lang="en-US" sz="900" dirty="0" err="1" smtClean="0"/>
              <a:t>Governmnet</a:t>
            </a:r>
            <a:r>
              <a:rPr lang="en-US" sz="900" dirty="0" smtClean="0"/>
              <a:t>. (2012). </a:t>
            </a:r>
            <a:r>
              <a:rPr lang="en-US" sz="900" i="1" dirty="0" smtClean="0"/>
              <a:t>Learning and progression in entrepreneurship education</a:t>
            </a:r>
            <a:r>
              <a:rPr lang="en-US" sz="900" dirty="0" smtClean="0"/>
              <a:t>. [online] Available at: http://</a:t>
            </a:r>
            <a:r>
              <a:rPr lang="en-US" sz="900" dirty="0" err="1" smtClean="0"/>
              <a:t>learning.gov.wales</a:t>
            </a:r>
            <a:r>
              <a:rPr lang="en-US" sz="900" dirty="0" smtClean="0"/>
              <a:t>/docs/</a:t>
            </a:r>
            <a:r>
              <a:rPr lang="en-US" sz="900" dirty="0" err="1" smtClean="0"/>
              <a:t>learningwales</a:t>
            </a:r>
            <a:r>
              <a:rPr lang="en-US" sz="900" dirty="0" smtClean="0"/>
              <a:t>/publications/140626-careers-and-the-world-of-work-learning-and-progression-en.pdf [Accessed 13 Mar. 2018].</a:t>
            </a:r>
          </a:p>
          <a:p>
            <a:r>
              <a:rPr lang="en-US" sz="900" dirty="0" err="1" smtClean="0"/>
              <a:t>Wersun</a:t>
            </a:r>
            <a:r>
              <a:rPr lang="en-US" sz="900" dirty="0" smtClean="0"/>
              <a:t>, A. (</a:t>
            </a:r>
            <a:r>
              <a:rPr lang="en-US" sz="900" dirty="0" err="1" smtClean="0"/>
              <a:t>n.d.</a:t>
            </a:r>
            <a:r>
              <a:rPr lang="en-US" sz="900" dirty="0" smtClean="0"/>
              <a:t>). </a:t>
            </a:r>
            <a:r>
              <a:rPr lang="en-US" sz="900" i="1" dirty="0" smtClean="0"/>
              <a:t>Why is employability important? | </a:t>
            </a:r>
            <a:r>
              <a:rPr lang="en-US" sz="900" i="1" dirty="0" err="1" smtClean="0"/>
              <a:t>RealWoRLDFutures</a:t>
            </a:r>
            <a:r>
              <a:rPr lang="en-US" sz="900" i="1" dirty="0" smtClean="0"/>
              <a:t> @CBS | Glasgow Caledonian University | Scotland, UK</a:t>
            </a:r>
            <a:r>
              <a:rPr lang="en-US" sz="900" dirty="0" smtClean="0"/>
              <a:t>. [online] </a:t>
            </a:r>
            <a:r>
              <a:rPr lang="en-US" sz="900" dirty="0" err="1" smtClean="0"/>
              <a:t>Gcu.ac.uk</a:t>
            </a:r>
            <a:r>
              <a:rPr lang="en-US" sz="900" dirty="0" smtClean="0"/>
              <a:t>. Available at: https://</a:t>
            </a:r>
            <a:r>
              <a:rPr lang="en-US" sz="900" dirty="0" err="1" smtClean="0"/>
              <a:t>www.gcu.ac.uk</a:t>
            </a:r>
            <a:r>
              <a:rPr lang="en-US" sz="900" dirty="0" smtClean="0"/>
              <a:t>/</a:t>
            </a:r>
            <a:r>
              <a:rPr lang="en-US" sz="900" dirty="0" err="1" smtClean="0"/>
              <a:t>cbsrealworldfutures</a:t>
            </a:r>
            <a:r>
              <a:rPr lang="en-US" sz="900" dirty="0" smtClean="0"/>
              <a:t>/</a:t>
            </a:r>
            <a:r>
              <a:rPr lang="en-US" sz="900" dirty="0" err="1" smtClean="0"/>
              <a:t>whyemployability</a:t>
            </a:r>
            <a:r>
              <a:rPr lang="en-US" sz="900" dirty="0" smtClean="0"/>
              <a:t>/ [Accessed 14 Mar. 2018].</a:t>
            </a:r>
          </a:p>
        </p:txBody>
      </p:sp>
    </p:spTree>
    <p:extLst>
      <p:ext uri="{BB962C8B-B14F-4D97-AF65-F5344CB8AC3E}">
        <p14:creationId xmlns:p14="http://schemas.microsoft.com/office/powerpoint/2010/main" val="73516938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4613</TotalTime>
  <Words>822</Words>
  <Application>Microsoft Office PowerPoint</Application>
  <PresentationFormat>Widescreen</PresentationFormat>
  <Paragraphs>123</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Mangal</vt:lpstr>
      <vt:lpstr>Wingdings 3</vt:lpstr>
      <vt:lpstr>Wisp</vt:lpstr>
      <vt:lpstr>PowerPoint Presentation</vt:lpstr>
      <vt:lpstr>PowerPoint Presentation</vt:lpstr>
      <vt:lpstr>PowerPoint Presentation</vt:lpstr>
      <vt:lpstr>PowerPoint Presentation</vt:lpstr>
      <vt:lpstr>How enterprise troopers encourage entrepreneurial thinking skills</vt:lpstr>
      <vt:lpstr>Other skills developed</vt:lpstr>
      <vt:lpstr>Why children need these skills ?</vt:lpstr>
      <vt:lpstr>How do Enterprise  Troopers benefit the  Learners?</vt:lpstr>
      <vt:lpstr>Recommendations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wojtasinska</dc:creator>
  <cp:lastModifiedBy>Anna Wojtasinska (P145418)</cp:lastModifiedBy>
  <cp:revision>58</cp:revision>
  <dcterms:created xsi:type="dcterms:W3CDTF">2018-03-12T18:06:41Z</dcterms:created>
  <dcterms:modified xsi:type="dcterms:W3CDTF">2018-03-16T10:45:46Z</dcterms:modified>
</cp:coreProperties>
</file>