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95" r:id="rId5"/>
    <p:sldId id="269" r:id="rId6"/>
    <p:sldId id="270" r:id="rId7"/>
    <p:sldId id="277" r:id="rId8"/>
    <p:sldId id="278" r:id="rId9"/>
    <p:sldId id="279" r:id="rId10"/>
    <p:sldId id="283" r:id="rId11"/>
    <p:sldId id="293" r:id="rId12"/>
    <p:sldId id="276" r:id="rId13"/>
    <p:sldId id="285" r:id="rId14"/>
    <p:sldId id="288" r:id="rId15"/>
    <p:sldId id="289" r:id="rId16"/>
    <p:sldId id="284" r:id="rId17"/>
    <p:sldId id="290" r:id="rId18"/>
    <p:sldId id="272" r:id="rId19"/>
    <p:sldId id="262" r:id="rId20"/>
    <p:sldId id="263" r:id="rId21"/>
    <p:sldId id="264" r:id="rId22"/>
    <p:sldId id="273" r:id="rId23"/>
    <p:sldId id="274" r:id="rId24"/>
    <p:sldId id="275" r:id="rId25"/>
    <p:sldId id="29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612904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8858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31623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83314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42150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2459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13221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7487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36431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91817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7937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19/10/2017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72757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200" b="1" dirty="0" smtClean="0">
                <a:solidFill>
                  <a:schemeClr val="bg1"/>
                </a:solidFill>
              </a:rPr>
              <a:t>CLCS4007</a:t>
            </a:r>
          </a:p>
        </p:txBody>
      </p:sp>
      <p:sp>
        <p:nvSpPr>
          <p:cNvPr id="4" name="Subtitle 2"/>
          <p:cNvSpPr txBox="1">
            <a:spLocks/>
          </p:cNvSpPr>
          <p:nvPr/>
        </p:nvSpPr>
        <p:spPr>
          <a:xfrm>
            <a:off x="1187624" y="3429000"/>
            <a:ext cx="7416824"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4</a:t>
            </a:r>
            <a:r>
              <a:rPr lang="en-GB" sz="3600" dirty="0" smtClean="0">
                <a:solidFill>
                  <a:prstClr val="black"/>
                </a:solidFill>
              </a:rPr>
              <a:t> </a:t>
            </a:r>
            <a:r>
              <a:rPr lang="en-GB" sz="3600" dirty="0">
                <a:solidFill>
                  <a:prstClr val="black"/>
                </a:solidFill>
              </a:rPr>
              <a:t>– </a:t>
            </a:r>
            <a:r>
              <a:rPr lang="en-GB" sz="3600" dirty="0" smtClean="0">
                <a:solidFill>
                  <a:prstClr val="black"/>
                </a:solidFill>
              </a:rPr>
              <a:t>Slaves and Freedmen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198389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400" dirty="0" smtClean="0">
                <a:solidFill>
                  <a:schemeClr val="bg1"/>
                </a:solidFill>
              </a:rPr>
              <a:t>Status of Slaves in the Ancient World</a:t>
            </a:r>
            <a:endParaRPr lang="en-GB" sz="3400"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lnSpcReduction="10000"/>
          </a:bodyPr>
          <a:lstStyle/>
          <a:p>
            <a:r>
              <a:rPr lang="en-GB" dirty="0" err="1">
                <a:solidFill>
                  <a:schemeClr val="bg1"/>
                </a:solidFill>
              </a:rPr>
              <a:t>Natally</a:t>
            </a:r>
            <a:r>
              <a:rPr lang="en-GB" dirty="0">
                <a:solidFill>
                  <a:schemeClr val="bg1"/>
                </a:solidFill>
              </a:rPr>
              <a:t> alienated (alienable = transferable) </a:t>
            </a:r>
          </a:p>
          <a:p>
            <a:pPr lvl="1"/>
            <a:r>
              <a:rPr lang="en-GB" dirty="0" smtClean="0">
                <a:solidFill>
                  <a:schemeClr val="bg1"/>
                </a:solidFill>
              </a:rPr>
              <a:t>Natal </a:t>
            </a:r>
            <a:r>
              <a:rPr lang="en-GB" dirty="0">
                <a:solidFill>
                  <a:schemeClr val="bg1"/>
                </a:solidFill>
              </a:rPr>
              <a:t>alienation = no recognised family </a:t>
            </a:r>
          </a:p>
          <a:p>
            <a:pPr lvl="1"/>
            <a:r>
              <a:rPr lang="en-GB" dirty="0" smtClean="0">
                <a:solidFill>
                  <a:schemeClr val="bg1"/>
                </a:solidFill>
              </a:rPr>
              <a:t>Slaves </a:t>
            </a:r>
            <a:r>
              <a:rPr lang="en-GB" dirty="0">
                <a:solidFill>
                  <a:schemeClr val="bg1"/>
                </a:solidFill>
              </a:rPr>
              <a:t>may have relationships, but they are not recognised in law or respected; children may be sold out of the household, couples divided, partners used sexually by others. </a:t>
            </a:r>
          </a:p>
          <a:p>
            <a:endParaRPr lang="en-GB" sz="1000" dirty="0">
              <a:solidFill>
                <a:schemeClr val="bg1"/>
              </a:solidFill>
            </a:endParaRPr>
          </a:p>
          <a:p>
            <a:r>
              <a:rPr lang="en-GB" dirty="0" smtClean="0">
                <a:solidFill>
                  <a:schemeClr val="bg1"/>
                </a:solidFill>
              </a:rPr>
              <a:t>Slavery </a:t>
            </a:r>
            <a:r>
              <a:rPr lang="en-GB" dirty="0">
                <a:solidFill>
                  <a:schemeClr val="bg1"/>
                </a:solidFill>
              </a:rPr>
              <a:t>originates as commutation of a death sentence; slave owes life to master. </a:t>
            </a:r>
            <a:endParaRPr lang="en-GB" dirty="0" smtClean="0">
              <a:solidFill>
                <a:schemeClr val="bg1"/>
              </a:solidFill>
            </a:endParaRPr>
          </a:p>
          <a:p>
            <a:endParaRPr lang="en-GB" sz="1000" dirty="0">
              <a:solidFill>
                <a:schemeClr val="bg1"/>
              </a:solidFill>
            </a:endParaRPr>
          </a:p>
          <a:p>
            <a:r>
              <a:rPr lang="en-GB" dirty="0">
                <a:solidFill>
                  <a:schemeClr val="bg1"/>
                </a:solidFill>
              </a:rPr>
              <a:t>Generally dishonoured </a:t>
            </a:r>
          </a:p>
          <a:p>
            <a:pPr lvl="1"/>
            <a:r>
              <a:rPr lang="en-GB" dirty="0" smtClean="0">
                <a:solidFill>
                  <a:schemeClr val="bg1"/>
                </a:solidFill>
              </a:rPr>
              <a:t>accorded </a:t>
            </a:r>
            <a:r>
              <a:rPr lang="en-GB" dirty="0">
                <a:solidFill>
                  <a:schemeClr val="bg1"/>
                </a:solidFill>
              </a:rPr>
              <a:t>no respect by society </a:t>
            </a:r>
          </a:p>
          <a:p>
            <a:pPr lvl="1"/>
            <a:r>
              <a:rPr lang="en-GB" dirty="0" smtClean="0">
                <a:solidFill>
                  <a:schemeClr val="bg1"/>
                </a:solidFill>
              </a:rPr>
              <a:t>Slaves </a:t>
            </a:r>
            <a:r>
              <a:rPr lang="en-GB" dirty="0">
                <a:solidFill>
                  <a:schemeClr val="bg1"/>
                </a:solidFill>
              </a:rPr>
              <a:t>have no honour or shame; </a:t>
            </a:r>
            <a:r>
              <a:rPr lang="en-GB" dirty="0" smtClean="0">
                <a:solidFill>
                  <a:schemeClr val="bg1"/>
                </a:solidFill>
              </a:rPr>
              <a:t>often they </a:t>
            </a:r>
            <a:r>
              <a:rPr lang="en-GB" dirty="0">
                <a:solidFill>
                  <a:schemeClr val="bg1"/>
                </a:solidFill>
              </a:rPr>
              <a:t>are likened to </a:t>
            </a:r>
            <a:r>
              <a:rPr lang="en-GB" dirty="0" smtClean="0">
                <a:solidFill>
                  <a:schemeClr val="bg1"/>
                </a:solidFill>
              </a:rPr>
              <a:t>“two-footed stock”, </a:t>
            </a:r>
            <a:r>
              <a:rPr lang="en-GB" dirty="0">
                <a:solidFill>
                  <a:schemeClr val="bg1"/>
                </a:solidFill>
              </a:rPr>
              <a:t>animated tools </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32572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Legal Status</a:t>
            </a:r>
            <a:endParaRPr lang="en-GB" dirty="0">
              <a:solidFill>
                <a:schemeClr val="bg1"/>
              </a:solidFill>
            </a:endParaRPr>
          </a:p>
        </p:txBody>
      </p:sp>
      <p:sp>
        <p:nvSpPr>
          <p:cNvPr id="3" name="Content Placeholder 2"/>
          <p:cNvSpPr>
            <a:spLocks noGrp="1"/>
          </p:cNvSpPr>
          <p:nvPr>
            <p:ph sz="half" idx="1"/>
          </p:nvPr>
        </p:nvSpPr>
        <p:spPr>
          <a:xfrm>
            <a:off x="179512" y="1268760"/>
            <a:ext cx="8568952" cy="792087"/>
          </a:xfrm>
        </p:spPr>
        <p:txBody>
          <a:bodyPr>
            <a:normAutofit fontScale="92500" lnSpcReduction="10000"/>
          </a:bodyPr>
          <a:lstStyle/>
          <a:p>
            <a:r>
              <a:rPr lang="en-GB" dirty="0" smtClean="0">
                <a:solidFill>
                  <a:schemeClr val="bg1"/>
                </a:solidFill>
              </a:rPr>
              <a:t>Legal Status in Athens - as </a:t>
            </a:r>
            <a:r>
              <a:rPr lang="en-GB" dirty="0">
                <a:solidFill>
                  <a:schemeClr val="bg1"/>
                </a:solidFill>
              </a:rPr>
              <a:t>part of a household they were the responsibility of the </a:t>
            </a:r>
            <a:r>
              <a:rPr lang="en-GB" i="1" dirty="0" err="1">
                <a:solidFill>
                  <a:schemeClr val="bg1"/>
                </a:solidFill>
              </a:rPr>
              <a:t>kyrios</a:t>
            </a:r>
            <a:r>
              <a:rPr lang="en-GB" i="1" dirty="0">
                <a:solidFill>
                  <a:schemeClr val="bg1"/>
                </a:solidFill>
              </a:rPr>
              <a:t> </a:t>
            </a:r>
            <a:r>
              <a:rPr lang="en-GB" dirty="0">
                <a:solidFill>
                  <a:schemeClr val="bg1"/>
                </a:solidFill>
              </a:rPr>
              <a:t>(master). </a:t>
            </a:r>
          </a:p>
          <a:p>
            <a:endParaRPr lang="en-GB" dirty="0"/>
          </a:p>
        </p:txBody>
      </p:sp>
      <p:sp>
        <p:nvSpPr>
          <p:cNvPr id="6" name="Content Placeholder 5"/>
          <p:cNvSpPr>
            <a:spLocks noGrp="1"/>
          </p:cNvSpPr>
          <p:nvPr>
            <p:ph sz="half" idx="2"/>
          </p:nvPr>
        </p:nvSpPr>
        <p:spPr>
          <a:xfrm>
            <a:off x="179512" y="2060847"/>
            <a:ext cx="4392488" cy="4248473"/>
          </a:xfrm>
        </p:spPr>
        <p:txBody>
          <a:bodyPr>
            <a:normAutofit fontScale="92500" lnSpcReduction="10000"/>
          </a:bodyPr>
          <a:lstStyle/>
          <a:p>
            <a:r>
              <a:rPr lang="en-GB" dirty="0">
                <a:solidFill>
                  <a:schemeClr val="bg1"/>
                </a:solidFill>
              </a:rPr>
              <a:t>Murder of another‘s slave treated as destruction of property. </a:t>
            </a:r>
          </a:p>
          <a:p>
            <a:r>
              <a:rPr lang="en-GB" dirty="0" smtClean="0">
                <a:solidFill>
                  <a:schemeClr val="bg1"/>
                </a:solidFill>
              </a:rPr>
              <a:t>Killing </a:t>
            </a:r>
            <a:r>
              <a:rPr lang="en-GB" dirty="0">
                <a:solidFill>
                  <a:schemeClr val="bg1"/>
                </a:solidFill>
              </a:rPr>
              <a:t>one‘s slave not subject to penalty (though may bring religious pollution). </a:t>
            </a:r>
          </a:p>
          <a:p>
            <a:r>
              <a:rPr lang="en-GB" dirty="0" smtClean="0">
                <a:solidFill>
                  <a:schemeClr val="bg1"/>
                </a:solidFill>
              </a:rPr>
              <a:t>No </a:t>
            </a:r>
            <a:r>
              <a:rPr lang="en-GB" dirty="0">
                <a:solidFill>
                  <a:schemeClr val="bg1"/>
                </a:solidFill>
              </a:rPr>
              <a:t>right to bring a court case. </a:t>
            </a:r>
          </a:p>
          <a:p>
            <a:r>
              <a:rPr lang="en-GB" dirty="0" smtClean="0">
                <a:solidFill>
                  <a:schemeClr val="bg1"/>
                </a:solidFill>
              </a:rPr>
              <a:t>Testimony </a:t>
            </a:r>
            <a:r>
              <a:rPr lang="en-GB" dirty="0">
                <a:solidFill>
                  <a:schemeClr val="bg1"/>
                </a:solidFill>
              </a:rPr>
              <a:t>only admissible if subject to torture. </a:t>
            </a:r>
          </a:p>
          <a:p>
            <a:endParaRPr lang="en-GB" dirty="0"/>
          </a:p>
        </p:txBody>
      </p:sp>
      <p:sp>
        <p:nvSpPr>
          <p:cNvPr id="8" name="Content Placeholder 2"/>
          <p:cNvSpPr txBox="1">
            <a:spLocks/>
          </p:cNvSpPr>
          <p:nvPr/>
        </p:nvSpPr>
        <p:spPr>
          <a:xfrm>
            <a:off x="4499992" y="2060847"/>
            <a:ext cx="4464496" cy="3744416"/>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Protected by certain </a:t>
            </a:r>
            <a:r>
              <a:rPr lang="en-GB" i="1" dirty="0" err="1" smtClean="0">
                <a:solidFill>
                  <a:schemeClr val="bg1"/>
                </a:solidFill>
              </a:rPr>
              <a:t>graphe</a:t>
            </a:r>
            <a:r>
              <a:rPr lang="en-GB" i="1" dirty="0" smtClean="0">
                <a:solidFill>
                  <a:schemeClr val="bg1"/>
                </a:solidFill>
              </a:rPr>
              <a:t> </a:t>
            </a:r>
            <a:r>
              <a:rPr lang="en-GB" dirty="0" smtClean="0">
                <a:solidFill>
                  <a:schemeClr val="bg1"/>
                </a:solidFill>
              </a:rPr>
              <a:t>(public) laws, e.g. Hubris law. </a:t>
            </a:r>
          </a:p>
          <a:p>
            <a:r>
              <a:rPr lang="en-GB" dirty="0" smtClean="0">
                <a:solidFill>
                  <a:schemeClr val="bg1"/>
                </a:solidFill>
              </a:rPr>
              <a:t>Can seek sanctuary from bad master: </a:t>
            </a:r>
          </a:p>
          <a:p>
            <a:pPr lvl="1"/>
            <a:r>
              <a:rPr lang="en-GB" dirty="0" smtClean="0">
                <a:solidFill>
                  <a:schemeClr val="bg1"/>
                </a:solidFill>
              </a:rPr>
              <a:t>Run to shrine of Theseus. </a:t>
            </a:r>
          </a:p>
          <a:p>
            <a:pPr lvl="1"/>
            <a:r>
              <a:rPr lang="en-GB" dirty="0" smtClean="0">
                <a:solidFill>
                  <a:schemeClr val="bg1"/>
                </a:solidFill>
              </a:rPr>
              <a:t>Demand sale to someone else. </a:t>
            </a:r>
          </a:p>
          <a:p>
            <a:pPr lvl="1"/>
            <a:r>
              <a:rPr lang="en-GB" dirty="0" smtClean="0">
                <a:solidFill>
                  <a:schemeClr val="bg1"/>
                </a:solidFill>
              </a:rPr>
              <a:t>Depends on being able to persuade someone to buy you from your bad master. </a:t>
            </a:r>
          </a:p>
          <a:p>
            <a:endParaRPr lang="en-GB" dirty="0"/>
          </a:p>
        </p:txBody>
      </p:sp>
      <p:sp>
        <p:nvSpPr>
          <p:cNvPr id="9" name="Content Placeholder 3"/>
          <p:cNvSpPr txBox="1">
            <a:spLocks/>
          </p:cNvSpPr>
          <p:nvPr/>
        </p:nvSpPr>
        <p:spPr>
          <a:xfrm>
            <a:off x="179512" y="6093296"/>
            <a:ext cx="8640960" cy="764704"/>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Likewise come under the </a:t>
            </a:r>
            <a:r>
              <a:rPr lang="en-GB" i="1" dirty="0" err="1" smtClean="0">
                <a:solidFill>
                  <a:schemeClr val="bg1"/>
                </a:solidFill>
              </a:rPr>
              <a:t>potestas</a:t>
            </a:r>
            <a:r>
              <a:rPr lang="en-GB" i="1" dirty="0" smtClean="0">
                <a:solidFill>
                  <a:schemeClr val="bg1"/>
                </a:solidFill>
              </a:rPr>
              <a:t> </a:t>
            </a:r>
            <a:r>
              <a:rPr lang="en-GB" dirty="0" smtClean="0">
                <a:solidFill>
                  <a:schemeClr val="bg1"/>
                </a:solidFill>
              </a:rPr>
              <a:t>of the </a:t>
            </a:r>
            <a:r>
              <a:rPr lang="en-GB" i="1" dirty="0" smtClean="0">
                <a:solidFill>
                  <a:schemeClr val="bg1"/>
                </a:solidFill>
              </a:rPr>
              <a:t>paterfamilias </a:t>
            </a:r>
            <a:r>
              <a:rPr lang="en-GB" dirty="0" smtClean="0">
                <a:solidFill>
                  <a:schemeClr val="bg1"/>
                </a:solidFill>
              </a:rPr>
              <a:t>in Roman society. </a:t>
            </a:r>
            <a:endParaRPr lang="en-GB" dirty="0">
              <a:solidFill>
                <a:schemeClr val="bg1"/>
              </a:solidFill>
            </a:endParaRPr>
          </a:p>
        </p:txBody>
      </p:sp>
    </p:spTree>
    <p:extLst>
      <p:ext uri="{BB962C8B-B14F-4D97-AF65-F5344CB8AC3E}">
        <p14:creationId xmlns:p14="http://schemas.microsoft.com/office/powerpoint/2010/main" val="2039613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1"/>
                </a:solidFill>
              </a:rPr>
              <a:t>Suffering of </a:t>
            </a:r>
            <a:r>
              <a:rPr lang="en-GB" dirty="0" smtClean="0">
                <a:solidFill>
                  <a:schemeClr val="bg1"/>
                </a:solidFill>
              </a:rPr>
              <a:t>Slaves</a:t>
            </a:r>
            <a:endParaRPr lang="en-GB" dirty="0">
              <a:solidFill>
                <a:schemeClr val="bg1"/>
              </a:solidFill>
            </a:endParaRPr>
          </a:p>
        </p:txBody>
      </p:sp>
      <p:sp>
        <p:nvSpPr>
          <p:cNvPr id="3" name="Content Placeholder 2"/>
          <p:cNvSpPr>
            <a:spLocks noGrp="1"/>
          </p:cNvSpPr>
          <p:nvPr>
            <p:ph idx="1"/>
          </p:nvPr>
        </p:nvSpPr>
        <p:spPr>
          <a:xfrm>
            <a:off x="107504" y="1600200"/>
            <a:ext cx="9036496" cy="5141168"/>
          </a:xfrm>
        </p:spPr>
        <p:txBody>
          <a:bodyPr/>
          <a:lstStyle/>
          <a:p>
            <a:r>
              <a:rPr lang="en-GB" dirty="0" smtClean="0">
                <a:solidFill>
                  <a:schemeClr val="bg1"/>
                </a:solidFill>
              </a:rPr>
              <a:t>Physical and sexual abuse an ever-present threat – e.g. female maid </a:t>
            </a:r>
            <a:r>
              <a:rPr lang="en-GB" dirty="0">
                <a:solidFill>
                  <a:schemeClr val="bg1"/>
                </a:solidFill>
              </a:rPr>
              <a:t>in </a:t>
            </a:r>
            <a:r>
              <a:rPr lang="en-GB" b="1" dirty="0" err="1" smtClean="0">
                <a:solidFill>
                  <a:schemeClr val="bg1"/>
                </a:solidFill>
              </a:rPr>
              <a:t>Lysias</a:t>
            </a:r>
            <a:r>
              <a:rPr lang="en-GB" b="1" dirty="0" smtClean="0">
                <a:solidFill>
                  <a:schemeClr val="bg1"/>
                </a:solidFill>
              </a:rPr>
              <a:t> 1</a:t>
            </a:r>
            <a:r>
              <a:rPr lang="en-GB" dirty="0" smtClean="0">
                <a:solidFill>
                  <a:schemeClr val="bg1"/>
                </a:solidFill>
              </a:rPr>
              <a:t>; masters impregnating </a:t>
            </a:r>
            <a:r>
              <a:rPr lang="en-GB" dirty="0">
                <a:solidFill>
                  <a:schemeClr val="bg1"/>
                </a:solidFill>
              </a:rPr>
              <a:t>their slaves - </a:t>
            </a:r>
            <a:r>
              <a:rPr lang="en-GB" b="1" dirty="0">
                <a:solidFill>
                  <a:schemeClr val="bg1"/>
                </a:solidFill>
              </a:rPr>
              <a:t>Martial </a:t>
            </a:r>
            <a:r>
              <a:rPr lang="en-GB" b="1" i="1" dirty="0" smtClean="0">
                <a:solidFill>
                  <a:schemeClr val="bg1"/>
                </a:solidFill>
              </a:rPr>
              <a:t>Ep</a:t>
            </a:r>
            <a:r>
              <a:rPr lang="en-GB" b="1" dirty="0" smtClean="0">
                <a:solidFill>
                  <a:schemeClr val="bg1"/>
                </a:solidFill>
              </a:rPr>
              <a:t>. 1.84</a:t>
            </a:r>
            <a:r>
              <a:rPr lang="en-GB" dirty="0" smtClean="0">
                <a:solidFill>
                  <a:schemeClr val="bg1"/>
                </a:solidFill>
              </a:rPr>
              <a:t>.</a:t>
            </a:r>
          </a:p>
          <a:p>
            <a:endParaRPr lang="en-GB" sz="800" dirty="0">
              <a:solidFill>
                <a:schemeClr val="bg1"/>
              </a:solidFill>
            </a:endParaRPr>
          </a:p>
          <a:p>
            <a:r>
              <a:rPr lang="en-GB" dirty="0" smtClean="0">
                <a:solidFill>
                  <a:schemeClr val="bg1"/>
                </a:solidFill>
              </a:rPr>
              <a:t>Household slaves in most cases likely to be better off than those engaged in agriculture and mining:</a:t>
            </a:r>
          </a:p>
          <a:p>
            <a:pPr lvl="1"/>
            <a:r>
              <a:rPr lang="en-GB" dirty="0">
                <a:solidFill>
                  <a:schemeClr val="bg1"/>
                </a:solidFill>
              </a:rPr>
              <a:t>“The men engaged in these mining operations produce unbelievably large revenues for their masters, but as a result of their underground excavations day and night they become physical wrecks, and because of their extremely bad conditions, their mortality rate is </a:t>
            </a:r>
            <a:r>
              <a:rPr lang="en-GB" dirty="0" smtClean="0">
                <a:solidFill>
                  <a:schemeClr val="bg1"/>
                </a:solidFill>
              </a:rPr>
              <a:t>high.” </a:t>
            </a:r>
            <a:r>
              <a:rPr lang="en-GB" dirty="0">
                <a:solidFill>
                  <a:schemeClr val="bg1"/>
                </a:solidFill>
              </a:rPr>
              <a:t>- </a:t>
            </a:r>
            <a:r>
              <a:rPr lang="en-GB" b="1" dirty="0" err="1">
                <a:solidFill>
                  <a:schemeClr val="bg1"/>
                </a:solidFill>
              </a:rPr>
              <a:t>Diodorus</a:t>
            </a:r>
            <a:r>
              <a:rPr lang="en-GB" b="1" dirty="0">
                <a:solidFill>
                  <a:schemeClr val="bg1"/>
                </a:solidFill>
              </a:rPr>
              <a:t> </a:t>
            </a:r>
            <a:r>
              <a:rPr lang="en-GB" b="1" dirty="0" err="1">
                <a:solidFill>
                  <a:schemeClr val="bg1"/>
                </a:solidFill>
              </a:rPr>
              <a:t>Siculus</a:t>
            </a:r>
            <a:r>
              <a:rPr lang="en-GB" b="1" dirty="0">
                <a:solidFill>
                  <a:schemeClr val="bg1"/>
                </a:solidFill>
              </a:rPr>
              <a:t> </a:t>
            </a:r>
            <a:r>
              <a:rPr lang="en-GB" b="1" dirty="0" smtClean="0">
                <a:solidFill>
                  <a:schemeClr val="bg1"/>
                </a:solidFill>
              </a:rPr>
              <a:t>5.38.1</a:t>
            </a:r>
            <a:r>
              <a:rPr lang="en-GB" dirty="0" smtClean="0">
                <a:solidFill>
                  <a:schemeClr val="bg1"/>
                </a:solidFill>
              </a:rPr>
              <a:t>.</a:t>
            </a:r>
            <a:endParaRPr lang="en-GB" b="1" dirty="0" smtClean="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62353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1008112"/>
          </a:xfrm>
        </p:spPr>
        <p:txBody>
          <a:bodyPr/>
          <a:lstStyle/>
          <a:p>
            <a:r>
              <a:rPr lang="en-GB" dirty="0" smtClean="0">
                <a:solidFill>
                  <a:schemeClr val="bg1"/>
                </a:solidFill>
              </a:rPr>
              <a:t>Injustice</a:t>
            </a:r>
            <a:endParaRPr lang="en-GB" dirty="0"/>
          </a:p>
        </p:txBody>
      </p:sp>
      <p:sp>
        <p:nvSpPr>
          <p:cNvPr id="3" name="Content Placeholder 2"/>
          <p:cNvSpPr>
            <a:spLocks noGrp="1"/>
          </p:cNvSpPr>
          <p:nvPr>
            <p:ph idx="1"/>
          </p:nvPr>
        </p:nvSpPr>
        <p:spPr>
          <a:xfrm>
            <a:off x="179512" y="1124744"/>
            <a:ext cx="8784976" cy="5733256"/>
          </a:xfrm>
        </p:spPr>
        <p:txBody>
          <a:bodyPr>
            <a:normAutofit lnSpcReduction="10000"/>
          </a:bodyPr>
          <a:lstStyle/>
          <a:p>
            <a:pPr marL="137160" indent="0">
              <a:buNone/>
            </a:pPr>
            <a:r>
              <a:rPr lang="en-GB" dirty="0" smtClean="0">
                <a:solidFill>
                  <a:schemeClr val="bg1"/>
                </a:solidFill>
              </a:rPr>
              <a:t>“Soon </a:t>
            </a:r>
            <a:r>
              <a:rPr lang="en-GB" dirty="0">
                <a:solidFill>
                  <a:schemeClr val="bg1"/>
                </a:solidFill>
              </a:rPr>
              <a:t>afterwards one of his own slaves murdered the city-prefect, </a:t>
            </a:r>
            <a:r>
              <a:rPr lang="en-GB" dirty="0" err="1">
                <a:solidFill>
                  <a:schemeClr val="bg1"/>
                </a:solidFill>
              </a:rPr>
              <a:t>Pedanius</a:t>
            </a:r>
            <a:r>
              <a:rPr lang="en-GB" dirty="0">
                <a:solidFill>
                  <a:schemeClr val="bg1"/>
                </a:solidFill>
              </a:rPr>
              <a:t> </a:t>
            </a:r>
            <a:r>
              <a:rPr lang="en-GB" dirty="0" err="1">
                <a:solidFill>
                  <a:schemeClr val="bg1"/>
                </a:solidFill>
              </a:rPr>
              <a:t>Secundus</a:t>
            </a:r>
            <a:r>
              <a:rPr lang="en-GB" dirty="0">
                <a:solidFill>
                  <a:schemeClr val="bg1"/>
                </a:solidFill>
              </a:rPr>
              <a:t>, either because he had been refused his freedom, for which he had made a bargain, or in the jealousy of a love in which he could not </a:t>
            </a:r>
            <a:r>
              <a:rPr lang="en-GB" dirty="0" smtClean="0">
                <a:solidFill>
                  <a:schemeClr val="bg1"/>
                </a:solidFill>
              </a:rPr>
              <a:t>tolerate </a:t>
            </a:r>
            <a:r>
              <a:rPr lang="en-GB" dirty="0">
                <a:solidFill>
                  <a:schemeClr val="bg1"/>
                </a:solidFill>
              </a:rPr>
              <a:t>his master's rivalry. Ancient custom required that the whole slave-establishment which had dwelt under the same roof should be dragged to execution, when a sudden gathering of the populace, which was for saving so many innocent lives, brought matters to actual insurrection… Still, the party which voted for their execution prevailed</a:t>
            </a:r>
            <a:r>
              <a:rPr lang="en-GB" dirty="0" smtClean="0">
                <a:solidFill>
                  <a:schemeClr val="bg1"/>
                </a:solidFill>
              </a:rPr>
              <a:t>.” </a:t>
            </a:r>
            <a:r>
              <a:rPr lang="en-GB" dirty="0">
                <a:solidFill>
                  <a:schemeClr val="bg1"/>
                </a:solidFill>
              </a:rPr>
              <a:t>– </a:t>
            </a:r>
            <a:r>
              <a:rPr lang="en-GB" b="1" dirty="0">
                <a:solidFill>
                  <a:schemeClr val="bg1"/>
                </a:solidFill>
              </a:rPr>
              <a:t>Tacitus </a:t>
            </a:r>
            <a:r>
              <a:rPr lang="en-GB" b="1" i="1" dirty="0">
                <a:solidFill>
                  <a:schemeClr val="bg1"/>
                </a:solidFill>
              </a:rPr>
              <a:t>Annals </a:t>
            </a:r>
            <a:r>
              <a:rPr lang="en-GB" b="1" dirty="0">
                <a:solidFill>
                  <a:schemeClr val="bg1"/>
                </a:solidFill>
              </a:rPr>
              <a:t>14.42. </a:t>
            </a:r>
            <a:endParaRPr lang="en-GB" dirty="0">
              <a:solidFill>
                <a:schemeClr val="bg1"/>
              </a:solidFill>
            </a:endParaRPr>
          </a:p>
          <a:p>
            <a:endParaRPr lang="en-GB" sz="900" b="1" dirty="0" smtClean="0">
              <a:solidFill>
                <a:schemeClr val="bg1"/>
              </a:solidFill>
            </a:endParaRPr>
          </a:p>
          <a:p>
            <a:r>
              <a:rPr lang="en-GB" b="1" dirty="0" smtClean="0">
                <a:solidFill>
                  <a:schemeClr val="bg1"/>
                </a:solidFill>
              </a:rPr>
              <a:t>Resulted </a:t>
            </a:r>
            <a:r>
              <a:rPr lang="en-GB" b="1" dirty="0">
                <a:solidFill>
                  <a:schemeClr val="bg1"/>
                </a:solidFill>
              </a:rPr>
              <a:t>in the execution of 400 slaves (AD 61). </a:t>
            </a:r>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3815838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
            <a:ext cx="8640960" cy="1052735"/>
          </a:xfrm>
        </p:spPr>
        <p:txBody>
          <a:bodyPr/>
          <a:lstStyle/>
          <a:p>
            <a:r>
              <a:rPr lang="en-GB" dirty="0" smtClean="0">
                <a:solidFill>
                  <a:schemeClr val="bg1"/>
                </a:solidFill>
              </a:rPr>
              <a:t>Cruelty</a:t>
            </a:r>
            <a:endParaRPr lang="en-GB" dirty="0"/>
          </a:p>
        </p:txBody>
      </p:sp>
      <p:sp>
        <p:nvSpPr>
          <p:cNvPr id="3" name="Content Placeholder 2"/>
          <p:cNvSpPr>
            <a:spLocks noGrp="1"/>
          </p:cNvSpPr>
          <p:nvPr>
            <p:ph idx="1"/>
          </p:nvPr>
        </p:nvSpPr>
        <p:spPr>
          <a:xfrm>
            <a:off x="0" y="908720"/>
            <a:ext cx="9144000" cy="3816424"/>
          </a:xfrm>
        </p:spPr>
        <p:txBody>
          <a:bodyPr>
            <a:normAutofit fontScale="85000" lnSpcReduction="10000"/>
          </a:bodyPr>
          <a:lstStyle/>
          <a:p>
            <a:pPr marL="137160" indent="0">
              <a:buNone/>
            </a:pPr>
            <a:r>
              <a:rPr lang="en-GB" dirty="0" smtClean="0">
                <a:solidFill>
                  <a:schemeClr val="bg1"/>
                </a:solidFill>
              </a:rPr>
              <a:t>“This </a:t>
            </a:r>
            <a:r>
              <a:rPr lang="en-GB" dirty="0">
                <a:solidFill>
                  <a:schemeClr val="bg1"/>
                </a:solidFill>
              </a:rPr>
              <a:t>same year [</a:t>
            </a:r>
            <a:r>
              <a:rPr lang="en-GB" b="1" dirty="0">
                <a:solidFill>
                  <a:schemeClr val="bg1"/>
                </a:solidFill>
              </a:rPr>
              <a:t>15 BC</a:t>
            </a:r>
            <a:r>
              <a:rPr lang="en-GB" dirty="0" smtClean="0">
                <a:solidFill>
                  <a:schemeClr val="bg1"/>
                </a:solidFill>
              </a:rPr>
              <a:t>] </a:t>
            </a:r>
            <a:r>
              <a:rPr lang="en-GB" dirty="0" err="1" smtClean="0">
                <a:solidFill>
                  <a:schemeClr val="bg1"/>
                </a:solidFill>
              </a:rPr>
              <a:t>Vedius</a:t>
            </a:r>
            <a:r>
              <a:rPr lang="en-GB" dirty="0" smtClean="0">
                <a:solidFill>
                  <a:schemeClr val="bg1"/>
                </a:solidFill>
              </a:rPr>
              <a:t> </a:t>
            </a:r>
            <a:r>
              <a:rPr lang="en-GB" dirty="0" err="1">
                <a:solidFill>
                  <a:schemeClr val="bg1"/>
                </a:solidFill>
              </a:rPr>
              <a:t>Pollio</a:t>
            </a:r>
            <a:r>
              <a:rPr lang="en-GB" dirty="0">
                <a:solidFill>
                  <a:schemeClr val="bg1"/>
                </a:solidFill>
              </a:rPr>
              <a:t> </a:t>
            </a:r>
            <a:r>
              <a:rPr lang="en-GB" dirty="0" smtClean="0">
                <a:solidFill>
                  <a:schemeClr val="bg1"/>
                </a:solidFill>
              </a:rPr>
              <a:t>died… he </a:t>
            </a:r>
            <a:r>
              <a:rPr lang="en-GB" dirty="0">
                <a:solidFill>
                  <a:schemeClr val="bg1"/>
                </a:solidFill>
              </a:rPr>
              <a:t>had become very famous for his wealth and for his cruelty… </a:t>
            </a:r>
            <a:r>
              <a:rPr lang="en-GB" b="1" dirty="0">
                <a:solidFill>
                  <a:schemeClr val="bg1"/>
                </a:solidFill>
              </a:rPr>
              <a:t>he kept in reservoirs huge lampreys that had been trained to eat men</a:t>
            </a:r>
            <a:r>
              <a:rPr lang="en-GB" dirty="0">
                <a:solidFill>
                  <a:schemeClr val="bg1"/>
                </a:solidFill>
              </a:rPr>
              <a:t>, </a:t>
            </a:r>
            <a:r>
              <a:rPr lang="en-GB" b="1" dirty="0">
                <a:solidFill>
                  <a:schemeClr val="bg1"/>
                </a:solidFill>
              </a:rPr>
              <a:t>and he was accustomed to throw to them such of his slaves as he desired to put to death</a:t>
            </a:r>
            <a:r>
              <a:rPr lang="en-GB" dirty="0">
                <a:solidFill>
                  <a:schemeClr val="bg1"/>
                </a:solidFill>
              </a:rPr>
              <a:t>. Once, when he was entertaining Augustus, his cup-bearer broke a crystal goblet, and without regard for his guest, </a:t>
            </a:r>
            <a:r>
              <a:rPr lang="en-GB" dirty="0" err="1">
                <a:solidFill>
                  <a:schemeClr val="bg1"/>
                </a:solidFill>
              </a:rPr>
              <a:t>Pollio</a:t>
            </a:r>
            <a:r>
              <a:rPr lang="en-GB" dirty="0">
                <a:solidFill>
                  <a:schemeClr val="bg1"/>
                </a:solidFill>
              </a:rPr>
              <a:t> ordered the fellow to be thrown to the lampreys. Hereupon the slave fell on his knees before Augustus and supplicated </a:t>
            </a:r>
            <a:r>
              <a:rPr lang="en-GB" dirty="0" smtClean="0">
                <a:solidFill>
                  <a:schemeClr val="bg1"/>
                </a:solidFill>
              </a:rPr>
              <a:t>him… [</a:t>
            </a:r>
            <a:r>
              <a:rPr lang="en-GB" dirty="0" err="1" smtClean="0">
                <a:solidFill>
                  <a:schemeClr val="bg1"/>
                </a:solidFill>
              </a:rPr>
              <a:t>Vedius</a:t>
            </a:r>
            <a:r>
              <a:rPr lang="en-GB" dirty="0" smtClean="0">
                <a:solidFill>
                  <a:schemeClr val="bg1"/>
                </a:solidFill>
              </a:rPr>
              <a:t>] </a:t>
            </a:r>
            <a:r>
              <a:rPr lang="en-GB" dirty="0">
                <a:solidFill>
                  <a:schemeClr val="bg1"/>
                </a:solidFill>
              </a:rPr>
              <a:t>could not punish his servant for what Augustus also had done, he held his peace, though much against his will</a:t>
            </a:r>
            <a:r>
              <a:rPr lang="en-GB" dirty="0" smtClean="0">
                <a:solidFill>
                  <a:schemeClr val="bg1"/>
                </a:solidFill>
              </a:rPr>
              <a:t>…” </a:t>
            </a:r>
            <a:r>
              <a:rPr lang="en-GB" b="1" dirty="0">
                <a:solidFill>
                  <a:schemeClr val="bg1"/>
                </a:solidFill>
              </a:rPr>
              <a:t>Cassius </a:t>
            </a:r>
            <a:r>
              <a:rPr lang="en-GB" b="1" dirty="0" err="1">
                <a:solidFill>
                  <a:schemeClr val="bg1"/>
                </a:solidFill>
              </a:rPr>
              <a:t>Dio</a:t>
            </a:r>
            <a:r>
              <a:rPr lang="en-GB" b="1" dirty="0">
                <a:solidFill>
                  <a:schemeClr val="bg1"/>
                </a:solidFill>
              </a:rPr>
              <a:t> 54.23.</a:t>
            </a:r>
            <a:endParaRPr lang="en-GB" dirty="0">
              <a:solidFill>
                <a:schemeClr val="bg1"/>
              </a:solidFill>
            </a:endParaRP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4675569"/>
            <a:ext cx="3168352" cy="2006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4671377"/>
            <a:ext cx="3046474" cy="2010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528" y="4678815"/>
            <a:ext cx="1928550" cy="2003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4884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568952" cy="6165304"/>
          </a:xfrm>
        </p:spPr>
        <p:txBody>
          <a:bodyPr/>
          <a:lstStyle/>
          <a:p>
            <a:pPr>
              <a:buNone/>
            </a:pPr>
            <a:endParaRPr lang="en-GB" dirty="0" smtClean="0"/>
          </a:p>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Number and Origins</a:t>
            </a:r>
            <a:endParaRPr lang="en-GB" sz="6000" b="1" dirty="0">
              <a:solidFill>
                <a:schemeClr val="bg1"/>
              </a:solidFill>
            </a:endParaRPr>
          </a:p>
        </p:txBody>
      </p:sp>
    </p:spTree>
    <p:extLst>
      <p:ext uri="{BB962C8B-B14F-4D97-AF65-F5344CB8AC3E}">
        <p14:creationId xmlns:p14="http://schemas.microsoft.com/office/powerpoint/2010/main" val="1836523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Number of Slaves in Athens</a:t>
            </a:r>
            <a:endParaRPr lang="en-GB" dirty="0">
              <a:solidFill>
                <a:schemeClr val="bg1"/>
              </a:solidFill>
            </a:endParaRPr>
          </a:p>
        </p:txBody>
      </p:sp>
      <p:sp>
        <p:nvSpPr>
          <p:cNvPr id="3" name="Content Placeholder 2"/>
          <p:cNvSpPr>
            <a:spLocks noGrp="1"/>
          </p:cNvSpPr>
          <p:nvPr>
            <p:ph idx="1"/>
          </p:nvPr>
        </p:nvSpPr>
        <p:spPr>
          <a:xfrm>
            <a:off x="107504" y="1600200"/>
            <a:ext cx="8856984" cy="5257800"/>
          </a:xfrm>
        </p:spPr>
        <p:txBody>
          <a:bodyPr>
            <a:normAutofit fontScale="85000" lnSpcReduction="10000"/>
          </a:bodyPr>
          <a:lstStyle/>
          <a:p>
            <a:r>
              <a:rPr lang="en-GB" dirty="0">
                <a:solidFill>
                  <a:schemeClr val="bg1"/>
                </a:solidFill>
              </a:rPr>
              <a:t>Highly </a:t>
            </a:r>
            <a:r>
              <a:rPr lang="en-GB" dirty="0" smtClean="0">
                <a:solidFill>
                  <a:schemeClr val="bg1"/>
                </a:solidFill>
              </a:rPr>
              <a:t>debated </a:t>
            </a:r>
            <a:r>
              <a:rPr lang="en-GB" dirty="0">
                <a:solidFill>
                  <a:schemeClr val="bg1"/>
                </a:solidFill>
              </a:rPr>
              <a:t>– little reliable statistical evidence. </a:t>
            </a:r>
          </a:p>
          <a:p>
            <a:endParaRPr lang="en-GB" sz="200" dirty="0" smtClean="0">
              <a:solidFill>
                <a:schemeClr val="bg1"/>
              </a:solidFill>
            </a:endParaRPr>
          </a:p>
          <a:p>
            <a:r>
              <a:rPr lang="en-GB" dirty="0" smtClean="0">
                <a:solidFill>
                  <a:schemeClr val="bg1"/>
                </a:solidFill>
              </a:rPr>
              <a:t>Minimum </a:t>
            </a:r>
            <a:r>
              <a:rPr lang="en-GB" dirty="0">
                <a:solidFill>
                  <a:schemeClr val="bg1"/>
                </a:solidFill>
              </a:rPr>
              <a:t>c. 11,000 working in the </a:t>
            </a:r>
            <a:r>
              <a:rPr lang="en-GB" dirty="0" err="1">
                <a:solidFill>
                  <a:schemeClr val="bg1"/>
                </a:solidFill>
              </a:rPr>
              <a:t>Laurium</a:t>
            </a:r>
            <a:r>
              <a:rPr lang="en-GB" dirty="0">
                <a:solidFill>
                  <a:schemeClr val="bg1"/>
                </a:solidFill>
              </a:rPr>
              <a:t>, mining and processing ores and earths (esp. silver and lead, but also copper and ochre among others). </a:t>
            </a:r>
          </a:p>
          <a:p>
            <a:endParaRPr lang="en-GB" sz="200" dirty="0" smtClean="0">
              <a:solidFill>
                <a:schemeClr val="bg1"/>
              </a:solidFill>
            </a:endParaRPr>
          </a:p>
          <a:p>
            <a:r>
              <a:rPr lang="en-GB" dirty="0" smtClean="0">
                <a:solidFill>
                  <a:schemeClr val="bg1"/>
                </a:solidFill>
              </a:rPr>
              <a:t>If </a:t>
            </a:r>
            <a:r>
              <a:rPr lang="en-GB" dirty="0">
                <a:solidFill>
                  <a:schemeClr val="bg1"/>
                </a:solidFill>
              </a:rPr>
              <a:t>we assume </a:t>
            </a:r>
            <a:r>
              <a:rPr lang="en-GB" dirty="0" smtClean="0">
                <a:solidFill>
                  <a:schemeClr val="bg1"/>
                </a:solidFill>
              </a:rPr>
              <a:t>an average </a:t>
            </a:r>
            <a:r>
              <a:rPr lang="en-GB" dirty="0">
                <a:solidFill>
                  <a:schemeClr val="bg1"/>
                </a:solidFill>
              </a:rPr>
              <a:t>of 1 slave per free </a:t>
            </a:r>
            <a:r>
              <a:rPr lang="en-GB" i="1" dirty="0" err="1" smtClean="0">
                <a:solidFill>
                  <a:schemeClr val="bg1"/>
                </a:solidFill>
              </a:rPr>
              <a:t>oikos</a:t>
            </a:r>
            <a:r>
              <a:rPr lang="en-GB" dirty="0" smtClean="0">
                <a:solidFill>
                  <a:schemeClr val="bg1"/>
                </a:solidFill>
              </a:rPr>
              <a:t> </a:t>
            </a:r>
            <a:r>
              <a:rPr lang="en-GB" dirty="0">
                <a:solidFill>
                  <a:schemeClr val="bg1"/>
                </a:solidFill>
              </a:rPr>
              <a:t>= another 40,000 </a:t>
            </a:r>
          </a:p>
          <a:p>
            <a:pPr lvl="1"/>
            <a:r>
              <a:rPr lang="en-GB" dirty="0" smtClean="0">
                <a:solidFill>
                  <a:schemeClr val="bg1"/>
                </a:solidFill>
              </a:rPr>
              <a:t>c</a:t>
            </a:r>
            <a:r>
              <a:rPr lang="en-GB" dirty="0">
                <a:solidFill>
                  <a:schemeClr val="bg1"/>
                </a:solidFill>
              </a:rPr>
              <a:t>. 30,000 (citizen) + c. 10,000 (</a:t>
            </a:r>
            <a:r>
              <a:rPr lang="en-GB" dirty="0" err="1">
                <a:solidFill>
                  <a:schemeClr val="bg1"/>
                </a:solidFill>
              </a:rPr>
              <a:t>metic</a:t>
            </a:r>
            <a:r>
              <a:rPr lang="en-GB" dirty="0">
                <a:solidFill>
                  <a:schemeClr val="bg1"/>
                </a:solidFill>
              </a:rPr>
              <a:t>). </a:t>
            </a:r>
          </a:p>
          <a:p>
            <a:endParaRPr lang="en-GB" sz="200" dirty="0">
              <a:solidFill>
                <a:schemeClr val="bg1"/>
              </a:solidFill>
            </a:endParaRPr>
          </a:p>
          <a:p>
            <a:r>
              <a:rPr lang="en-GB" dirty="0" smtClean="0">
                <a:solidFill>
                  <a:schemeClr val="bg1"/>
                </a:solidFill>
              </a:rPr>
              <a:t>Lit</a:t>
            </a:r>
            <a:r>
              <a:rPr lang="en-GB" dirty="0">
                <a:solidFill>
                  <a:schemeClr val="bg1"/>
                </a:solidFill>
              </a:rPr>
              <a:t>. sources say </a:t>
            </a:r>
            <a:r>
              <a:rPr lang="en-GB" dirty="0" smtClean="0">
                <a:solidFill>
                  <a:schemeClr val="bg1"/>
                </a:solidFill>
              </a:rPr>
              <a:t>‘more </a:t>
            </a:r>
            <a:r>
              <a:rPr lang="en-GB" dirty="0">
                <a:solidFill>
                  <a:schemeClr val="bg1"/>
                </a:solidFill>
              </a:rPr>
              <a:t>than 150,000‘ in 338 BC (</a:t>
            </a:r>
            <a:r>
              <a:rPr lang="en-GB" dirty="0" err="1">
                <a:solidFill>
                  <a:schemeClr val="bg1"/>
                </a:solidFill>
              </a:rPr>
              <a:t>Hyperides</a:t>
            </a:r>
            <a:r>
              <a:rPr lang="en-GB" dirty="0">
                <a:solidFill>
                  <a:schemeClr val="bg1"/>
                </a:solidFill>
              </a:rPr>
              <a:t>) and </a:t>
            </a:r>
            <a:r>
              <a:rPr lang="en-GB" dirty="0" smtClean="0">
                <a:solidFill>
                  <a:schemeClr val="bg1"/>
                </a:solidFill>
              </a:rPr>
              <a:t>‘400,000</a:t>
            </a:r>
            <a:r>
              <a:rPr lang="en-GB" dirty="0">
                <a:solidFill>
                  <a:schemeClr val="bg1"/>
                </a:solidFill>
              </a:rPr>
              <a:t>‘ in 317 BC (</a:t>
            </a:r>
            <a:r>
              <a:rPr lang="en-GB" dirty="0" err="1">
                <a:solidFill>
                  <a:schemeClr val="bg1"/>
                </a:solidFill>
              </a:rPr>
              <a:t>Ctesicles</a:t>
            </a:r>
            <a:r>
              <a:rPr lang="en-GB" dirty="0">
                <a:solidFill>
                  <a:schemeClr val="bg1"/>
                </a:solidFill>
              </a:rPr>
              <a:t> quoted by </a:t>
            </a:r>
            <a:r>
              <a:rPr lang="en-GB" dirty="0" err="1">
                <a:solidFill>
                  <a:schemeClr val="bg1"/>
                </a:solidFill>
              </a:rPr>
              <a:t>Athenaeus</a:t>
            </a:r>
            <a:r>
              <a:rPr lang="en-GB" dirty="0">
                <a:solidFill>
                  <a:schemeClr val="bg1"/>
                </a:solidFill>
              </a:rPr>
              <a:t>); variation suggests guesses</a:t>
            </a:r>
            <a:r>
              <a:rPr lang="en-GB" dirty="0" smtClean="0">
                <a:solidFill>
                  <a:schemeClr val="bg1"/>
                </a:solidFill>
              </a:rPr>
              <a:t>.</a:t>
            </a:r>
          </a:p>
          <a:p>
            <a:endParaRPr lang="en-GB" sz="200" dirty="0">
              <a:solidFill>
                <a:schemeClr val="bg1"/>
              </a:solidFill>
            </a:endParaRPr>
          </a:p>
          <a:p>
            <a:r>
              <a:rPr lang="en-GB" dirty="0" smtClean="0">
                <a:solidFill>
                  <a:schemeClr val="bg1"/>
                </a:solidFill>
              </a:rPr>
              <a:t> Some concerns expressed over the number of slaves that existed </a:t>
            </a:r>
            <a:r>
              <a:rPr lang="en-GB" dirty="0">
                <a:solidFill>
                  <a:schemeClr val="bg1"/>
                </a:solidFill>
              </a:rPr>
              <a:t>- </a:t>
            </a:r>
            <a:r>
              <a:rPr lang="en-GB" b="1" dirty="0" err="1">
                <a:solidFill>
                  <a:schemeClr val="bg1"/>
                </a:solidFill>
              </a:rPr>
              <a:t>Lysias</a:t>
            </a:r>
            <a:r>
              <a:rPr lang="en-GB" b="1" dirty="0">
                <a:solidFill>
                  <a:schemeClr val="bg1"/>
                </a:solidFill>
              </a:rPr>
              <a:t> </a:t>
            </a:r>
            <a:r>
              <a:rPr lang="en-GB" b="1" i="1" dirty="0">
                <a:solidFill>
                  <a:schemeClr val="bg1"/>
                </a:solidFill>
              </a:rPr>
              <a:t>For </a:t>
            </a:r>
            <a:r>
              <a:rPr lang="en-GB" b="1" i="1" dirty="0" err="1">
                <a:solidFill>
                  <a:schemeClr val="bg1"/>
                </a:solidFill>
              </a:rPr>
              <a:t>Callias</a:t>
            </a:r>
            <a:r>
              <a:rPr lang="en-GB" b="1" i="1" dirty="0">
                <a:solidFill>
                  <a:schemeClr val="bg1"/>
                </a:solidFill>
              </a:rPr>
              <a:t> </a:t>
            </a:r>
            <a:r>
              <a:rPr lang="en-GB" b="1" dirty="0" smtClean="0">
                <a:solidFill>
                  <a:schemeClr val="bg1"/>
                </a:solidFill>
              </a:rPr>
              <a:t>5.5 </a:t>
            </a:r>
            <a:r>
              <a:rPr lang="en-GB" dirty="0" smtClean="0">
                <a:solidFill>
                  <a:schemeClr val="bg1"/>
                </a:solidFill>
              </a:rPr>
              <a:t>(accused by his slave of temple robbery) </a:t>
            </a:r>
            <a:r>
              <a:rPr lang="en-GB" dirty="0">
                <a:solidFill>
                  <a:schemeClr val="bg1"/>
                </a:solidFill>
              </a:rPr>
              <a:t>- </a:t>
            </a:r>
            <a:r>
              <a:rPr lang="en-GB" b="1" dirty="0">
                <a:solidFill>
                  <a:schemeClr val="bg1"/>
                </a:solidFill>
              </a:rPr>
              <a:t>Plato </a:t>
            </a:r>
            <a:r>
              <a:rPr lang="en-GB" b="1" i="1" dirty="0">
                <a:solidFill>
                  <a:schemeClr val="bg1"/>
                </a:solidFill>
              </a:rPr>
              <a:t>The Republic </a:t>
            </a:r>
            <a:r>
              <a:rPr lang="en-GB" b="1" dirty="0">
                <a:solidFill>
                  <a:schemeClr val="bg1"/>
                </a:solidFill>
              </a:rPr>
              <a:t>book </a:t>
            </a:r>
            <a:r>
              <a:rPr lang="en-GB" b="1" dirty="0" smtClean="0">
                <a:solidFill>
                  <a:schemeClr val="bg1"/>
                </a:solidFill>
              </a:rPr>
              <a:t>9 </a:t>
            </a:r>
            <a:r>
              <a:rPr lang="en-GB" dirty="0" smtClean="0">
                <a:solidFill>
                  <a:schemeClr val="bg1"/>
                </a:solidFill>
              </a:rPr>
              <a:t>(slavery only sustainable through common interests of freemen). </a:t>
            </a:r>
          </a:p>
          <a:p>
            <a:endParaRPr lang="en-GB" sz="400" dirty="0">
              <a:solidFill>
                <a:schemeClr val="bg1"/>
              </a:solidFill>
            </a:endParaRPr>
          </a:p>
        </p:txBody>
      </p:sp>
    </p:spTree>
    <p:extLst>
      <p:ext uri="{BB962C8B-B14F-4D97-AF65-F5344CB8AC3E}">
        <p14:creationId xmlns:p14="http://schemas.microsoft.com/office/powerpoint/2010/main" val="2533628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dirty="0" smtClean="0">
                <a:solidFill>
                  <a:schemeClr val="bg1"/>
                </a:solidFill>
              </a:rPr>
              <a:t>Origins</a:t>
            </a:r>
            <a:endParaRPr lang="en-GB" dirty="0">
              <a:solidFill>
                <a:schemeClr val="bg1"/>
              </a:solidFill>
            </a:endParaRPr>
          </a:p>
        </p:txBody>
      </p:sp>
      <p:sp>
        <p:nvSpPr>
          <p:cNvPr id="3" name="Content Placeholder 2"/>
          <p:cNvSpPr>
            <a:spLocks noGrp="1"/>
          </p:cNvSpPr>
          <p:nvPr>
            <p:ph idx="1"/>
          </p:nvPr>
        </p:nvSpPr>
        <p:spPr>
          <a:xfrm>
            <a:off x="107504" y="1340768"/>
            <a:ext cx="8928992" cy="5517232"/>
          </a:xfrm>
        </p:spPr>
        <p:txBody>
          <a:bodyPr>
            <a:normAutofit fontScale="92500" lnSpcReduction="20000"/>
          </a:bodyPr>
          <a:lstStyle/>
          <a:p>
            <a:r>
              <a:rPr lang="en-GB" dirty="0">
                <a:solidFill>
                  <a:schemeClr val="bg1"/>
                </a:solidFill>
              </a:rPr>
              <a:t>Athenians could not be made slaves (except in very extreme circumstances) </a:t>
            </a:r>
          </a:p>
          <a:p>
            <a:pPr lvl="1"/>
            <a:r>
              <a:rPr lang="en-GB" dirty="0" smtClean="0">
                <a:solidFill>
                  <a:schemeClr val="bg1"/>
                </a:solidFill>
              </a:rPr>
              <a:t>abolition </a:t>
            </a:r>
            <a:r>
              <a:rPr lang="en-GB" dirty="0">
                <a:solidFill>
                  <a:schemeClr val="bg1"/>
                </a:solidFill>
              </a:rPr>
              <a:t>of debt-slavery by </a:t>
            </a:r>
            <a:r>
              <a:rPr lang="en-GB" dirty="0" err="1">
                <a:solidFill>
                  <a:schemeClr val="bg1"/>
                </a:solidFill>
              </a:rPr>
              <a:t>Solon</a:t>
            </a:r>
            <a:r>
              <a:rPr lang="en-GB" dirty="0">
                <a:solidFill>
                  <a:schemeClr val="bg1"/>
                </a:solidFill>
              </a:rPr>
              <a:t>. </a:t>
            </a:r>
          </a:p>
          <a:p>
            <a:endParaRPr lang="en-GB" sz="1000" dirty="0" smtClean="0">
              <a:solidFill>
                <a:schemeClr val="bg1"/>
              </a:solidFill>
            </a:endParaRPr>
          </a:p>
          <a:p>
            <a:r>
              <a:rPr lang="en-GB" dirty="0" smtClean="0">
                <a:solidFill>
                  <a:schemeClr val="bg1"/>
                </a:solidFill>
              </a:rPr>
              <a:t>Few </a:t>
            </a:r>
            <a:r>
              <a:rPr lang="en-GB" dirty="0">
                <a:solidFill>
                  <a:schemeClr val="bg1"/>
                </a:solidFill>
              </a:rPr>
              <a:t>house-born (3/45 in </a:t>
            </a:r>
            <a:r>
              <a:rPr lang="en-GB" dirty="0" err="1">
                <a:solidFill>
                  <a:schemeClr val="bg1"/>
                </a:solidFill>
              </a:rPr>
              <a:t>Hermocopidai</a:t>
            </a:r>
            <a:r>
              <a:rPr lang="en-GB" dirty="0">
                <a:solidFill>
                  <a:schemeClr val="bg1"/>
                </a:solidFill>
              </a:rPr>
              <a:t> sales). </a:t>
            </a:r>
          </a:p>
          <a:p>
            <a:endParaRPr lang="en-GB" sz="1000" dirty="0" smtClean="0">
              <a:solidFill>
                <a:schemeClr val="bg1"/>
              </a:solidFill>
            </a:endParaRPr>
          </a:p>
          <a:p>
            <a:r>
              <a:rPr lang="en-GB" dirty="0" smtClean="0">
                <a:solidFill>
                  <a:schemeClr val="bg1"/>
                </a:solidFill>
              </a:rPr>
              <a:t>Predominately </a:t>
            </a:r>
            <a:r>
              <a:rPr lang="en-GB" dirty="0">
                <a:solidFill>
                  <a:schemeClr val="bg1"/>
                </a:solidFill>
              </a:rPr>
              <a:t>purchased in market. </a:t>
            </a:r>
          </a:p>
          <a:p>
            <a:endParaRPr lang="en-GB" sz="1100" dirty="0" smtClean="0">
              <a:solidFill>
                <a:schemeClr val="bg1"/>
              </a:solidFill>
            </a:endParaRPr>
          </a:p>
          <a:p>
            <a:r>
              <a:rPr lang="en-GB" dirty="0" smtClean="0">
                <a:solidFill>
                  <a:schemeClr val="bg1"/>
                </a:solidFill>
              </a:rPr>
              <a:t>Mostly </a:t>
            </a:r>
            <a:r>
              <a:rPr lang="en-GB" dirty="0">
                <a:solidFill>
                  <a:schemeClr val="bg1"/>
                </a:solidFill>
              </a:rPr>
              <a:t>from Black Sea and Asia Minor (modern Turkey). </a:t>
            </a:r>
          </a:p>
          <a:p>
            <a:endParaRPr lang="en-GB" sz="1100" dirty="0" smtClean="0">
              <a:solidFill>
                <a:schemeClr val="bg1"/>
              </a:solidFill>
            </a:endParaRPr>
          </a:p>
          <a:p>
            <a:r>
              <a:rPr lang="en-GB" dirty="0" smtClean="0">
                <a:solidFill>
                  <a:schemeClr val="bg1"/>
                </a:solidFill>
              </a:rPr>
              <a:t>Slaves </a:t>
            </a:r>
            <a:r>
              <a:rPr lang="en-GB" dirty="0">
                <a:solidFill>
                  <a:schemeClr val="bg1"/>
                </a:solidFill>
              </a:rPr>
              <a:t>often given names vaguely denoting their (assumed) origin or characteristics – e.g. Manes (Anatolian) and </a:t>
            </a:r>
            <a:r>
              <a:rPr lang="en-GB" dirty="0" err="1">
                <a:solidFill>
                  <a:schemeClr val="bg1"/>
                </a:solidFill>
              </a:rPr>
              <a:t>Xanthias</a:t>
            </a:r>
            <a:r>
              <a:rPr lang="en-GB" dirty="0">
                <a:solidFill>
                  <a:schemeClr val="bg1"/>
                </a:solidFill>
              </a:rPr>
              <a:t> (blond). </a:t>
            </a:r>
            <a:endParaRPr lang="en-GB" dirty="0" smtClean="0">
              <a:solidFill>
                <a:schemeClr val="bg1"/>
              </a:solidFill>
            </a:endParaRPr>
          </a:p>
          <a:p>
            <a:pPr marL="137160" indent="0">
              <a:buNone/>
            </a:pPr>
            <a:endParaRPr lang="en-GB" sz="600" dirty="0" smtClean="0">
              <a:solidFill>
                <a:schemeClr val="bg1"/>
              </a:solidFill>
            </a:endParaRPr>
          </a:p>
          <a:p>
            <a:pPr marL="137160" indent="0">
              <a:buNone/>
            </a:pPr>
            <a:r>
              <a:rPr lang="en-GB" dirty="0" smtClean="0">
                <a:solidFill>
                  <a:schemeClr val="bg1"/>
                </a:solidFill>
              </a:rPr>
              <a:t>“For </a:t>
            </a:r>
            <a:r>
              <a:rPr lang="en-GB" dirty="0">
                <a:solidFill>
                  <a:schemeClr val="bg1"/>
                </a:solidFill>
              </a:rPr>
              <a:t>the people there are no better dressed than the slaves and </a:t>
            </a:r>
            <a:r>
              <a:rPr lang="en-GB" dirty="0" err="1">
                <a:solidFill>
                  <a:schemeClr val="bg1"/>
                </a:solidFill>
              </a:rPr>
              <a:t>metics</a:t>
            </a:r>
            <a:r>
              <a:rPr lang="en-GB" dirty="0">
                <a:solidFill>
                  <a:schemeClr val="bg1"/>
                </a:solidFill>
              </a:rPr>
              <a:t>, nor are they any more handsome.” </a:t>
            </a:r>
            <a:r>
              <a:rPr lang="en-GB" dirty="0" smtClean="0">
                <a:solidFill>
                  <a:schemeClr val="bg1"/>
                </a:solidFill>
              </a:rPr>
              <a:t>- </a:t>
            </a:r>
            <a:r>
              <a:rPr lang="en-GB" b="1" dirty="0" smtClean="0">
                <a:solidFill>
                  <a:schemeClr val="bg1"/>
                </a:solidFill>
              </a:rPr>
              <a:t>Old </a:t>
            </a:r>
            <a:r>
              <a:rPr lang="en-GB" b="1" dirty="0">
                <a:solidFill>
                  <a:schemeClr val="bg1"/>
                </a:solidFill>
              </a:rPr>
              <a:t>Oligarch </a:t>
            </a:r>
            <a:r>
              <a:rPr lang="en-GB" b="1" dirty="0" smtClean="0">
                <a:solidFill>
                  <a:schemeClr val="bg1"/>
                </a:solidFill>
              </a:rPr>
              <a:t>1.10</a:t>
            </a:r>
            <a:r>
              <a:rPr lang="en-GB" dirty="0" smtClean="0">
                <a:solidFill>
                  <a:schemeClr val="bg1"/>
                </a:solidFill>
              </a:rPr>
              <a:t>.  </a:t>
            </a:r>
            <a:endParaRPr lang="en-GB" dirty="0">
              <a:solidFill>
                <a:schemeClr val="bg1"/>
              </a:solidFill>
            </a:endParaRPr>
          </a:p>
          <a:p>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3406864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68952" cy="1152128"/>
          </a:xfrm>
        </p:spPr>
        <p:txBody>
          <a:bodyPr>
            <a:normAutofit fontScale="90000"/>
          </a:bodyPr>
          <a:lstStyle/>
          <a:p>
            <a:r>
              <a:rPr lang="en-GB" dirty="0" smtClean="0">
                <a:solidFill>
                  <a:schemeClr val="bg1"/>
                </a:solidFill>
              </a:rPr>
              <a:t>Origin of Slaves in Roman Empire</a:t>
            </a:r>
            <a:endParaRPr lang="en-GB" dirty="0">
              <a:solidFill>
                <a:schemeClr val="bg1"/>
              </a:solidFill>
            </a:endParaRPr>
          </a:p>
        </p:txBody>
      </p:sp>
      <p:sp>
        <p:nvSpPr>
          <p:cNvPr id="3" name="Content Placeholder 2"/>
          <p:cNvSpPr>
            <a:spLocks noGrp="1"/>
          </p:cNvSpPr>
          <p:nvPr>
            <p:ph idx="1"/>
          </p:nvPr>
        </p:nvSpPr>
        <p:spPr>
          <a:xfrm>
            <a:off x="240634" y="1412776"/>
            <a:ext cx="8500595" cy="5433458"/>
          </a:xfrm>
        </p:spPr>
        <p:txBody>
          <a:bodyPr>
            <a:normAutofit/>
          </a:bodyPr>
          <a:lstStyle/>
          <a:p>
            <a:pPr marL="137160" indent="0">
              <a:buNone/>
            </a:pPr>
            <a:r>
              <a:rPr lang="en-GB" sz="3200" dirty="0">
                <a:solidFill>
                  <a:schemeClr val="bg1"/>
                </a:solidFill>
              </a:rPr>
              <a:t>“Those who sell slaves must declare the nationality of each one at sale. For frequently a slave’s nationality either entices or puts off a buyer; consequently it is in our interests to know the nationality. For it is presumed that some slaves are good because they are not of a discredited </a:t>
            </a:r>
            <a:r>
              <a:rPr lang="en-GB" sz="3200" dirty="0" smtClean="0">
                <a:solidFill>
                  <a:schemeClr val="bg1"/>
                </a:solidFill>
              </a:rPr>
              <a:t>nationality</a:t>
            </a:r>
            <a:r>
              <a:rPr lang="en-GB" sz="3200" dirty="0">
                <a:solidFill>
                  <a:schemeClr val="bg1"/>
                </a:solidFill>
              </a:rPr>
              <a:t>, but some bad because they are of a nationality which is more notorious.” – </a:t>
            </a:r>
            <a:r>
              <a:rPr lang="en-GB" sz="3200" b="1" i="1" dirty="0">
                <a:solidFill>
                  <a:schemeClr val="bg1"/>
                </a:solidFill>
              </a:rPr>
              <a:t>Digest</a:t>
            </a:r>
            <a:r>
              <a:rPr lang="en-GB" sz="3200" i="1" dirty="0">
                <a:solidFill>
                  <a:schemeClr val="bg1"/>
                </a:solidFill>
              </a:rPr>
              <a:t> </a:t>
            </a:r>
            <a:r>
              <a:rPr lang="en-GB" sz="3200" dirty="0">
                <a:solidFill>
                  <a:schemeClr val="bg1"/>
                </a:solidFill>
              </a:rPr>
              <a:t>(Ulpian) – </a:t>
            </a:r>
            <a:r>
              <a:rPr lang="en-GB" sz="3200" b="1" dirty="0">
                <a:solidFill>
                  <a:schemeClr val="bg1"/>
                </a:solidFill>
              </a:rPr>
              <a:t>21.1.31.21</a:t>
            </a:r>
            <a:r>
              <a:rPr lang="en-GB" sz="3200" dirty="0">
                <a:solidFill>
                  <a:schemeClr val="bg1"/>
                </a:solidFill>
              </a:rPr>
              <a:t> </a:t>
            </a:r>
            <a:r>
              <a:rPr lang="en-GB" sz="3200" dirty="0" smtClean="0">
                <a:solidFill>
                  <a:schemeClr val="bg1"/>
                </a:solidFill>
              </a:rPr>
              <a:t>(Ulpian </a:t>
            </a:r>
            <a:r>
              <a:rPr lang="en-GB" sz="3200" dirty="0">
                <a:solidFill>
                  <a:schemeClr val="bg1"/>
                </a:solidFill>
              </a:rPr>
              <a:t>writing in early 3</a:t>
            </a:r>
            <a:r>
              <a:rPr lang="en-GB" sz="3200" baseline="30000" dirty="0">
                <a:solidFill>
                  <a:schemeClr val="bg1"/>
                </a:solidFill>
              </a:rPr>
              <a:t>rd</a:t>
            </a:r>
            <a:r>
              <a:rPr lang="en-GB" sz="3200" dirty="0">
                <a:solidFill>
                  <a:schemeClr val="bg1"/>
                </a:solidFill>
              </a:rPr>
              <a:t> C AD).  </a:t>
            </a:r>
          </a:p>
          <a:p>
            <a:pPr marL="137160" indent="0">
              <a:buNone/>
            </a:pPr>
            <a:endParaRPr lang="en-GB" sz="600" dirty="0" smtClean="0">
              <a:solidFill>
                <a:schemeClr val="bg1"/>
              </a:solidFill>
            </a:endParaRPr>
          </a:p>
        </p:txBody>
      </p:sp>
    </p:spTree>
    <p:extLst>
      <p:ext uri="{BB962C8B-B14F-4D97-AF65-F5344CB8AC3E}">
        <p14:creationId xmlns:p14="http://schemas.microsoft.com/office/powerpoint/2010/main" val="3254555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784976" cy="6408712"/>
          </a:xfrm>
        </p:spPr>
        <p:txBody>
          <a:bodyPr>
            <a:normAutofit/>
          </a:bodyPr>
          <a:lstStyle/>
          <a:p>
            <a:pPr marL="137160" indent="0">
              <a:buNone/>
            </a:pPr>
            <a:r>
              <a:rPr lang="en-GB" dirty="0">
                <a:solidFill>
                  <a:schemeClr val="bg1"/>
                </a:solidFill>
              </a:rPr>
              <a:t>“The plebeians are now much mixed with foreign blood, freedmen have equal rights of citizenship with them and slaves are dressed in the same fashion as their masters.” – </a:t>
            </a:r>
            <a:r>
              <a:rPr lang="en-GB" b="1" dirty="0">
                <a:solidFill>
                  <a:schemeClr val="bg1"/>
                </a:solidFill>
              </a:rPr>
              <a:t>Sallust </a:t>
            </a:r>
            <a:r>
              <a:rPr lang="en-GB" b="1" i="1" dirty="0">
                <a:solidFill>
                  <a:schemeClr val="bg1"/>
                </a:solidFill>
              </a:rPr>
              <a:t>BC </a:t>
            </a:r>
            <a:r>
              <a:rPr lang="en-GB" b="1" dirty="0">
                <a:solidFill>
                  <a:schemeClr val="bg1"/>
                </a:solidFill>
              </a:rPr>
              <a:t>2.120</a:t>
            </a:r>
            <a:r>
              <a:rPr lang="en-GB" dirty="0" smtClean="0">
                <a:solidFill>
                  <a:schemeClr val="bg1"/>
                </a:solidFill>
              </a:rPr>
              <a:t>.</a:t>
            </a:r>
          </a:p>
          <a:p>
            <a:pPr marL="137160" indent="0">
              <a:buNone/>
            </a:pPr>
            <a:endParaRPr lang="en-GB" sz="1200" dirty="0"/>
          </a:p>
          <a:p>
            <a:pPr marL="137160" indent="0">
              <a:buNone/>
            </a:pPr>
            <a:r>
              <a:rPr lang="en-GB" dirty="0">
                <a:solidFill>
                  <a:schemeClr val="bg1"/>
                </a:solidFill>
              </a:rPr>
              <a:t>“You do Germans, and Parthians [Iraq + Iran], and </a:t>
            </a:r>
            <a:r>
              <a:rPr lang="en-GB" dirty="0" err="1">
                <a:solidFill>
                  <a:schemeClr val="bg1"/>
                </a:solidFill>
              </a:rPr>
              <a:t>Dacians</a:t>
            </a:r>
            <a:r>
              <a:rPr lang="en-GB" dirty="0">
                <a:solidFill>
                  <a:schemeClr val="bg1"/>
                </a:solidFill>
              </a:rPr>
              <a:t> [Balkans], </a:t>
            </a:r>
            <a:r>
              <a:rPr lang="en-GB" dirty="0" err="1">
                <a:solidFill>
                  <a:schemeClr val="bg1"/>
                </a:solidFill>
              </a:rPr>
              <a:t>Caelia</a:t>
            </a:r>
            <a:r>
              <a:rPr lang="en-GB" dirty="0">
                <a:solidFill>
                  <a:schemeClr val="bg1"/>
                </a:solidFill>
              </a:rPr>
              <a:t>, you don‘t scorn </a:t>
            </a:r>
            <a:r>
              <a:rPr lang="en-GB" dirty="0" err="1">
                <a:solidFill>
                  <a:schemeClr val="bg1"/>
                </a:solidFill>
              </a:rPr>
              <a:t>Cappadocian</a:t>
            </a:r>
            <a:r>
              <a:rPr lang="en-GB" dirty="0">
                <a:solidFill>
                  <a:schemeClr val="bg1"/>
                </a:solidFill>
              </a:rPr>
              <a:t> or Cilician beds [regions in Turkey]; and fuckers from Memphis, that </a:t>
            </a:r>
            <a:r>
              <a:rPr lang="en-GB" dirty="0" err="1">
                <a:solidFill>
                  <a:schemeClr val="bg1"/>
                </a:solidFill>
              </a:rPr>
              <a:t>Pharian</a:t>
            </a:r>
            <a:r>
              <a:rPr lang="en-GB" dirty="0">
                <a:solidFill>
                  <a:schemeClr val="bg1"/>
                </a:solidFill>
              </a:rPr>
              <a:t> city [Egypt], and Red Sea‘s black Indians sail towards you. You‘d not flee the thighs of a circumcised Jew, not an Alan goes by, with </a:t>
            </a:r>
            <a:r>
              <a:rPr lang="en-GB" dirty="0" err="1">
                <a:solidFill>
                  <a:schemeClr val="bg1"/>
                </a:solidFill>
              </a:rPr>
              <a:t>Sarmatian</a:t>
            </a:r>
            <a:r>
              <a:rPr lang="en-GB" dirty="0">
                <a:solidFill>
                  <a:schemeClr val="bg1"/>
                </a:solidFill>
              </a:rPr>
              <a:t> horse too [north of Black Sea]. What‘s the reason, then, since you are a Roman, not one Roman cock pleases you, woman?” – </a:t>
            </a:r>
            <a:r>
              <a:rPr lang="en-GB" b="1" dirty="0">
                <a:solidFill>
                  <a:schemeClr val="bg1"/>
                </a:solidFill>
              </a:rPr>
              <a:t>Martial </a:t>
            </a:r>
            <a:r>
              <a:rPr lang="en-GB" b="1" i="1" dirty="0">
                <a:solidFill>
                  <a:schemeClr val="bg1"/>
                </a:solidFill>
              </a:rPr>
              <a:t>Epigrams </a:t>
            </a:r>
            <a:r>
              <a:rPr lang="en-GB" b="1" dirty="0">
                <a:solidFill>
                  <a:schemeClr val="bg1"/>
                </a:solidFill>
              </a:rPr>
              <a:t>7.30. </a:t>
            </a:r>
            <a:endParaRPr lang="en-GB" dirty="0">
              <a:solidFill>
                <a:schemeClr val="bg1"/>
              </a:solidFill>
            </a:endParaRPr>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4106003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568952" cy="6165304"/>
          </a:xfrm>
        </p:spPr>
        <p:txBody>
          <a:bodyPr/>
          <a:lstStyle/>
          <a:p>
            <a:pPr>
              <a:buNone/>
            </a:pPr>
            <a:endParaRPr lang="en-GB" dirty="0" smtClean="0"/>
          </a:p>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Occupations</a:t>
            </a:r>
            <a:endParaRPr lang="en-GB" sz="6000" b="1" dirty="0">
              <a:solidFill>
                <a:schemeClr val="bg1"/>
              </a:solidFill>
            </a:endParaRPr>
          </a:p>
        </p:txBody>
      </p:sp>
    </p:spTree>
    <p:extLst>
      <p:ext uri="{BB962C8B-B14F-4D97-AF65-F5344CB8AC3E}">
        <p14:creationId xmlns:p14="http://schemas.microsoft.com/office/powerpoint/2010/main" val="802304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Domestic Servants</a:t>
            </a:r>
            <a:endParaRPr lang="en-GB" dirty="0">
              <a:solidFill>
                <a:schemeClr val="bg1"/>
              </a:solidFill>
            </a:endParaRPr>
          </a:p>
        </p:txBody>
      </p:sp>
      <p:sp>
        <p:nvSpPr>
          <p:cNvPr id="3" name="Content Placeholder 2"/>
          <p:cNvSpPr>
            <a:spLocks noGrp="1"/>
          </p:cNvSpPr>
          <p:nvPr>
            <p:ph idx="1"/>
          </p:nvPr>
        </p:nvSpPr>
        <p:spPr>
          <a:xfrm>
            <a:off x="107504" y="1340768"/>
            <a:ext cx="8784976" cy="2232248"/>
          </a:xfrm>
        </p:spPr>
        <p:txBody>
          <a:bodyPr>
            <a:normAutofit fontScale="92500" lnSpcReduction="10000"/>
          </a:bodyPr>
          <a:lstStyle/>
          <a:p>
            <a:r>
              <a:rPr lang="en-GB" dirty="0" smtClean="0">
                <a:solidFill>
                  <a:schemeClr val="bg1"/>
                </a:solidFill>
              </a:rPr>
              <a:t>Types of roles - </a:t>
            </a:r>
            <a:r>
              <a:rPr lang="en-GB" dirty="0">
                <a:solidFill>
                  <a:schemeClr val="bg1"/>
                </a:solidFill>
              </a:rPr>
              <a:t>(wet)nurses, </a:t>
            </a:r>
            <a:r>
              <a:rPr lang="en-GB" dirty="0" smtClean="0">
                <a:solidFill>
                  <a:schemeClr val="bg1"/>
                </a:solidFill>
              </a:rPr>
              <a:t>tutors, cooks, attendants etc.</a:t>
            </a: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a:solidFill>
                  <a:schemeClr val="bg1"/>
                </a:solidFill>
              </a:rPr>
              <a:t>purported remark of Pericles upon seeing a slave break his leg] </a:t>
            </a:r>
            <a:r>
              <a:rPr lang="en-GB" dirty="0" smtClean="0">
                <a:solidFill>
                  <a:schemeClr val="bg1"/>
                </a:solidFill>
              </a:rPr>
              <a:t>―’There‘s </a:t>
            </a:r>
            <a:r>
              <a:rPr lang="en-GB" dirty="0">
                <a:solidFill>
                  <a:schemeClr val="bg1"/>
                </a:solidFill>
              </a:rPr>
              <a:t>a new </a:t>
            </a:r>
            <a:r>
              <a:rPr lang="en-GB" dirty="0" err="1" smtClean="0">
                <a:solidFill>
                  <a:schemeClr val="bg1"/>
                </a:solidFill>
              </a:rPr>
              <a:t>paedagogos</a:t>
            </a:r>
            <a:r>
              <a:rPr lang="en-GB" dirty="0" smtClean="0">
                <a:solidFill>
                  <a:schemeClr val="bg1"/>
                </a:solidFill>
              </a:rPr>
              <a:t>’”- </a:t>
            </a:r>
            <a:r>
              <a:rPr lang="en-GB" b="1" dirty="0">
                <a:solidFill>
                  <a:schemeClr val="bg1"/>
                </a:solidFill>
              </a:rPr>
              <a:t>Hieronymus of Rhodes in </a:t>
            </a:r>
            <a:r>
              <a:rPr lang="en-GB" b="1" dirty="0" err="1">
                <a:solidFill>
                  <a:schemeClr val="bg1"/>
                </a:solidFill>
              </a:rPr>
              <a:t>Stobaeus</a:t>
            </a:r>
            <a:r>
              <a:rPr lang="en-GB" b="1" dirty="0">
                <a:solidFill>
                  <a:schemeClr val="bg1"/>
                </a:solidFill>
              </a:rPr>
              <a:t> </a:t>
            </a:r>
            <a:r>
              <a:rPr lang="en-GB" b="1" i="1" dirty="0" err="1">
                <a:solidFill>
                  <a:schemeClr val="bg1"/>
                </a:solidFill>
              </a:rPr>
              <a:t>Flor</a:t>
            </a:r>
            <a:r>
              <a:rPr lang="en-GB" b="1" dirty="0">
                <a:solidFill>
                  <a:schemeClr val="bg1"/>
                </a:solidFill>
              </a:rPr>
              <a:t>. 31.121. </a:t>
            </a:r>
            <a:endParaRPr lang="en-GB" dirty="0">
              <a:solidFill>
                <a:schemeClr val="bg1"/>
              </a:solidFill>
            </a:endParaRPr>
          </a:p>
        </p:txBody>
      </p:sp>
      <p:sp>
        <p:nvSpPr>
          <p:cNvPr id="4" name="Rectangle 3"/>
          <p:cNvSpPr/>
          <p:nvPr/>
        </p:nvSpPr>
        <p:spPr>
          <a:xfrm>
            <a:off x="179512" y="3645024"/>
            <a:ext cx="5328592" cy="2893100"/>
          </a:xfrm>
          <a:prstGeom prst="rect">
            <a:avLst/>
          </a:prstGeom>
        </p:spPr>
        <p:txBody>
          <a:bodyPr wrap="square">
            <a:spAutoFit/>
          </a:bodyPr>
          <a:lstStyle/>
          <a:p>
            <a:r>
              <a:rPr lang="en-GB" sz="2600" dirty="0" smtClean="0">
                <a:solidFill>
                  <a:schemeClr val="bg1"/>
                </a:solidFill>
              </a:rPr>
              <a:t>“…</a:t>
            </a:r>
            <a:r>
              <a:rPr lang="en-GB" sz="2600" dirty="0">
                <a:solidFill>
                  <a:schemeClr val="bg1"/>
                </a:solidFill>
              </a:rPr>
              <a:t>my wife happened to be lunching with the children in the courtyard and </a:t>
            </a:r>
            <a:r>
              <a:rPr lang="en-GB" sz="2600" b="1" dirty="0">
                <a:solidFill>
                  <a:schemeClr val="bg1"/>
                </a:solidFill>
              </a:rPr>
              <a:t>with her was an elderly woman who had been my nurse</a:t>
            </a:r>
            <a:r>
              <a:rPr lang="en-GB" sz="2600" dirty="0">
                <a:solidFill>
                  <a:schemeClr val="bg1"/>
                </a:solidFill>
              </a:rPr>
              <a:t>, a devoted soul </a:t>
            </a:r>
            <a:r>
              <a:rPr lang="en-GB" sz="2600" dirty="0" smtClean="0">
                <a:solidFill>
                  <a:schemeClr val="bg1"/>
                </a:solidFill>
              </a:rPr>
              <a:t>and </a:t>
            </a:r>
            <a:r>
              <a:rPr lang="en-GB" sz="2600" dirty="0">
                <a:solidFill>
                  <a:schemeClr val="bg1"/>
                </a:solidFill>
              </a:rPr>
              <a:t>faithful, who had been </a:t>
            </a:r>
            <a:r>
              <a:rPr lang="en-GB" sz="2600" b="1" dirty="0">
                <a:solidFill>
                  <a:schemeClr val="bg1"/>
                </a:solidFill>
              </a:rPr>
              <a:t>set free by my father</a:t>
            </a:r>
            <a:r>
              <a:rPr lang="en-GB" sz="2600" dirty="0" smtClean="0">
                <a:solidFill>
                  <a:schemeClr val="bg1"/>
                </a:solidFill>
              </a:rPr>
              <a:t>.” </a:t>
            </a:r>
            <a:r>
              <a:rPr lang="en-GB" sz="2600" dirty="0">
                <a:solidFill>
                  <a:schemeClr val="bg1"/>
                </a:solidFill>
              </a:rPr>
              <a:t>- </a:t>
            </a:r>
            <a:r>
              <a:rPr lang="en-GB" sz="2600" b="1" dirty="0">
                <a:solidFill>
                  <a:schemeClr val="bg1"/>
                </a:solidFill>
              </a:rPr>
              <a:t>Demosthenes 47.55. </a:t>
            </a:r>
            <a:endParaRPr lang="en-GB" sz="2600" dirty="0">
              <a:solidFill>
                <a:schemeClr val="bg1"/>
              </a:solidFill>
            </a:endParaRP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3342684"/>
            <a:ext cx="2592288" cy="3186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9181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Agricultural Work</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fontScale="92500" lnSpcReduction="20000"/>
          </a:bodyPr>
          <a:lstStyle/>
          <a:p>
            <a:r>
              <a:rPr lang="en-GB" dirty="0" smtClean="0">
                <a:solidFill>
                  <a:schemeClr val="bg1"/>
                </a:solidFill>
              </a:rPr>
              <a:t>Some wealthier in Athens may have had a number of slaves devoted to agriculture </a:t>
            </a:r>
            <a:r>
              <a:rPr lang="en-GB" dirty="0">
                <a:solidFill>
                  <a:schemeClr val="bg1"/>
                </a:solidFill>
              </a:rPr>
              <a:t>- </a:t>
            </a:r>
            <a:r>
              <a:rPr lang="en-GB" b="1" dirty="0">
                <a:solidFill>
                  <a:schemeClr val="bg1"/>
                </a:solidFill>
              </a:rPr>
              <a:t>Xenophon </a:t>
            </a:r>
            <a:r>
              <a:rPr lang="en-GB" b="1" i="1" dirty="0" err="1">
                <a:solidFill>
                  <a:schemeClr val="bg1"/>
                </a:solidFill>
              </a:rPr>
              <a:t>Oeconomicus</a:t>
            </a:r>
            <a:r>
              <a:rPr lang="en-GB" b="1" dirty="0">
                <a:solidFill>
                  <a:schemeClr val="bg1"/>
                </a:solidFill>
              </a:rPr>
              <a:t> </a:t>
            </a:r>
            <a:r>
              <a:rPr lang="en-GB" b="1" dirty="0" smtClean="0">
                <a:solidFill>
                  <a:schemeClr val="bg1"/>
                </a:solidFill>
              </a:rPr>
              <a:t>11.16-17</a:t>
            </a:r>
            <a:r>
              <a:rPr lang="en-GB" dirty="0" smtClean="0">
                <a:solidFill>
                  <a:schemeClr val="bg1"/>
                </a:solidFill>
              </a:rPr>
              <a:t>.</a:t>
            </a:r>
          </a:p>
          <a:p>
            <a:endParaRPr lang="en-GB" sz="1200" dirty="0">
              <a:solidFill>
                <a:schemeClr val="bg1"/>
              </a:solidFill>
            </a:endParaRPr>
          </a:p>
          <a:p>
            <a:r>
              <a:rPr lang="en-GB" dirty="0" smtClean="0">
                <a:solidFill>
                  <a:schemeClr val="bg1"/>
                </a:solidFill>
              </a:rPr>
              <a:t>Roman world - </a:t>
            </a:r>
            <a:r>
              <a:rPr lang="en-GB" i="1" dirty="0" err="1" smtClean="0">
                <a:solidFill>
                  <a:schemeClr val="bg1"/>
                </a:solidFill>
              </a:rPr>
              <a:t>Latifundia</a:t>
            </a:r>
            <a:r>
              <a:rPr lang="en-GB" dirty="0" smtClean="0">
                <a:solidFill>
                  <a:schemeClr val="bg1"/>
                </a:solidFill>
              </a:rPr>
              <a:t> </a:t>
            </a:r>
            <a:r>
              <a:rPr lang="en-GB" dirty="0">
                <a:solidFill>
                  <a:schemeClr val="bg1"/>
                </a:solidFill>
              </a:rPr>
              <a:t>= </a:t>
            </a:r>
            <a:r>
              <a:rPr lang="en-GB" dirty="0" smtClean="0">
                <a:solidFill>
                  <a:schemeClr val="bg1"/>
                </a:solidFill>
              </a:rPr>
              <a:t>Spacious estates </a:t>
            </a:r>
            <a:r>
              <a:rPr lang="en-GB" dirty="0">
                <a:solidFill>
                  <a:schemeClr val="bg1"/>
                </a:solidFill>
              </a:rPr>
              <a:t>– large conglomerations of land. </a:t>
            </a:r>
          </a:p>
          <a:p>
            <a:endParaRPr lang="en-GB" sz="1200" dirty="0" smtClean="0">
              <a:solidFill>
                <a:schemeClr val="bg1"/>
              </a:solidFill>
            </a:endParaRPr>
          </a:p>
          <a:p>
            <a:r>
              <a:rPr lang="en-GB" dirty="0" smtClean="0">
                <a:solidFill>
                  <a:schemeClr val="bg1"/>
                </a:solidFill>
              </a:rPr>
              <a:t>Increasing warfare </a:t>
            </a:r>
            <a:r>
              <a:rPr lang="en-GB" dirty="0">
                <a:solidFill>
                  <a:schemeClr val="bg1"/>
                </a:solidFill>
              </a:rPr>
              <a:t>takes away many small-holding farmers from their land for lengthy periods - campaigns also lead to influx of slaves. </a:t>
            </a:r>
          </a:p>
          <a:p>
            <a:endParaRPr lang="en-GB" sz="1300" dirty="0" smtClean="0">
              <a:solidFill>
                <a:schemeClr val="bg1"/>
              </a:solidFill>
            </a:endParaRPr>
          </a:p>
          <a:p>
            <a:r>
              <a:rPr lang="en-GB" dirty="0" smtClean="0">
                <a:solidFill>
                  <a:schemeClr val="bg1"/>
                </a:solidFill>
              </a:rPr>
              <a:t>Many </a:t>
            </a:r>
            <a:r>
              <a:rPr lang="en-GB" dirty="0">
                <a:solidFill>
                  <a:schemeClr val="bg1"/>
                </a:solidFill>
              </a:rPr>
              <a:t>farm fall into disrepair and debt – purchased or appropriated by many elites. </a:t>
            </a:r>
          </a:p>
          <a:p>
            <a:endParaRPr lang="en-GB" sz="1300" dirty="0" smtClean="0">
              <a:solidFill>
                <a:schemeClr val="bg1"/>
              </a:solidFill>
            </a:endParaRPr>
          </a:p>
          <a:p>
            <a:r>
              <a:rPr lang="en-GB" dirty="0" smtClean="0">
                <a:solidFill>
                  <a:schemeClr val="bg1"/>
                </a:solidFill>
              </a:rPr>
              <a:t>Wealthy </a:t>
            </a:r>
            <a:r>
              <a:rPr lang="en-GB" dirty="0">
                <a:solidFill>
                  <a:schemeClr val="bg1"/>
                </a:solidFill>
              </a:rPr>
              <a:t>landowners frequently use slave labour (though not exclusively). </a:t>
            </a:r>
          </a:p>
          <a:p>
            <a:endParaRPr lang="en-GB" dirty="0"/>
          </a:p>
        </p:txBody>
      </p:sp>
    </p:spTree>
    <p:extLst>
      <p:ext uri="{BB962C8B-B14F-4D97-AF65-F5344CB8AC3E}">
        <p14:creationId xmlns:p14="http://schemas.microsoft.com/office/powerpoint/2010/main" val="3298477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Slave Rebellions</a:t>
            </a:r>
            <a:endParaRPr lang="en-GB" dirty="0">
              <a:solidFill>
                <a:schemeClr val="bg1"/>
              </a:solidFill>
            </a:endParaRPr>
          </a:p>
        </p:txBody>
      </p:sp>
      <p:sp>
        <p:nvSpPr>
          <p:cNvPr id="3" name="Content Placeholder 2"/>
          <p:cNvSpPr>
            <a:spLocks noGrp="1"/>
          </p:cNvSpPr>
          <p:nvPr>
            <p:ph sz="half" idx="1"/>
          </p:nvPr>
        </p:nvSpPr>
        <p:spPr>
          <a:xfrm>
            <a:off x="107504" y="1600200"/>
            <a:ext cx="4824536" cy="5141168"/>
          </a:xfrm>
        </p:spPr>
        <p:txBody>
          <a:bodyPr>
            <a:normAutofit/>
          </a:bodyPr>
          <a:lstStyle/>
          <a:p>
            <a:r>
              <a:rPr lang="en-GB" dirty="0" smtClean="0">
                <a:solidFill>
                  <a:schemeClr val="bg1"/>
                </a:solidFill>
              </a:rPr>
              <a:t>Particular concentration in the “late Republican period”. </a:t>
            </a:r>
          </a:p>
          <a:p>
            <a:endParaRPr lang="en-GB" sz="1000" dirty="0">
              <a:solidFill>
                <a:schemeClr val="bg1"/>
              </a:solidFill>
            </a:endParaRPr>
          </a:p>
          <a:p>
            <a:r>
              <a:rPr lang="en-GB" dirty="0" smtClean="0">
                <a:solidFill>
                  <a:schemeClr val="bg1"/>
                </a:solidFill>
              </a:rPr>
              <a:t>First </a:t>
            </a:r>
            <a:r>
              <a:rPr lang="en-GB" dirty="0">
                <a:solidFill>
                  <a:schemeClr val="bg1"/>
                </a:solidFill>
              </a:rPr>
              <a:t>Servile War – 135-32 BC (in Sicily). </a:t>
            </a:r>
          </a:p>
          <a:p>
            <a:endParaRPr lang="en-GB" sz="1000" dirty="0">
              <a:solidFill>
                <a:schemeClr val="bg1"/>
              </a:solidFill>
            </a:endParaRPr>
          </a:p>
          <a:p>
            <a:r>
              <a:rPr lang="en-GB" dirty="0" smtClean="0">
                <a:solidFill>
                  <a:schemeClr val="bg1"/>
                </a:solidFill>
              </a:rPr>
              <a:t>Second </a:t>
            </a:r>
            <a:r>
              <a:rPr lang="en-GB" dirty="0">
                <a:solidFill>
                  <a:schemeClr val="bg1"/>
                </a:solidFill>
              </a:rPr>
              <a:t>Servile War – 104-100 BC (also in Sicily). </a:t>
            </a:r>
          </a:p>
          <a:p>
            <a:endParaRPr lang="en-GB" sz="1000" dirty="0">
              <a:solidFill>
                <a:schemeClr val="bg1"/>
              </a:solidFill>
            </a:endParaRPr>
          </a:p>
          <a:p>
            <a:r>
              <a:rPr lang="en-GB" dirty="0" smtClean="0">
                <a:solidFill>
                  <a:schemeClr val="bg1"/>
                </a:solidFill>
              </a:rPr>
              <a:t>Third </a:t>
            </a:r>
            <a:r>
              <a:rPr lang="en-GB" dirty="0">
                <a:solidFill>
                  <a:schemeClr val="bg1"/>
                </a:solidFill>
              </a:rPr>
              <a:t>Servile War – 73-71 BC (in Italy – led, among others, by Spartacus).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700808"/>
            <a:ext cx="3571875"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8353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lstStyle/>
          <a:p>
            <a:r>
              <a:rPr lang="en-GB" dirty="0" smtClean="0">
                <a:solidFill>
                  <a:schemeClr val="bg1"/>
                </a:solidFill>
              </a:rPr>
              <a:t>Skilled Slaves and Freedmen</a:t>
            </a:r>
            <a:endParaRPr lang="en-GB" dirty="0">
              <a:solidFill>
                <a:schemeClr val="bg1"/>
              </a:solidFill>
            </a:endParaRPr>
          </a:p>
        </p:txBody>
      </p:sp>
      <p:sp>
        <p:nvSpPr>
          <p:cNvPr id="3" name="Content Placeholder 2"/>
          <p:cNvSpPr>
            <a:spLocks noGrp="1"/>
          </p:cNvSpPr>
          <p:nvPr>
            <p:ph idx="1"/>
          </p:nvPr>
        </p:nvSpPr>
        <p:spPr>
          <a:xfrm>
            <a:off x="179512" y="1412776"/>
            <a:ext cx="8712968" cy="3024336"/>
          </a:xfrm>
        </p:spPr>
        <p:txBody>
          <a:bodyPr>
            <a:normAutofit fontScale="77500" lnSpcReduction="20000"/>
          </a:bodyPr>
          <a:lstStyle/>
          <a:p>
            <a:r>
              <a:rPr lang="en-GB" sz="3000" b="1" dirty="0">
                <a:solidFill>
                  <a:schemeClr val="bg1"/>
                </a:solidFill>
              </a:rPr>
              <a:t>Craftsmen and farm managers: </a:t>
            </a:r>
            <a:endParaRPr lang="en-GB" sz="3000" dirty="0">
              <a:solidFill>
                <a:schemeClr val="bg1"/>
              </a:solidFill>
            </a:endParaRPr>
          </a:p>
          <a:p>
            <a:pPr lvl="1"/>
            <a:r>
              <a:rPr lang="en-GB" sz="2600" i="1" dirty="0" err="1" smtClean="0">
                <a:solidFill>
                  <a:schemeClr val="bg1"/>
                </a:solidFill>
              </a:rPr>
              <a:t>peculium</a:t>
            </a:r>
            <a:r>
              <a:rPr lang="en-GB" sz="2600" i="1" dirty="0" smtClean="0">
                <a:solidFill>
                  <a:schemeClr val="bg1"/>
                </a:solidFill>
              </a:rPr>
              <a:t> </a:t>
            </a:r>
            <a:r>
              <a:rPr lang="en-GB" sz="2600" dirty="0">
                <a:solidFill>
                  <a:schemeClr val="bg1"/>
                </a:solidFill>
              </a:rPr>
              <a:t>(grant of master‘s money or resources). </a:t>
            </a:r>
          </a:p>
          <a:p>
            <a:pPr lvl="1"/>
            <a:r>
              <a:rPr lang="en-GB" sz="2600" b="1" i="1" dirty="0" smtClean="0">
                <a:solidFill>
                  <a:schemeClr val="bg1"/>
                </a:solidFill>
              </a:rPr>
              <a:t>CIL </a:t>
            </a:r>
            <a:r>
              <a:rPr lang="en-GB" sz="2600" b="1" dirty="0">
                <a:solidFill>
                  <a:schemeClr val="bg1"/>
                </a:solidFill>
              </a:rPr>
              <a:t>VI 9,222 </a:t>
            </a:r>
            <a:r>
              <a:rPr lang="en-GB" sz="2600" dirty="0">
                <a:solidFill>
                  <a:schemeClr val="bg1"/>
                </a:solidFill>
              </a:rPr>
              <a:t>(found in Rome) - freedman Marcus </a:t>
            </a:r>
            <a:r>
              <a:rPr lang="en-GB" sz="2600" dirty="0" err="1">
                <a:solidFill>
                  <a:schemeClr val="bg1"/>
                </a:solidFill>
              </a:rPr>
              <a:t>Canuleius</a:t>
            </a:r>
            <a:r>
              <a:rPr lang="en-GB" sz="2600" dirty="0">
                <a:solidFill>
                  <a:schemeClr val="bg1"/>
                </a:solidFill>
              </a:rPr>
              <a:t> </a:t>
            </a:r>
            <a:r>
              <a:rPr lang="en-GB" sz="2600" dirty="0" err="1">
                <a:solidFill>
                  <a:schemeClr val="bg1"/>
                </a:solidFill>
              </a:rPr>
              <a:t>Zosimus</a:t>
            </a:r>
            <a:r>
              <a:rPr lang="en-GB" sz="2600" dirty="0">
                <a:solidFill>
                  <a:schemeClr val="bg1"/>
                </a:solidFill>
              </a:rPr>
              <a:t>, a silversmith. </a:t>
            </a:r>
          </a:p>
          <a:p>
            <a:endParaRPr lang="en-GB" sz="1800" dirty="0">
              <a:solidFill>
                <a:schemeClr val="bg1"/>
              </a:solidFill>
            </a:endParaRPr>
          </a:p>
          <a:p>
            <a:r>
              <a:rPr lang="en-GB" sz="3000" b="1" dirty="0" smtClean="0">
                <a:solidFill>
                  <a:schemeClr val="bg1"/>
                </a:solidFill>
              </a:rPr>
              <a:t>Bankers</a:t>
            </a:r>
            <a:r>
              <a:rPr lang="en-GB" sz="3000" b="1" dirty="0">
                <a:solidFill>
                  <a:schemeClr val="bg1"/>
                </a:solidFill>
              </a:rPr>
              <a:t>, merchants and </a:t>
            </a:r>
            <a:r>
              <a:rPr lang="en-GB" sz="3000" b="1" dirty="0" smtClean="0">
                <a:solidFill>
                  <a:schemeClr val="bg1"/>
                </a:solidFill>
              </a:rPr>
              <a:t>agents: </a:t>
            </a:r>
            <a:endParaRPr lang="en-GB" sz="3000" dirty="0">
              <a:solidFill>
                <a:schemeClr val="bg1"/>
              </a:solidFill>
            </a:endParaRPr>
          </a:p>
          <a:p>
            <a:pPr lvl="1"/>
            <a:r>
              <a:rPr lang="en-GB" sz="2600" dirty="0" err="1" smtClean="0">
                <a:solidFill>
                  <a:schemeClr val="bg1"/>
                </a:solidFill>
              </a:rPr>
              <a:t>Murecine</a:t>
            </a:r>
            <a:r>
              <a:rPr lang="en-GB" sz="2600" dirty="0" smtClean="0">
                <a:solidFill>
                  <a:schemeClr val="bg1"/>
                </a:solidFill>
              </a:rPr>
              <a:t> </a:t>
            </a:r>
            <a:r>
              <a:rPr lang="en-GB" sz="2600" dirty="0">
                <a:solidFill>
                  <a:schemeClr val="bg1"/>
                </a:solidFill>
              </a:rPr>
              <a:t>archive (or archive of the </a:t>
            </a:r>
            <a:r>
              <a:rPr lang="en-GB" sz="2600" dirty="0" err="1">
                <a:solidFill>
                  <a:schemeClr val="bg1"/>
                </a:solidFill>
              </a:rPr>
              <a:t>Sulpicii</a:t>
            </a:r>
            <a:r>
              <a:rPr lang="en-GB" sz="2600" dirty="0">
                <a:solidFill>
                  <a:schemeClr val="bg1"/>
                </a:solidFill>
              </a:rPr>
              <a:t>) found at Pompeii – commercial documents. </a:t>
            </a:r>
          </a:p>
          <a:p>
            <a:pPr lvl="1"/>
            <a:r>
              <a:rPr lang="en-GB" sz="2600" dirty="0" smtClean="0">
                <a:solidFill>
                  <a:schemeClr val="bg1"/>
                </a:solidFill>
              </a:rPr>
              <a:t>slaves </a:t>
            </a:r>
            <a:r>
              <a:rPr lang="en-GB" sz="2600" dirty="0">
                <a:solidFill>
                  <a:schemeClr val="bg1"/>
                </a:solidFill>
              </a:rPr>
              <a:t>(including imperial slaves) borrowing money and engaging in commercial activity. </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25774"/>
          <a:stretch/>
        </p:blipFill>
        <p:spPr bwMode="auto">
          <a:xfrm>
            <a:off x="179512" y="4446798"/>
            <a:ext cx="4320480" cy="1210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79512" y="5720283"/>
            <a:ext cx="4320480" cy="830997"/>
          </a:xfrm>
          <a:prstGeom prst="rect">
            <a:avLst/>
          </a:prstGeom>
        </p:spPr>
        <p:txBody>
          <a:bodyPr wrap="square">
            <a:spAutoFit/>
          </a:bodyPr>
          <a:lstStyle/>
          <a:p>
            <a:r>
              <a:rPr lang="en-GB" sz="2400" dirty="0">
                <a:solidFill>
                  <a:schemeClr val="bg1"/>
                </a:solidFill>
              </a:rPr>
              <a:t>Zeuxis, freedman of Livia, </a:t>
            </a:r>
            <a:r>
              <a:rPr lang="en-GB" sz="2400" i="1" dirty="0" err="1" smtClean="0">
                <a:solidFill>
                  <a:schemeClr val="bg1"/>
                </a:solidFill>
              </a:rPr>
              <a:t>aurifex</a:t>
            </a:r>
            <a:r>
              <a:rPr lang="en-GB" sz="2400" i="1" dirty="0">
                <a:solidFill>
                  <a:schemeClr val="bg1"/>
                </a:solidFill>
              </a:rPr>
              <a:t> </a:t>
            </a:r>
            <a:r>
              <a:rPr lang="en-GB" sz="2400" dirty="0" smtClean="0">
                <a:solidFill>
                  <a:schemeClr val="bg1"/>
                </a:solidFill>
              </a:rPr>
              <a:t>(goldsmith</a:t>
            </a:r>
            <a:r>
              <a:rPr lang="en-GB" sz="2400" dirty="0">
                <a:solidFill>
                  <a:schemeClr val="bg1"/>
                </a:solidFill>
              </a:rPr>
              <a:t>) </a:t>
            </a:r>
          </a:p>
        </p:txBody>
      </p:sp>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42158"/>
          <a:stretch/>
        </p:blipFill>
        <p:spPr bwMode="auto">
          <a:xfrm>
            <a:off x="4788023" y="4437112"/>
            <a:ext cx="4177481" cy="1220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88023" y="5657671"/>
            <a:ext cx="4177481" cy="1200329"/>
          </a:xfrm>
          <a:prstGeom prst="rect">
            <a:avLst/>
          </a:prstGeom>
        </p:spPr>
        <p:txBody>
          <a:bodyPr wrap="square">
            <a:spAutoFit/>
          </a:bodyPr>
          <a:lstStyle/>
          <a:p>
            <a:r>
              <a:rPr lang="en-GB" sz="2400" dirty="0" err="1">
                <a:solidFill>
                  <a:schemeClr val="bg1"/>
                </a:solidFill>
              </a:rPr>
              <a:t>Gemina</a:t>
            </a:r>
            <a:r>
              <a:rPr lang="en-GB" sz="2400" dirty="0">
                <a:solidFill>
                  <a:schemeClr val="bg1"/>
                </a:solidFill>
              </a:rPr>
              <a:t>, freedwoman of </a:t>
            </a:r>
            <a:r>
              <a:rPr lang="en-GB" sz="2400" dirty="0" smtClean="0">
                <a:solidFill>
                  <a:schemeClr val="bg1"/>
                </a:solidFill>
              </a:rPr>
              <a:t>Augusta </a:t>
            </a:r>
            <a:r>
              <a:rPr lang="en-GB" sz="2400" dirty="0">
                <a:solidFill>
                  <a:schemeClr val="bg1"/>
                </a:solidFill>
              </a:rPr>
              <a:t>[Livia</a:t>
            </a:r>
            <a:r>
              <a:rPr lang="en-GB" sz="2400" dirty="0" smtClean="0">
                <a:solidFill>
                  <a:schemeClr val="bg1"/>
                </a:solidFill>
              </a:rPr>
              <a:t>], </a:t>
            </a:r>
            <a:r>
              <a:rPr lang="en-GB" sz="2400" i="1" dirty="0" err="1" smtClean="0">
                <a:solidFill>
                  <a:schemeClr val="bg1"/>
                </a:solidFill>
              </a:rPr>
              <a:t>ornatrix</a:t>
            </a:r>
            <a:r>
              <a:rPr lang="en-GB" sz="2400" i="1" dirty="0" smtClean="0">
                <a:solidFill>
                  <a:schemeClr val="bg1"/>
                </a:solidFill>
              </a:rPr>
              <a:t> </a:t>
            </a:r>
            <a:r>
              <a:rPr lang="en-GB" sz="2400" dirty="0">
                <a:solidFill>
                  <a:schemeClr val="bg1"/>
                </a:solidFill>
              </a:rPr>
              <a:t>(hair dresser) </a:t>
            </a:r>
          </a:p>
        </p:txBody>
      </p:sp>
    </p:spTree>
    <p:extLst>
      <p:ext uri="{BB962C8B-B14F-4D97-AF65-F5344CB8AC3E}">
        <p14:creationId xmlns:p14="http://schemas.microsoft.com/office/powerpoint/2010/main" val="3259387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Working Independently</a:t>
            </a:r>
            <a:endParaRPr lang="en-GB" dirty="0">
              <a:solidFill>
                <a:schemeClr val="bg1"/>
              </a:solidFill>
            </a:endParaRPr>
          </a:p>
        </p:txBody>
      </p:sp>
      <p:sp>
        <p:nvSpPr>
          <p:cNvPr id="3" name="Content Placeholder 2"/>
          <p:cNvSpPr>
            <a:spLocks noGrp="1"/>
          </p:cNvSpPr>
          <p:nvPr>
            <p:ph idx="1"/>
          </p:nvPr>
        </p:nvSpPr>
        <p:spPr>
          <a:xfrm>
            <a:off x="179512" y="1484784"/>
            <a:ext cx="8784976" cy="5328592"/>
          </a:xfrm>
        </p:spPr>
        <p:txBody>
          <a:bodyPr>
            <a:normAutofit fontScale="92500" lnSpcReduction="20000"/>
          </a:bodyPr>
          <a:lstStyle/>
          <a:p>
            <a:r>
              <a:rPr lang="en-GB" dirty="0">
                <a:solidFill>
                  <a:schemeClr val="bg1"/>
                </a:solidFill>
              </a:rPr>
              <a:t>Slaves may live independently of their master, in rented accommodation. </a:t>
            </a:r>
          </a:p>
          <a:p>
            <a:endParaRPr lang="en-GB" sz="900" dirty="0" smtClean="0">
              <a:solidFill>
                <a:schemeClr val="bg1"/>
              </a:solidFill>
            </a:endParaRPr>
          </a:p>
          <a:p>
            <a:r>
              <a:rPr lang="en-GB" dirty="0" smtClean="0">
                <a:solidFill>
                  <a:schemeClr val="bg1"/>
                </a:solidFill>
              </a:rPr>
              <a:t>Paid </a:t>
            </a:r>
            <a:r>
              <a:rPr lang="en-GB" dirty="0">
                <a:solidFill>
                  <a:schemeClr val="bg1"/>
                </a:solidFill>
              </a:rPr>
              <a:t>a daily body-rent to the </a:t>
            </a:r>
            <a:r>
              <a:rPr lang="en-GB" dirty="0" smtClean="0">
                <a:solidFill>
                  <a:schemeClr val="bg1"/>
                </a:solidFill>
              </a:rPr>
              <a:t>master, </a:t>
            </a:r>
            <a:endParaRPr lang="en-GB" dirty="0">
              <a:solidFill>
                <a:schemeClr val="bg1"/>
              </a:solidFill>
            </a:endParaRPr>
          </a:p>
          <a:p>
            <a:pPr lvl="1"/>
            <a:r>
              <a:rPr lang="en-GB" dirty="0">
                <a:solidFill>
                  <a:schemeClr val="bg1"/>
                </a:solidFill>
              </a:rPr>
              <a:t>i</a:t>
            </a:r>
            <a:r>
              <a:rPr lang="en-GB" dirty="0" smtClean="0">
                <a:solidFill>
                  <a:schemeClr val="bg1"/>
                </a:solidFill>
              </a:rPr>
              <a:t>n Athens perhaps 1 </a:t>
            </a:r>
            <a:r>
              <a:rPr lang="en-GB" dirty="0">
                <a:solidFill>
                  <a:schemeClr val="bg1"/>
                </a:solidFill>
              </a:rPr>
              <a:t>or 2 </a:t>
            </a:r>
            <a:r>
              <a:rPr lang="en-GB" dirty="0" err="1">
                <a:solidFill>
                  <a:schemeClr val="bg1"/>
                </a:solidFill>
              </a:rPr>
              <a:t>obols</a:t>
            </a:r>
            <a:r>
              <a:rPr lang="en-GB" dirty="0">
                <a:solidFill>
                  <a:schemeClr val="bg1"/>
                </a:solidFill>
              </a:rPr>
              <a:t> per day fairly typical </a:t>
            </a:r>
          </a:p>
          <a:p>
            <a:pPr lvl="1"/>
            <a:r>
              <a:rPr lang="en-GB" dirty="0">
                <a:solidFill>
                  <a:schemeClr val="bg1"/>
                </a:solidFill>
              </a:rPr>
              <a:t>s</a:t>
            </a:r>
            <a:r>
              <a:rPr lang="en-GB" dirty="0" smtClean="0">
                <a:solidFill>
                  <a:schemeClr val="bg1"/>
                </a:solidFill>
              </a:rPr>
              <a:t>lave </a:t>
            </a:r>
            <a:r>
              <a:rPr lang="en-GB" dirty="0">
                <a:solidFill>
                  <a:schemeClr val="bg1"/>
                </a:solidFill>
              </a:rPr>
              <a:t>kept rest of earnings </a:t>
            </a:r>
          </a:p>
          <a:p>
            <a:pPr lvl="1"/>
            <a:r>
              <a:rPr lang="en-GB" dirty="0" smtClean="0">
                <a:solidFill>
                  <a:schemeClr val="bg1"/>
                </a:solidFill>
              </a:rPr>
              <a:t>some </a:t>
            </a:r>
            <a:r>
              <a:rPr lang="en-GB" dirty="0">
                <a:solidFill>
                  <a:schemeClr val="bg1"/>
                </a:solidFill>
              </a:rPr>
              <a:t>went on necessary expenditure (food, lodgings and taxes). </a:t>
            </a:r>
          </a:p>
          <a:p>
            <a:pPr lvl="1"/>
            <a:r>
              <a:rPr lang="en-GB" dirty="0" smtClean="0">
                <a:solidFill>
                  <a:schemeClr val="bg1"/>
                </a:solidFill>
              </a:rPr>
              <a:t>remainder </a:t>
            </a:r>
            <a:r>
              <a:rPr lang="en-GB" dirty="0">
                <a:solidFill>
                  <a:schemeClr val="bg1"/>
                </a:solidFill>
              </a:rPr>
              <a:t>went on living better or saving to buy freedom. </a:t>
            </a:r>
          </a:p>
          <a:p>
            <a:endParaRPr lang="en-GB" sz="900" dirty="0">
              <a:solidFill>
                <a:schemeClr val="bg1"/>
              </a:solidFill>
            </a:endParaRPr>
          </a:p>
          <a:p>
            <a:r>
              <a:rPr lang="en-GB" dirty="0" smtClean="0">
                <a:solidFill>
                  <a:schemeClr val="bg1"/>
                </a:solidFill>
              </a:rPr>
              <a:t>Some </a:t>
            </a:r>
            <a:r>
              <a:rPr lang="en-GB" dirty="0">
                <a:solidFill>
                  <a:schemeClr val="bg1"/>
                </a:solidFill>
              </a:rPr>
              <a:t>cases involve single slave agents travelling abroad, handling large sums of money, buying and selling property, even fighting lawsuits via legally competent proxies (see e.g. </a:t>
            </a:r>
            <a:r>
              <a:rPr lang="en-GB" b="1" dirty="0">
                <a:solidFill>
                  <a:schemeClr val="bg1"/>
                </a:solidFill>
              </a:rPr>
              <a:t>Demosthenes 34</a:t>
            </a:r>
            <a:r>
              <a:rPr lang="en-GB" dirty="0">
                <a:solidFill>
                  <a:schemeClr val="bg1"/>
                </a:solidFill>
              </a:rPr>
              <a:t>). </a:t>
            </a:r>
            <a:endParaRPr lang="en-GB" dirty="0" smtClean="0">
              <a:solidFill>
                <a:schemeClr val="bg1"/>
              </a:solidFill>
            </a:endParaRPr>
          </a:p>
          <a:p>
            <a:endParaRPr lang="en-GB" sz="900" dirty="0">
              <a:solidFill>
                <a:schemeClr val="bg1"/>
              </a:solidFill>
            </a:endParaRPr>
          </a:p>
          <a:p>
            <a:r>
              <a:rPr lang="en-GB" dirty="0" smtClean="0">
                <a:solidFill>
                  <a:schemeClr val="bg1"/>
                </a:solidFill>
              </a:rPr>
              <a:t>Imperial slaves in various part of the Roman Empire – e.g. “</a:t>
            </a:r>
            <a:r>
              <a:rPr lang="en-GB" dirty="0" err="1" smtClean="0">
                <a:solidFill>
                  <a:schemeClr val="bg1"/>
                </a:solidFill>
              </a:rPr>
              <a:t>Nikanor</a:t>
            </a:r>
            <a:r>
              <a:rPr lang="en-GB" dirty="0" smtClean="0">
                <a:solidFill>
                  <a:schemeClr val="bg1"/>
                </a:solidFill>
              </a:rPr>
              <a:t> Archive” – Eastern Desert of Egypt. </a:t>
            </a:r>
            <a:endParaRPr lang="en-GB" dirty="0">
              <a:solidFill>
                <a:schemeClr val="bg1"/>
              </a:solidFill>
            </a:endParaRPr>
          </a:p>
          <a:p>
            <a:endParaRPr lang="en-GB" dirty="0"/>
          </a:p>
        </p:txBody>
      </p:sp>
    </p:spTree>
    <p:extLst>
      <p:ext uri="{BB962C8B-B14F-4D97-AF65-F5344CB8AC3E}">
        <p14:creationId xmlns:p14="http://schemas.microsoft.com/office/powerpoint/2010/main" val="4060558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4624"/>
            <a:ext cx="8568952" cy="6120680"/>
          </a:xfrm>
        </p:spPr>
        <p:txBody>
          <a:bodyPr/>
          <a:lstStyle/>
          <a:p>
            <a:pPr>
              <a:buNone/>
            </a:pPr>
            <a:endParaRPr lang="en-GB" dirty="0" smtClean="0"/>
          </a:p>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Manumission</a:t>
            </a:r>
            <a:endParaRPr lang="en-GB" sz="6000" b="1" dirty="0">
              <a:solidFill>
                <a:schemeClr val="bg1"/>
              </a:solidFill>
            </a:endParaRPr>
          </a:p>
        </p:txBody>
      </p:sp>
    </p:spTree>
    <p:extLst>
      <p:ext uri="{BB962C8B-B14F-4D97-AF65-F5344CB8AC3E}">
        <p14:creationId xmlns:p14="http://schemas.microsoft.com/office/powerpoint/2010/main" val="203329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52128"/>
          </a:xfrm>
        </p:spPr>
        <p:txBody>
          <a:bodyPr/>
          <a:lstStyle/>
          <a:p>
            <a:r>
              <a:rPr lang="en-GB" dirty="0" smtClean="0">
                <a:solidFill>
                  <a:schemeClr val="bg1"/>
                </a:solidFill>
              </a:rPr>
              <a:t>Manumission in Athens</a:t>
            </a:r>
            <a:endParaRPr lang="en-GB" dirty="0">
              <a:solidFill>
                <a:schemeClr val="bg1"/>
              </a:solidFill>
            </a:endParaRPr>
          </a:p>
        </p:txBody>
      </p:sp>
      <p:sp>
        <p:nvSpPr>
          <p:cNvPr id="3" name="Content Placeholder 2"/>
          <p:cNvSpPr>
            <a:spLocks noGrp="1"/>
          </p:cNvSpPr>
          <p:nvPr>
            <p:ph idx="1"/>
          </p:nvPr>
        </p:nvSpPr>
        <p:spPr>
          <a:xfrm>
            <a:off x="107504" y="1412776"/>
            <a:ext cx="8856984" cy="5445224"/>
          </a:xfrm>
        </p:spPr>
        <p:txBody>
          <a:bodyPr>
            <a:normAutofit lnSpcReduction="10000"/>
          </a:bodyPr>
          <a:lstStyle/>
          <a:p>
            <a:r>
              <a:rPr lang="en-GB" dirty="0">
                <a:solidFill>
                  <a:schemeClr val="bg1"/>
                </a:solidFill>
              </a:rPr>
              <a:t>Manumission = </a:t>
            </a:r>
            <a:r>
              <a:rPr lang="en-GB" dirty="0" smtClean="0">
                <a:solidFill>
                  <a:schemeClr val="bg1"/>
                </a:solidFill>
              </a:rPr>
              <a:t>‘sent </a:t>
            </a:r>
            <a:r>
              <a:rPr lang="en-GB" dirty="0">
                <a:solidFill>
                  <a:schemeClr val="bg1"/>
                </a:solidFill>
              </a:rPr>
              <a:t>from the hand‘ </a:t>
            </a:r>
          </a:p>
          <a:p>
            <a:pPr lvl="1"/>
            <a:r>
              <a:rPr lang="en-GB" i="1" dirty="0" smtClean="0">
                <a:solidFill>
                  <a:schemeClr val="bg1"/>
                </a:solidFill>
              </a:rPr>
              <a:t>Dike </a:t>
            </a:r>
            <a:r>
              <a:rPr lang="en-GB" i="1" dirty="0" err="1">
                <a:solidFill>
                  <a:schemeClr val="bg1"/>
                </a:solidFill>
              </a:rPr>
              <a:t>apostasiou</a:t>
            </a:r>
            <a:r>
              <a:rPr lang="en-GB" i="1" dirty="0">
                <a:solidFill>
                  <a:schemeClr val="bg1"/>
                </a:solidFill>
              </a:rPr>
              <a:t> </a:t>
            </a:r>
            <a:r>
              <a:rPr lang="en-GB" dirty="0">
                <a:solidFill>
                  <a:schemeClr val="bg1"/>
                </a:solidFill>
              </a:rPr>
              <a:t> </a:t>
            </a:r>
            <a:r>
              <a:rPr lang="en-GB" dirty="0" smtClean="0">
                <a:solidFill>
                  <a:schemeClr val="bg1"/>
                </a:solidFill>
              </a:rPr>
              <a:t>‘standing </a:t>
            </a:r>
            <a:r>
              <a:rPr lang="en-GB" dirty="0">
                <a:solidFill>
                  <a:schemeClr val="bg1"/>
                </a:solidFill>
              </a:rPr>
              <a:t>apart‘ </a:t>
            </a:r>
            <a:r>
              <a:rPr lang="en-GB" dirty="0" smtClean="0">
                <a:solidFill>
                  <a:schemeClr val="bg1"/>
                </a:solidFill>
              </a:rPr>
              <a:t>– where former masters can prosecute slaves – conviction results in re-enslavement, acquittal freedom from former obligations to master – fictive practice of manumission? </a:t>
            </a:r>
            <a:endParaRPr lang="en-GB" dirty="0">
              <a:solidFill>
                <a:schemeClr val="bg1"/>
              </a:solidFill>
            </a:endParaRPr>
          </a:p>
          <a:p>
            <a:endParaRPr lang="en-GB" sz="800" dirty="0" smtClean="0">
              <a:solidFill>
                <a:schemeClr val="bg1"/>
              </a:solidFill>
            </a:endParaRPr>
          </a:p>
          <a:p>
            <a:r>
              <a:rPr lang="en-GB" dirty="0" smtClean="0">
                <a:solidFill>
                  <a:schemeClr val="bg1"/>
                </a:solidFill>
              </a:rPr>
              <a:t>Not </a:t>
            </a:r>
            <a:r>
              <a:rPr lang="en-GB" dirty="0">
                <a:solidFill>
                  <a:schemeClr val="bg1"/>
                </a:solidFill>
              </a:rPr>
              <a:t>always complete freedom - master must become the </a:t>
            </a:r>
            <a:r>
              <a:rPr lang="en-GB" i="1" dirty="0">
                <a:solidFill>
                  <a:schemeClr val="bg1"/>
                </a:solidFill>
              </a:rPr>
              <a:t>prostates </a:t>
            </a:r>
            <a:r>
              <a:rPr lang="en-GB" dirty="0">
                <a:solidFill>
                  <a:schemeClr val="bg1"/>
                </a:solidFill>
              </a:rPr>
              <a:t>(patron) – </a:t>
            </a:r>
            <a:r>
              <a:rPr lang="en-GB" dirty="0" smtClean="0">
                <a:solidFill>
                  <a:schemeClr val="bg1"/>
                </a:solidFill>
              </a:rPr>
              <a:t>freed-person becomes a </a:t>
            </a:r>
            <a:r>
              <a:rPr lang="en-GB" dirty="0" err="1" smtClean="0">
                <a:solidFill>
                  <a:schemeClr val="bg1"/>
                </a:solidFill>
              </a:rPr>
              <a:t>metic</a:t>
            </a:r>
            <a:r>
              <a:rPr lang="en-GB" dirty="0" smtClean="0">
                <a:solidFill>
                  <a:schemeClr val="bg1"/>
                </a:solidFill>
              </a:rPr>
              <a:t> </a:t>
            </a:r>
            <a:r>
              <a:rPr lang="en-GB" dirty="0">
                <a:solidFill>
                  <a:schemeClr val="bg1"/>
                </a:solidFill>
              </a:rPr>
              <a:t>if they stay in Athens. </a:t>
            </a:r>
          </a:p>
          <a:p>
            <a:endParaRPr lang="en-GB" sz="800" dirty="0">
              <a:solidFill>
                <a:schemeClr val="bg1"/>
              </a:solidFill>
            </a:endParaRPr>
          </a:p>
          <a:p>
            <a:r>
              <a:rPr lang="en-GB" dirty="0" smtClean="0">
                <a:solidFill>
                  <a:schemeClr val="bg1"/>
                </a:solidFill>
              </a:rPr>
              <a:t>Manumission </a:t>
            </a:r>
            <a:r>
              <a:rPr lang="en-GB" dirty="0">
                <a:solidFill>
                  <a:schemeClr val="bg1"/>
                </a:solidFill>
              </a:rPr>
              <a:t>fairly frequent </a:t>
            </a:r>
          </a:p>
          <a:p>
            <a:pPr lvl="1"/>
            <a:r>
              <a:rPr lang="en-GB" dirty="0" smtClean="0">
                <a:solidFill>
                  <a:schemeClr val="bg1"/>
                </a:solidFill>
              </a:rPr>
              <a:t>Best </a:t>
            </a:r>
            <a:r>
              <a:rPr lang="en-GB" dirty="0">
                <a:solidFill>
                  <a:schemeClr val="bg1"/>
                </a:solidFill>
              </a:rPr>
              <a:t>means in which to motivate slaves performing jobs of high skill or care, e.g. child-minders may be liberated on the marriage of the child, artisans when they have earned enough to buy a replacement. </a:t>
            </a:r>
          </a:p>
          <a:p>
            <a:endParaRPr lang="en-GB" dirty="0">
              <a:solidFill>
                <a:schemeClr val="bg1"/>
              </a:solidFill>
            </a:endParaRPr>
          </a:p>
        </p:txBody>
      </p:sp>
    </p:spTree>
    <p:extLst>
      <p:ext uri="{BB962C8B-B14F-4D97-AF65-F5344CB8AC3E}">
        <p14:creationId xmlns:p14="http://schemas.microsoft.com/office/powerpoint/2010/main" val="4015643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Pasion</a:t>
            </a:r>
            <a:r>
              <a:rPr lang="en-GB" dirty="0" smtClean="0">
                <a:solidFill>
                  <a:schemeClr val="bg1"/>
                </a:solidFill>
              </a:rPr>
              <a:t> the Banker</a:t>
            </a:r>
            <a:endParaRPr lang="en-GB" dirty="0">
              <a:solidFill>
                <a:schemeClr val="bg1"/>
              </a:solidFill>
            </a:endParaRPr>
          </a:p>
        </p:txBody>
      </p:sp>
      <p:sp>
        <p:nvSpPr>
          <p:cNvPr id="4" name="Content Placeholder 3"/>
          <p:cNvSpPr>
            <a:spLocks noGrp="1"/>
          </p:cNvSpPr>
          <p:nvPr>
            <p:ph sz="half" idx="1"/>
          </p:nvPr>
        </p:nvSpPr>
        <p:spPr>
          <a:xfrm>
            <a:off x="179512" y="1556792"/>
            <a:ext cx="8784976" cy="2232248"/>
          </a:xfrm>
        </p:spPr>
        <p:txBody>
          <a:bodyPr>
            <a:normAutofit fontScale="92500" lnSpcReduction="20000"/>
          </a:bodyPr>
          <a:lstStyle/>
          <a:p>
            <a:r>
              <a:rPr lang="en-GB" dirty="0">
                <a:solidFill>
                  <a:schemeClr val="bg1"/>
                </a:solidFill>
              </a:rPr>
              <a:t>Initially a slave, who ran the banking interests of two citizens. </a:t>
            </a:r>
          </a:p>
          <a:p>
            <a:endParaRPr lang="en-GB" sz="500" dirty="0" smtClean="0">
              <a:solidFill>
                <a:schemeClr val="bg1"/>
              </a:solidFill>
            </a:endParaRPr>
          </a:p>
          <a:p>
            <a:r>
              <a:rPr lang="en-GB" dirty="0" smtClean="0">
                <a:solidFill>
                  <a:schemeClr val="bg1"/>
                </a:solidFill>
              </a:rPr>
              <a:t>Freed</a:t>
            </a:r>
            <a:r>
              <a:rPr lang="en-GB" dirty="0">
                <a:solidFill>
                  <a:schemeClr val="bg1"/>
                </a:solidFill>
              </a:rPr>
              <a:t>, inherits bank, becomes very wealthy. </a:t>
            </a:r>
          </a:p>
          <a:p>
            <a:endParaRPr lang="en-GB" sz="500" dirty="0" smtClean="0">
              <a:solidFill>
                <a:schemeClr val="bg1"/>
              </a:solidFill>
            </a:endParaRPr>
          </a:p>
          <a:p>
            <a:r>
              <a:rPr lang="en-GB" dirty="0" smtClean="0">
                <a:solidFill>
                  <a:schemeClr val="bg1"/>
                </a:solidFill>
              </a:rPr>
              <a:t>Provided </a:t>
            </a:r>
            <a:r>
              <a:rPr lang="en-GB" dirty="0">
                <a:solidFill>
                  <a:schemeClr val="bg1"/>
                </a:solidFill>
              </a:rPr>
              <a:t>the state with 1000 shields and a trireme. </a:t>
            </a:r>
          </a:p>
          <a:p>
            <a:endParaRPr lang="en-GB" sz="600" dirty="0" smtClean="0">
              <a:solidFill>
                <a:schemeClr val="bg1"/>
              </a:solidFill>
            </a:endParaRPr>
          </a:p>
          <a:p>
            <a:r>
              <a:rPr lang="en-GB" dirty="0" smtClean="0">
                <a:solidFill>
                  <a:schemeClr val="bg1"/>
                </a:solidFill>
              </a:rPr>
              <a:t>Granted </a:t>
            </a:r>
            <a:r>
              <a:rPr lang="en-GB" dirty="0">
                <a:solidFill>
                  <a:schemeClr val="bg1"/>
                </a:solidFill>
              </a:rPr>
              <a:t>citizenship. </a:t>
            </a:r>
          </a:p>
          <a:p>
            <a:endParaRPr lang="en-GB" dirty="0"/>
          </a:p>
        </p:txBody>
      </p:sp>
      <p:sp>
        <p:nvSpPr>
          <p:cNvPr id="5" name="Content Placeholder 4"/>
          <p:cNvSpPr>
            <a:spLocks noGrp="1"/>
          </p:cNvSpPr>
          <p:nvPr>
            <p:ph sz="half" idx="2"/>
          </p:nvPr>
        </p:nvSpPr>
        <p:spPr>
          <a:xfrm>
            <a:off x="179512" y="3789040"/>
            <a:ext cx="8784976" cy="3024336"/>
          </a:xfrm>
        </p:spPr>
        <p:txBody>
          <a:bodyPr>
            <a:normAutofit fontScale="92500" lnSpcReduction="20000"/>
          </a:bodyPr>
          <a:lstStyle/>
          <a:p>
            <a:pPr marL="137160" indent="0">
              <a:buNone/>
            </a:pPr>
            <a:r>
              <a:rPr lang="en-GB" dirty="0" smtClean="0">
                <a:solidFill>
                  <a:schemeClr val="bg1"/>
                </a:solidFill>
              </a:rPr>
              <a:t>“For </a:t>
            </a:r>
            <a:r>
              <a:rPr lang="en-GB" dirty="0">
                <a:solidFill>
                  <a:schemeClr val="bg1"/>
                </a:solidFill>
              </a:rPr>
              <a:t>although to you, men of Athens, who are citizens by birth, it would be a disgrace to esteem any conceivable amount of wealth above your honourable descent, yet those who obtain citizenship as a gift either from you or from others, and who in the first instance, thanks to this good fortune, were counted worthy of the same privileges, because of their success in money-making, and their possession of more wealth than others, must hold fast to these advantages</a:t>
            </a:r>
            <a:r>
              <a:rPr lang="en-GB" dirty="0" smtClean="0">
                <a:solidFill>
                  <a:schemeClr val="bg1"/>
                </a:solidFill>
              </a:rPr>
              <a:t>.” </a:t>
            </a:r>
            <a:r>
              <a:rPr lang="en-GB" dirty="0">
                <a:solidFill>
                  <a:schemeClr val="bg1"/>
                </a:solidFill>
              </a:rPr>
              <a:t>– </a:t>
            </a:r>
            <a:r>
              <a:rPr lang="en-GB" b="1" dirty="0">
                <a:solidFill>
                  <a:schemeClr val="bg1"/>
                </a:solidFill>
              </a:rPr>
              <a:t>Demosthenes 36.30.</a:t>
            </a:r>
            <a:endParaRPr lang="en-GB" dirty="0">
              <a:solidFill>
                <a:schemeClr val="bg1"/>
              </a:solidFill>
            </a:endParaRPr>
          </a:p>
        </p:txBody>
      </p:sp>
    </p:spTree>
    <p:extLst>
      <p:ext uri="{BB962C8B-B14F-4D97-AF65-F5344CB8AC3E}">
        <p14:creationId xmlns:p14="http://schemas.microsoft.com/office/powerpoint/2010/main" val="2999219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02234"/>
          </a:xfrm>
        </p:spPr>
        <p:txBody>
          <a:bodyPr>
            <a:normAutofit/>
          </a:bodyPr>
          <a:lstStyle/>
          <a:p>
            <a:r>
              <a:rPr lang="en-GB" dirty="0" err="1" smtClean="0">
                <a:solidFill>
                  <a:schemeClr val="bg1"/>
                </a:solidFill>
              </a:rPr>
              <a:t>Stelae</a:t>
            </a:r>
            <a:r>
              <a:rPr lang="en-GB" dirty="0" smtClean="0">
                <a:solidFill>
                  <a:schemeClr val="bg1"/>
                </a:solidFill>
              </a:rPr>
              <a:t> – </a:t>
            </a:r>
            <a:r>
              <a:rPr lang="en-GB" i="1" dirty="0" smtClean="0">
                <a:solidFill>
                  <a:schemeClr val="bg1"/>
                </a:solidFill>
              </a:rPr>
              <a:t>IG</a:t>
            </a:r>
            <a:r>
              <a:rPr lang="en-GB" baseline="30000" dirty="0" smtClean="0">
                <a:solidFill>
                  <a:schemeClr val="bg1"/>
                </a:solidFill>
              </a:rPr>
              <a:t>2</a:t>
            </a:r>
            <a:r>
              <a:rPr lang="en-GB" dirty="0" smtClean="0">
                <a:solidFill>
                  <a:schemeClr val="bg1"/>
                </a:solidFill>
              </a:rPr>
              <a:t> 1554, 1556, 1557, 1558, 1559 </a:t>
            </a:r>
            <a:endParaRPr lang="en-GB" dirty="0">
              <a:solidFill>
                <a:schemeClr val="bg1"/>
              </a:solidFill>
            </a:endParaRPr>
          </a:p>
        </p:txBody>
      </p:sp>
      <p:sp>
        <p:nvSpPr>
          <p:cNvPr id="3" name="Content Placeholder 2"/>
          <p:cNvSpPr>
            <a:spLocks noGrp="1"/>
          </p:cNvSpPr>
          <p:nvPr>
            <p:ph idx="1"/>
          </p:nvPr>
        </p:nvSpPr>
        <p:spPr>
          <a:xfrm>
            <a:off x="457200" y="2276872"/>
            <a:ext cx="8229600" cy="4032488"/>
          </a:xfrm>
        </p:spPr>
        <p:txBody>
          <a:bodyPr/>
          <a:lstStyle/>
          <a:p>
            <a:r>
              <a:rPr lang="en-GB" sz="3000" dirty="0">
                <a:solidFill>
                  <a:schemeClr val="bg1"/>
                </a:solidFill>
              </a:rPr>
              <a:t>Inscription from Athens dating around 430-20 BC. </a:t>
            </a:r>
          </a:p>
          <a:p>
            <a:endParaRPr lang="en-GB" sz="1200" dirty="0">
              <a:solidFill>
                <a:schemeClr val="bg1"/>
              </a:solidFill>
            </a:endParaRPr>
          </a:p>
          <a:p>
            <a:r>
              <a:rPr lang="en-GB" sz="3000" dirty="0" smtClean="0">
                <a:solidFill>
                  <a:schemeClr val="bg1"/>
                </a:solidFill>
              </a:rPr>
              <a:t>Refer </a:t>
            </a:r>
            <a:r>
              <a:rPr lang="en-GB" sz="3000" dirty="0">
                <a:solidFill>
                  <a:schemeClr val="bg1"/>
                </a:solidFill>
              </a:rPr>
              <a:t>to names of </a:t>
            </a:r>
            <a:r>
              <a:rPr lang="en-GB" sz="3000" dirty="0" smtClean="0">
                <a:solidFill>
                  <a:schemeClr val="bg1"/>
                </a:solidFill>
              </a:rPr>
              <a:t>freed slaves</a:t>
            </a:r>
            <a:r>
              <a:rPr lang="en-GB" sz="3000" dirty="0">
                <a:solidFill>
                  <a:schemeClr val="bg1"/>
                </a:solidFill>
              </a:rPr>
              <a:t>,</a:t>
            </a:r>
            <a:r>
              <a:rPr lang="en-GB" sz="3000" dirty="0" smtClean="0">
                <a:solidFill>
                  <a:schemeClr val="bg1"/>
                </a:solidFill>
              </a:rPr>
              <a:t> </a:t>
            </a:r>
            <a:r>
              <a:rPr lang="en-GB" sz="3000" dirty="0">
                <a:solidFill>
                  <a:schemeClr val="bg1"/>
                </a:solidFill>
              </a:rPr>
              <a:t>their former master, and their occupations.</a:t>
            </a:r>
            <a:r>
              <a:rPr lang="en-GB" dirty="0">
                <a:solidFill>
                  <a:schemeClr val="bg1"/>
                </a:solidFill>
              </a:rPr>
              <a:t> </a:t>
            </a:r>
          </a:p>
          <a:p>
            <a:pPr lvl="1"/>
            <a:r>
              <a:rPr lang="en-GB" sz="2600" dirty="0" smtClean="0">
                <a:solidFill>
                  <a:schemeClr val="bg1"/>
                </a:solidFill>
              </a:rPr>
              <a:t>majority </a:t>
            </a:r>
            <a:r>
              <a:rPr lang="en-GB" sz="2600" dirty="0">
                <a:solidFill>
                  <a:schemeClr val="bg1"/>
                </a:solidFill>
              </a:rPr>
              <a:t>on the lists are craft-slaves. </a:t>
            </a:r>
          </a:p>
          <a:p>
            <a:pPr lvl="1"/>
            <a:r>
              <a:rPr lang="en-GB" sz="2600" dirty="0" smtClean="0">
                <a:solidFill>
                  <a:schemeClr val="bg1"/>
                </a:solidFill>
              </a:rPr>
              <a:t>11 </a:t>
            </a:r>
            <a:r>
              <a:rPr lang="en-GB" sz="2600" dirty="0">
                <a:solidFill>
                  <a:schemeClr val="bg1"/>
                </a:solidFill>
              </a:rPr>
              <a:t>out of 85 referred to as </a:t>
            </a:r>
            <a:r>
              <a:rPr lang="en-GB" sz="2600" i="1" dirty="0" err="1">
                <a:solidFill>
                  <a:schemeClr val="bg1"/>
                </a:solidFill>
              </a:rPr>
              <a:t>georgoi</a:t>
            </a:r>
            <a:r>
              <a:rPr lang="en-GB" sz="2600" i="1" dirty="0">
                <a:solidFill>
                  <a:schemeClr val="bg1"/>
                </a:solidFill>
              </a:rPr>
              <a:t> </a:t>
            </a:r>
            <a:r>
              <a:rPr lang="en-GB" sz="2600" dirty="0">
                <a:solidFill>
                  <a:schemeClr val="bg1"/>
                </a:solidFill>
              </a:rPr>
              <a:t>(farmers). </a:t>
            </a:r>
          </a:p>
          <a:p>
            <a:pPr lvl="1"/>
            <a:r>
              <a:rPr lang="en-GB" sz="2600" dirty="0" smtClean="0">
                <a:solidFill>
                  <a:schemeClr val="bg1"/>
                </a:solidFill>
              </a:rPr>
              <a:t>2 </a:t>
            </a:r>
            <a:r>
              <a:rPr lang="en-GB" sz="2600" dirty="0">
                <a:solidFill>
                  <a:schemeClr val="bg1"/>
                </a:solidFill>
              </a:rPr>
              <a:t>are recorded as being vine-dressers.</a:t>
            </a:r>
          </a:p>
        </p:txBody>
      </p:sp>
    </p:spTree>
    <p:extLst>
      <p:ext uri="{BB962C8B-B14F-4D97-AF65-F5344CB8AC3E}">
        <p14:creationId xmlns:p14="http://schemas.microsoft.com/office/powerpoint/2010/main" val="3304024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Manumission in Rome</a:t>
            </a:r>
            <a:endParaRPr lang="en-GB" dirty="0">
              <a:solidFill>
                <a:schemeClr val="bg1"/>
              </a:solidFill>
            </a:endParaRPr>
          </a:p>
        </p:txBody>
      </p:sp>
      <p:sp>
        <p:nvSpPr>
          <p:cNvPr id="4" name="Content Placeholder 3"/>
          <p:cNvSpPr>
            <a:spLocks noGrp="1"/>
          </p:cNvSpPr>
          <p:nvPr>
            <p:ph sz="half" idx="1"/>
          </p:nvPr>
        </p:nvSpPr>
        <p:spPr>
          <a:xfrm>
            <a:off x="107504" y="1600200"/>
            <a:ext cx="5472608" cy="3845024"/>
          </a:xfrm>
        </p:spPr>
        <p:txBody>
          <a:bodyPr>
            <a:normAutofit fontScale="92500" lnSpcReduction="10000"/>
          </a:bodyPr>
          <a:lstStyle/>
          <a:p>
            <a:r>
              <a:rPr lang="en-GB" dirty="0">
                <a:solidFill>
                  <a:schemeClr val="bg1"/>
                </a:solidFill>
              </a:rPr>
              <a:t>Freeing of slaves, by purchase, by formal or informal ceremony, by will. </a:t>
            </a:r>
          </a:p>
          <a:p>
            <a:r>
              <a:rPr lang="en-GB" b="1" i="1" dirty="0" smtClean="0">
                <a:solidFill>
                  <a:schemeClr val="bg1"/>
                </a:solidFill>
              </a:rPr>
              <a:t>FIRA </a:t>
            </a:r>
            <a:r>
              <a:rPr lang="en-GB" b="1" dirty="0">
                <a:solidFill>
                  <a:schemeClr val="bg1"/>
                </a:solidFill>
              </a:rPr>
              <a:t>III </a:t>
            </a:r>
            <a:r>
              <a:rPr lang="en-GB" b="1" dirty="0" err="1">
                <a:solidFill>
                  <a:schemeClr val="bg1"/>
                </a:solidFill>
              </a:rPr>
              <a:t>no.II</a:t>
            </a:r>
            <a:r>
              <a:rPr lang="en-GB" dirty="0">
                <a:solidFill>
                  <a:schemeClr val="bg1"/>
                </a:solidFill>
              </a:rPr>
              <a:t>- </a:t>
            </a:r>
            <a:r>
              <a:rPr lang="en-GB" dirty="0" err="1">
                <a:solidFill>
                  <a:schemeClr val="bg1"/>
                </a:solidFill>
              </a:rPr>
              <a:t>Hermopolis</a:t>
            </a:r>
            <a:r>
              <a:rPr lang="en-GB" dirty="0">
                <a:solidFill>
                  <a:schemeClr val="bg1"/>
                </a:solidFill>
              </a:rPr>
              <a:t> Magna (Egypt) Helene freed in front of master‘s friends for 2000 drachmas given to her by Aurelius Ales (AD 221). </a:t>
            </a:r>
          </a:p>
          <a:p>
            <a:r>
              <a:rPr lang="en-GB" dirty="0" smtClean="0">
                <a:solidFill>
                  <a:schemeClr val="bg1"/>
                </a:solidFill>
              </a:rPr>
              <a:t>Tomb </a:t>
            </a:r>
            <a:r>
              <a:rPr lang="en-GB" dirty="0">
                <a:solidFill>
                  <a:schemeClr val="bg1"/>
                </a:solidFill>
              </a:rPr>
              <a:t>of the </a:t>
            </a:r>
            <a:r>
              <a:rPr lang="en-GB" dirty="0" err="1">
                <a:solidFill>
                  <a:schemeClr val="bg1"/>
                </a:solidFill>
              </a:rPr>
              <a:t>Haterii</a:t>
            </a:r>
            <a:r>
              <a:rPr lang="en-GB" dirty="0">
                <a:solidFill>
                  <a:schemeClr val="bg1"/>
                </a:solidFill>
              </a:rPr>
              <a:t>, Rome – slaves freed by will mourn mistress. </a:t>
            </a:r>
          </a:p>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556792"/>
            <a:ext cx="2947045"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79512" y="5380672"/>
            <a:ext cx="8856984" cy="1600438"/>
          </a:xfrm>
          <a:prstGeom prst="rect">
            <a:avLst/>
          </a:prstGeom>
        </p:spPr>
        <p:txBody>
          <a:bodyPr wrap="square">
            <a:spAutoFit/>
          </a:bodyPr>
          <a:lstStyle/>
          <a:p>
            <a:pPr marL="285750" indent="-285750">
              <a:buFont typeface="Arial" panose="020B0604020202020204" pitchFamily="34" charset="0"/>
              <a:buChar char="•"/>
            </a:pPr>
            <a:r>
              <a:rPr lang="it-IT" sz="2000" i="1" dirty="0">
                <a:solidFill>
                  <a:schemeClr val="bg1"/>
                </a:solidFill>
              </a:rPr>
              <a:t>Lex Aelia Sentia </a:t>
            </a:r>
            <a:r>
              <a:rPr lang="it-IT" sz="2000" dirty="0">
                <a:solidFill>
                  <a:schemeClr val="bg1"/>
                </a:solidFill>
              </a:rPr>
              <a:t>[AD 4</a:t>
            </a:r>
            <a:r>
              <a:rPr lang="it-IT" sz="2000" dirty="0" smtClean="0">
                <a:solidFill>
                  <a:schemeClr val="bg1"/>
                </a:solidFill>
              </a:rPr>
              <a:t>] means that those slaves who had been imprisoned, put in chains, convicted and torted, sent into the arena if freed belong to the same class as </a:t>
            </a:r>
            <a:r>
              <a:rPr lang="en-GB" sz="2000" dirty="0">
                <a:solidFill>
                  <a:schemeClr val="bg1"/>
                </a:solidFill>
              </a:rPr>
              <a:t>enemies who have surrendered at </a:t>
            </a:r>
            <a:r>
              <a:rPr lang="en-GB" sz="2000" dirty="0" smtClean="0">
                <a:solidFill>
                  <a:schemeClr val="bg1"/>
                </a:solidFill>
              </a:rPr>
              <a:t>discretion (</a:t>
            </a:r>
            <a:r>
              <a:rPr lang="en-GB" sz="2000" i="1" dirty="0" err="1" smtClean="0">
                <a:solidFill>
                  <a:schemeClr val="bg1"/>
                </a:solidFill>
              </a:rPr>
              <a:t>dediticii</a:t>
            </a:r>
            <a:r>
              <a:rPr lang="en-GB" sz="2000" dirty="0" smtClean="0">
                <a:solidFill>
                  <a:schemeClr val="bg1"/>
                </a:solidFill>
              </a:rPr>
              <a:t>) </a:t>
            </a:r>
            <a:r>
              <a:rPr lang="en-GB" sz="2000" dirty="0">
                <a:solidFill>
                  <a:schemeClr val="bg1"/>
                </a:solidFill>
              </a:rPr>
              <a:t>- </a:t>
            </a:r>
            <a:r>
              <a:rPr lang="en-GB" sz="2000" b="1" dirty="0">
                <a:solidFill>
                  <a:schemeClr val="bg1"/>
                </a:solidFill>
              </a:rPr>
              <a:t>Gaius </a:t>
            </a:r>
            <a:r>
              <a:rPr lang="en-GB" sz="2000" b="1" i="1" dirty="0">
                <a:solidFill>
                  <a:schemeClr val="bg1"/>
                </a:solidFill>
              </a:rPr>
              <a:t>Institutes</a:t>
            </a:r>
            <a:r>
              <a:rPr lang="en-GB" sz="2000" b="1" dirty="0">
                <a:solidFill>
                  <a:schemeClr val="bg1"/>
                </a:solidFill>
              </a:rPr>
              <a:t> 1.3-4.12-16 </a:t>
            </a:r>
            <a:r>
              <a:rPr lang="en-GB" sz="2000" dirty="0">
                <a:solidFill>
                  <a:schemeClr val="bg1"/>
                </a:solidFill>
              </a:rPr>
              <a:t>(second century AD).</a:t>
            </a:r>
          </a:p>
          <a:p>
            <a:pPr marL="285750" indent="-285750">
              <a:buFont typeface="Arial" panose="020B0604020202020204" pitchFamily="34" charset="0"/>
              <a:buChar char="•"/>
            </a:pPr>
            <a:endParaRPr lang="en-GB" i="1" dirty="0"/>
          </a:p>
        </p:txBody>
      </p:sp>
    </p:spTree>
    <p:extLst>
      <p:ext uri="{BB962C8B-B14F-4D97-AF65-F5344CB8AC3E}">
        <p14:creationId xmlns:p14="http://schemas.microsoft.com/office/powerpoint/2010/main" val="4182050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Rich Freedmen in Rome</a:t>
            </a:r>
            <a:endParaRPr lang="en-GB" dirty="0">
              <a:solidFill>
                <a:schemeClr val="bg1"/>
              </a:solidFill>
            </a:endParaRPr>
          </a:p>
        </p:txBody>
      </p:sp>
      <p:sp>
        <p:nvSpPr>
          <p:cNvPr id="4" name="Content Placeholder 3"/>
          <p:cNvSpPr>
            <a:spLocks noGrp="1"/>
          </p:cNvSpPr>
          <p:nvPr>
            <p:ph sz="half" idx="1"/>
          </p:nvPr>
        </p:nvSpPr>
        <p:spPr>
          <a:xfrm>
            <a:off x="251520" y="1600200"/>
            <a:ext cx="4244280" cy="5069160"/>
          </a:xfrm>
        </p:spPr>
        <p:txBody>
          <a:bodyPr>
            <a:normAutofit/>
          </a:bodyPr>
          <a:lstStyle/>
          <a:p>
            <a:r>
              <a:rPr lang="en-GB" dirty="0">
                <a:solidFill>
                  <a:schemeClr val="bg1"/>
                </a:solidFill>
              </a:rPr>
              <a:t>The tomb of Marcus </a:t>
            </a:r>
            <a:r>
              <a:rPr lang="en-GB" dirty="0" err="1">
                <a:solidFill>
                  <a:schemeClr val="bg1"/>
                </a:solidFill>
              </a:rPr>
              <a:t>Vergilius</a:t>
            </a:r>
            <a:r>
              <a:rPr lang="en-GB" dirty="0">
                <a:solidFill>
                  <a:schemeClr val="bg1"/>
                </a:solidFill>
              </a:rPr>
              <a:t> </a:t>
            </a:r>
            <a:r>
              <a:rPr lang="en-GB" dirty="0" err="1">
                <a:solidFill>
                  <a:schemeClr val="bg1"/>
                </a:solidFill>
              </a:rPr>
              <a:t>Eurysaces</a:t>
            </a:r>
            <a:r>
              <a:rPr lang="en-GB" dirty="0">
                <a:solidFill>
                  <a:schemeClr val="bg1"/>
                </a:solidFill>
              </a:rPr>
              <a:t> in Rome a baker and contractor of freedman origin -wealthy but low social status </a:t>
            </a:r>
          </a:p>
          <a:p>
            <a:r>
              <a:rPr lang="en-GB" dirty="0" err="1" smtClean="0">
                <a:solidFill>
                  <a:schemeClr val="bg1"/>
                </a:solidFill>
              </a:rPr>
              <a:t>Trimalchio</a:t>
            </a:r>
            <a:r>
              <a:rPr lang="en-GB" dirty="0">
                <a:solidFill>
                  <a:schemeClr val="bg1"/>
                </a:solidFill>
              </a:rPr>
              <a:t>, a fictional freedman (</a:t>
            </a:r>
            <a:r>
              <a:rPr lang="en-GB" b="1" dirty="0">
                <a:solidFill>
                  <a:schemeClr val="bg1"/>
                </a:solidFill>
              </a:rPr>
              <a:t>Petronius’ </a:t>
            </a:r>
            <a:r>
              <a:rPr lang="en-GB" b="1" i="1" dirty="0" err="1">
                <a:solidFill>
                  <a:schemeClr val="bg1"/>
                </a:solidFill>
              </a:rPr>
              <a:t>Satyricon</a:t>
            </a:r>
            <a:r>
              <a:rPr lang="en-GB" dirty="0">
                <a:solidFill>
                  <a:schemeClr val="bg1"/>
                </a:solidFill>
              </a:rPr>
              <a:t>). </a:t>
            </a:r>
          </a:p>
          <a:p>
            <a:r>
              <a:rPr lang="en-GB" dirty="0" smtClean="0">
                <a:solidFill>
                  <a:schemeClr val="bg1"/>
                </a:solidFill>
              </a:rPr>
              <a:t>Tiberius </a:t>
            </a:r>
            <a:r>
              <a:rPr lang="en-GB" dirty="0">
                <a:solidFill>
                  <a:schemeClr val="bg1"/>
                </a:solidFill>
              </a:rPr>
              <a:t>Claudius Narcissus, freedman of the emperor Claudius. </a:t>
            </a:r>
          </a:p>
          <a:p>
            <a:endParaRPr lang="en-GB" dirty="0"/>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72932" y="1600200"/>
            <a:ext cx="3775531" cy="4853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1694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Wealth does not Equal Status!</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Autofit/>
          </a:bodyPr>
          <a:lstStyle/>
          <a:p>
            <a:pPr marL="137160" indent="0">
              <a:buNone/>
            </a:pPr>
            <a:r>
              <a:rPr lang="en-GB" sz="3400" dirty="0" smtClean="0">
                <a:solidFill>
                  <a:schemeClr val="bg1"/>
                </a:solidFill>
              </a:rPr>
              <a:t>“Rufus</a:t>
            </a:r>
            <a:r>
              <a:rPr lang="en-GB" sz="3400" dirty="0">
                <a:solidFill>
                  <a:schemeClr val="bg1"/>
                </a:solidFill>
              </a:rPr>
              <a:t>, you see that person lounging in the front rows [seats reserved for senators], whose hand with its </a:t>
            </a:r>
            <a:r>
              <a:rPr lang="en-GB" sz="3400" dirty="0" err="1">
                <a:solidFill>
                  <a:schemeClr val="bg1"/>
                </a:solidFill>
              </a:rPr>
              <a:t>sardonyx</a:t>
            </a:r>
            <a:r>
              <a:rPr lang="en-GB" sz="3400" dirty="0">
                <a:solidFill>
                  <a:schemeClr val="bg1"/>
                </a:solidFill>
              </a:rPr>
              <a:t> [a precious gem] gleams even from here, and his cloak has so often drunk up Tyre [reference to purple dye] ...whose starred brow is plastered by many a patch [he is try to cover up the brand that marked out his former servile status</a:t>
            </a:r>
            <a:r>
              <a:rPr lang="en-GB" sz="3400" dirty="0" smtClean="0">
                <a:solidFill>
                  <a:schemeClr val="bg1"/>
                </a:solidFill>
              </a:rPr>
              <a:t>]...” </a:t>
            </a:r>
            <a:r>
              <a:rPr lang="en-GB" sz="3400" dirty="0">
                <a:solidFill>
                  <a:schemeClr val="bg1"/>
                </a:solidFill>
              </a:rPr>
              <a:t>– </a:t>
            </a:r>
            <a:r>
              <a:rPr lang="en-GB" sz="3400" b="1" dirty="0">
                <a:solidFill>
                  <a:schemeClr val="bg1"/>
                </a:solidFill>
              </a:rPr>
              <a:t>Martial </a:t>
            </a:r>
            <a:r>
              <a:rPr lang="en-GB" sz="3400" b="1" i="1" dirty="0">
                <a:solidFill>
                  <a:schemeClr val="bg1"/>
                </a:solidFill>
              </a:rPr>
              <a:t>Epigrams </a:t>
            </a:r>
            <a:r>
              <a:rPr lang="en-GB" sz="3400" b="1" dirty="0">
                <a:solidFill>
                  <a:schemeClr val="bg1"/>
                </a:solidFill>
              </a:rPr>
              <a:t>2.29. </a:t>
            </a:r>
            <a:endParaRPr lang="en-GB" sz="3400" dirty="0">
              <a:solidFill>
                <a:schemeClr val="bg1"/>
              </a:solidFill>
            </a:endParaRPr>
          </a:p>
        </p:txBody>
      </p:sp>
    </p:spTree>
    <p:extLst>
      <p:ext uri="{BB962C8B-B14F-4D97-AF65-F5344CB8AC3E}">
        <p14:creationId xmlns:p14="http://schemas.microsoft.com/office/powerpoint/2010/main" val="4291440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251520" y="1600200"/>
            <a:ext cx="8640960" cy="5141168"/>
          </a:xfrm>
        </p:spPr>
        <p:txBody>
          <a:bodyPr>
            <a:normAutofit lnSpcReduction="10000"/>
          </a:bodyPr>
          <a:lstStyle/>
          <a:p>
            <a:r>
              <a:rPr lang="en-GB" sz="3200" dirty="0" smtClean="0">
                <a:solidFill>
                  <a:schemeClr val="bg1"/>
                </a:solidFill>
              </a:rPr>
              <a:t>Fisher, N. (2006) ‘Citizens, Foreigners and Slaves in Greek Society’, in </a:t>
            </a:r>
            <a:r>
              <a:rPr lang="en-GB" sz="3200" i="1" dirty="0" smtClean="0">
                <a:solidFill>
                  <a:schemeClr val="bg1"/>
                </a:solidFill>
              </a:rPr>
              <a:t>A Companion to the Classical Greek World</a:t>
            </a:r>
            <a:r>
              <a:rPr lang="en-GB" sz="3200" dirty="0" smtClean="0">
                <a:solidFill>
                  <a:schemeClr val="bg1"/>
                </a:solidFill>
              </a:rPr>
              <a:t>, (ed., </a:t>
            </a:r>
            <a:r>
              <a:rPr lang="en-GB" sz="3200" dirty="0" err="1" smtClean="0">
                <a:solidFill>
                  <a:schemeClr val="bg1"/>
                </a:solidFill>
              </a:rPr>
              <a:t>Kinzl</a:t>
            </a:r>
            <a:r>
              <a:rPr lang="en-GB" sz="3200" dirty="0" smtClean="0">
                <a:solidFill>
                  <a:schemeClr val="bg1"/>
                </a:solidFill>
              </a:rPr>
              <a:t>, K. H.), Oxford: 327-349. </a:t>
            </a:r>
          </a:p>
          <a:p>
            <a:endParaRPr lang="en-GB" sz="1100" dirty="0">
              <a:solidFill>
                <a:schemeClr val="bg1"/>
              </a:solidFill>
            </a:endParaRPr>
          </a:p>
          <a:p>
            <a:pPr lvl="0">
              <a:buClr>
                <a:prstClr val="white">
                  <a:shade val="95000"/>
                </a:prstClr>
              </a:buClr>
            </a:pPr>
            <a:r>
              <a:rPr lang="en-GB" sz="3200" dirty="0">
                <a:solidFill>
                  <a:prstClr val="black"/>
                </a:solidFill>
              </a:rPr>
              <a:t>Knapp, R. (2013) </a:t>
            </a:r>
            <a:r>
              <a:rPr lang="en-GB" sz="3200" i="1" dirty="0">
                <a:solidFill>
                  <a:prstClr val="black"/>
                </a:solidFill>
              </a:rPr>
              <a:t>Invisible Romans.</a:t>
            </a:r>
            <a:r>
              <a:rPr lang="en-GB" sz="3200" dirty="0">
                <a:solidFill>
                  <a:prstClr val="black"/>
                </a:solidFill>
              </a:rPr>
              <a:t> London. Profile Books.</a:t>
            </a:r>
          </a:p>
          <a:p>
            <a:endParaRPr lang="en-GB" sz="1100" dirty="0">
              <a:solidFill>
                <a:schemeClr val="bg1"/>
              </a:solidFill>
            </a:endParaRPr>
          </a:p>
          <a:p>
            <a:r>
              <a:rPr lang="en-GB" sz="3200" dirty="0" err="1" smtClean="0">
                <a:solidFill>
                  <a:schemeClr val="bg1"/>
                </a:solidFill>
              </a:rPr>
              <a:t>Shumka</a:t>
            </a:r>
            <a:r>
              <a:rPr lang="en-GB" sz="3200" dirty="0" smtClean="0">
                <a:solidFill>
                  <a:schemeClr val="bg1"/>
                </a:solidFill>
              </a:rPr>
              <a:t>, L. (2014) ‘Roman Slavery’, </a:t>
            </a:r>
            <a:r>
              <a:rPr lang="en-GB" sz="3200" dirty="0">
                <a:solidFill>
                  <a:schemeClr val="bg1"/>
                </a:solidFill>
              </a:rPr>
              <a:t>in </a:t>
            </a:r>
            <a:r>
              <a:rPr lang="en-GB" sz="3200" i="1" dirty="0">
                <a:solidFill>
                  <a:schemeClr val="bg1"/>
                </a:solidFill>
              </a:rPr>
              <a:t>Themes in Roman Society and Culture</a:t>
            </a:r>
            <a:r>
              <a:rPr lang="en-GB" sz="3200" dirty="0">
                <a:solidFill>
                  <a:schemeClr val="bg1"/>
                </a:solidFill>
              </a:rPr>
              <a:t> (eds., Gibbs, M., </a:t>
            </a:r>
            <a:r>
              <a:rPr lang="en-GB" sz="3200" dirty="0" err="1">
                <a:solidFill>
                  <a:schemeClr val="bg1"/>
                </a:solidFill>
              </a:rPr>
              <a:t>Nikolic</a:t>
            </a:r>
            <a:r>
              <a:rPr lang="en-GB" sz="3200" dirty="0">
                <a:solidFill>
                  <a:schemeClr val="bg1"/>
                </a:solidFill>
              </a:rPr>
              <a:t>, M., and </a:t>
            </a:r>
            <a:r>
              <a:rPr lang="en-GB" sz="3200" dirty="0" err="1">
                <a:solidFill>
                  <a:schemeClr val="bg1"/>
                </a:solidFill>
              </a:rPr>
              <a:t>Ripat</a:t>
            </a:r>
            <a:r>
              <a:rPr lang="en-GB" sz="3200" dirty="0">
                <a:solidFill>
                  <a:schemeClr val="bg1"/>
                </a:solidFill>
              </a:rPr>
              <a:t>, P.), </a:t>
            </a:r>
            <a:r>
              <a:rPr lang="en-GB" sz="3200" dirty="0" smtClean="0">
                <a:solidFill>
                  <a:schemeClr val="bg1"/>
                </a:solidFill>
              </a:rPr>
              <a:t>Oxford. </a:t>
            </a:r>
            <a:endParaRPr lang="en-GB" sz="3200" dirty="0">
              <a:solidFill>
                <a:schemeClr val="bg1"/>
              </a:solidFill>
            </a:endParaRPr>
          </a:p>
          <a:p>
            <a:endParaRPr lang="en-GB" dirty="0"/>
          </a:p>
        </p:txBody>
      </p:sp>
    </p:spTree>
    <p:extLst>
      <p:ext uri="{BB962C8B-B14F-4D97-AF65-F5344CB8AC3E}">
        <p14:creationId xmlns:p14="http://schemas.microsoft.com/office/powerpoint/2010/main" val="26344842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281</TotalTime>
  <Words>2134</Words>
  <Application>Microsoft Office PowerPoint</Application>
  <PresentationFormat>On-screen Show (4:3)</PresentationFormat>
  <Paragraphs>169</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Book Antiqua</vt:lpstr>
      <vt:lpstr>Lucida Sans</vt:lpstr>
      <vt:lpstr>Wingdings</vt:lpstr>
      <vt:lpstr>Wingdings 2</vt:lpstr>
      <vt:lpstr>Wingdings 3</vt:lpstr>
      <vt:lpstr>Apex</vt:lpstr>
      <vt:lpstr>Athens and Rome: Life and Culture in Classical Antiquity</vt:lpstr>
      <vt:lpstr>Status of Slaves in the Ancient World</vt:lpstr>
      <vt:lpstr>Legal Status</vt:lpstr>
      <vt:lpstr>Suffering of Slaves</vt:lpstr>
      <vt:lpstr>Injustice</vt:lpstr>
      <vt:lpstr>Cruelty</vt:lpstr>
      <vt:lpstr>PowerPoint Presentation</vt:lpstr>
      <vt:lpstr>Number of Slaves in Athens</vt:lpstr>
      <vt:lpstr>Origins</vt:lpstr>
      <vt:lpstr>Origin of Slaves in Roman Empire</vt:lpstr>
      <vt:lpstr>PowerPoint Presentation</vt:lpstr>
      <vt:lpstr>PowerPoint Presentation</vt:lpstr>
      <vt:lpstr>Domestic Servants</vt:lpstr>
      <vt:lpstr>Agricultural Work</vt:lpstr>
      <vt:lpstr>Slave Rebellions</vt:lpstr>
      <vt:lpstr>Skilled Slaves and Freedmen</vt:lpstr>
      <vt:lpstr>Working Independently</vt:lpstr>
      <vt:lpstr>PowerPoint Presentation</vt:lpstr>
      <vt:lpstr>Manumission in Athens</vt:lpstr>
      <vt:lpstr>Pasion the Banker</vt:lpstr>
      <vt:lpstr>Stelae – IG2 1554, 1556, 1557, 1558, 1559 </vt:lpstr>
      <vt:lpstr>Manumission in Rome</vt:lpstr>
      <vt:lpstr>Rich Freedmen in Rome</vt:lpstr>
      <vt:lpstr>Wealth does not Equal Status!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125</cp:revision>
  <dcterms:created xsi:type="dcterms:W3CDTF">2013-10-05T08:51:12Z</dcterms:created>
  <dcterms:modified xsi:type="dcterms:W3CDTF">2017-10-19T11:09:27Z</dcterms:modified>
</cp:coreProperties>
</file>