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60" r:id="rId5"/>
    <p:sldId id="264" r:id="rId6"/>
    <p:sldId id="259"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FFDD7D-C82A-4AA0-80FB-C1EB550CFCF8}" v="1480" dt="2022-05-09T10:51:10.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77058" autoAdjust="0"/>
  </p:normalViewPr>
  <p:slideViewPr>
    <p:cSldViewPr snapToGrid="0">
      <p:cViewPr varScale="1">
        <p:scale>
          <a:sx n="51" d="100"/>
          <a:sy n="51" d="100"/>
        </p:scale>
        <p:origin x="11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1F57BC-9CB1-409D-BE08-0332AC2248DA}" type="datetimeFigureOut">
              <a:rPr lang="en-GB" smtClean="0"/>
              <a:t>12/05/2022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17AA38-374B-4048-8C5E-BA8DC1B4A31D}" type="slidenum">
              <a:rPr lang="en-GB" smtClean="0"/>
              <a:t>‹#›</a:t>
            </a:fld>
            <a:endParaRPr lang="en-GB"/>
          </a:p>
        </p:txBody>
      </p:sp>
    </p:spTree>
    <p:extLst>
      <p:ext uri="{BB962C8B-B14F-4D97-AF65-F5344CB8AC3E}">
        <p14:creationId xmlns:p14="http://schemas.microsoft.com/office/powerpoint/2010/main" val="1142879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it’s symbolically communicates, about the Reason the agate came into existence and what it represented within ancient Minoan/</a:t>
            </a:r>
            <a:r>
              <a:rPr lang="en-GB" dirty="0" err="1"/>
              <a:t>Mycenaen</a:t>
            </a:r>
            <a:r>
              <a:rPr lang="en-GB" dirty="0"/>
              <a:t> societies. </a:t>
            </a:r>
          </a:p>
        </p:txBody>
      </p:sp>
      <p:sp>
        <p:nvSpPr>
          <p:cNvPr id="4" name="Slide Number Placeholder 3"/>
          <p:cNvSpPr>
            <a:spLocks noGrp="1"/>
          </p:cNvSpPr>
          <p:nvPr>
            <p:ph type="sldNum" sz="quarter" idx="5"/>
          </p:nvPr>
        </p:nvSpPr>
        <p:spPr/>
        <p:txBody>
          <a:bodyPr/>
          <a:lstStyle/>
          <a:p>
            <a:fld id="{2617AA38-374B-4048-8C5E-BA8DC1B4A31D}" type="slidenum">
              <a:rPr lang="en-GB" smtClean="0"/>
              <a:t>1</a:t>
            </a:fld>
            <a:endParaRPr lang="en-GB"/>
          </a:p>
        </p:txBody>
      </p:sp>
    </p:spTree>
    <p:extLst>
      <p:ext uri="{BB962C8B-B14F-4D97-AF65-F5344CB8AC3E}">
        <p14:creationId xmlns:p14="http://schemas.microsoft.com/office/powerpoint/2010/main" val="209077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Found in Pylos – estimated population of about 50,000 people – on the South West coast of the </a:t>
            </a:r>
            <a:r>
              <a:rPr lang="en-GB" dirty="0" err="1"/>
              <a:t>Aegaen</a:t>
            </a:r>
            <a:r>
              <a:rPr lang="en-GB" dirty="0"/>
              <a:t>. </a:t>
            </a:r>
          </a:p>
          <a:p>
            <a:r>
              <a:rPr lang="en-GB" dirty="0"/>
              <a:t>Amygdaloid, large distinctive class of talismanic seals. Also, large cushion and lentoid seals – LM IB – Late Minoan I. </a:t>
            </a:r>
          </a:p>
          <a:p>
            <a:r>
              <a:rPr lang="en-GB" dirty="0"/>
              <a:t>Although, no ring has been found this detailed – rings in Minoa illustrated events, such as bull fights, fishing and chariot driving – </a:t>
            </a:r>
          </a:p>
          <a:p>
            <a:r>
              <a:rPr lang="en-GB" dirty="0"/>
              <a:t>Nothing as serious as combat, but things taking on more of a recreational role. (Younger, 1988 x-xii)</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17AA38-374B-4048-8C5E-BA8DC1B4A31D}" type="slidenum">
              <a:rPr lang="en-GB" smtClean="0"/>
              <a:t>2</a:t>
            </a:fld>
            <a:endParaRPr lang="en-GB"/>
          </a:p>
        </p:txBody>
      </p:sp>
    </p:spTree>
    <p:extLst>
      <p:ext uri="{BB962C8B-B14F-4D97-AF65-F5344CB8AC3E}">
        <p14:creationId xmlns:p14="http://schemas.microsoft.com/office/powerpoint/2010/main" val="2863391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Iliad if Homer was able to create such a masterpiece, then he thought other artists, from the period, would have the same artistic flare. Also, in the Shaft grave III, </a:t>
            </a:r>
          </a:p>
          <a:p>
            <a:r>
              <a:rPr lang="en-GB" dirty="0"/>
              <a:t>the gold combat cushion seal. </a:t>
            </a:r>
          </a:p>
          <a:p>
            <a:r>
              <a:rPr lang="en-GB" dirty="0"/>
              <a:t>Imaginary-imagery in all Minoan seals. None of them are “naturalistic”. (</a:t>
            </a:r>
            <a:r>
              <a:rPr lang="en-GB" dirty="0" err="1"/>
              <a:t>Krzyszkowska</a:t>
            </a:r>
            <a:r>
              <a:rPr lang="en-GB" dirty="0"/>
              <a:t>, 2006, 146) </a:t>
            </a:r>
            <a:r>
              <a:rPr lang="en-GB" dirty="0" err="1"/>
              <a:t>Krzyszkowska</a:t>
            </a:r>
            <a:r>
              <a:rPr lang="en-GB" dirty="0"/>
              <a:t>, suggests that the featureless faces on Minoan female seals are because of the technique used to create the seal – namely, punching and engraving. (Ibid.) This is clearly, craftsperson's </a:t>
            </a:r>
          </a:p>
          <a:p>
            <a:r>
              <a:rPr lang="en-GB" dirty="0"/>
              <a:t>Emphasising the parts of the body they considered important – Some argue that he was in fact one of the elites. House dynasties and family crests.</a:t>
            </a:r>
          </a:p>
        </p:txBody>
      </p:sp>
      <p:sp>
        <p:nvSpPr>
          <p:cNvPr id="4" name="Slide Number Placeholder 3"/>
          <p:cNvSpPr>
            <a:spLocks noGrp="1"/>
          </p:cNvSpPr>
          <p:nvPr>
            <p:ph type="sldNum" sz="quarter" idx="5"/>
          </p:nvPr>
        </p:nvSpPr>
        <p:spPr/>
        <p:txBody>
          <a:bodyPr/>
          <a:lstStyle/>
          <a:p>
            <a:fld id="{2617AA38-374B-4048-8C5E-BA8DC1B4A31D}" type="slidenum">
              <a:rPr lang="en-GB" smtClean="0"/>
              <a:t>3</a:t>
            </a:fld>
            <a:endParaRPr lang="en-GB"/>
          </a:p>
        </p:txBody>
      </p:sp>
    </p:spTree>
    <p:extLst>
      <p:ext uri="{BB962C8B-B14F-4D97-AF65-F5344CB8AC3E}">
        <p14:creationId xmlns:p14="http://schemas.microsoft.com/office/powerpoint/2010/main" val="787853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point: Another similar seal uncovered, but this time the winner is wearing a boar’s tusk helmet and is fighting with a short sword. (</a:t>
            </a:r>
            <a:r>
              <a:rPr lang="en-GB" dirty="0" err="1"/>
              <a:t>Sturmer</a:t>
            </a:r>
            <a:r>
              <a:rPr lang="en-GB" dirty="0"/>
              <a:t>, 1982, 112) Again, the protagonist (we recognize), is defeating the daggered man, - is the Battle in the Glen – there is another seal – unknown origins (CMS IX no. 158, P1. 2: 3) – a fight between warriors, but the similarity</a:t>
            </a:r>
          </a:p>
          <a:p>
            <a:r>
              <a:rPr lang="en-GB" dirty="0"/>
              <a:t>Is the same armour –here the opponent is leaning back instead of moving forward – perhaps showing a display of terror from the fierce Combat seen by the attacking protagonist/man. (CMS V no. 643, P1. 2: 4) Another seal from Mycenae can be included – (CMS I no. 12, P1. 2: 2),  </a:t>
            </a:r>
          </a:p>
          <a:p>
            <a:endParaRPr lang="en-GB" dirty="0"/>
          </a:p>
          <a:p>
            <a:r>
              <a:rPr lang="en-GB" dirty="0"/>
              <a:t>Second point: depicts a cult procession. The ring can be compared to another ring, where</a:t>
            </a:r>
          </a:p>
          <a:p>
            <a:r>
              <a:rPr lang="en-GB" dirty="0"/>
              <a:t>The same historical event (or imagined historical event), but it is broken into scenes which is on the previous slide – and the combat agate seal of Pylos</a:t>
            </a:r>
          </a:p>
          <a:p>
            <a:r>
              <a:rPr lang="en-GB" dirty="0"/>
              <a:t>Could be considered to be the same fight or battle its symbolic</a:t>
            </a:r>
          </a:p>
          <a:p>
            <a:r>
              <a:rPr lang="en-GB" dirty="0"/>
              <a:t>Communication or its political purpose. (Betts, 1967, </a:t>
            </a:r>
            <a:r>
              <a:rPr lang="en-GB" dirty="0" err="1"/>
              <a:t>Doumas</a:t>
            </a:r>
            <a:r>
              <a:rPr lang="en-GB" dirty="0"/>
              <a:t>, 2000, Weingarten, 2012) It plays on the </a:t>
            </a:r>
            <a:r>
              <a:rPr lang="en-GB" dirty="0" err="1"/>
              <a:t>Mycenaen</a:t>
            </a:r>
            <a:r>
              <a:rPr lang="en-GB" dirty="0"/>
              <a:t> society at the time, </a:t>
            </a:r>
          </a:p>
        </p:txBody>
      </p:sp>
      <p:sp>
        <p:nvSpPr>
          <p:cNvPr id="4" name="Slide Number Placeholder 3"/>
          <p:cNvSpPr>
            <a:spLocks noGrp="1"/>
          </p:cNvSpPr>
          <p:nvPr>
            <p:ph type="sldNum" sz="quarter" idx="5"/>
          </p:nvPr>
        </p:nvSpPr>
        <p:spPr/>
        <p:txBody>
          <a:bodyPr/>
          <a:lstStyle/>
          <a:p>
            <a:fld id="{2617AA38-374B-4048-8C5E-BA8DC1B4A31D}" type="slidenum">
              <a:rPr lang="en-GB" smtClean="0"/>
              <a:t>4</a:t>
            </a:fld>
            <a:endParaRPr lang="en-GB"/>
          </a:p>
        </p:txBody>
      </p:sp>
    </p:spTree>
    <p:extLst>
      <p:ext uri="{BB962C8B-B14F-4D97-AF65-F5344CB8AC3E}">
        <p14:creationId xmlns:p14="http://schemas.microsoft.com/office/powerpoint/2010/main" val="4109030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 2: 1 – CMS I.16, Mycenae, Shaft Grave IV, LH I (mirror drawing of the signet ring called the Battle in Glen, courtesy Corpus der </a:t>
            </a:r>
            <a:r>
              <a:rPr lang="en-GB" dirty="0" err="1"/>
              <a:t>minoischen</a:t>
            </a:r>
            <a:r>
              <a:rPr lang="en-GB" dirty="0"/>
              <a:t> und </a:t>
            </a:r>
            <a:r>
              <a:rPr lang="en-GB" dirty="0" err="1"/>
              <a:t>mykenischen</a:t>
            </a:r>
            <a:r>
              <a:rPr lang="en-GB" dirty="0"/>
              <a:t> Siegel).</a:t>
            </a:r>
          </a:p>
          <a:p>
            <a:endParaRPr lang="en-GB" dirty="0"/>
          </a:p>
          <a:p>
            <a:r>
              <a:rPr lang="en-GB" dirty="0"/>
              <a:t>Pl. 2: 4 – CMS V.643 </a:t>
            </a:r>
            <a:r>
              <a:rPr lang="en-GB" dirty="0" err="1"/>
              <a:t>Koukounara</a:t>
            </a:r>
            <a:r>
              <a:rPr lang="en-GB" dirty="0"/>
              <a:t>: </a:t>
            </a:r>
            <a:r>
              <a:rPr lang="en-GB" dirty="0" err="1"/>
              <a:t>Gouvalari</a:t>
            </a:r>
            <a:r>
              <a:rPr lang="en-GB" dirty="0"/>
              <a:t>, Tholos I, LH II/III (mirror drawing of the seal, courtesy Corpus der </a:t>
            </a:r>
            <a:r>
              <a:rPr lang="en-GB" dirty="0" err="1"/>
              <a:t>minoischen</a:t>
            </a:r>
            <a:r>
              <a:rPr lang="en-GB" dirty="0"/>
              <a:t> und </a:t>
            </a:r>
            <a:r>
              <a:rPr lang="en-GB" dirty="0" err="1"/>
              <a:t>mykenischen</a:t>
            </a:r>
            <a:r>
              <a:rPr lang="en-GB" dirty="0"/>
              <a:t> Siegel).</a:t>
            </a:r>
          </a:p>
          <a:p>
            <a:endParaRPr lang="en-GB" dirty="0"/>
          </a:p>
          <a:p>
            <a:r>
              <a:rPr lang="en-GB" dirty="0"/>
              <a:t>Pl. 4: 3 – CMS XII. no. 13D. LM I (mirror drawing of the seal, courtesy Corpus der </a:t>
            </a:r>
            <a:r>
              <a:rPr lang="en-GB" dirty="0" err="1"/>
              <a:t>minoischen</a:t>
            </a:r>
            <a:r>
              <a:rPr lang="en-GB" dirty="0"/>
              <a:t> und </a:t>
            </a:r>
            <a:r>
              <a:rPr lang="en-GB" dirty="0" err="1"/>
              <a:t>mykenischen</a:t>
            </a:r>
            <a:r>
              <a:rPr lang="en-GB" dirty="0"/>
              <a:t> Siegel).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17AA38-374B-4048-8C5E-BA8DC1B4A31D}" type="slidenum">
              <a:rPr lang="en-GB" smtClean="0"/>
              <a:t>5</a:t>
            </a:fld>
            <a:endParaRPr lang="en-GB"/>
          </a:p>
        </p:txBody>
      </p:sp>
    </p:spTree>
    <p:extLst>
      <p:ext uri="{BB962C8B-B14F-4D97-AF65-F5344CB8AC3E}">
        <p14:creationId xmlns:p14="http://schemas.microsoft.com/office/powerpoint/2010/main" val="2449102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beginning of ‘glyptic’ take-off. </a:t>
            </a:r>
          </a:p>
          <a:p>
            <a:r>
              <a:rPr lang="en-GB" dirty="0"/>
              <a:t>They had impressions which were rotations of simple circular diagrams – </a:t>
            </a:r>
          </a:p>
          <a:p>
            <a:r>
              <a:rPr lang="en-GB" dirty="0"/>
              <a:t>Lions-Spiral group and the large Border/Leaf group</a:t>
            </a:r>
          </a:p>
          <a:p>
            <a:r>
              <a:rPr lang="en-GB" dirty="0"/>
              <a:t>Later, there are </a:t>
            </a:r>
            <a:r>
              <a:rPr lang="en-GB" dirty="0" err="1"/>
              <a:t>Arkhane</a:t>
            </a:r>
            <a:r>
              <a:rPr lang="en-GB" dirty="0"/>
              <a:t> centralize economic power, and become bureaucratic tools in Knossos and elsewhere. </a:t>
            </a:r>
          </a:p>
          <a:p>
            <a:r>
              <a:rPr lang="en-GB" dirty="0"/>
              <a:t>Central Crete, Knossos, Pylos – starts to produce seals with round seal faces and ornamental motifs – depictions of iconographies of power This also suggests that one of these three areas was capable of producing workshops with the resources, for the PCA, and some argue that after the destruction caused by Mycenaeans, craftsperson's skilled in gemstones, moved from the North to the South – near Pylos and around the Cretan islands. (Younger, 1988)</a:t>
            </a:r>
          </a:p>
          <a:p>
            <a:r>
              <a:rPr lang="en-GB" b="0" i="0" dirty="0">
                <a:solidFill>
                  <a:srgbClr val="000000"/>
                </a:solidFill>
                <a:effectLst/>
                <a:latin typeface="Arial" panose="020B0604020202020204" pitchFamily="34" charset="0"/>
              </a:rPr>
              <a:t>Are they portals intended to represent language? – not much literary text in the time – so is the PCA and its ‘similar’ seals, intended to have symbolic and historical meaning? – it seems so </a:t>
            </a:r>
          </a:p>
          <a:p>
            <a:r>
              <a:rPr lang="en-GB" b="0" i="0" dirty="0">
                <a:solidFill>
                  <a:srgbClr val="000000"/>
                </a:solidFill>
                <a:effectLst/>
                <a:latin typeface="Arial" panose="020B0604020202020204" pitchFamily="34" charset="0"/>
              </a:rPr>
              <a:t>As the similarities are striking of Homeric text battles – namely Menelaus grabbing Hector’s crescent helmet, or perhaps the Battle in the Glenn or (Krater) – come to this later.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17AA38-374B-4048-8C5E-BA8DC1B4A31D}" type="slidenum">
              <a:rPr lang="en-GB" smtClean="0"/>
              <a:t>6</a:t>
            </a:fld>
            <a:endParaRPr lang="en-GB"/>
          </a:p>
        </p:txBody>
      </p:sp>
    </p:spTree>
    <p:extLst>
      <p:ext uri="{BB962C8B-B14F-4D97-AF65-F5344CB8AC3E}">
        <p14:creationId xmlns:p14="http://schemas.microsoft.com/office/powerpoint/2010/main" val="2449396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again – its probably not the weapons that are the important thing – </a:t>
            </a:r>
          </a:p>
          <a:p>
            <a:r>
              <a:rPr lang="en-GB" dirty="0"/>
              <a:t>The figure of a warrior still impresses onto the wax or clay, quality of both the cushion seal and the Pylos combat agate, indicate that technical expertise was necessary, and </a:t>
            </a:r>
          </a:p>
          <a:p>
            <a:r>
              <a:rPr lang="en-GB" dirty="0"/>
              <a:t>That similar or (replica), animal or recreational activity seals, were also present, indicates that a workshop was present on Knossos. Weingarten, also provides</a:t>
            </a:r>
          </a:p>
          <a:p>
            <a:r>
              <a:rPr lang="en-GB" dirty="0"/>
              <a:t>Evidence of documents and messengers moving from LM I sites, under the governance of ‘seal owners’, suggesting that perhaps, Pylos was also resource-reliant on Knossos for its technical seal craftsmanship. Mycenaeans' took control over Crete, they had workshops and many of them survived the invasion, subsequently continuing their glyptic representations. As the administration switched from Minoan to Mycenaeans. (Weingarten, 2012). Interestingly then, one idea is that the PCA is a depiction of what it means to wield power – it represents a man who has been able to wield power and become an elite. It is more of an aspiration then that a true history. (O’ Brien, 2013, </a:t>
            </a:r>
            <a:r>
              <a:rPr lang="en-GB" dirty="0" err="1"/>
              <a:t>Lewartowski</a:t>
            </a:r>
            <a:r>
              <a:rPr lang="en-GB" dirty="0"/>
              <a:t>, 2019) The repetition in design – e.g. the victor wielding a sword, no shield, and the use of the crescent helmet for the enemy, indicates The important role it played in shaping attitudes, imaginations, traditions and perhaps a code of conduct or way of life in </a:t>
            </a:r>
            <a:r>
              <a:rPr lang="en-GB" dirty="0" err="1"/>
              <a:t>Mycenaen</a:t>
            </a:r>
            <a:r>
              <a:rPr lang="en-GB" dirty="0"/>
              <a:t> society. </a:t>
            </a:r>
          </a:p>
          <a:p>
            <a:endParaRPr lang="en-GB" dirty="0"/>
          </a:p>
          <a:p>
            <a:r>
              <a:rPr lang="en-GB" dirty="0"/>
              <a:t>The Mycenae-</a:t>
            </a:r>
            <a:r>
              <a:rPr lang="en-GB" dirty="0" err="1"/>
              <a:t>Vapheio</a:t>
            </a:r>
            <a:r>
              <a:rPr lang="en-GB" dirty="0"/>
              <a:t> Lion Group Products of the workshop has traits similar to that in the PCA - It has detailed impressions of the lions manes - similarly a focus then on hair, their is also a striking scene of violence. We know that elite society taxed their subjects - but we can assume from the archaeology - the different sigils and representations on seals - that it was predominantly in a quasi-feudal way - where we have elites and priests taxing only certain areas, within their dominion, instead of the entirety of Pylos (Modern day Messenia - assumed). </a:t>
            </a:r>
          </a:p>
        </p:txBody>
      </p:sp>
      <p:sp>
        <p:nvSpPr>
          <p:cNvPr id="4" name="Slide Number Placeholder 3"/>
          <p:cNvSpPr>
            <a:spLocks noGrp="1"/>
          </p:cNvSpPr>
          <p:nvPr>
            <p:ph type="sldNum" sz="quarter" idx="5"/>
          </p:nvPr>
        </p:nvSpPr>
        <p:spPr/>
        <p:txBody>
          <a:bodyPr/>
          <a:lstStyle/>
          <a:p>
            <a:fld id="{2617AA38-374B-4048-8C5E-BA8DC1B4A31D}" type="slidenum">
              <a:rPr lang="en-GB" smtClean="0"/>
              <a:t>7</a:t>
            </a:fld>
            <a:endParaRPr lang="en-GB"/>
          </a:p>
        </p:txBody>
      </p:sp>
    </p:spTree>
    <p:extLst>
      <p:ext uri="{BB962C8B-B14F-4D97-AF65-F5344CB8AC3E}">
        <p14:creationId xmlns:p14="http://schemas.microsoft.com/office/powerpoint/2010/main" val="1227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Syllabic seals – syllabic script which we call the linear b – used by palatial authorities for economic, trade</a:t>
            </a:r>
          </a:p>
          <a:p>
            <a:r>
              <a:rPr lang="en-GB" dirty="0"/>
              <a:t>And diplomatic purposes. It was used to help form the Greek language. Changed the way in which Mycenaeans</a:t>
            </a:r>
          </a:p>
          <a:p>
            <a:r>
              <a:rPr lang="en-GB" dirty="0"/>
              <a:t>Were interpreted. All evidence before this, was from Homer’s epic Iliad and Odyssey. </a:t>
            </a:r>
          </a:p>
          <a:p>
            <a:r>
              <a:rPr lang="en-GB" dirty="0"/>
              <a:t>Big change in the way Mycenaeans were understood. As far, it was not politically united, but there were polities </a:t>
            </a:r>
          </a:p>
          <a:p>
            <a:r>
              <a:rPr lang="en-GB" dirty="0"/>
              <a:t>Or forms of power displayed, through pottery (perhaps the above battle of Krater – was also an iconography of</a:t>
            </a:r>
          </a:p>
          <a:p>
            <a:r>
              <a:rPr lang="en-GB" dirty="0"/>
              <a:t>Power). A theory is that the ‘traditional’ seals, depicting animals etc were depicting Houses or Dynasties and – evidence on architecture shows this – but</a:t>
            </a:r>
          </a:p>
          <a:p>
            <a:r>
              <a:rPr lang="en-GB" dirty="0"/>
              <a:t>Also a sound administrative faction or society. – the later seals – such as the PCA, demonstrate perhaps a clear regime change, indicated through changes</a:t>
            </a:r>
          </a:p>
          <a:p>
            <a:r>
              <a:rPr lang="en-GB" dirty="0"/>
              <a:t>In the patterns or the illustrations on the seal, to much more militaristic expressions, instead of recreational activities – the weapon – the sword namely, can be linked to those found in similar graves near Pylos. Also the craftsmanship choice to represent only episodes from the battle or scene, might be an indication pointing only to emphasise the prowess of the warrior, not the overall historical importance of the battle. This would be recognised across all of the Peloponnese. Experts indicate that the sword is also capable of the thrusting depicted on the PCA. (Harrell, 2009) </a:t>
            </a:r>
          </a:p>
          <a:p>
            <a:endParaRPr lang="en-GB" dirty="0"/>
          </a:p>
        </p:txBody>
      </p:sp>
      <p:sp>
        <p:nvSpPr>
          <p:cNvPr id="4" name="Slide Number Placeholder 3"/>
          <p:cNvSpPr>
            <a:spLocks noGrp="1"/>
          </p:cNvSpPr>
          <p:nvPr>
            <p:ph type="sldNum" sz="quarter" idx="5"/>
          </p:nvPr>
        </p:nvSpPr>
        <p:spPr/>
        <p:txBody>
          <a:bodyPr/>
          <a:lstStyle/>
          <a:p>
            <a:fld id="{2617AA38-374B-4048-8C5E-BA8DC1B4A31D}" type="slidenum">
              <a:rPr lang="en-GB" smtClean="0"/>
              <a:t>8</a:t>
            </a:fld>
            <a:endParaRPr lang="en-GB"/>
          </a:p>
        </p:txBody>
      </p:sp>
    </p:spTree>
    <p:extLst>
      <p:ext uri="{BB962C8B-B14F-4D97-AF65-F5344CB8AC3E}">
        <p14:creationId xmlns:p14="http://schemas.microsoft.com/office/powerpoint/2010/main" val="1413449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17AA38-374B-4048-8C5E-BA8DC1B4A31D}" type="slidenum">
              <a:rPr lang="en-GB" smtClean="0"/>
              <a:t>9</a:t>
            </a:fld>
            <a:endParaRPr lang="en-GB"/>
          </a:p>
        </p:txBody>
      </p:sp>
    </p:spTree>
    <p:extLst>
      <p:ext uri="{BB962C8B-B14F-4D97-AF65-F5344CB8AC3E}">
        <p14:creationId xmlns:p14="http://schemas.microsoft.com/office/powerpoint/2010/main" val="1097494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5/12/2022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5/12/2022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5/12/2022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515/kadm.1967.6.1.15"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Pylos Combat Agate Seal – its value and use in an ancient context</a:t>
            </a:r>
          </a:p>
        </p:txBody>
      </p:sp>
      <p:sp>
        <p:nvSpPr>
          <p:cNvPr id="3" name="Subtitle 2"/>
          <p:cNvSpPr>
            <a:spLocks noGrp="1"/>
          </p:cNvSpPr>
          <p:nvPr>
            <p:ph type="subTitle" idx="1"/>
          </p:nvPr>
        </p:nvSpPr>
        <p:spPr/>
        <p:txBody>
          <a:bodyPr/>
          <a:lstStyle/>
          <a:p>
            <a:r>
              <a:rPr lang="en-US" dirty="0"/>
              <a:t>By candidate no: 1601773 for ma ancient history</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Shape 1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A57B35B-CCB4-094E-C4AB-88132EB03F3C}"/>
              </a:ext>
            </a:extLst>
          </p:cNvPr>
          <p:cNvSpPr>
            <a:spLocks noGrp="1"/>
          </p:cNvSpPr>
          <p:nvPr>
            <p:ph type="title"/>
          </p:nvPr>
        </p:nvSpPr>
        <p:spPr>
          <a:xfrm>
            <a:off x="1154955" y="973668"/>
            <a:ext cx="2942210" cy="1020232"/>
          </a:xfrm>
        </p:spPr>
        <p:txBody>
          <a:bodyPr>
            <a:normAutofit/>
          </a:bodyPr>
          <a:lstStyle/>
          <a:p>
            <a:r>
              <a:rPr lang="en-US" dirty="0">
                <a:solidFill>
                  <a:schemeClr val="tx1"/>
                </a:solidFill>
              </a:rPr>
              <a:t>The seal</a:t>
            </a:r>
          </a:p>
        </p:txBody>
      </p:sp>
      <p:pic>
        <p:nvPicPr>
          <p:cNvPr id="4" name="Picture 4">
            <a:extLst>
              <a:ext uri="{FF2B5EF4-FFF2-40B4-BE49-F238E27FC236}">
                <a16:creationId xmlns:a16="http://schemas.microsoft.com/office/drawing/2014/main" id="{622BD5D7-773E-2E97-EC99-FE86A7F2B18B}"/>
              </a:ext>
            </a:extLst>
          </p:cNvPr>
          <p:cNvPicPr>
            <a:picLocks noChangeAspect="1"/>
          </p:cNvPicPr>
          <p:nvPr/>
        </p:nvPicPr>
        <p:blipFill rotWithShape="1">
          <a:blip r:embed="rId3"/>
          <a:srcRect l="5977" r="14289"/>
          <a:stretch/>
        </p:blipFill>
        <p:spPr>
          <a:xfrm>
            <a:off x="5142960" y="803751"/>
            <a:ext cx="6391533" cy="5250498"/>
          </a:xfrm>
          <a:prstGeom prst="rect">
            <a:avLst/>
          </a:prstGeom>
        </p:spPr>
      </p:pic>
      <p:sp>
        <p:nvSpPr>
          <p:cNvPr id="17" name="Rectangle 1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34B5DD91-9352-9F51-7D42-1B1C9ECDED5F}"/>
              </a:ext>
            </a:extLst>
          </p:cNvPr>
          <p:cNvSpPr>
            <a:spLocks noGrp="1"/>
          </p:cNvSpPr>
          <p:nvPr>
            <p:ph idx="1"/>
          </p:nvPr>
        </p:nvSpPr>
        <p:spPr>
          <a:xfrm>
            <a:off x="1154955" y="2120900"/>
            <a:ext cx="3133726" cy="3898900"/>
          </a:xfrm>
        </p:spPr>
        <p:txBody>
          <a:bodyPr vert="horz" lIns="91440" tIns="45720" rIns="91440" bIns="45720" rtlCol="0" anchor="t">
            <a:normAutofit/>
          </a:bodyPr>
          <a:lstStyle/>
          <a:p>
            <a:r>
              <a:rPr lang="en-US" dirty="0">
                <a:solidFill>
                  <a:schemeClr val="tx1"/>
                </a:solidFill>
              </a:rPr>
              <a:t>Considered to be late Minoan I era, and the most sophisticated example of glyptic art.</a:t>
            </a:r>
          </a:p>
          <a:p>
            <a:endParaRPr lang="en-US" dirty="0">
              <a:solidFill>
                <a:schemeClr val="tx1"/>
              </a:solidFill>
            </a:endParaRPr>
          </a:p>
          <a:p>
            <a:r>
              <a:rPr lang="en-US" dirty="0">
                <a:solidFill>
                  <a:schemeClr val="tx1"/>
                </a:solidFill>
              </a:rPr>
              <a:t>Found in 2015, when Stocker &amp; Davis, excavated a site in Pylos, near a beehive, not originally meant to be excavated. </a:t>
            </a:r>
          </a:p>
        </p:txBody>
      </p:sp>
      <p:sp>
        <p:nvSpPr>
          <p:cNvPr id="2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097417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A7DE-10B4-F4EE-DC8A-5964D426DED8}"/>
              </a:ext>
            </a:extLst>
          </p:cNvPr>
          <p:cNvSpPr>
            <a:spLocks noGrp="1"/>
          </p:cNvSpPr>
          <p:nvPr>
            <p:ph type="title"/>
          </p:nvPr>
        </p:nvSpPr>
        <p:spPr/>
        <p:txBody>
          <a:bodyPr/>
          <a:lstStyle/>
          <a:p>
            <a:r>
              <a:rPr lang="en-US" dirty="0"/>
              <a:t>The value of the PCA</a:t>
            </a:r>
          </a:p>
        </p:txBody>
      </p:sp>
      <p:sp>
        <p:nvSpPr>
          <p:cNvPr id="3" name="Content Placeholder 2">
            <a:extLst>
              <a:ext uri="{FF2B5EF4-FFF2-40B4-BE49-F238E27FC236}">
                <a16:creationId xmlns:a16="http://schemas.microsoft.com/office/drawing/2014/main" id="{4B381F9C-DC10-BCAD-D5B7-9078FDE9ECC4}"/>
              </a:ext>
            </a:extLst>
          </p:cNvPr>
          <p:cNvSpPr>
            <a:spLocks noGrp="1"/>
          </p:cNvSpPr>
          <p:nvPr>
            <p:ph idx="1"/>
          </p:nvPr>
        </p:nvSpPr>
        <p:spPr>
          <a:xfrm>
            <a:off x="1154954" y="2379980"/>
            <a:ext cx="9089819" cy="3903980"/>
          </a:xfrm>
        </p:spPr>
        <p:txBody>
          <a:bodyPr vert="horz" lIns="91440" tIns="45720" rIns="91440" bIns="45720" rtlCol="0" anchor="t">
            <a:normAutofit/>
          </a:bodyPr>
          <a:lstStyle/>
          <a:p>
            <a:r>
              <a:rPr lang="en-US" dirty="0"/>
              <a:t>The representations of combat on the seal depict a scene from the battle in the Glenn or taken from the Iliad, where Achilles fought Hector of the dancing helmet-crest (the Prince of Troy). (Curry, 2009)</a:t>
            </a:r>
          </a:p>
          <a:p>
            <a:endParaRPr lang="en-US" dirty="0"/>
          </a:p>
          <a:p>
            <a:r>
              <a:rPr lang="en-US" dirty="0"/>
              <a:t>The level of detail in the protagonist's body, really illustrates or plays on our modern-day views about Achilles, and the helmet on the antagonist, draws upon our perceptions of Prince Hector.  However, also a representation of the human soul's desires. (Layton, 2005) </a:t>
            </a:r>
          </a:p>
          <a:p>
            <a:endParaRPr lang="en-US" dirty="0"/>
          </a:p>
          <a:p>
            <a:r>
              <a:rPr lang="en-US" dirty="0"/>
              <a:t>It helps modern audiences understand Minoan (late Helladic period II), structures of elite or political power. </a:t>
            </a:r>
          </a:p>
        </p:txBody>
      </p:sp>
      <p:pic>
        <p:nvPicPr>
          <p:cNvPr id="2050" name="Picture 2" descr="The combat scene in this gold cushion seal with a warrior carrying a  'figure-of-8' shield'. From Grave III of Grave Circle A in My… | Età del  bronzo, Micene, Bronzo">
            <a:extLst>
              <a:ext uri="{FF2B5EF4-FFF2-40B4-BE49-F238E27FC236}">
                <a16:creationId xmlns:a16="http://schemas.microsoft.com/office/drawing/2014/main" id="{E36A2C0F-DAB1-2A52-DD6D-B5F2394571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5901" y="102"/>
            <a:ext cx="3336098" cy="2268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8975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9877-6539-65A3-7FE3-B606FE761784}"/>
              </a:ext>
            </a:extLst>
          </p:cNvPr>
          <p:cNvSpPr>
            <a:spLocks noGrp="1"/>
          </p:cNvSpPr>
          <p:nvPr>
            <p:ph type="title"/>
          </p:nvPr>
        </p:nvSpPr>
        <p:spPr/>
        <p:txBody>
          <a:bodyPr/>
          <a:lstStyle/>
          <a:p>
            <a:r>
              <a:rPr lang="en-US" dirty="0"/>
              <a:t>Schliemann's discovery – Battle in the Glen</a:t>
            </a:r>
          </a:p>
        </p:txBody>
      </p:sp>
      <p:sp>
        <p:nvSpPr>
          <p:cNvPr id="3" name="Content Placeholder 2">
            <a:extLst>
              <a:ext uri="{FF2B5EF4-FFF2-40B4-BE49-F238E27FC236}">
                <a16:creationId xmlns:a16="http://schemas.microsoft.com/office/drawing/2014/main" id="{36DF5AE8-745D-3AAA-B521-CEB691799670}"/>
              </a:ext>
            </a:extLst>
          </p:cNvPr>
          <p:cNvSpPr>
            <a:spLocks noGrp="1"/>
          </p:cNvSpPr>
          <p:nvPr>
            <p:ph idx="1"/>
          </p:nvPr>
        </p:nvSpPr>
        <p:spPr/>
        <p:txBody>
          <a:bodyPr vert="horz" lIns="91440" tIns="45720" rIns="91440" bIns="45720" rtlCol="0" anchor="t">
            <a:normAutofit/>
          </a:bodyPr>
          <a:lstStyle/>
          <a:p>
            <a:r>
              <a:rPr lang="en-US" dirty="0"/>
              <a:t>Schliemann's discovery in Shaft Grave IV at Mycenae of a gold signet ring was dubbed as a depiction of "the battle in the Glen". This ring depicts a hunting scene, which is either real or not. Jung argues that we create myths and scenes of chivalry or dominance to illustrate our own desires for power. (Campbell, Jung, 2016) </a:t>
            </a:r>
          </a:p>
          <a:p>
            <a:r>
              <a:rPr lang="en-US" dirty="0"/>
              <a:t>The seal, including the seals on the rings found in tomb V, are all related. They depict one event. It is our history, but also blended with some false-imagery, symbolic of the </a:t>
            </a:r>
            <a:r>
              <a:rPr lang="en-US" dirty="0" err="1"/>
              <a:t>Mycenaen</a:t>
            </a:r>
            <a:r>
              <a:rPr lang="en-US" dirty="0"/>
              <a:t> vision for power. (Layton, 2005). It then captivates us into a language of magical causation, or ideas and traditions not within our reality. (</a:t>
            </a:r>
            <a:r>
              <a:rPr lang="en-US" dirty="0" err="1"/>
              <a:t>Blakolmer</a:t>
            </a:r>
            <a:r>
              <a:rPr lang="en-US" dirty="0"/>
              <a:t>, 2012). </a:t>
            </a:r>
          </a:p>
          <a:p>
            <a:endParaRPr lang="en-US" dirty="0"/>
          </a:p>
        </p:txBody>
      </p:sp>
    </p:spTree>
    <p:extLst>
      <p:ext uri="{BB962C8B-B14F-4D97-AF65-F5344CB8AC3E}">
        <p14:creationId xmlns:p14="http://schemas.microsoft.com/office/powerpoint/2010/main" val="1733704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E2D3-84BA-2A22-F43E-818CEC9A3DB7}"/>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0B7C9679-6A1F-84ED-3F00-E2FB30AE6E3D}"/>
              </a:ext>
            </a:extLst>
          </p:cNvPr>
          <p:cNvPicPr>
            <a:picLocks noChangeAspect="1"/>
          </p:cNvPicPr>
          <p:nvPr/>
        </p:nvPicPr>
        <p:blipFill>
          <a:blip r:embed="rId3"/>
          <a:stretch>
            <a:fillRect/>
          </a:stretch>
        </p:blipFill>
        <p:spPr>
          <a:xfrm>
            <a:off x="131001" y="213660"/>
            <a:ext cx="7696200" cy="3324225"/>
          </a:xfrm>
          <a:prstGeom prst="rect">
            <a:avLst/>
          </a:prstGeom>
        </p:spPr>
      </p:pic>
      <p:pic>
        <p:nvPicPr>
          <p:cNvPr id="9" name="Picture 8">
            <a:extLst>
              <a:ext uri="{FF2B5EF4-FFF2-40B4-BE49-F238E27FC236}">
                <a16:creationId xmlns:a16="http://schemas.microsoft.com/office/drawing/2014/main" id="{C8465E03-4F74-1F5C-8885-5677649BBA57}"/>
              </a:ext>
            </a:extLst>
          </p:cNvPr>
          <p:cNvPicPr>
            <a:picLocks noChangeAspect="1"/>
          </p:cNvPicPr>
          <p:nvPr/>
        </p:nvPicPr>
        <p:blipFill>
          <a:blip r:embed="rId4"/>
          <a:stretch>
            <a:fillRect/>
          </a:stretch>
        </p:blipFill>
        <p:spPr>
          <a:xfrm>
            <a:off x="8008763" y="28966"/>
            <a:ext cx="3514725" cy="3371850"/>
          </a:xfrm>
          <a:prstGeom prst="rect">
            <a:avLst/>
          </a:prstGeom>
        </p:spPr>
      </p:pic>
      <p:pic>
        <p:nvPicPr>
          <p:cNvPr id="11" name="Picture 10">
            <a:extLst>
              <a:ext uri="{FF2B5EF4-FFF2-40B4-BE49-F238E27FC236}">
                <a16:creationId xmlns:a16="http://schemas.microsoft.com/office/drawing/2014/main" id="{2A8935DB-607D-3D3D-D8AD-ED3870A05D8C}"/>
              </a:ext>
            </a:extLst>
          </p:cNvPr>
          <p:cNvPicPr>
            <a:picLocks noChangeAspect="1"/>
          </p:cNvPicPr>
          <p:nvPr/>
        </p:nvPicPr>
        <p:blipFill>
          <a:blip r:embed="rId5"/>
          <a:stretch>
            <a:fillRect/>
          </a:stretch>
        </p:blipFill>
        <p:spPr>
          <a:xfrm>
            <a:off x="2445489" y="3400816"/>
            <a:ext cx="6153150" cy="3095625"/>
          </a:xfrm>
          <a:prstGeom prst="rect">
            <a:avLst/>
          </a:prstGeom>
        </p:spPr>
      </p:pic>
    </p:spTree>
    <p:extLst>
      <p:ext uri="{BB962C8B-B14F-4D97-AF65-F5344CB8AC3E}">
        <p14:creationId xmlns:p14="http://schemas.microsoft.com/office/powerpoint/2010/main" val="475006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BA42FA3-423E-8878-C09D-BEEE0BEC146D}"/>
              </a:ext>
            </a:extLst>
          </p:cNvPr>
          <p:cNvSpPr>
            <a:spLocks noGrp="1"/>
          </p:cNvSpPr>
          <p:nvPr>
            <p:ph type="title"/>
          </p:nvPr>
        </p:nvSpPr>
        <p:spPr>
          <a:xfrm>
            <a:off x="639098" y="629265"/>
            <a:ext cx="5132438" cy="1622322"/>
          </a:xfrm>
        </p:spPr>
        <p:txBody>
          <a:bodyPr>
            <a:normAutofit/>
          </a:bodyPr>
          <a:lstStyle/>
          <a:p>
            <a:r>
              <a:rPr lang="en-US">
                <a:solidFill>
                  <a:srgbClr val="EBEBEB"/>
                </a:solidFill>
              </a:rPr>
              <a:t>Glyptic Impressions </a:t>
            </a:r>
          </a:p>
        </p:txBody>
      </p:sp>
      <p:pic>
        <p:nvPicPr>
          <p:cNvPr id="4" name="Picture 4" descr="Text&#10;&#10;Description automatically generated">
            <a:extLst>
              <a:ext uri="{FF2B5EF4-FFF2-40B4-BE49-F238E27FC236}">
                <a16:creationId xmlns:a16="http://schemas.microsoft.com/office/drawing/2014/main" id="{4329338A-6D2F-03FA-AFF6-B397E6CC7C64}"/>
              </a:ext>
            </a:extLst>
          </p:cNvPr>
          <p:cNvPicPr>
            <a:picLocks noChangeAspect="1"/>
          </p:cNvPicPr>
          <p:nvPr/>
        </p:nvPicPr>
        <p:blipFill>
          <a:blip r:embed="rId3"/>
          <a:stretch>
            <a:fillRect/>
          </a:stretch>
        </p:blipFill>
        <p:spPr>
          <a:xfrm>
            <a:off x="6971841" y="645106"/>
            <a:ext cx="4314697" cy="5585369"/>
          </a:xfrm>
          <a:prstGeom prst="rect">
            <a:avLst/>
          </a:prstGeom>
        </p:spPr>
      </p:pic>
      <p:sp>
        <p:nvSpPr>
          <p:cNvPr id="1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F862860-9E65-7BC2-8FB7-5852E193458B}"/>
              </a:ext>
            </a:extLst>
          </p:cNvPr>
          <p:cNvSpPr>
            <a:spLocks noGrp="1"/>
          </p:cNvSpPr>
          <p:nvPr>
            <p:ph idx="1"/>
          </p:nvPr>
        </p:nvSpPr>
        <p:spPr>
          <a:xfrm>
            <a:off x="639098" y="2418735"/>
            <a:ext cx="5132439" cy="3811742"/>
          </a:xfrm>
        </p:spPr>
        <p:txBody>
          <a:bodyPr vert="horz" lIns="91440" tIns="45720" rIns="91440" bIns="45720" rtlCol="0" anchor="ctr">
            <a:normAutofit/>
          </a:bodyPr>
          <a:lstStyle/>
          <a:p>
            <a:r>
              <a:rPr lang="en-US" dirty="0">
                <a:solidFill>
                  <a:srgbClr val="FFFFFF"/>
                </a:solidFill>
              </a:rPr>
              <a:t>The seal is very detailed, intricate details cannot press onto clay or wax. </a:t>
            </a:r>
          </a:p>
          <a:p>
            <a:r>
              <a:rPr lang="en-US" dirty="0">
                <a:solidFill>
                  <a:srgbClr val="FFFFFF"/>
                </a:solidFill>
              </a:rPr>
              <a:t>Says more about the seal being personal, than used for diplomacy. </a:t>
            </a:r>
          </a:p>
          <a:p>
            <a:r>
              <a:rPr lang="en-US" dirty="0">
                <a:solidFill>
                  <a:srgbClr val="FFFFFF"/>
                </a:solidFill>
              </a:rPr>
              <a:t>Narrative seals, instead of syllabic. </a:t>
            </a:r>
          </a:p>
          <a:p>
            <a:endParaRPr lang="en-US" dirty="0">
              <a:solidFill>
                <a:srgbClr val="FFFFFF"/>
              </a:solidFill>
            </a:endParaRPr>
          </a:p>
        </p:txBody>
      </p:sp>
    </p:spTree>
    <p:extLst>
      <p:ext uri="{BB962C8B-B14F-4D97-AF65-F5344CB8AC3E}">
        <p14:creationId xmlns:p14="http://schemas.microsoft.com/office/powerpoint/2010/main" val="378404076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9856-33C3-3324-43AA-0B7BADEA6806}"/>
              </a:ext>
            </a:extLst>
          </p:cNvPr>
          <p:cNvSpPr>
            <a:spLocks noGrp="1"/>
          </p:cNvSpPr>
          <p:nvPr>
            <p:ph type="title"/>
          </p:nvPr>
        </p:nvSpPr>
        <p:spPr/>
        <p:txBody>
          <a:bodyPr/>
          <a:lstStyle/>
          <a:p>
            <a:r>
              <a:rPr lang="en-US" dirty="0"/>
              <a:t>Mysticism in the origins/provenance</a:t>
            </a:r>
          </a:p>
        </p:txBody>
      </p:sp>
      <p:sp>
        <p:nvSpPr>
          <p:cNvPr id="3" name="Content Placeholder 2">
            <a:extLst>
              <a:ext uri="{FF2B5EF4-FFF2-40B4-BE49-F238E27FC236}">
                <a16:creationId xmlns:a16="http://schemas.microsoft.com/office/drawing/2014/main" id="{7105169B-FB7F-5617-9762-1601A5ECD39A}"/>
              </a:ext>
            </a:extLst>
          </p:cNvPr>
          <p:cNvSpPr>
            <a:spLocks noGrp="1"/>
          </p:cNvSpPr>
          <p:nvPr>
            <p:ph idx="1"/>
          </p:nvPr>
        </p:nvSpPr>
        <p:spPr/>
        <p:txBody>
          <a:bodyPr vert="horz" lIns="91440" tIns="45720" rIns="91440" bIns="45720" rtlCol="0" anchor="t">
            <a:normAutofit/>
          </a:bodyPr>
          <a:lstStyle/>
          <a:p>
            <a:r>
              <a:rPr lang="en-US" dirty="0"/>
              <a:t>The weapons do not impress onto clay or wax, and some of the details were only half a millimetre big. Davis suggests that this might mean that the Minoans had a form of a magnifying glass or that human eyesight has deteriorated. (Davis, 2016) It is this 'mysticism', around the origins of the seal that makes us view the work as a piece of artistic genius, and link it to our preconceived ideas of genius' work, such as classical period Greek art. </a:t>
            </a:r>
          </a:p>
          <a:p>
            <a:endParaRPr lang="en-US" dirty="0"/>
          </a:p>
          <a:p>
            <a:endParaRPr lang="en-US" dirty="0"/>
          </a:p>
        </p:txBody>
      </p:sp>
    </p:spTree>
    <p:extLst>
      <p:ext uri="{BB962C8B-B14F-4D97-AF65-F5344CB8AC3E}">
        <p14:creationId xmlns:p14="http://schemas.microsoft.com/office/powerpoint/2010/main" val="2144805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0386A-77D2-CBE9-0CC9-652559442529}"/>
              </a:ext>
            </a:extLst>
          </p:cNvPr>
          <p:cNvSpPr>
            <a:spLocks noGrp="1"/>
          </p:cNvSpPr>
          <p:nvPr>
            <p:ph type="title"/>
          </p:nvPr>
        </p:nvSpPr>
        <p:spPr/>
        <p:txBody>
          <a:bodyPr/>
          <a:lstStyle/>
          <a:p>
            <a:r>
              <a:rPr lang="en-US" dirty="0"/>
              <a:t>Patron's agency</a:t>
            </a:r>
          </a:p>
        </p:txBody>
      </p:sp>
      <p:sp>
        <p:nvSpPr>
          <p:cNvPr id="3" name="Content Placeholder 2">
            <a:extLst>
              <a:ext uri="{FF2B5EF4-FFF2-40B4-BE49-F238E27FC236}">
                <a16:creationId xmlns:a16="http://schemas.microsoft.com/office/drawing/2014/main" id="{A4A647B7-A0E6-5088-C6C2-730FFB97B39E}"/>
              </a:ext>
            </a:extLst>
          </p:cNvPr>
          <p:cNvSpPr>
            <a:spLocks noGrp="1"/>
          </p:cNvSpPr>
          <p:nvPr>
            <p:ph idx="1"/>
          </p:nvPr>
        </p:nvSpPr>
        <p:spPr/>
        <p:txBody>
          <a:bodyPr vert="horz" lIns="91440" tIns="45720" rIns="91440" bIns="45720" rtlCol="0" anchor="t">
            <a:normAutofit fontScale="92500" lnSpcReduction="10000"/>
          </a:bodyPr>
          <a:lstStyle/>
          <a:p>
            <a:r>
              <a:rPr lang="en-US" dirty="0"/>
              <a:t>In Shaft Grave V, not far from the Griffin warrior tomb, a sword was found. It is clearly the same or analogous to the sword found in tomb IV, where the seal was found. (Shaf Grave V, at Mycenae, National Archaeological Museum, 725). </a:t>
            </a:r>
          </a:p>
          <a:p>
            <a:r>
              <a:rPr lang="en-US" dirty="0"/>
              <a:t>Assumption that the seal and the sword belonged to an elite in Minoa. Sources indicate that it was not normal to have swords, in the era, and spears were the most popular weapons in battle.  There’s an argument that the seal or the Griffin warriors were a break-away ‘elite’, not the standard – think of it is a Republic, with break-away senators. Generally, the elite used mediocre seals – very different to this one – see next page. </a:t>
            </a:r>
          </a:p>
          <a:p>
            <a:r>
              <a:rPr lang="en-US" dirty="0"/>
              <a:t>These were poorly engraved and considered to be a bit basic. </a:t>
            </a:r>
          </a:p>
          <a:p>
            <a:r>
              <a:rPr lang="en-US" dirty="0"/>
              <a:t>(Cline, 2012)</a:t>
            </a:r>
          </a:p>
        </p:txBody>
      </p:sp>
      <p:pic>
        <p:nvPicPr>
          <p:cNvPr id="4" name="Picture 4" descr="A picture containing weapon&#10;&#10;Description automatically generated">
            <a:extLst>
              <a:ext uri="{FF2B5EF4-FFF2-40B4-BE49-F238E27FC236}">
                <a16:creationId xmlns:a16="http://schemas.microsoft.com/office/drawing/2014/main" id="{9B695867-DCAF-34BF-74A2-6FDF48EE5C75}"/>
              </a:ext>
            </a:extLst>
          </p:cNvPr>
          <p:cNvPicPr>
            <a:picLocks noChangeAspect="1"/>
          </p:cNvPicPr>
          <p:nvPr/>
        </p:nvPicPr>
        <p:blipFill>
          <a:blip r:embed="rId3"/>
          <a:stretch>
            <a:fillRect/>
          </a:stretch>
        </p:blipFill>
        <p:spPr>
          <a:xfrm>
            <a:off x="5618480" y="302298"/>
            <a:ext cx="2743200" cy="2047164"/>
          </a:xfrm>
          <a:prstGeom prst="rect">
            <a:avLst/>
          </a:prstGeom>
        </p:spPr>
      </p:pic>
      <p:pic>
        <p:nvPicPr>
          <p:cNvPr id="5" name="Picture 5" descr="A picture containing indoor, vessel, jar&#10;&#10;Description automatically generated">
            <a:extLst>
              <a:ext uri="{FF2B5EF4-FFF2-40B4-BE49-F238E27FC236}">
                <a16:creationId xmlns:a16="http://schemas.microsoft.com/office/drawing/2014/main" id="{998E2E8F-1E96-A005-D915-EE2D8E2D57D4}"/>
              </a:ext>
            </a:extLst>
          </p:cNvPr>
          <p:cNvPicPr>
            <a:picLocks noChangeAspect="1"/>
          </p:cNvPicPr>
          <p:nvPr/>
        </p:nvPicPr>
        <p:blipFill>
          <a:blip r:embed="rId4"/>
          <a:stretch>
            <a:fillRect/>
          </a:stretch>
        </p:blipFill>
        <p:spPr>
          <a:xfrm>
            <a:off x="10098926" y="2291122"/>
            <a:ext cx="1914525" cy="2390775"/>
          </a:xfrm>
          <a:prstGeom prst="rect">
            <a:avLst/>
          </a:prstGeom>
        </p:spPr>
      </p:pic>
      <p:sp>
        <p:nvSpPr>
          <p:cNvPr id="10" name="TextBox 9">
            <a:extLst>
              <a:ext uri="{FF2B5EF4-FFF2-40B4-BE49-F238E27FC236}">
                <a16:creationId xmlns:a16="http://schemas.microsoft.com/office/drawing/2014/main" id="{B3262C27-BA78-F930-C665-0479E5F82D00}"/>
              </a:ext>
            </a:extLst>
          </p:cNvPr>
          <p:cNvSpPr txBox="1"/>
          <p:nvPr/>
        </p:nvSpPr>
        <p:spPr>
          <a:xfrm>
            <a:off x="9450957" y="519525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Battle of the Krater, Troy. </a:t>
            </a:r>
          </a:p>
        </p:txBody>
      </p:sp>
      <p:pic>
        <p:nvPicPr>
          <p:cNvPr id="1026" name="Picture 2" descr="Bid Now: A FINE GREEK LATE MINOAN MOTTLED JASPER SEAL INTAGLIO. SEA  CREATURES. LATE 2ND MILLENIUM B.C. - April 5, 0122 2:00 PM BST">
            <a:extLst>
              <a:ext uri="{FF2B5EF4-FFF2-40B4-BE49-F238E27FC236}">
                <a16:creationId xmlns:a16="http://schemas.microsoft.com/office/drawing/2014/main" id="{8D8CFF4E-46CA-9233-F2BC-A0941BACFC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1550" y="203335"/>
            <a:ext cx="1993900" cy="2121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44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E3D9-22B0-40D7-3BBD-6FB97FF0A0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3C08D1B-4F9B-6A75-A547-D17DDDFB0CBE}"/>
              </a:ext>
            </a:extLst>
          </p:cNvPr>
          <p:cNvSpPr>
            <a:spLocks noGrp="1"/>
          </p:cNvSpPr>
          <p:nvPr>
            <p:ph idx="1"/>
          </p:nvPr>
        </p:nvSpPr>
        <p:spPr>
          <a:xfrm>
            <a:off x="453024" y="2379946"/>
            <a:ext cx="11285951" cy="4271375"/>
          </a:xfrm>
        </p:spPr>
        <p:txBody>
          <a:bodyPr>
            <a:normAutofit lnSpcReduction="10000"/>
          </a:bodyPr>
          <a:lstStyle/>
          <a:p>
            <a:r>
              <a:rPr lang="en-GB" dirty="0" err="1"/>
              <a:t>Lewartowski</a:t>
            </a:r>
            <a:r>
              <a:rPr lang="en-GB" dirty="0"/>
              <a:t>, K, 2019, </a:t>
            </a:r>
            <a:r>
              <a:rPr lang="en-GB" i="1" dirty="0"/>
              <a:t>Combat, Myths and Seals in the Griffin Warrior Times, </a:t>
            </a:r>
            <a:r>
              <a:rPr lang="en-GB" dirty="0"/>
              <a:t>Studies in Ancient Art and Civilization, volume 23, edited by </a:t>
            </a:r>
            <a:r>
              <a:rPr lang="en-GB" dirty="0" err="1"/>
              <a:t>Jaroslaw</a:t>
            </a:r>
            <a:r>
              <a:rPr lang="en-GB" dirty="0"/>
              <a:t> </a:t>
            </a:r>
            <a:r>
              <a:rPr lang="en-GB" dirty="0" err="1"/>
              <a:t>Bodzek</a:t>
            </a:r>
            <a:r>
              <a:rPr lang="en-GB" dirty="0"/>
              <a:t>; </a:t>
            </a:r>
          </a:p>
          <a:p>
            <a:r>
              <a:rPr lang="en-GB" dirty="0"/>
              <a:t>Stocker, 2017, </a:t>
            </a:r>
            <a:r>
              <a:rPr lang="en-GB" i="1" dirty="0"/>
              <a:t>‘Masterpiece’ </a:t>
            </a:r>
            <a:r>
              <a:rPr lang="en-GB" i="1" dirty="0" err="1"/>
              <a:t>Sealstone</a:t>
            </a:r>
            <a:r>
              <a:rPr lang="en-GB" i="1" dirty="0"/>
              <a:t> Unearthed in Greek Tomb, </a:t>
            </a:r>
            <a:r>
              <a:rPr lang="en-GB" dirty="0"/>
              <a:t>Laboratory Equipment; South San Francisco, Nov 8, Trade Journal; </a:t>
            </a:r>
          </a:p>
          <a:p>
            <a:r>
              <a:rPr lang="en-GB" dirty="0"/>
              <a:t>Stocker S. R. and Davis J. L. 2017. The Combat Agate from the Grave of the Griffin Warrior. Hesperia 86/4, 583-605. https://doi.org/10.2972/ hesperia.86.4.0583.</a:t>
            </a:r>
          </a:p>
          <a:p>
            <a:r>
              <a:rPr lang="en-GB" dirty="0" err="1"/>
              <a:t>Anastasiadou</a:t>
            </a:r>
            <a:r>
              <a:rPr lang="en-GB" dirty="0"/>
              <a:t>, M, 2016, Drawing the Line: Seals, Scripts, and Regionalism in </a:t>
            </a:r>
            <a:r>
              <a:rPr lang="en-GB" dirty="0" err="1"/>
              <a:t>Protopalatial</a:t>
            </a:r>
            <a:r>
              <a:rPr lang="en-GB" dirty="0"/>
              <a:t> Crete, American Journal of Archaeology, Vol. 120, No. 2, (April 2016) pp. 159- 193; </a:t>
            </a:r>
          </a:p>
          <a:p>
            <a:r>
              <a:rPr lang="en-GB" dirty="0"/>
              <a:t>O’Brien S. 2013. The Development of Warfare and Society in ‘Mycenaean’ Greece. In S. O’Brien and D. Boatright (eds) Warfare and Society in the Ancient Eastern Mediterranean. Papers arising from a colloquium held at the University of Liverpool, 13th June 2008, 25-42 (BAR I.S. 2583). Oxford</a:t>
            </a:r>
          </a:p>
          <a:p>
            <a:r>
              <a:rPr lang="en-GB" dirty="0"/>
              <a:t>Molloy B. 2012. Martial Minoans? War as Social Process, Practice and Event in Bronze Age Crete. BSA 107, 87-142. https://doi.org/10.1017/ S0068245412000044.</a:t>
            </a:r>
          </a:p>
          <a:p>
            <a:endParaRPr lang="en-GB" dirty="0"/>
          </a:p>
          <a:p>
            <a:endParaRPr lang="en-GB" dirty="0"/>
          </a:p>
          <a:p>
            <a:endParaRPr lang="en-GB" dirty="0"/>
          </a:p>
        </p:txBody>
      </p:sp>
    </p:spTree>
    <p:extLst>
      <p:ext uri="{BB962C8B-B14F-4D97-AF65-F5344CB8AC3E}">
        <p14:creationId xmlns:p14="http://schemas.microsoft.com/office/powerpoint/2010/main" val="1215341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3A91B-F513-3675-0DE6-7B2FD9116A76}"/>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1B768AE0-DC07-0917-839E-C4476DAA2D51}"/>
              </a:ext>
            </a:extLst>
          </p:cNvPr>
          <p:cNvSpPr>
            <a:spLocks noGrp="1"/>
          </p:cNvSpPr>
          <p:nvPr>
            <p:ph idx="1"/>
          </p:nvPr>
        </p:nvSpPr>
        <p:spPr>
          <a:xfrm>
            <a:off x="501041" y="2329841"/>
            <a:ext cx="11160691" cy="4321479"/>
          </a:xfrm>
        </p:spPr>
        <p:txBody>
          <a:bodyPr>
            <a:normAutofit fontScale="85000" lnSpcReduction="10000"/>
          </a:bodyPr>
          <a:lstStyle/>
          <a:p>
            <a:r>
              <a:rPr lang="en-GB" sz="1800" dirty="0">
                <a:effectLst/>
                <a:ea typeface="Calibri" panose="020F0502020204030204" pitchFamily="34" charset="0"/>
                <a:cs typeface="Times New Roman" panose="02020603050405020304" pitchFamily="18" charset="0"/>
              </a:rPr>
              <a:t>Weingarten, 2012, </a:t>
            </a:r>
            <a:r>
              <a:rPr lang="en-GB" sz="1800" i="1" dirty="0">
                <a:effectLst/>
                <a:ea typeface="Calibri" panose="020F0502020204030204" pitchFamily="34" charset="0"/>
                <a:cs typeface="Times New Roman" panose="02020603050405020304" pitchFamily="18" charset="0"/>
              </a:rPr>
              <a:t>Minoan Seals and Sealings, </a:t>
            </a:r>
            <a:r>
              <a:rPr lang="en-GB" sz="1800" dirty="0">
                <a:effectLst/>
                <a:ea typeface="Calibri" panose="020F0502020204030204" pitchFamily="34" charset="0"/>
                <a:cs typeface="Times New Roman" panose="02020603050405020304" pitchFamily="18" charset="0"/>
              </a:rPr>
              <a:t>The Oxford Handbook of the Bronze Age </a:t>
            </a:r>
            <a:r>
              <a:rPr lang="en-GB" sz="1800" dirty="0" err="1">
                <a:effectLst/>
                <a:ea typeface="Calibri" panose="020F0502020204030204" pitchFamily="34" charset="0"/>
                <a:cs typeface="Times New Roman" panose="02020603050405020304" pitchFamily="18" charset="0"/>
              </a:rPr>
              <a:t>Agean</a:t>
            </a:r>
            <a:r>
              <a:rPr lang="en-GB" sz="1800" dirty="0">
                <a:effectLst/>
                <a:ea typeface="Calibri" panose="020F0502020204030204" pitchFamily="34" charset="0"/>
                <a:cs typeface="Times New Roman" panose="02020603050405020304" pitchFamily="18" charset="0"/>
              </a:rPr>
              <a:t>, edited by Eric H. Cline; </a:t>
            </a:r>
          </a:p>
          <a:p>
            <a:r>
              <a:rPr lang="en-GB" dirty="0"/>
              <a:t>Harrell K. 2009. Mycenaean Ways of War: The Past, Politics, and Personhood. Ph.D. dissertation, University of Sheffield. Retrieved from https://www.google.com/l?sa=t&amp;rct=j&amp;q=&amp;esrc=s&amp;source=we </a:t>
            </a:r>
            <a:r>
              <a:rPr lang="en-GB" dirty="0" err="1"/>
              <a:t>b&amp;cd</a:t>
            </a:r>
            <a:r>
              <a:rPr lang="en-GB" dirty="0"/>
              <a:t>=2&amp;cad=</a:t>
            </a:r>
            <a:r>
              <a:rPr lang="en-GB" dirty="0" err="1"/>
              <a:t>rja&amp;uact</a:t>
            </a:r>
            <a:r>
              <a:rPr lang="en-GB" dirty="0"/>
              <a:t>=8&amp;ved=2ahUKEwjWjKDkqeTfAhUHaFA </a:t>
            </a:r>
            <a:r>
              <a:rPr lang="en-GB" dirty="0" err="1"/>
              <a:t>KHan_ADQQjBAwAXoECAYQDA&amp;url</a:t>
            </a:r>
            <a:r>
              <a:rPr lang="en-GB" dirty="0"/>
              <a:t>=http%3A%2F%2Fetheses. whiterose.ac.uk%2F12864%2F1%2F522072.pdf&amp;usg=AOvVaw34y42 tpegnKtmcpBKkCoP6 (status as of Dec. 15th, 2018). </a:t>
            </a:r>
            <a:endParaRPr lang="en-GB" sz="1800" dirty="0">
              <a:effectLst/>
              <a:ea typeface="Calibri" panose="020F0502020204030204" pitchFamily="34" charset="0"/>
              <a:cs typeface="Times New Roman" panose="02020603050405020304" pitchFamily="18" charset="0"/>
            </a:endParaRPr>
          </a:p>
          <a:p>
            <a:r>
              <a:rPr lang="en-GB" b="0" i="0" dirty="0">
                <a:solidFill>
                  <a:srgbClr val="5D5D5D"/>
                </a:solidFill>
                <a:effectLst/>
                <a:latin typeface="Noto Sans" panose="020B0502040204020203" pitchFamily="34" charset="0"/>
              </a:rPr>
              <a:t>Colin F. Macdonald, Carl </a:t>
            </a:r>
            <a:r>
              <a:rPr lang="en-GB" b="0" i="0" dirty="0" err="1">
                <a:solidFill>
                  <a:srgbClr val="5D5D5D"/>
                </a:solidFill>
                <a:effectLst/>
                <a:latin typeface="Noto Sans" panose="020B0502040204020203" pitchFamily="34" charset="0"/>
              </a:rPr>
              <a:t>Knappett</a:t>
            </a:r>
            <a:r>
              <a:rPr lang="en-GB" b="0" i="0" dirty="0">
                <a:solidFill>
                  <a:srgbClr val="5D5D5D"/>
                </a:solidFill>
                <a:effectLst/>
                <a:latin typeface="Noto Sans" panose="020B0502040204020203" pitchFamily="34" charset="0"/>
              </a:rPr>
              <a:t>, Ilse </a:t>
            </a:r>
            <a:r>
              <a:rPr lang="en-GB" b="0" i="0" dirty="0" err="1">
                <a:solidFill>
                  <a:srgbClr val="5D5D5D"/>
                </a:solidFill>
                <a:effectLst/>
                <a:latin typeface="Noto Sans" panose="020B0502040204020203" pitchFamily="34" charset="0"/>
              </a:rPr>
              <a:t>Schoep</a:t>
            </a:r>
            <a:r>
              <a:rPr lang="en-GB" b="0" i="0" dirty="0">
                <a:solidFill>
                  <a:srgbClr val="5D5D5D"/>
                </a:solidFill>
                <a:effectLst/>
                <a:latin typeface="Noto Sans" panose="020B0502040204020203" pitchFamily="34" charset="0"/>
              </a:rPr>
              <a:t>, 2007, </a:t>
            </a:r>
            <a:r>
              <a:rPr lang="en-GB" b="0" i="1" dirty="0">
                <a:solidFill>
                  <a:srgbClr val="5D5D5D"/>
                </a:solidFill>
                <a:effectLst/>
                <a:latin typeface="Noto Sans" panose="020B0502040204020203" pitchFamily="34" charset="0"/>
              </a:rPr>
              <a:t>Knossos : </a:t>
            </a:r>
            <a:r>
              <a:rPr lang="en-GB" b="0" i="1" dirty="0" err="1">
                <a:solidFill>
                  <a:srgbClr val="5D5D5D"/>
                </a:solidFill>
                <a:effectLst/>
                <a:latin typeface="Noto Sans" panose="020B0502040204020203" pitchFamily="34" charset="0"/>
              </a:rPr>
              <a:t>protopalatial</a:t>
            </a:r>
            <a:r>
              <a:rPr lang="en-GB" b="0" i="1" dirty="0">
                <a:solidFill>
                  <a:srgbClr val="5D5D5D"/>
                </a:solidFill>
                <a:effectLst/>
                <a:latin typeface="Noto Sans" panose="020B0502040204020203" pitchFamily="34" charset="0"/>
              </a:rPr>
              <a:t> deposits in early Magazine A and the south-west houses</a:t>
            </a:r>
            <a:r>
              <a:rPr lang="en-GB" b="0" i="0" dirty="0">
                <a:solidFill>
                  <a:srgbClr val="5D5D5D"/>
                </a:solidFill>
                <a:effectLst/>
                <a:latin typeface="Noto Sans" panose="020B0502040204020203" pitchFamily="34" charset="0"/>
              </a:rPr>
              <a:t>. </a:t>
            </a:r>
            <a:r>
              <a:rPr lang="en-GB" b="0" i="1" dirty="0">
                <a:solidFill>
                  <a:srgbClr val="5D5D5D"/>
                </a:solidFill>
                <a:effectLst/>
                <a:latin typeface="Noto Sans" panose="020B0502040204020203" pitchFamily="34" charset="0"/>
              </a:rPr>
              <a:t>British School at Athens supplementary volume ; no. 41</a:t>
            </a:r>
            <a:r>
              <a:rPr lang="en-GB" b="0" i="0" dirty="0">
                <a:solidFill>
                  <a:srgbClr val="5D5D5D"/>
                </a:solidFill>
                <a:effectLst/>
                <a:latin typeface="Noto Sans" panose="020B0502040204020203" pitchFamily="34" charset="0"/>
              </a:rPr>
              <a:t>. Oxford and Northampton: British School at Athens, 2007. xiv, 205 pages, 49 pages of plates : illustrations ; 31 cm.. ISBN 9780904887532</a:t>
            </a:r>
            <a:endParaRPr lang="en-GB" sz="1800" dirty="0">
              <a:effectLst/>
              <a:ea typeface="Calibri" panose="020F0502020204030204" pitchFamily="34" charset="0"/>
              <a:cs typeface="Times New Roman" panose="02020603050405020304" pitchFamily="18" charset="0"/>
            </a:endParaRPr>
          </a:p>
          <a:p>
            <a:r>
              <a:rPr lang="en-GB" dirty="0" err="1">
                <a:effectLst/>
                <a:ea typeface="Calibri" panose="020F0502020204030204" pitchFamily="34" charset="0"/>
                <a:cs typeface="Times New Roman" panose="02020603050405020304" pitchFamily="18" charset="0"/>
              </a:rPr>
              <a:t>Blakolmer</a:t>
            </a:r>
            <a:r>
              <a:rPr lang="en-GB" dirty="0">
                <a:effectLst/>
                <a:ea typeface="Calibri" panose="020F0502020204030204" pitchFamily="34" charset="0"/>
                <a:cs typeface="Times New Roman" panose="02020603050405020304" pitchFamily="18" charset="0"/>
              </a:rPr>
              <a:t>, 2006, </a:t>
            </a:r>
            <a:r>
              <a:rPr lang="en-GB" i="1" dirty="0">
                <a:effectLst/>
                <a:ea typeface="Calibri" panose="020F0502020204030204" pitchFamily="34" charset="0"/>
                <a:cs typeface="Times New Roman" panose="02020603050405020304" pitchFamily="18" charset="0"/>
              </a:rPr>
              <a:t>The Silver Battle Krater from Shaft Grave IV at Mycenae: Evidence of Fighting ‘Heroes’ on Minoan Palace Walls at Knossos? </a:t>
            </a:r>
            <a:r>
              <a:rPr lang="en-GB" dirty="0">
                <a:effectLst/>
                <a:ea typeface="Calibri" panose="020F0502020204030204" pitchFamily="34" charset="0"/>
                <a:cs typeface="Times New Roman" panose="02020603050405020304" pitchFamily="18" charset="0"/>
              </a:rPr>
              <a:t>In Epos: </a:t>
            </a:r>
            <a:r>
              <a:rPr lang="en-GB" i="1" dirty="0">
                <a:effectLst/>
                <a:ea typeface="Calibri" panose="020F0502020204030204" pitchFamily="34" charset="0"/>
                <a:cs typeface="Times New Roman" panose="02020603050405020304" pitchFamily="18" charset="0"/>
              </a:rPr>
              <a:t>Reconsidering Greek Epic and Aegean Bronze Age Archaeology: Proceeding of the 11</a:t>
            </a:r>
            <a:r>
              <a:rPr lang="en-GB" i="1" baseline="30000" dirty="0">
                <a:effectLst/>
                <a:ea typeface="Calibri" panose="020F0502020204030204" pitchFamily="34" charset="0"/>
                <a:cs typeface="Times New Roman" panose="02020603050405020304" pitchFamily="18" charset="0"/>
              </a:rPr>
              <a:t>th</a:t>
            </a:r>
            <a:r>
              <a:rPr lang="en-GB" i="1" dirty="0">
                <a:effectLst/>
                <a:ea typeface="Calibri" panose="020F0502020204030204" pitchFamily="34" charset="0"/>
                <a:cs typeface="Times New Roman" panose="02020603050405020304" pitchFamily="18" charset="0"/>
              </a:rPr>
              <a:t> International Aegean Conference, Los Angeles, UCLA, The J. Paul Getty Villa, 20-23 April 2006</a:t>
            </a:r>
            <a:r>
              <a:rPr lang="en-GB" i="1" dirty="0">
                <a:ea typeface="Calibri" panose="020F0502020204030204" pitchFamily="34" charset="0"/>
                <a:cs typeface="Times New Roman" panose="02020603050405020304" pitchFamily="18" charset="0"/>
              </a:rPr>
              <a:t>;</a:t>
            </a:r>
            <a:endParaRPr lang="en-GB" dirty="0"/>
          </a:p>
          <a:p>
            <a:r>
              <a:rPr lang="en-GB" dirty="0" err="1"/>
              <a:t>Krzyszkowska</a:t>
            </a:r>
            <a:r>
              <a:rPr lang="en-GB" dirty="0"/>
              <a:t> O. 2004. Aegean Seals. An Introduction. (Bulletin of the Institute of Classical Studies Suppl. 85), London;</a:t>
            </a:r>
          </a:p>
          <a:p>
            <a:r>
              <a:rPr lang="en-GB" sz="1800" dirty="0" err="1">
                <a:effectLst/>
                <a:ea typeface="Calibri" panose="020F0502020204030204" pitchFamily="34" charset="0"/>
                <a:cs typeface="Times New Roman" panose="02020603050405020304" pitchFamily="18" charset="0"/>
              </a:rPr>
              <a:t>Doumas</a:t>
            </a:r>
            <a:r>
              <a:rPr lang="en-GB" sz="1800" dirty="0">
                <a:effectLst/>
                <a:ea typeface="Calibri" panose="020F0502020204030204" pitchFamily="34" charset="0"/>
                <a:cs typeface="Times New Roman" panose="02020603050405020304" pitchFamily="18" charset="0"/>
              </a:rPr>
              <a:t>, 2000, </a:t>
            </a:r>
            <a:r>
              <a:rPr lang="en-GB" sz="1800" i="1" dirty="0">
                <a:effectLst/>
                <a:ea typeface="Calibri" panose="020F0502020204030204" pitchFamily="34" charset="0"/>
                <a:cs typeface="Times New Roman" panose="02020603050405020304" pitchFamily="18" charset="0"/>
              </a:rPr>
              <a:t>Seal Impressions from </a:t>
            </a:r>
            <a:r>
              <a:rPr lang="en-GB" sz="1800" i="1" dirty="0" err="1">
                <a:effectLst/>
                <a:ea typeface="Calibri" panose="020F0502020204030204" pitchFamily="34" charset="0"/>
                <a:cs typeface="Times New Roman" panose="02020603050405020304" pitchFamily="18" charset="0"/>
              </a:rPr>
              <a:t>Akrotiri</a:t>
            </a:r>
            <a:r>
              <a:rPr lang="en-GB" sz="1800" i="1" dirty="0">
                <a:effectLst/>
                <a:ea typeface="Calibri" panose="020F0502020204030204" pitchFamily="34" charset="0"/>
                <a:cs typeface="Times New Roman" panose="02020603050405020304" pitchFamily="18" charset="0"/>
              </a:rPr>
              <a:t>, Thera: A Preliminary Report, </a:t>
            </a:r>
            <a:r>
              <a:rPr lang="en-GB" sz="1800" dirty="0">
                <a:effectLst/>
                <a:ea typeface="Calibri" panose="020F0502020204030204" pitchFamily="34" charset="0"/>
                <a:cs typeface="Times New Roman" panose="02020603050405020304" pitchFamily="18" charset="0"/>
              </a:rPr>
              <a:t>In </a:t>
            </a:r>
            <a:r>
              <a:rPr lang="en-GB" sz="1800" dirty="0" err="1">
                <a:effectLst/>
                <a:ea typeface="Calibri" panose="020F0502020204030204" pitchFamily="34" charset="0"/>
                <a:cs typeface="Times New Roman" panose="02020603050405020304" pitchFamily="18" charset="0"/>
              </a:rPr>
              <a:t>Minoisch-mykenische</a:t>
            </a: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Glyptik</a:t>
            </a:r>
            <a:r>
              <a:rPr lang="en-GB" dirty="0">
                <a:ea typeface="Calibri" panose="020F0502020204030204" pitchFamily="34" charset="0"/>
                <a:cs typeface="Times New Roman" panose="02020603050405020304" pitchFamily="18" charset="0"/>
              </a:rPr>
              <a:t>;</a:t>
            </a:r>
          </a:p>
          <a:p>
            <a:endParaRPr lang="en-GB" dirty="0"/>
          </a:p>
          <a:p>
            <a:endParaRPr lang="en-GB" dirty="0"/>
          </a:p>
        </p:txBody>
      </p:sp>
    </p:spTree>
    <p:extLst>
      <p:ext uri="{BB962C8B-B14F-4D97-AF65-F5344CB8AC3E}">
        <p14:creationId xmlns:p14="http://schemas.microsoft.com/office/powerpoint/2010/main" val="2104791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6C605-7A45-DFC4-0F04-FDC23A968557}"/>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366F551D-42F3-7EB4-9DF6-EB38A58A375C}"/>
              </a:ext>
            </a:extLst>
          </p:cNvPr>
          <p:cNvSpPr>
            <a:spLocks noGrp="1"/>
          </p:cNvSpPr>
          <p:nvPr>
            <p:ph idx="1"/>
          </p:nvPr>
        </p:nvSpPr>
        <p:spPr/>
        <p:txBody>
          <a:bodyPr/>
          <a:lstStyle/>
          <a:p>
            <a:r>
              <a:rPr lang="en-GB" dirty="0"/>
              <a:t>Younger J. G. 1997. The </a:t>
            </a:r>
            <a:r>
              <a:rPr lang="en-GB" dirty="0" err="1"/>
              <a:t>Stelai</a:t>
            </a:r>
            <a:r>
              <a:rPr lang="en-GB" dirty="0"/>
              <a:t> of Mycenae Grave Circles A and B. In R. </a:t>
            </a:r>
            <a:r>
              <a:rPr lang="en-GB" dirty="0" err="1"/>
              <a:t>Laffineur</a:t>
            </a:r>
            <a:r>
              <a:rPr lang="en-GB" dirty="0"/>
              <a:t> and Ph. P. Betancourt (eds), TECHNE. Craftsmen, Craftswomen and Craftsmanship in the Aegean Bronze Age. Proceedings of the 6th International Aegean Conference, Philadelphia, Temple University, 18−21 April 1996, 229-239. (</a:t>
            </a:r>
            <a:r>
              <a:rPr lang="en-GB" dirty="0" err="1"/>
              <a:t>Aegaeum</a:t>
            </a:r>
            <a:r>
              <a:rPr lang="en-GB" dirty="0"/>
              <a:t> 16). Liège-Austin MA.</a:t>
            </a:r>
            <a:endParaRPr lang="de-DE" dirty="0"/>
          </a:p>
          <a:p>
            <a:r>
              <a:rPr lang="de-DE" dirty="0"/>
              <a:t>Stürmer V. 1982. Zur Ikonographie des Kampfes auf dem Siegelring, CMS I, Nr. 16. OpAth 14 1982, 111-118;</a:t>
            </a:r>
          </a:p>
          <a:p>
            <a:pPr algn="l"/>
            <a:r>
              <a:rPr lang="en-GB" dirty="0"/>
              <a:t>De Gruyter, 2009, 1967 Bett’s, New Light on Minoan Bureaucracy. A Re-examination of Some Cretan Sealings, </a:t>
            </a:r>
            <a:r>
              <a:rPr lang="en-GB" b="0" i="0" dirty="0">
                <a:solidFill>
                  <a:srgbClr val="575759"/>
                </a:solidFill>
                <a:effectLst/>
                <a:latin typeface="Merriweather" panose="020B0604020202020204" pitchFamily="2" charset="0"/>
              </a:rPr>
              <a:t>From the journal</a:t>
            </a:r>
          </a:p>
          <a:p>
            <a:pPr algn="l"/>
            <a:r>
              <a:rPr lang="en-GB" b="0" i="0" u="none" strike="noStrike" dirty="0">
                <a:solidFill>
                  <a:srgbClr val="575759"/>
                </a:solidFill>
                <a:effectLst/>
                <a:latin typeface="Merriweather" panose="020B0604020202020204" pitchFamily="2" charset="0"/>
                <a:hlinkClick r:id="rId2"/>
              </a:rPr>
              <a:t>https://doi.org/10.1515/kadm.1967.6.1.15</a:t>
            </a:r>
            <a:endParaRPr lang="en-GB" b="0" i="0" dirty="0">
              <a:solidFill>
                <a:srgbClr val="3C3C3C"/>
              </a:solidFill>
              <a:effectLst/>
              <a:latin typeface="Montserrat" panose="00000500000000000000" pitchFamily="2" charset="0"/>
            </a:endParaRPr>
          </a:p>
          <a:p>
            <a:endParaRPr lang="en-GB" dirty="0"/>
          </a:p>
        </p:txBody>
      </p:sp>
    </p:spTree>
    <p:extLst>
      <p:ext uri="{BB962C8B-B14F-4D97-AF65-F5344CB8AC3E}">
        <p14:creationId xmlns:p14="http://schemas.microsoft.com/office/powerpoint/2010/main" val="3523273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CE3C0-2070-1F8D-B112-67A2B41A698A}"/>
              </a:ext>
            </a:extLst>
          </p:cNvPr>
          <p:cNvSpPr>
            <a:spLocks noGrp="1"/>
          </p:cNvSpPr>
          <p:nvPr>
            <p:ph type="title"/>
          </p:nvPr>
        </p:nvSpPr>
        <p:spPr/>
        <p:txBody>
          <a:bodyPr/>
          <a:lstStyle/>
          <a:p>
            <a:r>
              <a:rPr lang="en-GB" dirty="0"/>
              <a:t>Sources – seals</a:t>
            </a:r>
          </a:p>
        </p:txBody>
      </p:sp>
      <p:sp>
        <p:nvSpPr>
          <p:cNvPr id="3" name="Content Placeholder 2">
            <a:extLst>
              <a:ext uri="{FF2B5EF4-FFF2-40B4-BE49-F238E27FC236}">
                <a16:creationId xmlns:a16="http://schemas.microsoft.com/office/drawing/2014/main" id="{244C6C61-3201-5734-BF43-E01EDDB5B0C3}"/>
              </a:ext>
            </a:extLst>
          </p:cNvPr>
          <p:cNvSpPr>
            <a:spLocks noGrp="1"/>
          </p:cNvSpPr>
          <p:nvPr>
            <p:ph idx="1"/>
          </p:nvPr>
        </p:nvSpPr>
        <p:spPr/>
        <p:txBody>
          <a:bodyPr/>
          <a:lstStyle/>
          <a:p>
            <a:r>
              <a:rPr lang="en-GB" dirty="0"/>
              <a:t>Pl. 2: 1 – CMS I.16, Mycenae, Shaft Grave IV, LH I (mirror drawing of the signet ring called the Battle in Glen, courtesy Corpus der </a:t>
            </a:r>
            <a:r>
              <a:rPr lang="en-GB" dirty="0" err="1"/>
              <a:t>minoischen</a:t>
            </a:r>
            <a:r>
              <a:rPr lang="en-GB" dirty="0"/>
              <a:t> und </a:t>
            </a:r>
            <a:r>
              <a:rPr lang="en-GB" dirty="0" err="1"/>
              <a:t>mykenischen</a:t>
            </a:r>
            <a:r>
              <a:rPr lang="en-GB" dirty="0"/>
              <a:t> Siegel).</a:t>
            </a:r>
          </a:p>
          <a:p>
            <a:endParaRPr lang="en-GB" dirty="0"/>
          </a:p>
          <a:p>
            <a:r>
              <a:rPr lang="en-GB" dirty="0"/>
              <a:t>Pl. 2: 4 – CMS V.643 </a:t>
            </a:r>
            <a:r>
              <a:rPr lang="en-GB" dirty="0" err="1"/>
              <a:t>Koukounara</a:t>
            </a:r>
            <a:r>
              <a:rPr lang="en-GB" dirty="0"/>
              <a:t>: </a:t>
            </a:r>
            <a:r>
              <a:rPr lang="en-GB" dirty="0" err="1"/>
              <a:t>Gouvalari</a:t>
            </a:r>
            <a:r>
              <a:rPr lang="en-GB" dirty="0"/>
              <a:t>, Tholos I, LH II/III (mirror drawing of the seal, courtesy Corpus der </a:t>
            </a:r>
            <a:r>
              <a:rPr lang="en-GB" dirty="0" err="1"/>
              <a:t>minoischen</a:t>
            </a:r>
            <a:r>
              <a:rPr lang="en-GB" dirty="0"/>
              <a:t> und </a:t>
            </a:r>
            <a:r>
              <a:rPr lang="en-GB" dirty="0" err="1"/>
              <a:t>mykenischen</a:t>
            </a:r>
            <a:r>
              <a:rPr lang="en-GB" dirty="0"/>
              <a:t> Siegel).</a:t>
            </a:r>
          </a:p>
          <a:p>
            <a:endParaRPr lang="en-GB" dirty="0"/>
          </a:p>
          <a:p>
            <a:r>
              <a:rPr lang="en-GB" dirty="0"/>
              <a:t>Pl. 4: 3 – CMS XII. no. 13D. LM I (mirror drawing of the seal, courtesy Corpus der </a:t>
            </a:r>
            <a:r>
              <a:rPr lang="en-GB" dirty="0" err="1"/>
              <a:t>minoischen</a:t>
            </a:r>
            <a:r>
              <a:rPr lang="en-GB" dirty="0"/>
              <a:t> und </a:t>
            </a:r>
            <a:r>
              <a:rPr lang="en-GB" dirty="0" err="1"/>
              <a:t>mykenischen</a:t>
            </a:r>
            <a:r>
              <a:rPr lang="en-GB" dirty="0"/>
              <a:t> Siegel).</a:t>
            </a:r>
          </a:p>
          <a:p>
            <a:endParaRPr lang="en-GB" dirty="0"/>
          </a:p>
          <a:p>
            <a:pPr marL="0" indent="0" algn="l">
              <a:buNone/>
            </a:pPr>
            <a:endParaRPr lang="en-GB" b="0" i="0" dirty="0">
              <a:solidFill>
                <a:srgbClr val="575759"/>
              </a:solidFill>
              <a:effectLst/>
              <a:latin typeface="Merriweather" panose="00000500000000000000" pitchFamily="2" charset="0"/>
            </a:endParaRPr>
          </a:p>
        </p:txBody>
      </p:sp>
    </p:spTree>
    <p:extLst>
      <p:ext uri="{BB962C8B-B14F-4D97-AF65-F5344CB8AC3E}">
        <p14:creationId xmlns:p14="http://schemas.microsoft.com/office/powerpoint/2010/main" val="2514058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1136</TotalTime>
  <Words>2864</Words>
  <Application>Microsoft Office PowerPoint</Application>
  <PresentationFormat>Widescreen</PresentationFormat>
  <Paragraphs>106</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Merriweather</vt:lpstr>
      <vt:lpstr>Montserrat</vt:lpstr>
      <vt:lpstr>Noto Sans</vt:lpstr>
      <vt:lpstr>Wingdings 3</vt:lpstr>
      <vt:lpstr>Ion Boardroom</vt:lpstr>
      <vt:lpstr>Pylos Combat Agate Seal – its value and use in an ancient context</vt:lpstr>
      <vt:lpstr>The seal</vt:lpstr>
      <vt:lpstr>The value of the PCA</vt:lpstr>
      <vt:lpstr>Schliemann's discovery – Battle in the Glen</vt:lpstr>
      <vt:lpstr>PowerPoint Presentation</vt:lpstr>
      <vt:lpstr>Glyptic Impressions </vt:lpstr>
      <vt:lpstr>Mysticism in the origins/provenance</vt:lpstr>
      <vt:lpstr>Patron's agency</vt:lpstr>
      <vt:lpstr>References</vt:lpstr>
      <vt:lpstr>Continued… </vt:lpstr>
      <vt:lpstr>Continued…</vt:lpstr>
      <vt:lpstr>Sources – seals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Stonks</dc:creator>
  <cp:lastModifiedBy>Ben Stonks</cp:lastModifiedBy>
  <cp:revision>257</cp:revision>
  <dcterms:created xsi:type="dcterms:W3CDTF">2022-05-09T07:11:50Z</dcterms:created>
  <dcterms:modified xsi:type="dcterms:W3CDTF">2022-05-12T18:20:53Z</dcterms:modified>
</cp:coreProperties>
</file>