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26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E14C47-AE97-4A4E-B17D-EBA762A8799F}" type="datetimeFigureOut">
              <a:rPr lang="en-US" smtClean="0"/>
              <a:t>1/5/2020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37B7BC-F4C2-49A4-9BE6-63311C4D311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37B7BC-F4C2-49A4-9BE6-63311C4D311C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1/5/2020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ocialMedia-PeerPressure.jpg"/>
          <p:cNvPicPr>
            <a:picLocks noChangeAspect="1"/>
          </p:cNvPicPr>
          <p:nvPr/>
        </p:nvPicPr>
        <p:blipFill>
          <a:blip r:embed="rId3" cstate="print">
            <a:duotone>
              <a:schemeClr val="accent4">
                <a:shade val="45000"/>
                <a:satMod val="135000"/>
              </a:schemeClr>
              <a:prstClr val="white"/>
            </a:duotone>
            <a:lum bright="2000" contrast="12000"/>
          </a:blip>
          <a:stretch>
            <a:fillRect/>
          </a:stretch>
        </p:blipFill>
        <p:spPr>
          <a:xfrm>
            <a:off x="1295400" y="2819400"/>
            <a:ext cx="3047175" cy="1953860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391400" cy="182976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Effect of Social Media on the Stability of One’s Sense of Self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7391400" cy="1306111"/>
          </a:xfrm>
        </p:spPr>
        <p:txBody>
          <a:bodyPr>
            <a:normAutofit/>
          </a:bodyPr>
          <a:lstStyle/>
          <a:p>
            <a:r>
              <a:rPr lang="en-GB" sz="1400" dirty="0" smtClean="0"/>
              <a:t>Presentation by Graham Nash</a:t>
            </a:r>
            <a:endParaRPr lang="en-GB" sz="1400" dirty="0"/>
          </a:p>
        </p:txBody>
      </p:sp>
      <p:sp>
        <p:nvSpPr>
          <p:cNvPr id="4" name="TextBox 3"/>
          <p:cNvSpPr txBox="1"/>
          <p:nvPr/>
        </p:nvSpPr>
        <p:spPr>
          <a:xfrm>
            <a:off x="228600" y="6334780"/>
            <a:ext cx="8839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Student Number: 1603130                                                                                            January, 2020</a:t>
            </a:r>
            <a:endParaRPr lang="en-GB" sz="1400" dirty="0"/>
          </a:p>
        </p:txBody>
      </p:sp>
      <p:sp>
        <p:nvSpPr>
          <p:cNvPr id="9" name="Rectangle 8"/>
          <p:cNvSpPr/>
          <p:nvPr/>
        </p:nvSpPr>
        <p:spPr>
          <a:xfrm>
            <a:off x="1447800" y="2895600"/>
            <a:ext cx="78579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 smtClean="0"/>
              <a:t>Image 1</a:t>
            </a:r>
            <a:endParaRPr lang="en-GB" sz="1200" dirty="0"/>
          </a:p>
        </p:txBody>
      </p:sp>
      <p:pic>
        <p:nvPicPr>
          <p:cNvPr id="7" name="Picture 6" descr="uwtsd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4800" y="228601"/>
            <a:ext cx="1295400" cy="510200"/>
          </a:xfrm>
          <a:prstGeom prst="rect">
            <a:avLst/>
          </a:prstGeom>
        </p:spPr>
      </p:pic>
      <p:sp>
        <p:nvSpPr>
          <p:cNvPr id="7169" name="Rectangle 1"/>
          <p:cNvSpPr>
            <a:spLocks noChangeArrowheads="1"/>
          </p:cNvSpPr>
          <p:nvPr/>
        </p:nvSpPr>
        <p:spPr bwMode="auto">
          <a:xfrm>
            <a:off x="4953000" y="4724400"/>
            <a:ext cx="34290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(University College London, 2020; Seidman, 2012) 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95400"/>
            <a:ext cx="8305800" cy="4919472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 smtClean="0"/>
              <a:t>The effect of Social Media on </a:t>
            </a:r>
            <a:r>
              <a:rPr lang="en-GB" dirty="0" smtClean="0"/>
              <a:t>stability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Can we ever be considered stable?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Aspects of Identity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Our past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The present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The future</a:t>
            </a:r>
          </a:p>
          <a:p>
            <a:pPr lvl="1"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Collection of Senses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Our emotions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How we think we sound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How tactile we believe we are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The way in which we move</a:t>
            </a:r>
          </a:p>
          <a:p>
            <a:pPr lvl="1"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Dynamic Personalities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Active agreement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Active Refusal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Sense of One’s Self</a:t>
            </a:r>
            <a:endParaRPr lang="en-GB" dirty="0"/>
          </a:p>
        </p:txBody>
      </p:sp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4114800" y="6324600"/>
            <a:ext cx="53340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 smtClean="0"/>
              <a:t>(Leary and Tangney, 2012, pp. 69-71; </a:t>
            </a:r>
            <a:r>
              <a:rPr lang="en-GB" sz="1200" dirty="0" err="1" smtClean="0"/>
              <a:t>Cioffi</a:t>
            </a:r>
            <a:r>
              <a:rPr lang="en-GB" sz="1200" dirty="0" smtClean="0"/>
              <a:t> and Garner, 1996)</a:t>
            </a:r>
            <a:endParaRPr lang="en-GB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Image 2 - Ninio-extinction-illusi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181600" y="2057400"/>
            <a:ext cx="3484245" cy="236220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Importance of Perception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001000" y="4419600"/>
            <a:ext cx="78579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 smtClean="0"/>
              <a:t>Image 2</a:t>
            </a:r>
            <a:endParaRPr lang="en-GB" sz="1200" dirty="0"/>
          </a:p>
        </p:txBody>
      </p:sp>
      <p:sp>
        <p:nvSpPr>
          <p:cNvPr id="6" name="Rectangle 5"/>
          <p:cNvSpPr/>
          <p:nvPr/>
        </p:nvSpPr>
        <p:spPr>
          <a:xfrm>
            <a:off x="5867400" y="1752600"/>
            <a:ext cx="209544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err="1" smtClean="0"/>
              <a:t>Ninio’s</a:t>
            </a:r>
            <a:r>
              <a:rPr lang="en-GB" sz="1200" dirty="0" smtClean="0"/>
              <a:t> Extinction Illusion</a:t>
            </a:r>
            <a:endParaRPr lang="en-GB" sz="1200" dirty="0"/>
          </a:p>
        </p:txBody>
      </p:sp>
      <p:sp>
        <p:nvSpPr>
          <p:cNvPr id="7" name="Content Placeholder 1"/>
          <p:cNvSpPr txBox="1">
            <a:spLocks/>
          </p:cNvSpPr>
          <p:nvPr/>
        </p:nvSpPr>
        <p:spPr>
          <a:xfrm>
            <a:off x="457200" y="1295400"/>
            <a:ext cx="8305800" cy="4648200"/>
          </a:xfrm>
          <a:prstGeom prst="rect">
            <a:avLst/>
          </a:prstGeom>
        </p:spPr>
        <p:txBody>
          <a:bodyPr vert="horz">
            <a:normAutofit fontScale="62500" lnSpcReduction="20000"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" pitchFamily="2" charset="2"/>
              <a:buChar char="§"/>
              <a:tabLst/>
              <a:defRPr/>
            </a:pPr>
            <a:r>
              <a:rPr kumimoji="0" lang="en-GB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Self-awareness / Self-concept</a:t>
            </a:r>
          </a:p>
          <a:p>
            <a:pPr marL="621792" lvl="1" indent="-228600">
              <a:spcBef>
                <a:spcPts val="324"/>
              </a:spcBef>
              <a:buClr>
                <a:schemeClr val="accent1"/>
              </a:buClr>
              <a:buFont typeface="Wingdings" pitchFamily="2" charset="2"/>
              <a:buChar char="§"/>
              <a:defRPr/>
            </a:pPr>
            <a:r>
              <a:rPr lang="en-GB" sz="2400" dirty="0" smtClean="0"/>
              <a:t>Social Cognition</a:t>
            </a:r>
          </a:p>
          <a:p>
            <a:pPr marL="621792" lvl="1" indent="-228600">
              <a:spcBef>
                <a:spcPts val="324"/>
              </a:spcBef>
              <a:buClr>
                <a:schemeClr val="accent1"/>
              </a:buClr>
              <a:buFont typeface="Wingdings" pitchFamily="2" charset="2"/>
              <a:buChar char="§"/>
              <a:defRPr/>
            </a:pPr>
            <a:r>
              <a:rPr lang="en-GB" sz="2400" dirty="0" smtClean="0"/>
              <a:t>Human sense of individuality</a:t>
            </a:r>
          </a:p>
          <a:p>
            <a:pPr marL="621792" lvl="1" indent="-228600">
              <a:spcBef>
                <a:spcPts val="324"/>
              </a:spcBef>
              <a:buClr>
                <a:schemeClr val="accent1"/>
              </a:buClr>
              <a:buFont typeface="Wingdings" pitchFamily="2" charset="2"/>
              <a:buChar char="§"/>
              <a:defRPr/>
            </a:pPr>
            <a:r>
              <a:rPr lang="en-GB" sz="2400" dirty="0" smtClean="0"/>
              <a:t>Reflection recognition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tabLst/>
              <a:defRPr/>
            </a:pPr>
            <a:endParaRPr kumimoji="0" lang="en-GB" sz="27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" pitchFamily="2" charset="2"/>
              <a:buChar char="§"/>
              <a:tabLst/>
              <a:defRPr/>
            </a:pPr>
            <a:r>
              <a:rPr kumimoji="0" lang="en-GB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Age-related</a:t>
            </a:r>
            <a:r>
              <a:rPr kumimoji="0" lang="en-GB" sz="27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7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comprehension</a:t>
            </a:r>
          </a:p>
          <a:p>
            <a:pPr marL="621792" lvl="1" indent="-228600">
              <a:spcBef>
                <a:spcPts val="324"/>
              </a:spcBef>
              <a:buClr>
                <a:schemeClr val="accent1"/>
              </a:buClr>
              <a:buFont typeface="Wingdings" pitchFamily="2" charset="2"/>
              <a:buChar char="§"/>
              <a:defRPr/>
            </a:pPr>
            <a:r>
              <a:rPr lang="en-GB" sz="2400" dirty="0" smtClean="0"/>
              <a:t>Uniqueness</a:t>
            </a:r>
            <a:endParaRPr lang="en-GB" sz="2400" dirty="0" smtClean="0"/>
          </a:p>
          <a:p>
            <a:pPr marL="621792" lvl="1" indent="-228600">
              <a:spcBef>
                <a:spcPts val="324"/>
              </a:spcBef>
              <a:buClr>
                <a:schemeClr val="accent1"/>
              </a:buClr>
              <a:buFont typeface="Wingdings" pitchFamily="2" charset="2"/>
              <a:buChar char="§"/>
              <a:defRPr/>
            </a:pPr>
            <a:r>
              <a:rPr lang="en-GB" sz="2400" dirty="0" smtClean="0"/>
              <a:t>Emotions</a:t>
            </a:r>
            <a:endParaRPr lang="en-GB" sz="2400" dirty="0" smtClean="0"/>
          </a:p>
          <a:p>
            <a:pPr marL="621792" lvl="1" indent="-228600">
              <a:spcBef>
                <a:spcPts val="324"/>
              </a:spcBef>
              <a:buClr>
                <a:schemeClr val="accent1"/>
              </a:buClr>
              <a:buFont typeface="Wingdings" pitchFamily="2" charset="2"/>
              <a:buChar char="§"/>
              <a:defRPr/>
            </a:pPr>
            <a:r>
              <a:rPr lang="en-GB" sz="2400" dirty="0" smtClean="0"/>
              <a:t>Personality traits</a:t>
            </a:r>
            <a:endParaRPr lang="en-GB" sz="240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tabLst/>
              <a:defRPr/>
            </a:pPr>
            <a:endParaRPr kumimoji="0" lang="en-GB" sz="27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" pitchFamily="2" charset="2"/>
              <a:buChar char="§"/>
              <a:tabLst/>
              <a:defRPr/>
            </a:pPr>
            <a:r>
              <a:rPr kumimoji="0" lang="en-GB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Aspects of Identity</a:t>
            </a: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Our past</a:t>
            </a: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 present</a:t>
            </a: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 future</a:t>
            </a: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Verdana"/>
              <a:buNone/>
              <a:tabLst/>
              <a:defRPr/>
            </a:pPr>
            <a:endParaRPr kumimoji="0" lang="en-GB" sz="23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" pitchFamily="2" charset="2"/>
              <a:buChar char="§"/>
              <a:tabLst/>
              <a:defRPr/>
            </a:pPr>
            <a:r>
              <a:rPr kumimoji="0" lang="en-GB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Reliability of human perception</a:t>
            </a: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3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Ninio’s</a:t>
            </a:r>
            <a:r>
              <a:rPr kumimoji="0" lang="en-GB" sz="2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12 dots of illusion</a:t>
            </a: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 trick of the eye?</a:t>
            </a: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tabLst/>
              <a:defRPr/>
            </a:pPr>
            <a:r>
              <a:rPr lang="en-GB" sz="2300" dirty="0" smtClean="0"/>
              <a:t>Limits of perception</a:t>
            </a:r>
            <a:endParaRPr kumimoji="0" lang="en-GB" sz="23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621792" marR="0" lvl="1" indent="-228600" algn="l" defTabSz="914400" rtl="0" eaLnBrk="1" fontAlgn="auto" latinLnBrk="0" hangingPunct="1">
              <a:lnSpc>
                <a:spcPct val="100000"/>
              </a:lnSpc>
              <a:spcBef>
                <a:spcPts val="324"/>
              </a:spcBef>
              <a:spcAft>
                <a:spcPts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tabLst/>
              <a:defRPr/>
            </a:pPr>
            <a:endParaRPr kumimoji="0" lang="en-GB" sz="23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3886200" y="6172200"/>
            <a:ext cx="48768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(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Strangor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,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Jhangiani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 and Tarry, 2014;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Chater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, 2018;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Ninio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 and Stevens, 2000)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4081272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 smtClean="0"/>
              <a:t>How we interact on Social </a:t>
            </a:r>
            <a:r>
              <a:rPr lang="en-GB" dirty="0" smtClean="0"/>
              <a:t>Media</a:t>
            </a: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Can we ever be considered stable?</a:t>
            </a:r>
          </a:p>
          <a:p>
            <a:pPr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err="1" smtClean="0"/>
              <a:t>Facebook</a:t>
            </a:r>
            <a:r>
              <a:rPr lang="en-GB" dirty="0" smtClean="0"/>
              <a:t> study on self-esteem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The self as subjective and objective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Subconscious </a:t>
            </a:r>
            <a:r>
              <a:rPr lang="en-GB" dirty="0" err="1" smtClean="0"/>
              <a:t>vs</a:t>
            </a:r>
            <a:r>
              <a:rPr lang="en-GB" dirty="0" smtClean="0"/>
              <a:t>, the conscious</a:t>
            </a:r>
          </a:p>
          <a:p>
            <a:pPr lvl="1"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Social Comparison 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Significant effect on self-esteem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Expectation vs. reality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Profile comparison</a:t>
            </a:r>
          </a:p>
          <a:p>
            <a:pPr lvl="1"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Psychology and self-esteem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Positive or Negative evaluation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A basic need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Low self-esteem and social comparison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We Use Social Media</a:t>
            </a:r>
            <a:endParaRPr lang="en-GB" dirty="0"/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2971800" y="6096000"/>
            <a:ext cx="58674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(Gonzales and Hancock, 2011;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Haferkamp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 and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Krämer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, 2011;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Bergagna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 and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Tartaglia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, 2018)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538471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 smtClean="0"/>
              <a:t>The evidence on Social </a:t>
            </a:r>
            <a:r>
              <a:rPr lang="en-GB" dirty="0" smtClean="0"/>
              <a:t>Media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Behavioural Studies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Introverts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Extroverts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88% engaged in social comparison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98% of those engaged in upward comparison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Subconscious </a:t>
            </a:r>
            <a:r>
              <a:rPr lang="en-GB" dirty="0" err="1" smtClean="0"/>
              <a:t>vs</a:t>
            </a:r>
            <a:r>
              <a:rPr lang="en-GB" dirty="0" smtClean="0"/>
              <a:t>, the conscious</a:t>
            </a:r>
          </a:p>
          <a:p>
            <a:pPr lvl="1"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Uniqueness of social interaction 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Difficulties of comparison</a:t>
            </a:r>
          </a:p>
          <a:p>
            <a:pPr lvl="1"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Sleeping habits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Artificial / blue light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Hormone Melatonin</a:t>
            </a:r>
          </a:p>
          <a:p>
            <a:pPr>
              <a:buNone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In conclusion</a:t>
            </a:r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Stability in the 21</a:t>
            </a:r>
            <a:r>
              <a:rPr lang="en-GB" baseline="30000" dirty="0" smtClean="0"/>
              <a:t>st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4495800" y="6248400"/>
            <a:ext cx="41148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(Seidman, 2012; Jan,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Soomro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, and Ahmad, 2017; Brown, 2018)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533400" y="609600"/>
            <a:ext cx="8153400" cy="5715000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GB" sz="2400" b="1" dirty="0" smtClean="0"/>
              <a:t>Reference List</a:t>
            </a:r>
          </a:p>
          <a:p>
            <a:pPr indent="-360000"/>
            <a:endParaRPr lang="en-GB" sz="2400" dirty="0" smtClean="0"/>
          </a:p>
          <a:p>
            <a:pPr indent="-360000">
              <a:buNone/>
            </a:pPr>
            <a:r>
              <a:rPr lang="en-GB" sz="2400" dirty="0" smtClean="0"/>
              <a:t>  </a:t>
            </a:r>
            <a:r>
              <a:rPr lang="en-GB" sz="2400" dirty="0" err="1" smtClean="0"/>
              <a:t>Bergagna</a:t>
            </a:r>
            <a:r>
              <a:rPr lang="en-GB" sz="2400" dirty="0" smtClean="0"/>
              <a:t>, E. and </a:t>
            </a:r>
            <a:r>
              <a:rPr lang="en-GB" sz="2400" dirty="0" err="1" smtClean="0"/>
              <a:t>Tartaglia</a:t>
            </a:r>
            <a:r>
              <a:rPr lang="en-GB" sz="2400" dirty="0" smtClean="0"/>
              <a:t>, S. (2018) ‘Self-esteem, social comparison, and </a:t>
            </a:r>
            <a:r>
              <a:rPr lang="en-GB" sz="2400" dirty="0" err="1" smtClean="0"/>
              <a:t>Facebook</a:t>
            </a:r>
            <a:r>
              <a:rPr lang="en-GB" sz="2400" dirty="0" smtClean="0"/>
              <a:t> use’. </a:t>
            </a:r>
            <a:r>
              <a:rPr lang="en-GB" sz="2400" i="1" dirty="0" smtClean="0"/>
              <a:t>Europe’s Journal of Psychology</a:t>
            </a:r>
            <a:r>
              <a:rPr lang="en-GB" sz="2400" dirty="0" smtClean="0"/>
              <a:t>, 14(4), pp. 831-845.</a:t>
            </a:r>
          </a:p>
          <a:p>
            <a:pPr indent="-360000"/>
            <a:endParaRPr lang="en-GB" sz="2400" dirty="0" smtClean="0"/>
          </a:p>
          <a:p>
            <a:pPr indent="-360000">
              <a:buNone/>
            </a:pPr>
            <a:r>
              <a:rPr lang="en-GB" sz="2400" dirty="0" smtClean="0"/>
              <a:t>  Brown, J. (2018) </a:t>
            </a:r>
            <a:r>
              <a:rPr lang="en-GB" sz="2400" i="1" dirty="0" smtClean="0"/>
              <a:t>Is social media bad for you? The evidence and the unknowns</a:t>
            </a:r>
            <a:r>
              <a:rPr lang="en-GB" sz="2400" dirty="0" smtClean="0"/>
              <a:t>. [online] BBC. Available at: https://www.bbc.com/future/article/20180104-is-social-media-bad-for-you-the-evidence-and-the-unknowns [Accessed 4 Jan. 2020].</a:t>
            </a:r>
          </a:p>
          <a:p>
            <a:pPr indent="-360000"/>
            <a:endParaRPr lang="en-GB" sz="2400" dirty="0" smtClean="0"/>
          </a:p>
          <a:p>
            <a:pPr indent="-360000">
              <a:buNone/>
            </a:pPr>
            <a:r>
              <a:rPr lang="en-GB" sz="2400" dirty="0" smtClean="0"/>
              <a:t>  </a:t>
            </a:r>
            <a:r>
              <a:rPr lang="en-GB" sz="2400" dirty="0" err="1" smtClean="0"/>
              <a:t>Chater</a:t>
            </a:r>
            <a:r>
              <a:rPr lang="en-GB" sz="2400" dirty="0" smtClean="0"/>
              <a:t>, N. (2018) </a:t>
            </a:r>
            <a:r>
              <a:rPr lang="en-GB" sz="2400" i="1" dirty="0" smtClean="0"/>
              <a:t>A revolution in our sense of self</a:t>
            </a:r>
            <a:r>
              <a:rPr lang="en-GB" sz="2400" dirty="0" smtClean="0"/>
              <a:t>. [online] The Guardian. Available at: https://www.theguardian.com/commentisfree/2018/apr/01/revolution-in-our-sense-of-self-sunday-essay [Accessed 29 Dec. 2019].</a:t>
            </a:r>
          </a:p>
          <a:p>
            <a:pPr indent="-360000"/>
            <a:endParaRPr lang="en-GB" sz="2400" dirty="0" smtClean="0"/>
          </a:p>
          <a:p>
            <a:pPr indent="-360000">
              <a:buNone/>
            </a:pPr>
            <a:r>
              <a:rPr lang="en-GB" sz="2400" dirty="0" smtClean="0"/>
              <a:t>  </a:t>
            </a:r>
            <a:r>
              <a:rPr lang="en-GB" sz="2400" dirty="0" err="1" smtClean="0"/>
              <a:t>Cioffi</a:t>
            </a:r>
            <a:r>
              <a:rPr lang="en-GB" sz="2400" dirty="0" smtClean="0"/>
              <a:t>, D. and Garner, R. (1996) ‘On Doing the Decision: Effects of Active versus Passive Choice on Commitment and Self-Perception’. </a:t>
            </a:r>
            <a:r>
              <a:rPr lang="en-GB" sz="2400" i="1" dirty="0" smtClean="0"/>
              <a:t>Personality and Social Psychology Bulletin</a:t>
            </a:r>
            <a:r>
              <a:rPr lang="en-GB" sz="2400" dirty="0" smtClean="0"/>
              <a:t>, 22(2), pp. 133-147.</a:t>
            </a:r>
          </a:p>
          <a:p>
            <a:pPr indent="-360000"/>
            <a:endParaRPr lang="en-GB" sz="2400" dirty="0" smtClean="0"/>
          </a:p>
          <a:p>
            <a:pPr indent="-360000">
              <a:buNone/>
            </a:pPr>
            <a:r>
              <a:rPr lang="en-GB" sz="2400" dirty="0" smtClean="0"/>
              <a:t>  Gonzales, A. and Hancock, J. (2011) Mirror, Mirror on my </a:t>
            </a:r>
            <a:r>
              <a:rPr lang="en-GB" sz="2400" dirty="0" err="1" smtClean="0"/>
              <a:t>Facebook</a:t>
            </a:r>
            <a:r>
              <a:rPr lang="en-GB" sz="2400" dirty="0" smtClean="0"/>
              <a:t> Wall: Effects of Exposure to </a:t>
            </a:r>
            <a:r>
              <a:rPr lang="en-GB" sz="2400" dirty="0" err="1" smtClean="0"/>
              <a:t>Facebook</a:t>
            </a:r>
            <a:r>
              <a:rPr lang="en-GB" sz="2400" dirty="0" smtClean="0"/>
              <a:t> on Self-Esteem. </a:t>
            </a:r>
            <a:r>
              <a:rPr lang="en-GB" sz="2400" i="1" dirty="0" err="1" smtClean="0"/>
              <a:t>Cyberpsychology</a:t>
            </a:r>
            <a:r>
              <a:rPr lang="en-GB" sz="2400" i="1" dirty="0" smtClean="0"/>
              <a:t>, </a:t>
            </a:r>
            <a:r>
              <a:rPr lang="en-GB" sz="2400" i="1" dirty="0" err="1" smtClean="0"/>
              <a:t>Behavior</a:t>
            </a:r>
            <a:r>
              <a:rPr lang="en-GB" sz="2400" i="1" dirty="0" smtClean="0"/>
              <a:t>, and Social Networking</a:t>
            </a:r>
            <a:r>
              <a:rPr lang="en-GB" sz="2400" dirty="0" smtClean="0"/>
              <a:t>, 14(1-2), pp. 79-83.</a:t>
            </a:r>
          </a:p>
          <a:p>
            <a:pPr indent="-360000"/>
            <a:endParaRPr lang="en-GB" sz="2400" dirty="0" smtClean="0"/>
          </a:p>
          <a:p>
            <a:pPr indent="-360000">
              <a:buNone/>
            </a:pPr>
            <a:r>
              <a:rPr lang="en-GB" sz="2400" dirty="0" smtClean="0"/>
              <a:t>  </a:t>
            </a:r>
            <a:r>
              <a:rPr lang="en-GB" sz="2400" dirty="0" err="1" smtClean="0"/>
              <a:t>Haferkamp</a:t>
            </a:r>
            <a:r>
              <a:rPr lang="en-GB" sz="2400" dirty="0" smtClean="0"/>
              <a:t>, N. and </a:t>
            </a:r>
            <a:r>
              <a:rPr lang="en-GB" sz="2400" dirty="0" err="1" smtClean="0"/>
              <a:t>Krämer</a:t>
            </a:r>
            <a:r>
              <a:rPr lang="en-GB" sz="2400" dirty="0" smtClean="0"/>
              <a:t>, N. (2011) ‘Social Comparison 2.0: Examining the Effects of Online Profiles on Social-Networking Sites’. </a:t>
            </a:r>
            <a:r>
              <a:rPr lang="en-GB" sz="2400" i="1" dirty="0" err="1" smtClean="0"/>
              <a:t>Cyberpsychology</a:t>
            </a:r>
            <a:r>
              <a:rPr lang="en-GB" sz="2400" i="1" dirty="0" smtClean="0"/>
              <a:t>, </a:t>
            </a:r>
            <a:r>
              <a:rPr lang="en-GB" sz="2400" i="1" dirty="0" err="1" smtClean="0"/>
              <a:t>Behavior</a:t>
            </a:r>
            <a:r>
              <a:rPr lang="en-GB" sz="2400" i="1" dirty="0" smtClean="0"/>
              <a:t>, and Social Networking</a:t>
            </a:r>
            <a:r>
              <a:rPr lang="en-GB" sz="2400" dirty="0" smtClean="0"/>
              <a:t>, 14(5), pp. 309-314.</a:t>
            </a:r>
          </a:p>
          <a:p>
            <a:pPr indent="-360000"/>
            <a:endParaRPr lang="en-GB" sz="2400" dirty="0" smtClean="0"/>
          </a:p>
          <a:p>
            <a:pPr indent="-360000">
              <a:buNone/>
            </a:pPr>
            <a:r>
              <a:rPr lang="en-GB" sz="2400" dirty="0" smtClean="0"/>
              <a:t>  Jan, M., </a:t>
            </a:r>
            <a:r>
              <a:rPr lang="en-GB" sz="2400" dirty="0" err="1" smtClean="0"/>
              <a:t>Soomro</a:t>
            </a:r>
            <a:r>
              <a:rPr lang="en-GB" sz="2400" dirty="0" smtClean="0"/>
              <a:t>, S. and Ahmad, N. (2017) ‘Impact of Social Media on Self-Esteem’. </a:t>
            </a:r>
            <a:r>
              <a:rPr lang="en-GB" sz="2400" i="1" dirty="0" smtClean="0"/>
              <a:t>European Scientific Journal, ESJ</a:t>
            </a:r>
            <a:r>
              <a:rPr lang="en-GB" sz="2400" dirty="0" smtClean="0"/>
              <a:t>, 13(23), pp. 329-341.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3"/>
          <p:cNvSpPr>
            <a:spLocks noGrp="1"/>
          </p:cNvSpPr>
          <p:nvPr>
            <p:ph sz="half" idx="1"/>
          </p:nvPr>
        </p:nvSpPr>
        <p:spPr>
          <a:xfrm>
            <a:off x="609600" y="609600"/>
            <a:ext cx="8229600" cy="5791200"/>
          </a:xfrm>
        </p:spPr>
        <p:txBody>
          <a:bodyPr>
            <a:normAutofit/>
          </a:bodyPr>
          <a:lstStyle/>
          <a:p>
            <a:pPr indent="-360000">
              <a:buNone/>
            </a:pPr>
            <a:r>
              <a:rPr lang="en-GB" sz="1300" dirty="0" smtClean="0"/>
              <a:t>Leary, M. and Tangney, J. (2012) </a:t>
            </a:r>
            <a:r>
              <a:rPr lang="en-GB" sz="1300" i="1" dirty="0" smtClean="0"/>
              <a:t>Handbook of Self and Identity</a:t>
            </a:r>
            <a:r>
              <a:rPr lang="en-GB" sz="1300" dirty="0" smtClean="0"/>
              <a:t>. 2nd ed. London: The Guildford Press, pp. 69-104.</a:t>
            </a:r>
          </a:p>
          <a:p>
            <a:pPr indent="-360000">
              <a:buNone/>
            </a:pPr>
            <a:endParaRPr lang="en-GB" sz="1300" dirty="0" smtClean="0"/>
          </a:p>
          <a:p>
            <a:pPr indent="-360000">
              <a:buNone/>
            </a:pPr>
            <a:r>
              <a:rPr lang="en-GB" sz="1300" dirty="0" err="1" smtClean="0"/>
              <a:t>Ninio</a:t>
            </a:r>
            <a:r>
              <a:rPr lang="en-GB" sz="1300" dirty="0" smtClean="0"/>
              <a:t>, J. and Stevens, K. (2000) Variations on the Hermann Grid: An Extinction Illusion. </a:t>
            </a:r>
            <a:r>
              <a:rPr lang="en-GB" sz="1300" i="1" dirty="0" smtClean="0"/>
              <a:t>Perception</a:t>
            </a:r>
            <a:r>
              <a:rPr lang="en-GB" sz="1300" dirty="0" smtClean="0"/>
              <a:t>, 29(10), pp. 1209-1217.</a:t>
            </a:r>
          </a:p>
          <a:p>
            <a:pPr indent="-360000">
              <a:buNone/>
            </a:pPr>
            <a:endParaRPr lang="en-GB" sz="1300" dirty="0" smtClean="0"/>
          </a:p>
          <a:p>
            <a:pPr indent="-360000">
              <a:buNone/>
            </a:pPr>
            <a:r>
              <a:rPr lang="en-GB" sz="1300" dirty="0" smtClean="0"/>
              <a:t>Seidman, G. (2012) ‘Self-presentation and belonging on </a:t>
            </a:r>
            <a:r>
              <a:rPr lang="en-GB" sz="1300" dirty="0" err="1" smtClean="0"/>
              <a:t>Facebook</a:t>
            </a:r>
            <a:r>
              <a:rPr lang="en-GB" sz="1300" dirty="0" smtClean="0"/>
              <a:t>: How personality influences social media use and motivations’. </a:t>
            </a:r>
            <a:r>
              <a:rPr lang="en-GB" sz="1300" i="1" dirty="0" smtClean="0"/>
              <a:t>Personality and Individual Differences</a:t>
            </a:r>
            <a:r>
              <a:rPr lang="en-GB" sz="1300" dirty="0" smtClean="0"/>
              <a:t>, 54(3), pp. 402-407.</a:t>
            </a:r>
          </a:p>
          <a:p>
            <a:pPr indent="-360000"/>
            <a:endParaRPr lang="en-GB" sz="1300" dirty="0" smtClean="0"/>
          </a:p>
          <a:p>
            <a:pPr indent="-360000">
              <a:buNone/>
            </a:pPr>
            <a:r>
              <a:rPr lang="en-GB" sz="1300" dirty="0" err="1" smtClean="0"/>
              <a:t>Strangor</a:t>
            </a:r>
            <a:r>
              <a:rPr lang="en-GB" sz="1300" dirty="0" smtClean="0"/>
              <a:t>, C., </a:t>
            </a:r>
            <a:r>
              <a:rPr lang="en-GB" sz="1300" dirty="0" err="1" smtClean="0"/>
              <a:t>Jhangiani</a:t>
            </a:r>
            <a:r>
              <a:rPr lang="en-GB" sz="1300" dirty="0" smtClean="0"/>
              <a:t>, R. and Tarry, H. (2014) </a:t>
            </a:r>
            <a:r>
              <a:rPr lang="en-GB" sz="1300" i="1" dirty="0" smtClean="0"/>
              <a:t>Principles of Social Psychology - 1st International Edition</a:t>
            </a:r>
            <a:r>
              <a:rPr lang="en-GB" sz="1300" dirty="0" smtClean="0"/>
              <a:t>. Victoria, B.C.: </a:t>
            </a:r>
            <a:r>
              <a:rPr lang="en-GB" sz="1300" dirty="0" err="1" smtClean="0"/>
              <a:t>BCcampus</a:t>
            </a:r>
            <a:r>
              <a:rPr lang="en-GB" sz="1300" dirty="0" smtClean="0"/>
              <a:t>.</a:t>
            </a:r>
          </a:p>
          <a:p>
            <a:pPr indent="-360000"/>
            <a:endParaRPr lang="en-GB" sz="1300" dirty="0" smtClean="0"/>
          </a:p>
          <a:p>
            <a:pPr indent="-360000">
              <a:buNone/>
            </a:pPr>
            <a:r>
              <a:rPr lang="en-GB" sz="1300" dirty="0" smtClean="0"/>
              <a:t>University College London (2020) </a:t>
            </a:r>
            <a:r>
              <a:rPr lang="en-GB" sz="1300" i="1" dirty="0" smtClean="0"/>
              <a:t>What is social media?</a:t>
            </a:r>
            <a:r>
              <a:rPr lang="en-GB" sz="1300" dirty="0" smtClean="0"/>
              <a:t>. [online] Available at: https://www.ucl.ac.uk/why-we-post/about-us/what-is-social-media [Accessed 4 Jan. 2020].</a:t>
            </a:r>
          </a:p>
          <a:p>
            <a:pPr indent="-360000"/>
            <a:endParaRPr lang="en-GB" sz="1300" dirty="0" smtClean="0"/>
          </a:p>
          <a:p>
            <a:pPr indent="-360000">
              <a:buNone/>
            </a:pPr>
            <a:r>
              <a:rPr lang="en-GB" sz="1300" b="1" dirty="0" smtClean="0"/>
              <a:t>Image References</a:t>
            </a:r>
          </a:p>
          <a:p>
            <a:pPr indent="-360000">
              <a:buNone/>
            </a:pPr>
            <a:endParaRPr lang="en-GB" sz="1300" dirty="0" smtClean="0"/>
          </a:p>
          <a:p>
            <a:pPr indent="-360000">
              <a:buNone/>
            </a:pPr>
            <a:r>
              <a:rPr lang="en-GB" sz="1300" dirty="0" smtClean="0"/>
              <a:t>Image 1: Pune365 (2019) </a:t>
            </a:r>
            <a:r>
              <a:rPr lang="en-GB" sz="1300" i="1" dirty="0" smtClean="0"/>
              <a:t>Social Media And Peer Pressure Can Render You Irrational</a:t>
            </a:r>
            <a:r>
              <a:rPr lang="en-GB" sz="1300" dirty="0" smtClean="0"/>
              <a:t>. [online] Available at: https://pune365.com/social-media-and-peer-pressure-can-render-you-irrational/ [Accessed 28 Dec. 2019].</a:t>
            </a:r>
          </a:p>
          <a:p>
            <a:pPr indent="-360000"/>
            <a:endParaRPr lang="en-GB" sz="1300" dirty="0" smtClean="0"/>
          </a:p>
          <a:p>
            <a:pPr indent="-360000">
              <a:buNone/>
            </a:pPr>
            <a:r>
              <a:rPr lang="en-GB" sz="1300" dirty="0" smtClean="0"/>
              <a:t>Image 2: </a:t>
            </a:r>
            <a:r>
              <a:rPr lang="en-GB" sz="1300" dirty="0" err="1" smtClean="0"/>
              <a:t>Deke</a:t>
            </a:r>
            <a:r>
              <a:rPr lang="en-GB" sz="1300" dirty="0" smtClean="0"/>
              <a:t> (2016) </a:t>
            </a:r>
            <a:r>
              <a:rPr lang="en-GB" sz="1300" i="1" dirty="0" smtClean="0"/>
              <a:t>Drawing the </a:t>
            </a:r>
            <a:r>
              <a:rPr lang="en-GB" sz="1300" i="1" dirty="0" err="1" smtClean="0"/>
              <a:t>Ninio</a:t>
            </a:r>
            <a:r>
              <a:rPr lang="en-GB" sz="1300" i="1" dirty="0" smtClean="0"/>
              <a:t> Extinction Illusion</a:t>
            </a:r>
            <a:r>
              <a:rPr lang="en-GB" sz="1300" dirty="0" smtClean="0"/>
              <a:t>. [online] Available at: https://www.deke.com/content/drawing-the-ninio-extinction-illusion [Accessed 29 Dec. 2019].</a:t>
            </a:r>
          </a:p>
          <a:p>
            <a:endParaRPr lang="en-GB" sz="13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338</TotalTime>
  <Words>822</Words>
  <Application>Microsoft Office PowerPoint</Application>
  <PresentationFormat>On-screen Show (4:3)</PresentationFormat>
  <Paragraphs>116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Concourse</vt:lpstr>
      <vt:lpstr>The Effect of Social Media on the Stability of One’s Sense of Self</vt:lpstr>
      <vt:lpstr>A Sense of One’s Self</vt:lpstr>
      <vt:lpstr>The Importance of Perception</vt:lpstr>
      <vt:lpstr>How We Use Social Media</vt:lpstr>
      <vt:lpstr>Stability in the 21st Century</vt:lpstr>
      <vt:lpstr>Slide 6</vt:lpstr>
      <vt:lpstr>Slide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Effect of Social Media on the Stability of One’s Self</dc:title>
  <dc:creator>Graham Nash</dc:creator>
  <cp:lastModifiedBy>Graham Nash</cp:lastModifiedBy>
  <cp:revision>23</cp:revision>
  <dcterms:created xsi:type="dcterms:W3CDTF">2006-08-16T00:00:00Z</dcterms:created>
  <dcterms:modified xsi:type="dcterms:W3CDTF">2020-01-05T10:34:12Z</dcterms:modified>
</cp:coreProperties>
</file>