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60" r:id="rId3"/>
    <p:sldId id="345" r:id="rId4"/>
    <p:sldId id="262" r:id="rId5"/>
    <p:sldId id="257" r:id="rId6"/>
    <p:sldId id="268" r:id="rId7"/>
    <p:sldId id="285" r:id="rId8"/>
    <p:sldId id="264" r:id="rId9"/>
    <p:sldId id="346" r:id="rId10"/>
    <p:sldId id="338" r:id="rId11"/>
    <p:sldId id="341" r:id="rId12"/>
    <p:sldId id="340" r:id="rId13"/>
    <p:sldId id="327" r:id="rId14"/>
    <p:sldId id="328" r:id="rId15"/>
    <p:sldId id="326" r:id="rId16"/>
    <p:sldId id="325" r:id="rId17"/>
    <p:sldId id="332" r:id="rId18"/>
    <p:sldId id="344" r:id="rId19"/>
    <p:sldId id="333" r:id="rId20"/>
    <p:sldId id="334" r:id="rId21"/>
    <p:sldId id="336" r:id="rId22"/>
    <p:sldId id="337" r:id="rId23"/>
    <p:sldId id="267" r:id="rId24"/>
    <p:sldId id="330" r:id="rId25"/>
    <p:sldId id="331" r:id="rId26"/>
    <p:sldId id="343"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746" autoAdjust="0"/>
    <p:restoredTop sz="94660"/>
  </p:normalViewPr>
  <p:slideViewPr>
    <p:cSldViewPr snapToGrid="0">
      <p:cViewPr varScale="1">
        <p:scale>
          <a:sx n="111" d="100"/>
          <a:sy n="111" d="100"/>
        </p:scale>
        <p:origin x="45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CD4A0E-3C76-4D2D-B97C-B5E529F4D140}" type="datetimeFigureOut">
              <a:rPr lang="en-GB" smtClean="0"/>
              <a:t>01/10/2021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2937416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D4A0E-3C76-4D2D-B97C-B5E529F4D140}" type="datetimeFigureOut">
              <a:rPr lang="en-GB" smtClean="0"/>
              <a:t>01/10/2021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2624161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CD4A0E-3C76-4D2D-B97C-B5E529F4D140}" type="datetimeFigureOut">
              <a:rPr lang="en-GB" smtClean="0"/>
              <a:t>01/10/2021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2379908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CD4A0E-3C76-4D2D-B97C-B5E529F4D140}" type="datetimeFigureOut">
              <a:rPr lang="en-GB" smtClean="0"/>
              <a:t>01/10/2021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2970756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CD4A0E-3C76-4D2D-B97C-B5E529F4D140}" type="datetimeFigureOut">
              <a:rPr lang="en-GB" smtClean="0"/>
              <a:t>01/10/2021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2211480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CD4A0E-3C76-4D2D-B97C-B5E529F4D140}" type="datetimeFigureOut">
              <a:rPr lang="en-GB" smtClean="0"/>
              <a:t>01/10/2021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4210217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CD4A0E-3C76-4D2D-B97C-B5E529F4D140}" type="datetimeFigureOut">
              <a:rPr lang="en-GB" smtClean="0"/>
              <a:t>01/10/2021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2202125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CD4A0E-3C76-4D2D-B97C-B5E529F4D140}" type="datetimeFigureOut">
              <a:rPr lang="en-GB" smtClean="0"/>
              <a:t>01/10/2021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2177681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CD4A0E-3C76-4D2D-B97C-B5E529F4D140}" type="datetimeFigureOut">
              <a:rPr lang="en-GB" smtClean="0"/>
              <a:t>01/10/2021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2404285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D4A0E-3C76-4D2D-B97C-B5E529F4D140}" type="datetimeFigureOut">
              <a:rPr lang="en-GB" smtClean="0"/>
              <a:t>01/10/2021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2065429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D4A0E-3C76-4D2D-B97C-B5E529F4D140}" type="datetimeFigureOut">
              <a:rPr lang="en-GB" smtClean="0"/>
              <a:t>01/10/2021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B2BCC3-3C63-42AF-BF5F-C2DE09D4AA87}" type="slidenum">
              <a:rPr lang="en-GB" smtClean="0"/>
              <a:t>‹#›</a:t>
            </a:fld>
            <a:endParaRPr lang="en-GB"/>
          </a:p>
        </p:txBody>
      </p:sp>
    </p:spTree>
    <p:extLst>
      <p:ext uri="{BB962C8B-B14F-4D97-AF65-F5344CB8AC3E}">
        <p14:creationId xmlns:p14="http://schemas.microsoft.com/office/powerpoint/2010/main" val="3786120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CD4A0E-3C76-4D2D-B97C-B5E529F4D140}" type="datetimeFigureOut">
              <a:rPr lang="en-GB" smtClean="0"/>
              <a:t>01/10/2021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B2BCC3-3C63-42AF-BF5F-C2DE09D4AA87}" type="slidenum">
              <a:rPr lang="en-GB" smtClean="0"/>
              <a:t>‹#›</a:t>
            </a:fld>
            <a:endParaRPr lang="en-GB"/>
          </a:p>
        </p:txBody>
      </p:sp>
    </p:spTree>
    <p:extLst>
      <p:ext uri="{BB962C8B-B14F-4D97-AF65-F5344CB8AC3E}">
        <p14:creationId xmlns:p14="http://schemas.microsoft.com/office/powerpoint/2010/main" val="42633634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britsoccrim.org/pgrposterprize/" TargetMode="External"/><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0">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3">
            <a:extLst>
              <a:ext uri="{FF2B5EF4-FFF2-40B4-BE49-F238E27FC236}">
                <a16:creationId xmlns:a16="http://schemas.microsoft.com/office/drawing/2014/main" id="{550D9BB0-F5DA-4FB5-8498-453B4ABD9BF7}"/>
              </a:ext>
            </a:extLst>
          </p:cNvPr>
          <p:cNvPicPr>
            <a:picLocks noChangeAspect="1"/>
          </p:cNvPicPr>
          <p:nvPr/>
        </p:nvPicPr>
        <p:blipFill rotWithShape="1">
          <a:blip r:embed="rId2"/>
          <a:srcRect t="1067" r="14105" b="8024"/>
          <a:stretch/>
        </p:blipFill>
        <p:spPr>
          <a:xfrm>
            <a:off x="3523488" y="10"/>
            <a:ext cx="8668512" cy="6857990"/>
          </a:xfrm>
          <a:prstGeom prst="rect">
            <a:avLst/>
          </a:prstGeom>
        </p:spPr>
      </p:pic>
      <p:sp>
        <p:nvSpPr>
          <p:cNvPr id="38" name="Rectangle 32">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8EF4F87-030E-4A07-9F34-0D42D9B9B5EA}"/>
              </a:ext>
            </a:extLst>
          </p:cNvPr>
          <p:cNvSpPr>
            <a:spLocks noGrp="1"/>
          </p:cNvSpPr>
          <p:nvPr>
            <p:ph type="ctrTitle"/>
          </p:nvPr>
        </p:nvSpPr>
        <p:spPr>
          <a:xfrm>
            <a:off x="477981" y="1122363"/>
            <a:ext cx="4023360" cy="3204134"/>
          </a:xfrm>
        </p:spPr>
        <p:txBody>
          <a:bodyPr anchor="b">
            <a:normAutofit/>
          </a:bodyPr>
          <a:lstStyle/>
          <a:p>
            <a:pPr algn="l"/>
            <a:r>
              <a:rPr lang="en-GB" sz="3700" dirty="0"/>
              <a:t>BMCJ7001:</a:t>
            </a:r>
            <a:br>
              <a:rPr lang="en-GB" sz="3700" dirty="0"/>
            </a:br>
            <a:r>
              <a:rPr lang="en-GB" sz="3700" dirty="0"/>
              <a:t>The Criminal Justice System, Youth Justice &amp; Prison Systems in England and Wales</a:t>
            </a:r>
          </a:p>
        </p:txBody>
      </p:sp>
      <p:sp>
        <p:nvSpPr>
          <p:cNvPr id="3" name="Subtitle 2">
            <a:extLst>
              <a:ext uri="{FF2B5EF4-FFF2-40B4-BE49-F238E27FC236}">
                <a16:creationId xmlns:a16="http://schemas.microsoft.com/office/drawing/2014/main" id="{F7BF20C6-6E15-4359-ABC0-B9B4B3F86F38}"/>
              </a:ext>
            </a:extLst>
          </p:cNvPr>
          <p:cNvSpPr>
            <a:spLocks noGrp="1"/>
          </p:cNvSpPr>
          <p:nvPr>
            <p:ph type="subTitle" idx="1"/>
          </p:nvPr>
        </p:nvSpPr>
        <p:spPr>
          <a:xfrm>
            <a:off x="477980" y="4872922"/>
            <a:ext cx="4023359" cy="1208141"/>
          </a:xfrm>
        </p:spPr>
        <p:txBody>
          <a:bodyPr>
            <a:normAutofit/>
          </a:bodyPr>
          <a:lstStyle/>
          <a:p>
            <a:pPr algn="l"/>
            <a:r>
              <a:rPr lang="en-GB" sz="2000" dirty="0"/>
              <a:t>Lecturer: Rhiannon Lloyd</a:t>
            </a:r>
          </a:p>
          <a:p>
            <a:pPr algn="l"/>
            <a:r>
              <a:rPr lang="en-GB" sz="2000" dirty="0"/>
              <a:t>Email: r.lloyd@uwtsd.ac.uk </a:t>
            </a:r>
          </a:p>
        </p:txBody>
      </p:sp>
      <p:sp>
        <p:nvSpPr>
          <p:cNvPr id="35" name="Rectangle 3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7" name="Rectangle 3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4" descr="Registration | Health and Care Professions Council (HCPC) |">
            <a:extLst>
              <a:ext uri="{FF2B5EF4-FFF2-40B4-BE49-F238E27FC236}">
                <a16:creationId xmlns:a16="http://schemas.microsoft.com/office/drawing/2014/main" id="{A6AD1B62-883A-E546-9BBD-2E2CBD7B99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0160" y="4326497"/>
            <a:ext cx="2305094" cy="172659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34E2763-A2CF-4040-8127-FEDB6A47CE50}"/>
              </a:ext>
            </a:extLst>
          </p:cNvPr>
          <p:cNvSpPr txBox="1"/>
          <p:nvPr/>
        </p:nvSpPr>
        <p:spPr>
          <a:xfrm>
            <a:off x="9409773" y="4326497"/>
            <a:ext cx="6093500" cy="369332"/>
          </a:xfrm>
          <a:prstGeom prst="rect">
            <a:avLst/>
          </a:prstGeom>
          <a:noFill/>
        </p:spPr>
        <p:txBody>
          <a:bodyPr wrap="square">
            <a:spAutoFit/>
          </a:bodyPr>
          <a:lstStyle/>
          <a:p>
            <a:r>
              <a:rPr lang="en-GB" dirty="0"/>
              <a:t>Register Reminder! </a:t>
            </a:r>
          </a:p>
        </p:txBody>
      </p:sp>
    </p:spTree>
    <p:extLst>
      <p:ext uri="{BB962C8B-B14F-4D97-AF65-F5344CB8AC3E}">
        <p14:creationId xmlns:p14="http://schemas.microsoft.com/office/powerpoint/2010/main" val="298239583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18">
            <a:extLst>
              <a:ext uri="{FF2B5EF4-FFF2-40B4-BE49-F238E27FC236}">
                <a16:creationId xmlns:a16="http://schemas.microsoft.com/office/drawing/2014/main" id="{99899462-FC16-43B0-966B-FCA263450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654295" y="478232"/>
            <a:ext cx="7034121" cy="5918673"/>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50F164-DDEE-4D6B-B9F2-382104B787D9}"/>
              </a:ext>
            </a:extLst>
          </p:cNvPr>
          <p:cNvSpPr>
            <a:spLocks noGrp="1"/>
          </p:cNvSpPr>
          <p:nvPr>
            <p:ph type="title"/>
          </p:nvPr>
        </p:nvSpPr>
        <p:spPr>
          <a:xfrm>
            <a:off x="5297762" y="1053711"/>
            <a:ext cx="5638994" cy="1424446"/>
          </a:xfrm>
        </p:spPr>
        <p:txBody>
          <a:bodyPr>
            <a:normAutofit/>
          </a:bodyPr>
          <a:lstStyle/>
          <a:p>
            <a:r>
              <a:rPr lang="en-GB" dirty="0">
                <a:solidFill>
                  <a:srgbClr val="FFFFFF"/>
                </a:solidFill>
              </a:rPr>
              <a:t>Module Structure </a:t>
            </a:r>
          </a:p>
        </p:txBody>
      </p:sp>
      <p:pic>
        <p:nvPicPr>
          <p:cNvPr id="7" name="Picture 6" descr="A person sitting at a table using a computer&#10;&#10;Description automatically generated">
            <a:extLst>
              <a:ext uri="{FF2B5EF4-FFF2-40B4-BE49-F238E27FC236}">
                <a16:creationId xmlns:a16="http://schemas.microsoft.com/office/drawing/2014/main" id="{A776F350-741D-473A-9FA2-2F25FDEAFE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1886" y="646168"/>
            <a:ext cx="3662730" cy="2454029"/>
          </a:xfrm>
          <a:prstGeom prst="rect">
            <a:avLst/>
          </a:prstGeom>
        </p:spPr>
      </p:pic>
      <p:cxnSp>
        <p:nvCxnSpPr>
          <p:cNvPr id="43" name="Straight Connector 20">
            <a:extLst>
              <a:ext uri="{FF2B5EF4-FFF2-40B4-BE49-F238E27FC236}">
                <a16:creationId xmlns:a16="http://schemas.microsoft.com/office/drawing/2014/main" id="{AAFEA932-2DF1-410C-A00A-7A1E7DBF75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30098" y="2639023"/>
            <a:ext cx="4562441"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pic>
        <p:nvPicPr>
          <p:cNvPr id="5" name="Picture 4" descr="A person using a computer sitting on top of a desk&#10;&#10;Description automatically generated">
            <a:extLst>
              <a:ext uri="{FF2B5EF4-FFF2-40B4-BE49-F238E27FC236}">
                <a16:creationId xmlns:a16="http://schemas.microsoft.com/office/drawing/2014/main" id="{826806C2-6B75-4064-BAB0-D52CDC8CD8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886" y="3903822"/>
            <a:ext cx="3662730" cy="2161010"/>
          </a:xfrm>
          <a:prstGeom prst="rect">
            <a:avLst/>
          </a:prstGeom>
        </p:spPr>
      </p:pic>
      <p:sp>
        <p:nvSpPr>
          <p:cNvPr id="3" name="Content Placeholder 2">
            <a:extLst>
              <a:ext uri="{FF2B5EF4-FFF2-40B4-BE49-F238E27FC236}">
                <a16:creationId xmlns:a16="http://schemas.microsoft.com/office/drawing/2014/main" id="{537C91B4-2AAF-42FC-B180-00DB4C28B4C5}"/>
              </a:ext>
            </a:extLst>
          </p:cNvPr>
          <p:cNvSpPr>
            <a:spLocks noGrp="1"/>
          </p:cNvSpPr>
          <p:nvPr>
            <p:ph idx="1"/>
          </p:nvPr>
        </p:nvSpPr>
        <p:spPr>
          <a:xfrm>
            <a:off x="5175157" y="2799890"/>
            <a:ext cx="6390654" cy="2987543"/>
          </a:xfrm>
        </p:spPr>
        <p:txBody>
          <a:bodyPr anchor="t">
            <a:noAutofit/>
          </a:bodyPr>
          <a:lstStyle/>
          <a:p>
            <a:r>
              <a:rPr lang="en-GB" dirty="0">
                <a:solidFill>
                  <a:srgbClr val="FFFFFF"/>
                </a:solidFill>
              </a:rPr>
              <a:t>Workshop: Fridays 10:00hrs-13:00hrs </a:t>
            </a:r>
            <a:br>
              <a:rPr lang="en-GB" dirty="0">
                <a:solidFill>
                  <a:srgbClr val="FFFFFF"/>
                </a:solidFill>
              </a:rPr>
            </a:br>
            <a:endParaRPr lang="en-GB" dirty="0">
              <a:solidFill>
                <a:srgbClr val="FFFFFF"/>
              </a:solidFill>
            </a:endParaRPr>
          </a:p>
          <a:p>
            <a:r>
              <a:rPr lang="en-GB" dirty="0">
                <a:solidFill>
                  <a:srgbClr val="FFFFFF"/>
                </a:solidFill>
              </a:rPr>
              <a:t>Reading Week: 8</a:t>
            </a:r>
            <a:r>
              <a:rPr lang="en-GB" baseline="30000" dirty="0">
                <a:solidFill>
                  <a:srgbClr val="FFFFFF"/>
                </a:solidFill>
              </a:rPr>
              <a:t>th</a:t>
            </a:r>
            <a:r>
              <a:rPr lang="en-GB" dirty="0">
                <a:solidFill>
                  <a:srgbClr val="FFFFFF"/>
                </a:solidFill>
              </a:rPr>
              <a:t>-12</a:t>
            </a:r>
            <a:r>
              <a:rPr lang="en-GB" baseline="30000" dirty="0">
                <a:solidFill>
                  <a:srgbClr val="FFFFFF"/>
                </a:solidFill>
              </a:rPr>
              <a:t>th</a:t>
            </a:r>
            <a:r>
              <a:rPr lang="en-GB" dirty="0">
                <a:solidFill>
                  <a:srgbClr val="FFFFFF"/>
                </a:solidFill>
              </a:rPr>
              <a:t> November 2021</a:t>
            </a:r>
          </a:p>
          <a:p>
            <a:pPr marL="0" indent="0">
              <a:buNone/>
            </a:pPr>
            <a:endParaRPr lang="en-GB" sz="3600" dirty="0">
              <a:solidFill>
                <a:srgbClr val="FFFFFF"/>
              </a:solidFill>
            </a:endParaRPr>
          </a:p>
        </p:txBody>
      </p:sp>
    </p:spTree>
    <p:extLst>
      <p:ext uri="{BB962C8B-B14F-4D97-AF65-F5344CB8AC3E}">
        <p14:creationId xmlns:p14="http://schemas.microsoft.com/office/powerpoint/2010/main" val="3594583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5D9F3-78BF-4189-8E5B-EE8D80D01BD4}"/>
              </a:ext>
            </a:extLst>
          </p:cNvPr>
          <p:cNvSpPr>
            <a:spLocks noGrp="1"/>
          </p:cNvSpPr>
          <p:nvPr>
            <p:ph type="title"/>
          </p:nvPr>
        </p:nvSpPr>
        <p:spPr>
          <a:xfrm>
            <a:off x="6979314" y="1396289"/>
            <a:ext cx="4375586" cy="1325563"/>
          </a:xfrm>
        </p:spPr>
        <p:txBody>
          <a:bodyPr>
            <a:normAutofit/>
          </a:bodyPr>
          <a:lstStyle/>
          <a:p>
            <a:r>
              <a:rPr lang="en-GB" dirty="0"/>
              <a:t>Workshop Structure:</a:t>
            </a:r>
          </a:p>
        </p:txBody>
      </p:sp>
      <p:sp>
        <p:nvSpPr>
          <p:cNvPr id="74" name="Freeform: Shape 73">
            <a:extLst>
              <a:ext uri="{FF2B5EF4-FFF2-40B4-BE49-F238E27FC236}">
                <a16:creationId xmlns:a16="http://schemas.microsoft.com/office/drawing/2014/main" id="{0ED52484-C939-4951-85D6-79046BBC64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67397" cy="3481744"/>
          </a:xfrm>
          <a:custGeom>
            <a:avLst/>
            <a:gdLst>
              <a:gd name="connsiteX0" fmla="*/ 0 w 4067397"/>
              <a:gd name="connsiteY0" fmla="*/ 0 h 3481744"/>
              <a:gd name="connsiteX1" fmla="*/ 3741230 w 4067397"/>
              <a:gd name="connsiteY1" fmla="*/ 0 h 3481744"/>
              <a:gd name="connsiteX2" fmla="*/ 3789282 w 4067397"/>
              <a:gd name="connsiteY2" fmla="*/ 79096 h 3481744"/>
              <a:gd name="connsiteX3" fmla="*/ 4067397 w 4067397"/>
              <a:gd name="connsiteY3" fmla="*/ 1177456 h 3481744"/>
              <a:gd name="connsiteX4" fmla="*/ 1763109 w 4067397"/>
              <a:gd name="connsiteY4" fmla="*/ 3481744 h 3481744"/>
              <a:gd name="connsiteX5" fmla="*/ 133731 w 4067397"/>
              <a:gd name="connsiteY5" fmla="*/ 2806834 h 3481744"/>
              <a:gd name="connsiteX6" fmla="*/ 0 w 4067397"/>
              <a:gd name="connsiteY6" fmla="*/ 2659692 h 3481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67397" h="3481744">
                <a:moveTo>
                  <a:pt x="0" y="0"/>
                </a:moveTo>
                <a:lnTo>
                  <a:pt x="3741230" y="0"/>
                </a:lnTo>
                <a:lnTo>
                  <a:pt x="3789282" y="79096"/>
                </a:lnTo>
                <a:cubicBezTo>
                  <a:pt x="3966649" y="405598"/>
                  <a:pt x="4067397" y="779761"/>
                  <a:pt x="4067397" y="1177456"/>
                </a:cubicBezTo>
                <a:cubicBezTo>
                  <a:pt x="4067397" y="2450079"/>
                  <a:pt x="3035732" y="3481744"/>
                  <a:pt x="1763109" y="3481744"/>
                </a:cubicBezTo>
                <a:cubicBezTo>
                  <a:pt x="1126798" y="3481744"/>
                  <a:pt x="550726" y="3223828"/>
                  <a:pt x="133731" y="2806834"/>
                </a:cubicBezTo>
                <a:lnTo>
                  <a:pt x="0" y="2659692"/>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123AC743-1CAC-4594-8F81-8E5C1E45B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5804" y="452999"/>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8" name="Picture 4" descr="Our Spaces and Opening Times | University of Wales Trinity Saint David">
            <a:extLst>
              <a:ext uri="{FF2B5EF4-FFF2-40B4-BE49-F238E27FC236}">
                <a16:creationId xmlns:a16="http://schemas.microsoft.com/office/drawing/2014/main" id="{BA260743-40A0-9C40-8C32-02F79454455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 b="-5"/>
          <a:stretch/>
        </p:blipFill>
        <p:spPr bwMode="auto">
          <a:xfrm>
            <a:off x="4700396" y="617591"/>
            <a:ext cx="1691640" cy="1691640"/>
          </a:xfrm>
          <a:custGeom>
            <a:avLst/>
            <a:gdLst/>
            <a:ahLst/>
            <a:cxnLst/>
            <a:rect l="l" t="t" r="r" b="b"/>
            <a:pathLst>
              <a:path w="1645920" h="1645920">
                <a:moveTo>
                  <a:pt x="822960" y="0"/>
                </a:moveTo>
                <a:cubicBezTo>
                  <a:pt x="1277468" y="0"/>
                  <a:pt x="1645920" y="368452"/>
                  <a:pt x="1645920" y="822960"/>
                </a:cubicBezTo>
                <a:cubicBezTo>
                  <a:pt x="1645920" y="1277468"/>
                  <a:pt x="1277468" y="1645920"/>
                  <a:pt x="822960" y="1645920"/>
                </a:cubicBezTo>
                <a:cubicBezTo>
                  <a:pt x="368452" y="1645920"/>
                  <a:pt x="0" y="1277468"/>
                  <a:pt x="0" y="822960"/>
                </a:cubicBezTo>
                <a:cubicBezTo>
                  <a:pt x="0" y="368452"/>
                  <a:pt x="368452" y="0"/>
                  <a:pt x="822960" y="0"/>
                </a:cubicBezTo>
                <a:close/>
              </a:path>
            </a:pathLst>
          </a:custGeom>
          <a:noFill/>
          <a:extLst>
            <a:ext uri="{909E8E84-426E-40DD-AFC4-6F175D3DCCD1}">
              <a14:hiddenFill xmlns:a14="http://schemas.microsoft.com/office/drawing/2010/main">
                <a:solidFill>
                  <a:srgbClr val="FFFFFF"/>
                </a:solidFill>
              </a14:hiddenFill>
            </a:ext>
          </a:extLst>
        </p:spPr>
      </p:pic>
      <p:sp>
        <p:nvSpPr>
          <p:cNvPr id="78" name="Freeform: Shape 77">
            <a:extLst>
              <a:ext uri="{FF2B5EF4-FFF2-40B4-BE49-F238E27FC236}">
                <a16:creationId xmlns:a16="http://schemas.microsoft.com/office/drawing/2014/main" id="{3DF8EA8C-4EAB-49EE-BBAB-78BE910D22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041056"/>
            <a:ext cx="3216344" cy="2816945"/>
          </a:xfrm>
          <a:custGeom>
            <a:avLst/>
            <a:gdLst>
              <a:gd name="connsiteX0" fmla="*/ 1360112 w 3216344"/>
              <a:gd name="connsiteY0" fmla="*/ 0 h 2816945"/>
              <a:gd name="connsiteX1" fmla="*/ 3216344 w 3216344"/>
              <a:gd name="connsiteY1" fmla="*/ 1856232 h 2816945"/>
              <a:gd name="connsiteX2" fmla="*/ 2992307 w 3216344"/>
              <a:gd name="connsiteY2" fmla="*/ 2741023 h 2816945"/>
              <a:gd name="connsiteX3" fmla="*/ 2946183 w 3216344"/>
              <a:gd name="connsiteY3" fmla="*/ 2816945 h 2816945"/>
              <a:gd name="connsiteX4" fmla="*/ 0 w 3216344"/>
              <a:gd name="connsiteY4" fmla="*/ 2816945 h 2816945"/>
              <a:gd name="connsiteX5" fmla="*/ 0 w 3216344"/>
              <a:gd name="connsiteY5" fmla="*/ 596005 h 2816945"/>
              <a:gd name="connsiteX6" fmla="*/ 47558 w 3216344"/>
              <a:gd name="connsiteY6" fmla="*/ 543678 h 2816945"/>
              <a:gd name="connsiteX7" fmla="*/ 1360112 w 3216344"/>
              <a:gd name="connsiteY7" fmla="*/ 0 h 2816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16344" h="2816945">
                <a:moveTo>
                  <a:pt x="1360112" y="0"/>
                </a:moveTo>
                <a:cubicBezTo>
                  <a:pt x="2385281" y="0"/>
                  <a:pt x="3216344" y="831063"/>
                  <a:pt x="3216344" y="1856232"/>
                </a:cubicBezTo>
                <a:cubicBezTo>
                  <a:pt x="3216344" y="2176598"/>
                  <a:pt x="3135186" y="2478007"/>
                  <a:pt x="2992307" y="2741023"/>
                </a:cubicBezTo>
                <a:lnTo>
                  <a:pt x="2946183" y="2816945"/>
                </a:lnTo>
                <a:lnTo>
                  <a:pt x="0" y="2816945"/>
                </a:lnTo>
                <a:lnTo>
                  <a:pt x="0" y="596005"/>
                </a:lnTo>
                <a:lnTo>
                  <a:pt x="47558" y="543678"/>
                </a:lnTo>
                <a:cubicBezTo>
                  <a:pt x="383470" y="207766"/>
                  <a:pt x="847528" y="0"/>
                  <a:pt x="1360112"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9973AF05-1CBD-4B57-BB0F-EAEF9F8FB6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80935" y="2871982"/>
            <a:ext cx="2834640" cy="2834640"/>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6" name="Picture 2" descr="Library Resources | University of Wales Trinity Saint David">
            <a:extLst>
              <a:ext uri="{FF2B5EF4-FFF2-40B4-BE49-F238E27FC236}">
                <a16:creationId xmlns:a16="http://schemas.microsoft.com/office/drawing/2014/main" id="{3F8017CE-9442-9244-8D53-04BA04EDCC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650" r="-1" b="11348"/>
          <a:stretch/>
        </p:blipFill>
        <p:spPr bwMode="auto">
          <a:xfrm>
            <a:off x="20" y="10"/>
            <a:ext cx="3904480" cy="3318836"/>
          </a:xfrm>
          <a:custGeom>
            <a:avLst/>
            <a:gdLst/>
            <a:ahLst/>
            <a:cxnLst/>
            <a:rect l="l" t="t" r="r" b="b"/>
            <a:pathLst>
              <a:path w="3904500" h="3318846">
                <a:moveTo>
                  <a:pt x="0" y="0"/>
                </a:moveTo>
                <a:lnTo>
                  <a:pt x="3550823" y="0"/>
                </a:lnTo>
                <a:lnTo>
                  <a:pt x="3646046" y="156742"/>
                </a:lnTo>
                <a:cubicBezTo>
                  <a:pt x="3810874" y="460163"/>
                  <a:pt x="3904500" y="807876"/>
                  <a:pt x="3904500" y="1177456"/>
                </a:cubicBezTo>
                <a:cubicBezTo>
                  <a:pt x="3904500" y="2360113"/>
                  <a:pt x="2945767" y="3318846"/>
                  <a:pt x="1763110" y="3318846"/>
                </a:cubicBezTo>
                <a:cubicBezTo>
                  <a:pt x="1097866" y="3318846"/>
                  <a:pt x="503472" y="3015497"/>
                  <a:pt x="110709" y="2539579"/>
                </a:cubicBezTo>
                <a:lnTo>
                  <a:pt x="0" y="2391530"/>
                </a:lnTo>
                <a:close/>
              </a:path>
            </a:pathLst>
          </a:custGeom>
          <a:noFill/>
          <a:extLst>
            <a:ext uri="{909E8E84-426E-40DD-AFC4-6F175D3DCCD1}">
              <a14:hiddenFill xmlns:a14="http://schemas.microsoft.com/office/drawing/2010/main">
                <a:solidFill>
                  <a:srgbClr val="FFFFFF"/>
                </a:solidFill>
              </a14:hiddenFill>
            </a:ext>
          </a:extLst>
        </p:spPr>
      </p:pic>
      <p:pic>
        <p:nvPicPr>
          <p:cNvPr id="6" name="Picture 2" descr="Student Accommodation and Legionella Risks | GES Water">
            <a:extLst>
              <a:ext uri="{FF2B5EF4-FFF2-40B4-BE49-F238E27FC236}">
                <a16:creationId xmlns:a16="http://schemas.microsoft.com/office/drawing/2014/main" id="{82FB5624-0B56-A549-ADFA-AF06D38A668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419" r="14169"/>
          <a:stretch/>
        </p:blipFill>
        <p:spPr bwMode="auto">
          <a:xfrm>
            <a:off x="1" y="4207014"/>
            <a:ext cx="3050387" cy="2654675"/>
          </a:xfrm>
          <a:custGeom>
            <a:avLst/>
            <a:gdLst/>
            <a:ahLst/>
            <a:cxnLst/>
            <a:rect l="l" t="t" r="r" b="b"/>
            <a:pathLst>
              <a:path w="3050387" h="2654675">
                <a:moveTo>
                  <a:pt x="1360112" y="0"/>
                </a:moveTo>
                <a:cubicBezTo>
                  <a:pt x="2293625" y="0"/>
                  <a:pt x="3050387" y="756762"/>
                  <a:pt x="3050387" y="1690275"/>
                </a:cubicBezTo>
                <a:cubicBezTo>
                  <a:pt x="3050387" y="2040343"/>
                  <a:pt x="2943967" y="2365554"/>
                  <a:pt x="2761715" y="2635324"/>
                </a:cubicBezTo>
                <a:lnTo>
                  <a:pt x="2747244" y="2654675"/>
                </a:lnTo>
                <a:lnTo>
                  <a:pt x="0" y="2654675"/>
                </a:lnTo>
                <a:lnTo>
                  <a:pt x="0" y="689742"/>
                </a:lnTo>
                <a:lnTo>
                  <a:pt x="55814" y="615103"/>
                </a:lnTo>
                <a:cubicBezTo>
                  <a:pt x="365835" y="239445"/>
                  <a:pt x="835011" y="0"/>
                  <a:pt x="1360112" y="0"/>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3ED6931-3301-432C-9DA5-7F3666F2E1A4}"/>
              </a:ext>
            </a:extLst>
          </p:cNvPr>
          <p:cNvSpPr>
            <a:spLocks noGrp="1"/>
          </p:cNvSpPr>
          <p:nvPr>
            <p:ph idx="1"/>
          </p:nvPr>
        </p:nvSpPr>
        <p:spPr>
          <a:xfrm>
            <a:off x="6979321" y="3318846"/>
            <a:ext cx="4375579" cy="3100193"/>
          </a:xfrm>
        </p:spPr>
        <p:txBody>
          <a:bodyPr anchor="t">
            <a:normAutofit/>
          </a:bodyPr>
          <a:lstStyle/>
          <a:p>
            <a:r>
              <a:rPr lang="en-GB" sz="2000" dirty="0"/>
              <a:t>Introductions </a:t>
            </a:r>
          </a:p>
          <a:p>
            <a:r>
              <a:rPr lang="en-GB" sz="2000" dirty="0"/>
              <a:t>What to expect every week</a:t>
            </a:r>
          </a:p>
          <a:p>
            <a:r>
              <a:rPr lang="en-GB" sz="2000" dirty="0"/>
              <a:t>What is expected of you at this level</a:t>
            </a:r>
          </a:p>
          <a:p>
            <a:r>
              <a:rPr lang="en-GB" sz="2000" dirty="0"/>
              <a:t>Module aims</a:t>
            </a:r>
          </a:p>
          <a:p>
            <a:r>
              <a:rPr lang="en-GB" sz="2000" dirty="0"/>
              <a:t>Learning outcomes</a:t>
            </a:r>
          </a:p>
          <a:p>
            <a:r>
              <a:rPr lang="en-GB" sz="2000" dirty="0"/>
              <a:t>Assignments</a:t>
            </a:r>
          </a:p>
        </p:txBody>
      </p:sp>
    </p:spTree>
    <p:extLst>
      <p:ext uri="{BB962C8B-B14F-4D97-AF65-F5344CB8AC3E}">
        <p14:creationId xmlns:p14="http://schemas.microsoft.com/office/powerpoint/2010/main" val="20198916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7">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E57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F64A2F1-9F9D-436F-820B-B3A9E9EA7C3B}"/>
              </a:ext>
            </a:extLst>
          </p:cNvPr>
          <p:cNvSpPr>
            <a:spLocks noGrp="1"/>
          </p:cNvSpPr>
          <p:nvPr>
            <p:ph type="title"/>
          </p:nvPr>
        </p:nvSpPr>
        <p:spPr>
          <a:xfrm>
            <a:off x="524256" y="4767072"/>
            <a:ext cx="6594189" cy="1625210"/>
          </a:xfrm>
        </p:spPr>
        <p:txBody>
          <a:bodyPr vert="horz" lIns="91440" tIns="45720" rIns="91440" bIns="45720" rtlCol="0" anchor="ctr">
            <a:normAutofit/>
          </a:bodyPr>
          <a:lstStyle/>
          <a:p>
            <a:r>
              <a:rPr lang="en-US" sz="4400" dirty="0">
                <a:solidFill>
                  <a:srgbClr val="FFFFFF"/>
                </a:solidFill>
              </a:rPr>
              <a:t>Private study:</a:t>
            </a:r>
            <a:br>
              <a:rPr lang="en-US" sz="4400" dirty="0">
                <a:solidFill>
                  <a:srgbClr val="FFFFFF"/>
                </a:solidFill>
              </a:rPr>
            </a:br>
            <a:r>
              <a:rPr lang="en-US" sz="4400" dirty="0">
                <a:solidFill>
                  <a:srgbClr val="FFFFFF"/>
                </a:solidFill>
              </a:rPr>
              <a:t>Reading expectations:</a:t>
            </a:r>
          </a:p>
        </p:txBody>
      </p:sp>
      <p:sp>
        <p:nvSpPr>
          <p:cNvPr id="20" name="Rectangle 19">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3377F558-23C0-4C02-A076-CB5A05F988B4}"/>
              </a:ext>
            </a:extLst>
          </p:cNvPr>
          <p:cNvSpPr>
            <a:spLocks noGrp="1"/>
          </p:cNvSpPr>
          <p:nvPr>
            <p:ph type="body" sz="half" idx="2"/>
          </p:nvPr>
        </p:nvSpPr>
        <p:spPr>
          <a:xfrm>
            <a:off x="8029319" y="917725"/>
            <a:ext cx="3424739" cy="4852362"/>
          </a:xfrm>
        </p:spPr>
        <p:txBody>
          <a:bodyPr vert="horz" lIns="91440" tIns="45720" rIns="91440" bIns="45720" rtlCol="0" anchor="ctr">
            <a:normAutofit/>
          </a:bodyPr>
          <a:lstStyle/>
          <a:p>
            <a:pPr indent="-228600">
              <a:buFont typeface="Arial" panose="020B0604020202020204" pitchFamily="34" charset="0"/>
              <a:buChar char="•"/>
            </a:pPr>
            <a:r>
              <a:rPr lang="en-US" sz="2000" dirty="0">
                <a:solidFill>
                  <a:srgbClr val="FFFFFF"/>
                </a:solidFill>
              </a:rPr>
              <a:t>225 hours</a:t>
            </a:r>
          </a:p>
          <a:p>
            <a:pPr indent="-228600">
              <a:buFont typeface="Arial" panose="020B0604020202020204" pitchFamily="34" charset="0"/>
              <a:buChar char="•"/>
            </a:pPr>
            <a:r>
              <a:rPr lang="en-US" sz="2000" dirty="0">
                <a:solidFill>
                  <a:srgbClr val="FFFFFF"/>
                </a:solidFill>
              </a:rPr>
              <a:t>75% of the time required for this module</a:t>
            </a:r>
          </a:p>
          <a:p>
            <a:pPr indent="-228600">
              <a:buFont typeface="Arial" panose="020B0604020202020204" pitchFamily="34" charset="0"/>
              <a:buChar char="•"/>
            </a:pPr>
            <a:r>
              <a:rPr lang="en-US" sz="2000" dirty="0">
                <a:solidFill>
                  <a:srgbClr val="FFFFFF"/>
                </a:solidFill>
              </a:rPr>
              <a:t>Core reading list</a:t>
            </a:r>
          </a:p>
          <a:p>
            <a:pPr indent="-228600">
              <a:buFont typeface="Arial" panose="020B0604020202020204" pitchFamily="34" charset="0"/>
              <a:buChar char="•"/>
            </a:pPr>
            <a:r>
              <a:rPr lang="en-US" sz="2000" dirty="0">
                <a:solidFill>
                  <a:srgbClr val="FFFFFF"/>
                </a:solidFill>
              </a:rPr>
              <a:t>Supplementary reading lists</a:t>
            </a:r>
          </a:p>
          <a:p>
            <a:pPr indent="-228600">
              <a:buFont typeface="Arial" panose="020B0604020202020204" pitchFamily="34" charset="0"/>
              <a:buChar char="•"/>
            </a:pPr>
            <a:r>
              <a:rPr lang="en-US" sz="2000" dirty="0">
                <a:solidFill>
                  <a:srgbClr val="FFFFFF"/>
                </a:solidFill>
              </a:rPr>
              <a:t>Set reading every week to generate discussion</a:t>
            </a:r>
          </a:p>
          <a:p>
            <a:pPr indent="-228600">
              <a:buFont typeface="Arial" panose="020B0604020202020204" pitchFamily="34" charset="0"/>
              <a:buChar char="•"/>
            </a:pPr>
            <a:r>
              <a:rPr lang="en-US" sz="2000" dirty="0">
                <a:solidFill>
                  <a:srgbClr val="FFFFFF"/>
                </a:solidFill>
              </a:rPr>
              <a:t>Meet up online outside of lectures and discuss content</a:t>
            </a:r>
          </a:p>
          <a:p>
            <a:pPr indent="-228600">
              <a:buFont typeface="Arial" panose="020B0604020202020204" pitchFamily="34" charset="0"/>
              <a:buChar char="•"/>
            </a:pPr>
            <a:r>
              <a:rPr lang="en-US" sz="2000" dirty="0">
                <a:solidFill>
                  <a:srgbClr val="FFFFFF"/>
                </a:solidFill>
              </a:rPr>
              <a:t>Email if you’re struggling with any of the information or concepts</a:t>
            </a:r>
          </a:p>
        </p:txBody>
      </p:sp>
      <p:pic>
        <p:nvPicPr>
          <p:cNvPr id="2052" name="Picture 4" descr="Promoting Independent Studying with Mind Mapping">
            <a:extLst>
              <a:ext uri="{FF2B5EF4-FFF2-40B4-BE49-F238E27FC236}">
                <a16:creationId xmlns:a16="http://schemas.microsoft.com/office/drawing/2014/main" id="{3069C89C-C19A-3246-82EB-8F6EFB65FD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732" y="260634"/>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 Course of Independent Study and Why You Should Consider it - InsideIIM">
            <a:extLst>
              <a:ext uri="{FF2B5EF4-FFF2-40B4-BE49-F238E27FC236}">
                <a16:creationId xmlns:a16="http://schemas.microsoft.com/office/drawing/2014/main" id="{971F583C-37F1-C146-8300-76D9FF1BB4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1545" y="2162175"/>
            <a:ext cx="3975100" cy="204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1592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39557E-1243-4C1B-A0E3-BD287362EBED}"/>
              </a:ext>
            </a:extLst>
          </p:cNvPr>
          <p:cNvSpPr>
            <a:spLocks noGrp="1"/>
          </p:cNvSpPr>
          <p:nvPr>
            <p:ph type="title"/>
          </p:nvPr>
        </p:nvSpPr>
        <p:spPr>
          <a:xfrm>
            <a:off x="838200" y="963877"/>
            <a:ext cx="3494362" cy="4930246"/>
          </a:xfrm>
        </p:spPr>
        <p:txBody>
          <a:bodyPr>
            <a:normAutofit/>
          </a:bodyPr>
          <a:lstStyle/>
          <a:p>
            <a:pPr algn="r"/>
            <a:r>
              <a:rPr lang="en-GB" dirty="0">
                <a:solidFill>
                  <a:schemeClr val="accent1"/>
                </a:solidFill>
              </a:rPr>
              <a:t>Main aims of the module:</a:t>
            </a: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6087A50-9F85-4FDC-AC57-D2655E48A5BE}"/>
              </a:ext>
            </a:extLst>
          </p:cNvPr>
          <p:cNvSpPr>
            <a:spLocks noGrp="1"/>
          </p:cNvSpPr>
          <p:nvPr>
            <p:ph idx="1"/>
          </p:nvPr>
        </p:nvSpPr>
        <p:spPr>
          <a:xfrm>
            <a:off x="4976031" y="963876"/>
            <a:ext cx="6377769" cy="5278303"/>
          </a:xfrm>
        </p:spPr>
        <p:txBody>
          <a:bodyPr anchor="ctr">
            <a:normAutofit/>
          </a:bodyPr>
          <a:lstStyle/>
          <a:p>
            <a:r>
              <a:rPr lang="en-GB" sz="2200" dirty="0"/>
              <a:t>Offer a critical insight into and facilitate an holistic understanding of the Criminal Justice System of England and Wales</a:t>
            </a:r>
          </a:p>
          <a:p>
            <a:r>
              <a:rPr lang="en-GB" sz="2200" dirty="0"/>
              <a:t>Public opinion and the CJS</a:t>
            </a:r>
          </a:p>
          <a:p>
            <a:r>
              <a:rPr lang="en-GB" sz="2200" dirty="0"/>
              <a:t>Describe the role of the courts &amp; judges</a:t>
            </a:r>
          </a:p>
          <a:p>
            <a:r>
              <a:rPr lang="en-GB" sz="2200" dirty="0"/>
              <a:t>Explore issues around youth justice</a:t>
            </a:r>
          </a:p>
          <a:p>
            <a:r>
              <a:rPr lang="en-GB" sz="2200" dirty="0"/>
              <a:t>Encourage evaluation of the prison service</a:t>
            </a:r>
          </a:p>
          <a:p>
            <a:r>
              <a:rPr lang="en-GB" sz="2200" dirty="0"/>
              <a:t>Look at reoffending and the rehabilitation of offenders</a:t>
            </a:r>
          </a:p>
          <a:p>
            <a:r>
              <a:rPr lang="en-GB" sz="2200" dirty="0"/>
              <a:t>Analyse the role of victims in the CJS</a:t>
            </a:r>
          </a:p>
          <a:p>
            <a:r>
              <a:rPr lang="en-GB" sz="2200" dirty="0"/>
              <a:t>Discuss restorative justice and practices</a:t>
            </a:r>
          </a:p>
          <a:p>
            <a:r>
              <a:rPr lang="en-GB" sz="2200" dirty="0"/>
              <a:t>Engage with contemporary issues in criminal justice</a:t>
            </a:r>
          </a:p>
          <a:p>
            <a:endParaRPr lang="en-GB" sz="2200" dirty="0"/>
          </a:p>
        </p:txBody>
      </p:sp>
    </p:spTree>
    <p:extLst>
      <p:ext uri="{BB962C8B-B14F-4D97-AF65-F5344CB8AC3E}">
        <p14:creationId xmlns:p14="http://schemas.microsoft.com/office/powerpoint/2010/main" val="2480211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5A38B-CC20-41C8-9FB2-0EA0B9B77B5A}"/>
              </a:ext>
            </a:extLst>
          </p:cNvPr>
          <p:cNvSpPr>
            <a:spLocks noGrp="1"/>
          </p:cNvSpPr>
          <p:nvPr>
            <p:ph type="title"/>
          </p:nvPr>
        </p:nvSpPr>
        <p:spPr>
          <a:xfrm>
            <a:off x="655320" y="365125"/>
            <a:ext cx="5120114" cy="1692794"/>
          </a:xfrm>
        </p:spPr>
        <p:txBody>
          <a:bodyPr>
            <a:normAutofit/>
          </a:bodyPr>
          <a:lstStyle/>
          <a:p>
            <a:r>
              <a:rPr lang="en-GB" dirty="0"/>
              <a:t>Learning outcomes:</a:t>
            </a:r>
          </a:p>
        </p:txBody>
      </p:sp>
      <p:cxnSp>
        <p:nvCxnSpPr>
          <p:cNvPr id="12" name="Straight Arrow Connector 11">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81ECCA1-1814-40E8-985C-56670193E7EF}"/>
              </a:ext>
            </a:extLst>
          </p:cNvPr>
          <p:cNvSpPr>
            <a:spLocks noGrp="1"/>
          </p:cNvSpPr>
          <p:nvPr>
            <p:ph idx="1"/>
          </p:nvPr>
        </p:nvSpPr>
        <p:spPr>
          <a:xfrm>
            <a:off x="655321" y="2575034"/>
            <a:ext cx="5120113" cy="3462228"/>
          </a:xfrm>
        </p:spPr>
        <p:txBody>
          <a:bodyPr>
            <a:noAutofit/>
          </a:bodyPr>
          <a:lstStyle/>
          <a:p>
            <a:r>
              <a:rPr lang="en-GB" sz="2400" dirty="0"/>
              <a:t>Demonstrate a critical understanding of the theoretical, strategic and policy issues surrounding the criminal justice system</a:t>
            </a:r>
          </a:p>
          <a:p>
            <a:r>
              <a:rPr lang="en-GB" sz="2400" dirty="0"/>
              <a:t>Critically evaluate the management of crime within adult crime, youth crime and the prison service</a:t>
            </a:r>
          </a:p>
          <a:p>
            <a:r>
              <a:rPr lang="en-GB" sz="2400" dirty="0"/>
              <a:t>Systematically analyse the methods and reforms to tackle reoffending and reduce crime in England and Wales.</a:t>
            </a:r>
          </a:p>
        </p:txBody>
      </p:sp>
      <p:pic>
        <p:nvPicPr>
          <p:cNvPr id="7" name="Picture 6" descr="A picture containing indoor, table, plate, sitting&#10;&#10;Description automatically generated">
            <a:extLst>
              <a:ext uri="{FF2B5EF4-FFF2-40B4-BE49-F238E27FC236}">
                <a16:creationId xmlns:a16="http://schemas.microsoft.com/office/drawing/2014/main" id="{469364E4-D7CE-4747-AD03-16FAAC57753D}"/>
              </a:ext>
            </a:extLst>
          </p:cNvPr>
          <p:cNvPicPr>
            <a:picLocks noChangeAspect="1"/>
          </p:cNvPicPr>
          <p:nvPr/>
        </p:nvPicPr>
        <p:blipFill rotWithShape="1">
          <a:blip r:embed="rId2">
            <a:extLst>
              <a:ext uri="{28A0092B-C50C-407E-A947-70E740481C1C}">
                <a14:useLocalDpi xmlns:a14="http://schemas.microsoft.com/office/drawing/2010/main" val="0"/>
              </a:ext>
            </a:extLst>
          </a:blip>
          <a:srcRect l="21752" r="2" b="2"/>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888591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183318-A2BE-4E9E-B0F5-D9AF4054B67F}"/>
              </a:ext>
            </a:extLst>
          </p:cNvPr>
          <p:cNvSpPr>
            <a:spLocks noGrp="1"/>
          </p:cNvSpPr>
          <p:nvPr>
            <p:ph type="title"/>
          </p:nvPr>
        </p:nvSpPr>
        <p:spPr>
          <a:xfrm>
            <a:off x="572493" y="238539"/>
            <a:ext cx="11018520" cy="1434415"/>
          </a:xfrm>
        </p:spPr>
        <p:txBody>
          <a:bodyPr anchor="b">
            <a:normAutofit/>
          </a:bodyPr>
          <a:lstStyle/>
          <a:p>
            <a:r>
              <a:rPr lang="en-GB" sz="5400" b="1" u="sng" dirty="0"/>
              <a:t>Help me, Help you!</a:t>
            </a:r>
          </a:p>
        </p:txBody>
      </p:sp>
      <p:sp>
        <p:nvSpPr>
          <p:cNvPr id="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B836386-936B-4CA0-864D-892E2E0E8373}"/>
              </a:ext>
            </a:extLst>
          </p:cNvPr>
          <p:cNvSpPr>
            <a:spLocks noGrp="1"/>
          </p:cNvSpPr>
          <p:nvPr>
            <p:ph idx="1"/>
          </p:nvPr>
        </p:nvSpPr>
        <p:spPr>
          <a:xfrm>
            <a:off x="572493" y="2071316"/>
            <a:ext cx="6713552" cy="4119172"/>
          </a:xfrm>
        </p:spPr>
        <p:txBody>
          <a:bodyPr anchor="t">
            <a:normAutofit/>
          </a:bodyPr>
          <a:lstStyle/>
          <a:p>
            <a:r>
              <a:rPr lang="en-GB" sz="2200"/>
              <a:t>Think about what YOU want from the module</a:t>
            </a:r>
            <a:br>
              <a:rPr lang="en-GB" sz="2200"/>
            </a:br>
            <a:endParaRPr lang="en-GB" sz="2200"/>
          </a:p>
          <a:p>
            <a:r>
              <a:rPr lang="en-GB" sz="2200"/>
              <a:t>Let me know about any particular aspects of the Criminal Justice System, Youth Justice or Prisons that you would like to learn more about, or any specific contemporary issues you are interested in</a:t>
            </a:r>
            <a:br>
              <a:rPr lang="en-GB" sz="2200"/>
            </a:br>
            <a:endParaRPr lang="en-GB" sz="2200"/>
          </a:p>
          <a:p>
            <a:r>
              <a:rPr lang="en-GB" sz="2200"/>
              <a:t>Speak up if there is anything that isn’t on the module outline that you think should be there </a:t>
            </a:r>
          </a:p>
        </p:txBody>
      </p:sp>
      <p:pic>
        <p:nvPicPr>
          <p:cNvPr id="3074" name="Picture 2" descr="How to Write Discussion Questions That Actually Spark Discussions · Eduflow  blog">
            <a:extLst>
              <a:ext uri="{FF2B5EF4-FFF2-40B4-BE49-F238E27FC236}">
                <a16:creationId xmlns:a16="http://schemas.microsoft.com/office/drawing/2014/main" id="{190D15F1-9B2D-0E4A-8AA9-EA023DBB82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453" r="23526"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125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F0132-5D2B-4071-982D-7FCC2E9B5A7D}"/>
              </a:ext>
            </a:extLst>
          </p:cNvPr>
          <p:cNvSpPr>
            <a:spLocks noGrp="1"/>
          </p:cNvSpPr>
          <p:nvPr>
            <p:ph type="title"/>
          </p:nvPr>
        </p:nvSpPr>
        <p:spPr>
          <a:xfrm>
            <a:off x="1405360" y="237803"/>
            <a:ext cx="10515600" cy="1325563"/>
          </a:xfrm>
        </p:spPr>
        <p:txBody>
          <a:bodyPr>
            <a:normAutofit/>
          </a:bodyPr>
          <a:lstStyle/>
          <a:p>
            <a:r>
              <a:rPr lang="en-GB" sz="4800" b="1" u="sng" dirty="0"/>
              <a:t>Assessment 1: Written Assignment </a:t>
            </a:r>
          </a:p>
        </p:txBody>
      </p:sp>
      <p:sp>
        <p:nvSpPr>
          <p:cNvPr id="13" name="TextBox 12">
            <a:extLst>
              <a:ext uri="{FF2B5EF4-FFF2-40B4-BE49-F238E27FC236}">
                <a16:creationId xmlns:a16="http://schemas.microsoft.com/office/drawing/2014/main" id="{A64AC890-2AE6-A342-9ED0-1C65DF979580}"/>
              </a:ext>
            </a:extLst>
          </p:cNvPr>
          <p:cNvSpPr txBox="1"/>
          <p:nvPr/>
        </p:nvSpPr>
        <p:spPr>
          <a:xfrm>
            <a:off x="1717876" y="3928180"/>
            <a:ext cx="8097456" cy="1815882"/>
          </a:xfrm>
          <a:prstGeom prst="rect">
            <a:avLst/>
          </a:prstGeom>
          <a:noFill/>
        </p:spPr>
        <p:txBody>
          <a:bodyPr wrap="square" rtlCol="0">
            <a:spAutoFit/>
          </a:bodyPr>
          <a:lstStyle/>
          <a:p>
            <a:pPr algn="ctr"/>
            <a:r>
              <a:rPr lang="en-GB" sz="2800" b="1" u="sng" dirty="0"/>
              <a:t>TASK </a:t>
            </a:r>
          </a:p>
          <a:p>
            <a:pPr algn="ctr"/>
            <a:endParaRPr lang="en-GB" sz="2800" i="1" dirty="0"/>
          </a:p>
          <a:p>
            <a:pPr algn="ctr"/>
            <a:r>
              <a:rPr lang="en-GB" sz="2800" i="1" dirty="0"/>
              <a:t>‘Students will prepare a 3000-word essay on ONE of the TEN question choices...’ </a:t>
            </a:r>
            <a:r>
              <a:rPr lang="en-GB" sz="1400" dirty="0"/>
              <a:t>(Please look at assessment sheet on Moodle) </a:t>
            </a:r>
            <a:endParaRPr lang="en-GB" sz="2800" dirty="0"/>
          </a:p>
        </p:txBody>
      </p:sp>
      <p:sp>
        <p:nvSpPr>
          <p:cNvPr id="15" name="TextBox 14">
            <a:extLst>
              <a:ext uri="{FF2B5EF4-FFF2-40B4-BE49-F238E27FC236}">
                <a16:creationId xmlns:a16="http://schemas.microsoft.com/office/drawing/2014/main" id="{543154C8-2E79-974D-AF65-7290E9FB16C0}"/>
              </a:ext>
            </a:extLst>
          </p:cNvPr>
          <p:cNvSpPr txBox="1"/>
          <p:nvPr/>
        </p:nvSpPr>
        <p:spPr>
          <a:xfrm>
            <a:off x="419582" y="1859075"/>
            <a:ext cx="8097456" cy="1631216"/>
          </a:xfrm>
          <a:prstGeom prst="rect">
            <a:avLst/>
          </a:prstGeom>
          <a:noFill/>
        </p:spPr>
        <p:txBody>
          <a:bodyPr wrap="square">
            <a:spAutoFit/>
          </a:bodyPr>
          <a:lstStyle/>
          <a:p>
            <a:r>
              <a:rPr lang="en-GB" sz="2000" dirty="0">
                <a:latin typeface="+mj-lt"/>
                <a:ea typeface="Times New Roman" panose="02020603050405020304" pitchFamily="18" charset="0"/>
              </a:rPr>
              <a:t>Word Count: </a:t>
            </a:r>
            <a:r>
              <a:rPr lang="en-GB" sz="2000" u="sng" dirty="0">
                <a:latin typeface="+mj-lt"/>
                <a:ea typeface="Times New Roman" panose="02020603050405020304" pitchFamily="18" charset="0"/>
              </a:rPr>
              <a:t>3,000 </a:t>
            </a:r>
            <a:r>
              <a:rPr lang="en-GB" sz="2000" dirty="0">
                <a:latin typeface="+mj-lt"/>
                <a:ea typeface="Times New Roman" panose="02020603050405020304" pitchFamily="18" charset="0"/>
              </a:rPr>
              <a:t>words</a:t>
            </a:r>
          </a:p>
          <a:p>
            <a:br>
              <a:rPr lang="en-GB" sz="2000" dirty="0">
                <a:latin typeface="+mj-lt"/>
                <a:ea typeface="Times New Roman" panose="02020603050405020304" pitchFamily="18" charset="0"/>
              </a:rPr>
            </a:br>
            <a:r>
              <a:rPr lang="en-GB" sz="2000" dirty="0">
                <a:effectLst/>
                <a:latin typeface="+mj-lt"/>
                <a:ea typeface="Times New Roman" panose="02020603050405020304" pitchFamily="18" charset="0"/>
              </a:rPr>
              <a:t>Contribution to Overall Module Assessment Grade:</a:t>
            </a:r>
            <a:r>
              <a:rPr lang="en-GB" sz="2000" dirty="0">
                <a:effectLst/>
                <a:latin typeface="+mj-lt"/>
              </a:rPr>
              <a:t>  </a:t>
            </a:r>
            <a:r>
              <a:rPr lang="en-GB" sz="2000" u="sng" dirty="0">
                <a:effectLst/>
                <a:latin typeface="+mj-lt"/>
              </a:rPr>
              <a:t>50 % </a:t>
            </a:r>
          </a:p>
          <a:p>
            <a:endParaRPr lang="en-GB" sz="2000" dirty="0">
              <a:latin typeface="+mj-lt"/>
            </a:endParaRPr>
          </a:p>
          <a:p>
            <a:r>
              <a:rPr lang="en-GB" sz="2000" dirty="0">
                <a:latin typeface="+mj-lt"/>
              </a:rPr>
              <a:t>Submission Date: </a:t>
            </a:r>
            <a:r>
              <a:rPr lang="en-GB" sz="2000" u="sng" dirty="0">
                <a:latin typeface="+mj-lt"/>
              </a:rPr>
              <a:t>Friday 5</a:t>
            </a:r>
            <a:r>
              <a:rPr lang="en-GB" sz="2000" u="sng" baseline="30000" dirty="0">
                <a:latin typeface="+mj-lt"/>
              </a:rPr>
              <a:t>th</a:t>
            </a:r>
            <a:r>
              <a:rPr lang="en-GB" sz="2000" u="sng" dirty="0">
                <a:latin typeface="+mj-lt"/>
              </a:rPr>
              <a:t> November 2021 </a:t>
            </a:r>
            <a:r>
              <a:rPr lang="en-GB" sz="2000" dirty="0">
                <a:latin typeface="+mj-lt"/>
              </a:rPr>
              <a:t>before 23:59hrs</a:t>
            </a:r>
          </a:p>
        </p:txBody>
      </p:sp>
      <p:pic>
        <p:nvPicPr>
          <p:cNvPr id="1026" name="Picture 2" descr="Toolkit- Learning Assessment Techniques Icon - Emblem, HD Png Download ,  Transparent Png Image - PNGitem">
            <a:extLst>
              <a:ext uri="{FF2B5EF4-FFF2-40B4-BE49-F238E27FC236}">
                <a16:creationId xmlns:a16="http://schemas.microsoft.com/office/drawing/2014/main" id="{91DEED86-4867-364E-A291-72F0690AD2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76669" y="1586357"/>
            <a:ext cx="31496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1825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F0132-5D2B-4071-982D-7FCC2E9B5A7D}"/>
              </a:ext>
            </a:extLst>
          </p:cNvPr>
          <p:cNvSpPr>
            <a:spLocks noGrp="1"/>
          </p:cNvSpPr>
          <p:nvPr>
            <p:ph type="title"/>
          </p:nvPr>
        </p:nvSpPr>
        <p:spPr>
          <a:xfrm>
            <a:off x="315099" y="33241"/>
            <a:ext cx="10515600" cy="1325563"/>
          </a:xfrm>
        </p:spPr>
        <p:txBody>
          <a:bodyPr>
            <a:normAutofit/>
          </a:bodyPr>
          <a:lstStyle/>
          <a:p>
            <a:r>
              <a:rPr lang="en-GB" sz="4800" b="1" u="sng" dirty="0"/>
              <a:t>Assessment 2: </a:t>
            </a:r>
          </a:p>
        </p:txBody>
      </p:sp>
      <p:sp>
        <p:nvSpPr>
          <p:cNvPr id="15" name="TextBox 14">
            <a:extLst>
              <a:ext uri="{FF2B5EF4-FFF2-40B4-BE49-F238E27FC236}">
                <a16:creationId xmlns:a16="http://schemas.microsoft.com/office/drawing/2014/main" id="{543154C8-2E79-974D-AF65-7290E9FB16C0}"/>
              </a:ext>
            </a:extLst>
          </p:cNvPr>
          <p:cNvSpPr txBox="1"/>
          <p:nvPr/>
        </p:nvSpPr>
        <p:spPr>
          <a:xfrm>
            <a:off x="143076" y="893039"/>
            <a:ext cx="8097456" cy="1323439"/>
          </a:xfrm>
          <a:prstGeom prst="rect">
            <a:avLst/>
          </a:prstGeom>
          <a:noFill/>
        </p:spPr>
        <p:txBody>
          <a:bodyPr wrap="square">
            <a:spAutoFit/>
          </a:bodyPr>
          <a:lstStyle/>
          <a:p>
            <a:br>
              <a:rPr lang="en-GB" sz="2000" dirty="0">
                <a:latin typeface="+mj-lt"/>
                <a:ea typeface="Times New Roman" panose="02020603050405020304" pitchFamily="18" charset="0"/>
              </a:rPr>
            </a:br>
            <a:r>
              <a:rPr lang="en-GB" sz="2000" dirty="0">
                <a:effectLst/>
                <a:latin typeface="+mj-lt"/>
                <a:ea typeface="Times New Roman" panose="02020603050405020304" pitchFamily="18" charset="0"/>
              </a:rPr>
              <a:t>Contribution to Overall Module Assessment Grade:</a:t>
            </a:r>
            <a:r>
              <a:rPr lang="en-GB" sz="2000" dirty="0">
                <a:effectLst/>
                <a:latin typeface="+mj-lt"/>
              </a:rPr>
              <a:t>  </a:t>
            </a:r>
            <a:r>
              <a:rPr lang="en-GB" sz="2000" u="sng" dirty="0">
                <a:effectLst/>
                <a:latin typeface="+mj-lt"/>
              </a:rPr>
              <a:t>50 % </a:t>
            </a:r>
          </a:p>
          <a:p>
            <a:endParaRPr lang="en-GB" sz="2000" dirty="0">
              <a:latin typeface="+mj-lt"/>
            </a:endParaRPr>
          </a:p>
          <a:p>
            <a:r>
              <a:rPr lang="en-GB" sz="2000" dirty="0">
                <a:latin typeface="+mj-lt"/>
              </a:rPr>
              <a:t>Submission Date: </a:t>
            </a:r>
            <a:r>
              <a:rPr lang="en-GB" sz="2000" u="sng" dirty="0">
                <a:latin typeface="+mj-lt"/>
              </a:rPr>
              <a:t>Monday 3rd January 2022 before</a:t>
            </a:r>
            <a:r>
              <a:rPr lang="en-GB" sz="2000" dirty="0">
                <a:latin typeface="+mj-lt"/>
              </a:rPr>
              <a:t> 23:59hrs </a:t>
            </a:r>
          </a:p>
        </p:txBody>
      </p:sp>
      <p:pic>
        <p:nvPicPr>
          <p:cNvPr id="1026" name="Picture 2" descr="Toolkit- Learning Assessment Techniques Icon - Emblem, HD Png Download ,  Transparent Png Image - PNGitem">
            <a:extLst>
              <a:ext uri="{FF2B5EF4-FFF2-40B4-BE49-F238E27FC236}">
                <a16:creationId xmlns:a16="http://schemas.microsoft.com/office/drawing/2014/main" id="{91DEED86-4867-364E-A291-72F0690AD2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6959" y="507392"/>
            <a:ext cx="2391305" cy="196704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8FCC430-7029-4C4B-9713-37BBDAEA8CC8}"/>
              </a:ext>
            </a:extLst>
          </p:cNvPr>
          <p:cNvSpPr txBox="1"/>
          <p:nvPr/>
        </p:nvSpPr>
        <p:spPr>
          <a:xfrm>
            <a:off x="0" y="2348587"/>
            <a:ext cx="9147874" cy="4585871"/>
          </a:xfrm>
          <a:prstGeom prst="rect">
            <a:avLst/>
          </a:prstGeom>
          <a:noFill/>
        </p:spPr>
        <p:txBody>
          <a:bodyPr wrap="square">
            <a:spAutoFit/>
          </a:bodyPr>
          <a:lstStyle/>
          <a:p>
            <a:pPr marL="457200"/>
            <a:r>
              <a:rPr lang="en-GB" sz="2800" b="1" u="sng" dirty="0">
                <a:effectLst/>
                <a:latin typeface="Arial" panose="020B0604020202020204" pitchFamily="34" charset="0"/>
                <a:ea typeface="Times New Roman" panose="02020603050405020304" pitchFamily="18" charset="0"/>
              </a:rPr>
              <a:t> Task(s)</a:t>
            </a:r>
          </a:p>
          <a:p>
            <a:pPr marL="457200"/>
            <a:endParaRPr lang="en-GB" b="1" dirty="0">
              <a:latin typeface="Arial" panose="020B0604020202020204" pitchFamily="34" charset="0"/>
              <a:ea typeface="Times New Roman" panose="02020603050405020304" pitchFamily="18" charset="0"/>
            </a:endParaRPr>
          </a:p>
          <a:p>
            <a:pPr marL="457200"/>
            <a:r>
              <a:rPr lang="en-GB" sz="1800" b="1" dirty="0">
                <a:effectLst/>
                <a:latin typeface="+mj-lt"/>
                <a:ea typeface="Times New Roman" panose="02020603050405020304" pitchFamily="18" charset="0"/>
              </a:rPr>
              <a:t>Students will prepare a portfolio consisting of </a:t>
            </a:r>
            <a:r>
              <a:rPr lang="en-GB" b="1" u="sng" dirty="0">
                <a:latin typeface="+mj-lt"/>
                <a:ea typeface="Times New Roman" panose="02020603050405020304" pitchFamily="18" charset="0"/>
              </a:rPr>
              <a:t>THREE </a:t>
            </a:r>
            <a:r>
              <a:rPr lang="en-GB" sz="1800" b="1" dirty="0">
                <a:effectLst/>
                <a:latin typeface="+mj-lt"/>
                <a:ea typeface="Times New Roman" panose="02020603050405020304" pitchFamily="18" charset="0"/>
              </a:rPr>
              <a:t>different small pieces of work to be submitted together:</a:t>
            </a:r>
            <a:endParaRPr lang="en-GB" sz="1200" dirty="0">
              <a:effectLst/>
              <a:latin typeface="+mj-lt"/>
              <a:ea typeface="Times New Roman" panose="02020603050405020304" pitchFamily="18" charset="0"/>
            </a:endParaRPr>
          </a:p>
          <a:p>
            <a:pPr marL="457200"/>
            <a:r>
              <a:rPr lang="en-GB" sz="1800" b="1" dirty="0">
                <a:effectLst/>
                <a:latin typeface="+mj-lt"/>
                <a:ea typeface="Times New Roman" panose="02020603050405020304" pitchFamily="18" charset="0"/>
              </a:rPr>
              <a:t> </a:t>
            </a:r>
            <a:endParaRPr lang="en-GB" sz="1200" dirty="0">
              <a:effectLst/>
              <a:latin typeface="+mj-lt"/>
              <a:ea typeface="Times New Roman" panose="02020603050405020304" pitchFamily="18" charset="0"/>
            </a:endParaRPr>
          </a:p>
          <a:p>
            <a:pPr marL="342900" lvl="0" indent="-342900">
              <a:buFont typeface="+mj-lt"/>
              <a:buAutoNum type="arabicParenR"/>
            </a:pPr>
            <a:r>
              <a:rPr lang="en-GB" sz="2000" b="1" u="sng" dirty="0">
                <a:effectLst/>
                <a:latin typeface="+mj-lt"/>
                <a:ea typeface="Times New Roman" panose="02020603050405020304" pitchFamily="18" charset="0"/>
              </a:rPr>
              <a:t>An academic book or article review </a:t>
            </a:r>
            <a:r>
              <a:rPr lang="en-GB" sz="1800" b="1" dirty="0">
                <a:effectLst/>
                <a:latin typeface="+mj-lt"/>
                <a:ea typeface="Times New Roman" panose="02020603050405020304" pitchFamily="18" charset="0"/>
              </a:rPr>
              <a:t>(1000 words) This is to be written formally, as if it was going to be submitted to an academic journal. </a:t>
            </a:r>
            <a:br>
              <a:rPr lang="en-GB" sz="1800" b="1" dirty="0">
                <a:effectLst/>
                <a:latin typeface="+mj-lt"/>
                <a:ea typeface="Times New Roman" panose="02020603050405020304" pitchFamily="18" charset="0"/>
              </a:rPr>
            </a:br>
            <a:endParaRPr lang="en-GB" sz="1200" dirty="0">
              <a:effectLst/>
              <a:latin typeface="+mj-lt"/>
              <a:ea typeface="Times New Roman" panose="02020603050405020304" pitchFamily="18" charset="0"/>
            </a:endParaRPr>
          </a:p>
          <a:p>
            <a:pPr marL="342900" lvl="0" indent="-342900">
              <a:buFont typeface="+mj-lt"/>
              <a:buAutoNum type="arabicParenR"/>
            </a:pPr>
            <a:r>
              <a:rPr lang="en-GB" sz="2000" b="1" u="sng" dirty="0">
                <a:effectLst/>
                <a:latin typeface="+mj-lt"/>
                <a:ea typeface="Times New Roman" panose="02020603050405020304" pitchFamily="18" charset="0"/>
              </a:rPr>
              <a:t>An academic poster </a:t>
            </a:r>
            <a:br>
              <a:rPr lang="en-GB" b="1" u="sng" dirty="0">
                <a:latin typeface="+mj-lt"/>
                <a:ea typeface="Times New Roman" panose="02020603050405020304" pitchFamily="18" charset="0"/>
              </a:rPr>
            </a:br>
            <a:r>
              <a:rPr lang="en-GB" dirty="0">
                <a:latin typeface="+mj-lt"/>
                <a:ea typeface="Times New Roman" panose="02020603050405020304" pitchFamily="18" charset="0"/>
              </a:rPr>
              <a:t>This should be on</a:t>
            </a:r>
            <a:r>
              <a:rPr lang="en-GB" sz="1800" dirty="0">
                <a:effectLst/>
                <a:latin typeface="+mj-lt"/>
                <a:ea typeface="Times New Roman" panose="02020603050405020304" pitchFamily="18" charset="0"/>
              </a:rPr>
              <a:t> a topic </a:t>
            </a:r>
            <a:r>
              <a:rPr lang="en-GB" sz="1800" b="1" dirty="0">
                <a:effectLst/>
                <a:latin typeface="+mj-lt"/>
                <a:ea typeface="Times New Roman" panose="02020603050405020304" pitchFamily="18" charset="0"/>
              </a:rPr>
              <a:t>of personal interest directly relevant to the module - to include 500 words of text and visual elements such as graphs, photographs and images.   </a:t>
            </a:r>
          </a:p>
          <a:p>
            <a:pPr marL="342900" lvl="0" indent="-342900">
              <a:buFont typeface="+mj-lt"/>
              <a:buAutoNum type="arabicParenR"/>
            </a:pPr>
            <a:endParaRPr lang="en-GB" sz="1200" dirty="0">
              <a:effectLst/>
              <a:latin typeface="+mj-lt"/>
              <a:ea typeface="Times New Roman" panose="02020603050405020304" pitchFamily="18" charset="0"/>
            </a:endParaRPr>
          </a:p>
          <a:p>
            <a:pPr marL="342900" lvl="0" indent="-342900">
              <a:buFont typeface="+mj-lt"/>
              <a:buAutoNum type="arabicParenR"/>
            </a:pPr>
            <a:r>
              <a:rPr lang="en-GB" sz="2000" b="1" u="sng" dirty="0">
                <a:effectLst/>
                <a:latin typeface="+mj-lt"/>
                <a:ea typeface="Times New Roman" panose="02020603050405020304" pitchFamily="18" charset="0"/>
              </a:rPr>
              <a:t>A reflective report</a:t>
            </a:r>
            <a:r>
              <a:rPr lang="en-GB" sz="2000" b="1" dirty="0">
                <a:effectLst/>
                <a:latin typeface="+mj-lt"/>
                <a:ea typeface="Times New Roman" panose="02020603050405020304" pitchFamily="18" charset="0"/>
              </a:rPr>
              <a:t> </a:t>
            </a:r>
            <a:r>
              <a:rPr lang="en-GB" sz="2000" b="1" dirty="0">
                <a:latin typeface="+mj-lt"/>
                <a:ea typeface="Times New Roman" panose="02020603050405020304" pitchFamily="18" charset="0"/>
              </a:rPr>
              <a:t>(</a:t>
            </a:r>
            <a:r>
              <a:rPr lang="en-GB" sz="2000" b="1" dirty="0">
                <a:effectLst/>
                <a:latin typeface="+mj-lt"/>
                <a:ea typeface="Times New Roman" panose="02020603050405020304" pitchFamily="18" charset="0"/>
              </a:rPr>
              <a:t>1500 words)</a:t>
            </a:r>
            <a:br>
              <a:rPr lang="en-GB" sz="1800" b="1" dirty="0">
                <a:effectLst/>
                <a:latin typeface="+mj-lt"/>
                <a:ea typeface="Times New Roman" panose="02020603050405020304" pitchFamily="18" charset="0"/>
              </a:rPr>
            </a:br>
            <a:r>
              <a:rPr lang="en-GB" sz="1800" b="1" dirty="0">
                <a:effectLst/>
                <a:latin typeface="+mj-lt"/>
                <a:ea typeface="Times New Roman" panose="02020603050405020304" pitchFamily="18" charset="0"/>
              </a:rPr>
              <a:t>This should be written in the first person and offer personal opinions on one or more topics covered in the module.</a:t>
            </a:r>
            <a:endParaRPr lang="en-GB" sz="1200" dirty="0">
              <a:effectLst/>
              <a:latin typeface="+mj-lt"/>
              <a:ea typeface="Times New Roman" panose="02020603050405020304" pitchFamily="18" charset="0"/>
            </a:endParaRPr>
          </a:p>
          <a:p>
            <a:pPr marL="457200"/>
            <a:r>
              <a:rPr lang="en-GB" sz="1800" b="1" dirty="0">
                <a:effectLst/>
                <a:latin typeface="+mj-lt"/>
                <a:ea typeface="Times New Roman" panose="02020603050405020304" pitchFamily="18" charset="0"/>
              </a:rPr>
              <a:t> </a:t>
            </a:r>
            <a:endParaRPr lang="en-GB" sz="1200" dirty="0">
              <a:effectLst/>
              <a:latin typeface="+mj-lt"/>
              <a:ea typeface="Times New Roman" panose="02020603050405020304" pitchFamily="18" charset="0"/>
            </a:endParaRPr>
          </a:p>
        </p:txBody>
      </p:sp>
    </p:spTree>
    <p:extLst>
      <p:ext uri="{BB962C8B-B14F-4D97-AF65-F5344CB8AC3E}">
        <p14:creationId xmlns:p14="http://schemas.microsoft.com/office/powerpoint/2010/main" val="1390945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48" name="Rectangle 70">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B746DD-252A-4014-BE54-2A28CB22D0E5}"/>
              </a:ext>
            </a:extLst>
          </p:cNvPr>
          <p:cNvSpPr>
            <a:spLocks noGrp="1"/>
          </p:cNvSpPr>
          <p:nvPr>
            <p:ph type="title"/>
          </p:nvPr>
        </p:nvSpPr>
        <p:spPr>
          <a:xfrm>
            <a:off x="793662" y="386930"/>
            <a:ext cx="10066122" cy="1298448"/>
          </a:xfrm>
        </p:spPr>
        <p:txBody>
          <a:bodyPr anchor="b">
            <a:normAutofit/>
          </a:bodyPr>
          <a:lstStyle/>
          <a:p>
            <a:r>
              <a:rPr lang="en-GB" sz="4800"/>
              <a:t>The essay</a:t>
            </a:r>
          </a:p>
        </p:txBody>
      </p:sp>
      <p:sp>
        <p:nvSpPr>
          <p:cNvPr id="6149" name="Rectangle 7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0" name="Rectangle 7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336C36-419A-4458-B4FD-F73576CEB707}"/>
              </a:ext>
            </a:extLst>
          </p:cNvPr>
          <p:cNvSpPr>
            <a:spLocks noGrp="1"/>
          </p:cNvSpPr>
          <p:nvPr>
            <p:ph idx="1"/>
          </p:nvPr>
        </p:nvSpPr>
        <p:spPr>
          <a:xfrm>
            <a:off x="666750" y="2599508"/>
            <a:ext cx="4657809" cy="4075795"/>
          </a:xfrm>
        </p:spPr>
        <p:txBody>
          <a:bodyPr anchor="ctr">
            <a:normAutofit lnSpcReduction="10000"/>
          </a:bodyPr>
          <a:lstStyle/>
          <a:p>
            <a:r>
              <a:rPr lang="en-GB" dirty="0"/>
              <a:t>3000 words</a:t>
            </a:r>
          </a:p>
          <a:p>
            <a:r>
              <a:rPr lang="en-GB" dirty="0"/>
              <a:t>Approx. 10 questions to choose from</a:t>
            </a:r>
          </a:p>
          <a:p>
            <a:r>
              <a:rPr lang="en-GB" dirty="0"/>
              <a:t>Academic language</a:t>
            </a:r>
          </a:p>
          <a:p>
            <a:r>
              <a:rPr lang="en-GB" dirty="0"/>
              <a:t>Introduction </a:t>
            </a:r>
          </a:p>
          <a:p>
            <a:r>
              <a:rPr lang="en-GB" dirty="0"/>
              <a:t>Main body – discussion </a:t>
            </a:r>
          </a:p>
          <a:p>
            <a:r>
              <a:rPr lang="en-GB" dirty="0"/>
              <a:t>Conclusions </a:t>
            </a:r>
          </a:p>
          <a:p>
            <a:r>
              <a:rPr lang="en-GB" dirty="0"/>
              <a:t>List of sources (the Reference List)</a:t>
            </a:r>
            <a:r>
              <a:rPr lang="en-GB" sz="2000" dirty="0"/>
              <a:t> </a:t>
            </a:r>
          </a:p>
          <a:p>
            <a:endParaRPr lang="en-GB" sz="2000" dirty="0"/>
          </a:p>
        </p:txBody>
      </p:sp>
      <p:pic>
        <p:nvPicPr>
          <p:cNvPr id="6146" name="Picture 2" descr="How to Write an Essay">
            <a:extLst>
              <a:ext uri="{FF2B5EF4-FFF2-40B4-BE49-F238E27FC236}">
                <a16:creationId xmlns:a16="http://schemas.microsoft.com/office/drawing/2014/main" id="{AB608E7C-FC5D-42F1-8D9C-32FE6855666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42" r="6132"/>
          <a:stretch/>
        </p:blipFill>
        <p:spPr bwMode="auto">
          <a:xfrm>
            <a:off x="5911532" y="2484255"/>
            <a:ext cx="5150277" cy="3714244"/>
          </a:xfrm>
          <a:prstGeom prst="rect">
            <a:avLst/>
          </a:prstGeom>
          <a:noFill/>
          <a:extLst>
            <a:ext uri="{909E8E84-426E-40DD-AFC4-6F175D3DCCD1}">
              <a14:hiddenFill xmlns:a14="http://schemas.microsoft.com/office/drawing/2010/main">
                <a:solidFill>
                  <a:srgbClr val="FFFFFF"/>
                </a:solidFill>
              </a14:hiddenFill>
            </a:ext>
          </a:extLst>
        </p:spPr>
      </p:pic>
      <p:sp>
        <p:nvSpPr>
          <p:cNvPr id="6151" name="Rectangle 7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89034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43DA9-B279-4090-83C1-BBFB0AE2274A}"/>
              </a:ext>
            </a:extLst>
          </p:cNvPr>
          <p:cNvSpPr>
            <a:spLocks noGrp="1"/>
          </p:cNvSpPr>
          <p:nvPr>
            <p:ph type="title"/>
          </p:nvPr>
        </p:nvSpPr>
        <p:spPr/>
        <p:txBody>
          <a:bodyPr/>
          <a:lstStyle/>
          <a:p>
            <a:pPr algn="ctr"/>
            <a:r>
              <a:rPr lang="en-GB" dirty="0"/>
              <a:t>How to organise your essay’s word count</a:t>
            </a:r>
          </a:p>
        </p:txBody>
      </p:sp>
      <p:pic>
        <p:nvPicPr>
          <p:cNvPr id="4" name="Content Placeholder 3">
            <a:extLst>
              <a:ext uri="{FF2B5EF4-FFF2-40B4-BE49-F238E27FC236}">
                <a16:creationId xmlns:a16="http://schemas.microsoft.com/office/drawing/2014/main" id="{4FE6F628-7906-46F3-B6D6-CE2A42B28F2B}"/>
              </a:ext>
            </a:extLst>
          </p:cNvPr>
          <p:cNvPicPr>
            <a:picLocks noGrp="1"/>
          </p:cNvPicPr>
          <p:nvPr>
            <p:ph idx="1"/>
          </p:nvPr>
        </p:nvPicPr>
        <p:blipFill rotWithShape="1">
          <a:blip r:embed="rId2"/>
          <a:srcRect l="25593" t="38410" r="11091" b="18160"/>
          <a:stretch/>
        </p:blipFill>
        <p:spPr bwMode="auto">
          <a:xfrm>
            <a:off x="1271321" y="2139775"/>
            <a:ext cx="9649358" cy="372303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567483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A4E724-1DD9-42BA-A08B-84E0F3FFA33A}"/>
              </a:ext>
            </a:extLst>
          </p:cNvPr>
          <p:cNvSpPr>
            <a:spLocks noGrp="1"/>
          </p:cNvSpPr>
          <p:nvPr>
            <p:ph type="title"/>
          </p:nvPr>
        </p:nvSpPr>
        <p:spPr>
          <a:xfrm>
            <a:off x="640080" y="325369"/>
            <a:ext cx="4368602" cy="1956841"/>
          </a:xfrm>
        </p:spPr>
        <p:txBody>
          <a:bodyPr anchor="b">
            <a:normAutofit/>
          </a:bodyPr>
          <a:lstStyle/>
          <a:p>
            <a:r>
              <a:rPr lang="en-GB" sz="5400" u="sng"/>
              <a:t>Harvard Referencing</a:t>
            </a: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7359E8F-F5A5-4A86-AFF3-2AA9CD4FB80A}"/>
              </a:ext>
            </a:extLst>
          </p:cNvPr>
          <p:cNvSpPr>
            <a:spLocks noGrp="1"/>
          </p:cNvSpPr>
          <p:nvPr>
            <p:ph idx="1"/>
          </p:nvPr>
        </p:nvSpPr>
        <p:spPr>
          <a:xfrm>
            <a:off x="640080" y="2872899"/>
            <a:ext cx="4243589" cy="3320668"/>
          </a:xfrm>
        </p:spPr>
        <p:txBody>
          <a:bodyPr>
            <a:normAutofit/>
          </a:bodyPr>
          <a:lstStyle/>
          <a:p>
            <a:r>
              <a:rPr lang="en-GB" sz="1700"/>
              <a:t>List of all the sources you have used to inform and develop the essay</a:t>
            </a:r>
          </a:p>
          <a:p>
            <a:r>
              <a:rPr lang="en-GB" sz="1700"/>
              <a:t>In text referencing should be used appropriately – direct quotations short and paraphrasing/describing/summarising a text should also be referenced</a:t>
            </a:r>
          </a:p>
          <a:p>
            <a:r>
              <a:rPr lang="en-GB" sz="1700"/>
              <a:t>The Reference List is in alphabetical order (by author’s surname) </a:t>
            </a:r>
          </a:p>
          <a:p>
            <a:r>
              <a:rPr lang="en-GB" sz="1700"/>
              <a:t>Harvard style</a:t>
            </a:r>
          </a:p>
          <a:p>
            <a:r>
              <a:rPr lang="en-GB" sz="1700"/>
              <a:t> See the UWTSD Library Referencing Guide for how to set out your reference list. </a:t>
            </a:r>
          </a:p>
          <a:p>
            <a:endParaRPr lang="en-GB" sz="1700"/>
          </a:p>
        </p:txBody>
      </p:sp>
      <p:pic>
        <p:nvPicPr>
          <p:cNvPr id="6" name="Picture 5" descr="A sign on a window&#10;&#10;Description automatically generated with low confidence">
            <a:extLst>
              <a:ext uri="{FF2B5EF4-FFF2-40B4-BE49-F238E27FC236}">
                <a16:creationId xmlns:a16="http://schemas.microsoft.com/office/drawing/2014/main" id="{E5E51B74-C6DC-724A-AF03-BBFA3E714278}"/>
              </a:ext>
            </a:extLst>
          </p:cNvPr>
          <p:cNvPicPr>
            <a:picLocks noChangeAspect="1"/>
          </p:cNvPicPr>
          <p:nvPr/>
        </p:nvPicPr>
        <p:blipFill rotWithShape="1">
          <a:blip r:embed="rId2">
            <a:extLst>
              <a:ext uri="{28A0092B-C50C-407E-A947-70E740481C1C}">
                <a14:useLocalDpi xmlns:a14="http://schemas.microsoft.com/office/drawing/2010/main" val="0"/>
              </a:ext>
            </a:extLst>
          </a:blip>
          <a:srcRect r="-2" b="11267"/>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726081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FD755-0EEC-4864-9640-DE02EAEC7704}"/>
              </a:ext>
            </a:extLst>
          </p:cNvPr>
          <p:cNvSpPr>
            <a:spLocks noGrp="1"/>
          </p:cNvSpPr>
          <p:nvPr>
            <p:ph type="title"/>
          </p:nvPr>
        </p:nvSpPr>
        <p:spPr/>
        <p:txBody>
          <a:bodyPr>
            <a:normAutofit/>
          </a:bodyPr>
          <a:lstStyle/>
          <a:p>
            <a:r>
              <a:rPr lang="en-GB" sz="5400" b="1" u="sng" dirty="0"/>
              <a:t>Why create a poster?</a:t>
            </a:r>
          </a:p>
        </p:txBody>
      </p:sp>
      <p:sp>
        <p:nvSpPr>
          <p:cNvPr id="4" name="TextBox 3">
            <a:extLst>
              <a:ext uri="{FF2B5EF4-FFF2-40B4-BE49-F238E27FC236}">
                <a16:creationId xmlns:a16="http://schemas.microsoft.com/office/drawing/2014/main" id="{47C2554C-E0C5-4F80-9873-5B83CD08A24B}"/>
              </a:ext>
            </a:extLst>
          </p:cNvPr>
          <p:cNvSpPr txBox="1"/>
          <p:nvPr/>
        </p:nvSpPr>
        <p:spPr>
          <a:xfrm>
            <a:off x="838200" y="1904214"/>
            <a:ext cx="8303443" cy="3139321"/>
          </a:xfrm>
          <a:prstGeom prst="rect">
            <a:avLst/>
          </a:prstGeom>
          <a:noFill/>
        </p:spPr>
        <p:txBody>
          <a:bodyPr wrap="square">
            <a:spAutoFit/>
          </a:bodyPr>
          <a:lstStyle/>
          <a:p>
            <a:pPr marL="0" indent="0">
              <a:buNone/>
            </a:pPr>
            <a:r>
              <a:rPr lang="en-US" altLang="en-US" sz="5400" dirty="0"/>
              <a:t>Three Main Purposes:</a:t>
            </a:r>
          </a:p>
          <a:p>
            <a:pPr marL="685800" indent="-685800">
              <a:buFont typeface="Arial" panose="020B0604020202020204" pitchFamily="34" charset="0"/>
              <a:buChar char="•"/>
            </a:pPr>
            <a:r>
              <a:rPr lang="en-US" altLang="en-US" sz="4800" dirty="0"/>
              <a:t>Inform</a:t>
            </a:r>
          </a:p>
          <a:p>
            <a:pPr marL="685800" indent="-685800">
              <a:buFont typeface="Arial" panose="020B0604020202020204" pitchFamily="34" charset="0"/>
              <a:buChar char="•"/>
            </a:pPr>
            <a:r>
              <a:rPr lang="en-US" altLang="en-US" sz="4800" dirty="0"/>
              <a:t>Persuade</a:t>
            </a:r>
          </a:p>
          <a:p>
            <a:pPr marL="685800" indent="-685800">
              <a:buFont typeface="Arial" panose="020B0604020202020204" pitchFamily="34" charset="0"/>
              <a:buChar char="•"/>
            </a:pPr>
            <a:r>
              <a:rPr lang="en-US" altLang="en-US" sz="4800" dirty="0"/>
              <a:t>Educate</a:t>
            </a:r>
            <a:endParaRPr lang="en-GB" sz="4800" dirty="0"/>
          </a:p>
        </p:txBody>
      </p:sp>
      <p:pic>
        <p:nvPicPr>
          <p:cNvPr id="2050" name="Picture 2" descr="Question Mark Response - Free image on Pixabay">
            <a:extLst>
              <a:ext uri="{FF2B5EF4-FFF2-40B4-BE49-F238E27FC236}">
                <a16:creationId xmlns:a16="http://schemas.microsoft.com/office/drawing/2014/main" id="{AC000DA3-71CF-4029-9E16-8428E21D2B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4503" y="1767576"/>
            <a:ext cx="3808624" cy="3808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9436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C718E-CB55-4CA9-8513-B1C06E94D86E}"/>
              </a:ext>
            </a:extLst>
          </p:cNvPr>
          <p:cNvSpPr>
            <a:spLocks noGrp="1"/>
          </p:cNvSpPr>
          <p:nvPr>
            <p:ph type="title"/>
          </p:nvPr>
        </p:nvSpPr>
        <p:spPr>
          <a:xfrm>
            <a:off x="838200" y="723344"/>
            <a:ext cx="10515600" cy="1325563"/>
          </a:xfrm>
        </p:spPr>
        <p:txBody>
          <a:bodyPr>
            <a:normAutofit fontScale="90000"/>
          </a:bodyPr>
          <a:lstStyle/>
          <a:p>
            <a:r>
              <a:rPr lang="en-GB" u="sng" dirty="0"/>
              <a:t>Academic posters </a:t>
            </a:r>
            <a:r>
              <a:rPr lang="en-GB" u="sng" dirty="0" err="1"/>
              <a:t>contd</a:t>
            </a:r>
            <a:r>
              <a:rPr lang="en-GB" u="sng" dirty="0"/>
              <a:t>…</a:t>
            </a:r>
            <a:br>
              <a:rPr lang="en-GB" u="sng" dirty="0"/>
            </a:br>
            <a:br>
              <a:rPr lang="en-GB" dirty="0"/>
            </a:br>
            <a:r>
              <a:rPr lang="en-GB" dirty="0"/>
              <a:t>Why use images/graphs/charts?</a:t>
            </a:r>
          </a:p>
        </p:txBody>
      </p:sp>
      <p:sp>
        <p:nvSpPr>
          <p:cNvPr id="3" name="Content Placeholder 2">
            <a:extLst>
              <a:ext uri="{FF2B5EF4-FFF2-40B4-BE49-F238E27FC236}">
                <a16:creationId xmlns:a16="http://schemas.microsoft.com/office/drawing/2014/main" id="{76E13438-3797-4A2B-8E0C-9C3E753688F9}"/>
              </a:ext>
            </a:extLst>
          </p:cNvPr>
          <p:cNvSpPr>
            <a:spLocks noGrp="1"/>
          </p:cNvSpPr>
          <p:nvPr>
            <p:ph idx="1"/>
          </p:nvPr>
        </p:nvSpPr>
        <p:spPr>
          <a:xfrm>
            <a:off x="796172" y="2617476"/>
            <a:ext cx="10599656" cy="3104594"/>
          </a:xfrm>
        </p:spPr>
        <p:txBody>
          <a:bodyPr>
            <a:normAutofit fontScale="92500" lnSpcReduction="20000"/>
          </a:bodyPr>
          <a:lstStyle/>
          <a:p>
            <a:r>
              <a:rPr lang="en-GB" altLang="en-US" dirty="0"/>
              <a:t>To make, explain or identify a point</a:t>
            </a:r>
          </a:p>
          <a:p>
            <a:r>
              <a:rPr lang="en-GB" altLang="en-US" dirty="0"/>
              <a:t>To emphasize, clarify or reinforce a point</a:t>
            </a:r>
          </a:p>
          <a:p>
            <a:r>
              <a:rPr lang="en-US" altLang="en-US" dirty="0"/>
              <a:t>Add variety</a:t>
            </a:r>
          </a:p>
          <a:p>
            <a:r>
              <a:rPr lang="en-US" altLang="en-US" dirty="0"/>
              <a:t>Lasting impact</a:t>
            </a:r>
          </a:p>
          <a:p>
            <a:r>
              <a:rPr lang="en-US" altLang="en-US" dirty="0"/>
              <a:t>Enhance understanding</a:t>
            </a:r>
          </a:p>
          <a:p>
            <a:r>
              <a:rPr lang="en-GB" altLang="en-US" dirty="0"/>
              <a:t>We remember – </a:t>
            </a:r>
          </a:p>
          <a:p>
            <a:pPr lvl="1"/>
            <a:r>
              <a:rPr lang="en-GB" altLang="en-US" dirty="0"/>
              <a:t>10% of what we read</a:t>
            </a:r>
          </a:p>
          <a:p>
            <a:pPr lvl="1"/>
            <a:r>
              <a:rPr lang="en-GB" altLang="en-US" dirty="0"/>
              <a:t>30% of what we see</a:t>
            </a:r>
          </a:p>
          <a:p>
            <a:endParaRPr lang="en-GB" dirty="0"/>
          </a:p>
        </p:txBody>
      </p:sp>
    </p:spTree>
    <p:extLst>
      <p:ext uri="{BB962C8B-B14F-4D97-AF65-F5344CB8AC3E}">
        <p14:creationId xmlns:p14="http://schemas.microsoft.com/office/powerpoint/2010/main" val="2738874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BF6C1-2314-4547-98D7-B0EEE18CE84C}"/>
              </a:ext>
            </a:extLst>
          </p:cNvPr>
          <p:cNvSpPr>
            <a:spLocks noGrp="1"/>
          </p:cNvSpPr>
          <p:nvPr>
            <p:ph type="title"/>
          </p:nvPr>
        </p:nvSpPr>
        <p:spPr>
          <a:xfrm>
            <a:off x="341723" y="229168"/>
            <a:ext cx="10515600" cy="1325563"/>
          </a:xfrm>
        </p:spPr>
        <p:txBody>
          <a:bodyPr/>
          <a:lstStyle/>
          <a:p>
            <a:r>
              <a:rPr lang="en-GB" u="sng" dirty="0"/>
              <a:t>Academic posters</a:t>
            </a:r>
          </a:p>
        </p:txBody>
      </p:sp>
      <p:sp>
        <p:nvSpPr>
          <p:cNvPr id="3" name="TextBox 2">
            <a:extLst>
              <a:ext uri="{FF2B5EF4-FFF2-40B4-BE49-F238E27FC236}">
                <a16:creationId xmlns:a16="http://schemas.microsoft.com/office/drawing/2014/main" id="{3F92C28A-8C66-471D-B95F-16352A64E9C1}"/>
              </a:ext>
            </a:extLst>
          </p:cNvPr>
          <p:cNvSpPr txBox="1"/>
          <p:nvPr/>
        </p:nvSpPr>
        <p:spPr>
          <a:xfrm>
            <a:off x="94267" y="1554731"/>
            <a:ext cx="5505256" cy="4401205"/>
          </a:xfrm>
          <a:prstGeom prst="rect">
            <a:avLst/>
          </a:prstGeom>
          <a:noFill/>
        </p:spPr>
        <p:txBody>
          <a:bodyPr wrap="square" rtlCol="0">
            <a:spAutoFit/>
          </a:bodyPr>
          <a:lstStyle/>
          <a:p>
            <a:pPr marL="457200" indent="-457200">
              <a:buFont typeface="Arial" panose="020B0604020202020204" pitchFamily="34" charset="0"/>
              <a:buChar char="•"/>
            </a:pPr>
            <a:r>
              <a:rPr lang="en-GB" sz="4000" dirty="0"/>
              <a:t>Widely used at conferences</a:t>
            </a:r>
          </a:p>
          <a:p>
            <a:pPr marL="457200" indent="-457200">
              <a:buFont typeface="Arial" panose="020B0604020202020204" pitchFamily="34" charset="0"/>
              <a:buChar char="•"/>
            </a:pPr>
            <a:r>
              <a:rPr lang="en-GB" sz="4000" dirty="0"/>
              <a:t>Get research ‘out there’</a:t>
            </a:r>
          </a:p>
          <a:p>
            <a:pPr marL="457200" indent="-457200">
              <a:buFont typeface="Arial" panose="020B0604020202020204" pitchFamily="34" charset="0"/>
              <a:buChar char="•"/>
            </a:pPr>
            <a:r>
              <a:rPr lang="en-GB" sz="4000" dirty="0"/>
              <a:t>Generate discussion</a:t>
            </a:r>
          </a:p>
          <a:p>
            <a:pPr marL="457200" indent="-457200">
              <a:buFont typeface="Arial" panose="020B0604020202020204" pitchFamily="34" charset="0"/>
              <a:buChar char="•"/>
            </a:pPr>
            <a:r>
              <a:rPr lang="en-GB" sz="4000" dirty="0"/>
              <a:t>Transferable skill</a:t>
            </a:r>
          </a:p>
          <a:p>
            <a:pPr marL="457200" indent="-457200">
              <a:buFont typeface="Arial" panose="020B0604020202020204" pitchFamily="34" charset="0"/>
              <a:buChar char="•"/>
            </a:pPr>
            <a:r>
              <a:rPr lang="en-GB" sz="4000" dirty="0"/>
              <a:t>Large – stand 10’ away</a:t>
            </a:r>
          </a:p>
        </p:txBody>
      </p:sp>
      <p:pic>
        <p:nvPicPr>
          <p:cNvPr id="1026" name="Picture 2" descr="PhD | What Works Centre for Crime Reduction">
            <a:extLst>
              <a:ext uri="{FF2B5EF4-FFF2-40B4-BE49-F238E27FC236}">
                <a16:creationId xmlns:a16="http://schemas.microsoft.com/office/drawing/2014/main" id="{61D571F3-8C55-444B-8734-E7D98267BD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9523" y="1210805"/>
            <a:ext cx="6498210" cy="459650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58CAB07-697A-428E-A64A-5D565C98A6AD}"/>
              </a:ext>
            </a:extLst>
          </p:cNvPr>
          <p:cNvSpPr txBox="1"/>
          <p:nvPr/>
        </p:nvSpPr>
        <p:spPr>
          <a:xfrm>
            <a:off x="6679209" y="535321"/>
            <a:ext cx="4425570" cy="369332"/>
          </a:xfrm>
          <a:prstGeom prst="rect">
            <a:avLst/>
          </a:prstGeom>
          <a:noFill/>
        </p:spPr>
        <p:txBody>
          <a:bodyPr wrap="none" rtlCol="0">
            <a:spAutoFit/>
          </a:bodyPr>
          <a:lstStyle/>
          <a:p>
            <a:r>
              <a:rPr lang="en-GB" dirty="0">
                <a:hlinkClick r:id="rId3"/>
              </a:rPr>
              <a:t>https://www.britsoccrim.org/pgrposterprize/</a:t>
            </a:r>
            <a:endParaRPr lang="en-GB" dirty="0"/>
          </a:p>
        </p:txBody>
      </p:sp>
    </p:spTree>
    <p:extLst>
      <p:ext uri="{BB962C8B-B14F-4D97-AF65-F5344CB8AC3E}">
        <p14:creationId xmlns:p14="http://schemas.microsoft.com/office/powerpoint/2010/main" val="3597332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E1F15-23FA-41EB-8B2D-FD14696C9276}"/>
              </a:ext>
            </a:extLst>
          </p:cNvPr>
          <p:cNvSpPr>
            <a:spLocks noGrp="1"/>
          </p:cNvSpPr>
          <p:nvPr>
            <p:ph type="title"/>
          </p:nvPr>
        </p:nvSpPr>
        <p:spPr>
          <a:xfrm>
            <a:off x="838200" y="-105197"/>
            <a:ext cx="10515600" cy="1325563"/>
          </a:xfrm>
        </p:spPr>
        <p:txBody>
          <a:bodyPr/>
          <a:lstStyle/>
          <a:p>
            <a:r>
              <a:rPr lang="en-GB" u="sng" dirty="0"/>
              <a:t>Academic posters </a:t>
            </a:r>
            <a:r>
              <a:rPr lang="en-GB" u="sng" dirty="0" err="1"/>
              <a:t>contd</a:t>
            </a:r>
            <a:r>
              <a:rPr lang="en-GB" u="sng" dirty="0"/>
              <a:t>….</a:t>
            </a:r>
          </a:p>
        </p:txBody>
      </p:sp>
      <p:sp>
        <p:nvSpPr>
          <p:cNvPr id="4" name="TextBox 3">
            <a:extLst>
              <a:ext uri="{FF2B5EF4-FFF2-40B4-BE49-F238E27FC236}">
                <a16:creationId xmlns:a16="http://schemas.microsoft.com/office/drawing/2014/main" id="{8490C10E-37F8-41DE-A350-A66032761A5E}"/>
              </a:ext>
            </a:extLst>
          </p:cNvPr>
          <p:cNvSpPr txBox="1"/>
          <p:nvPr/>
        </p:nvSpPr>
        <p:spPr>
          <a:xfrm>
            <a:off x="622170" y="1220366"/>
            <a:ext cx="11161336" cy="5139869"/>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GB" sz="2400" dirty="0">
                <a:effectLst/>
                <a:latin typeface="Calibri" panose="020F0502020204030204" pitchFamily="34" charset="0"/>
                <a:ea typeface="Times New Roman" panose="02020603050405020304" pitchFamily="18" charset="0"/>
                <a:cs typeface="Calibri" panose="020F0502020204030204" pitchFamily="34" charset="0"/>
              </a:rPr>
              <a:t>Title is short and is attention grabbing/gets peoples’ interest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GB" sz="2400" dirty="0">
                <a:effectLst/>
                <a:latin typeface="Calibri" panose="020F0502020204030204" pitchFamily="34" charset="0"/>
                <a:ea typeface="Times New Roman" panose="02020603050405020304" pitchFamily="18" charset="0"/>
                <a:cs typeface="Calibri" panose="020F0502020204030204" pitchFamily="34" charset="0"/>
              </a:rPr>
              <a:t>A maximum word count of 500 words + references (to be included in a separate text box)</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GB" sz="2400" dirty="0">
                <a:effectLst/>
                <a:latin typeface="Calibri" panose="020F0502020204030204" pitchFamily="34" charset="0"/>
                <a:ea typeface="Times New Roman" panose="02020603050405020304" pitchFamily="18" charset="0"/>
                <a:cs typeface="Calibri" panose="020F0502020204030204" pitchFamily="34" charset="0"/>
              </a:rPr>
              <a:t>Text is clear and to the point – if it doesn’t add value, don’t use it!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GB" sz="2400" dirty="0">
                <a:effectLst/>
                <a:latin typeface="Calibri" panose="020F0502020204030204" pitchFamily="34" charset="0"/>
                <a:ea typeface="Times New Roman" panose="02020603050405020304" pitchFamily="18" charset="0"/>
                <a:cs typeface="Calibri" panose="020F0502020204030204" pitchFamily="34" charset="0"/>
              </a:rPr>
              <a:t>Use of bullets, numbering, and headlines make it easy to read</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GB" sz="2400" dirty="0">
                <a:effectLst/>
                <a:latin typeface="Calibri" panose="020F0502020204030204" pitchFamily="34" charset="0"/>
                <a:ea typeface="Times New Roman" panose="02020603050405020304" pitchFamily="18" charset="0"/>
                <a:cs typeface="Calibri" panose="020F0502020204030204" pitchFamily="34" charset="0"/>
              </a:rPr>
              <a:t>Consistent and clean layout, using sub-headings</a:t>
            </a:r>
          </a:p>
          <a:p>
            <a:pPr marL="342900" indent="-342900" algn="just">
              <a:lnSpc>
                <a:spcPct val="107000"/>
              </a:lnSpc>
              <a:spcAft>
                <a:spcPts val="800"/>
              </a:spcAft>
              <a:buSzPts val="1000"/>
              <a:buFont typeface="Symbol" panose="05050102010706020507" pitchFamily="18" charset="2"/>
              <a:buChar char=""/>
              <a:tabLst>
                <a:tab pos="457200" algn="l"/>
              </a:tabLst>
            </a:pPr>
            <a:r>
              <a:rPr lang="en-GB" sz="2400" dirty="0">
                <a:effectLst/>
                <a:latin typeface="Calibri" panose="020F0502020204030204" pitchFamily="34" charset="0"/>
                <a:ea typeface="Times New Roman" panose="02020603050405020304" pitchFamily="18" charset="0"/>
                <a:cs typeface="Calibri" panose="020F0502020204030204" pitchFamily="34" charset="0"/>
              </a:rPr>
              <a:t>Includes acknowledgments, your name and institutional affiliation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GB" sz="2400" dirty="0">
                <a:effectLst/>
                <a:latin typeface="Calibri" panose="020F0502020204030204" pitchFamily="34" charset="0"/>
                <a:ea typeface="Times New Roman" panose="02020603050405020304" pitchFamily="18" charset="0"/>
                <a:cs typeface="Calibri" panose="020F0502020204030204" pitchFamily="34" charset="0"/>
              </a:rPr>
              <a:t>Clarity and brevity of language with accompanying graphics highlighting the poster’s main points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SzPts val="1000"/>
              <a:buFont typeface="Symbol" panose="05050102010706020507" pitchFamily="18" charset="2"/>
              <a:buChar char=""/>
              <a:tabLst>
                <a:tab pos="457200" algn="l"/>
              </a:tabLst>
            </a:pPr>
            <a:r>
              <a:rPr lang="en-GB" sz="2400" dirty="0">
                <a:effectLst/>
                <a:latin typeface="Calibri" panose="020F0502020204030204" pitchFamily="34" charset="0"/>
                <a:ea typeface="Times New Roman" panose="02020603050405020304" pitchFamily="18" charset="0"/>
                <a:cs typeface="Calibri" panose="020F0502020204030204" pitchFamily="34" charset="0"/>
              </a:rPr>
              <a:t>Elaboration of specific aspects of topic by use of diagrams and graphs where appropriate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160288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17ACF-71AA-4980-9141-53F254DCEBAE}"/>
              </a:ext>
            </a:extLst>
          </p:cNvPr>
          <p:cNvSpPr>
            <a:spLocks noGrp="1"/>
          </p:cNvSpPr>
          <p:nvPr>
            <p:ph type="title"/>
          </p:nvPr>
        </p:nvSpPr>
        <p:spPr/>
        <p:txBody>
          <a:bodyPr/>
          <a:lstStyle/>
          <a:p>
            <a:r>
              <a:rPr lang="en-GB" u="sng" dirty="0"/>
              <a:t>Substantive content: what should you include on the poster?</a:t>
            </a:r>
          </a:p>
        </p:txBody>
      </p:sp>
      <p:sp>
        <p:nvSpPr>
          <p:cNvPr id="3" name="Content Placeholder 2">
            <a:extLst>
              <a:ext uri="{FF2B5EF4-FFF2-40B4-BE49-F238E27FC236}">
                <a16:creationId xmlns:a16="http://schemas.microsoft.com/office/drawing/2014/main" id="{311173E8-99BD-480F-8692-1A9D2429BA5D}"/>
              </a:ext>
            </a:extLst>
          </p:cNvPr>
          <p:cNvSpPr>
            <a:spLocks noGrp="1"/>
          </p:cNvSpPr>
          <p:nvPr>
            <p:ph idx="1"/>
          </p:nvPr>
        </p:nvSpPr>
        <p:spPr/>
        <p:txBody>
          <a:bodyPr/>
          <a:lstStyle/>
          <a:p>
            <a:pPr algn="just">
              <a:lnSpc>
                <a:spcPct val="107000"/>
              </a:lnSpc>
              <a:spcAft>
                <a:spcPts val="800"/>
              </a:spcAft>
            </a:pPr>
            <a:r>
              <a:rPr lang="en-GB" sz="3200" dirty="0">
                <a:effectLst/>
                <a:latin typeface="Calibri" panose="020F0502020204030204" pitchFamily="34" charset="0"/>
                <a:ea typeface="Times New Roman" panose="02020603050405020304" pitchFamily="18" charset="0"/>
                <a:cs typeface="Calibri" panose="020F0502020204030204" pitchFamily="34" charset="0"/>
              </a:rPr>
              <a:t>Introduction to the chosen subject area providing contextual knowledge to the audience, usually includes references to scholarly material that falls in the subject domain.</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750"/>
              </a:spcAft>
            </a:pPr>
            <a:r>
              <a:rPr lang="en-GB" sz="3200" dirty="0">
                <a:effectLst/>
                <a:latin typeface="Calibri" panose="020F0502020204030204" pitchFamily="34" charset="0"/>
                <a:ea typeface="Times New Roman" panose="02020603050405020304" pitchFamily="18" charset="0"/>
                <a:cs typeface="Calibri" panose="020F0502020204030204" pitchFamily="34" charset="0"/>
              </a:rPr>
              <a:t>Identification of gaps in the research and literature, critical analysis and the justification of importance of the question/area of interest.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647814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531AA-4941-4AFB-9BF4-1F0FA78F6187}"/>
              </a:ext>
            </a:extLst>
          </p:cNvPr>
          <p:cNvSpPr>
            <a:spLocks noGrp="1"/>
          </p:cNvSpPr>
          <p:nvPr>
            <p:ph type="title"/>
          </p:nvPr>
        </p:nvSpPr>
        <p:spPr/>
        <p:txBody>
          <a:bodyPr/>
          <a:lstStyle/>
          <a:p>
            <a:r>
              <a:rPr lang="en-GB" u="sng" dirty="0"/>
              <a:t>How the poster will be marked? – things to bear in mind</a:t>
            </a:r>
          </a:p>
        </p:txBody>
      </p:sp>
      <p:sp>
        <p:nvSpPr>
          <p:cNvPr id="3" name="Content Placeholder 2">
            <a:extLst>
              <a:ext uri="{FF2B5EF4-FFF2-40B4-BE49-F238E27FC236}">
                <a16:creationId xmlns:a16="http://schemas.microsoft.com/office/drawing/2014/main" id="{6917CEE9-B5E0-44C2-8643-D45D2D0723CF}"/>
              </a:ext>
            </a:extLst>
          </p:cNvPr>
          <p:cNvSpPr>
            <a:spLocks noGrp="1"/>
          </p:cNvSpPr>
          <p:nvPr>
            <p:ph idx="1"/>
          </p:nvPr>
        </p:nvSpPr>
        <p:spPr/>
        <p:txBody>
          <a:bodyPr/>
          <a:lstStyle/>
          <a:p>
            <a:r>
              <a:rPr lang="en-GB" dirty="0"/>
              <a:t>Marks will be given for:</a:t>
            </a:r>
          </a:p>
          <a:p>
            <a:r>
              <a:rPr lang="en-GB" dirty="0"/>
              <a:t>Relevant choice of topic – cannot be too broad</a:t>
            </a:r>
          </a:p>
          <a:p>
            <a:r>
              <a:rPr lang="en-GB" dirty="0"/>
              <a:t>Substantive content and use of available literature</a:t>
            </a:r>
          </a:p>
          <a:p>
            <a:r>
              <a:rPr lang="en-GB" dirty="0"/>
              <a:t>Impact and overall layout</a:t>
            </a:r>
          </a:p>
          <a:p>
            <a:r>
              <a:rPr lang="en-GB" dirty="0"/>
              <a:t>Use of graphs/charts and images</a:t>
            </a:r>
          </a:p>
          <a:p>
            <a:r>
              <a:rPr lang="en-GB" dirty="0"/>
              <a:t>Use of colour and suitable font</a:t>
            </a:r>
          </a:p>
          <a:p>
            <a:r>
              <a:rPr lang="en-GB" dirty="0"/>
              <a:t>Correct referencing of sources – textual and visual</a:t>
            </a:r>
          </a:p>
        </p:txBody>
      </p:sp>
    </p:spTree>
    <p:extLst>
      <p:ext uri="{BB962C8B-B14F-4D97-AF65-F5344CB8AC3E}">
        <p14:creationId xmlns:p14="http://schemas.microsoft.com/office/powerpoint/2010/main" val="1458299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D81C22-2FEC-4329-B660-BE0081480A95}"/>
              </a:ext>
            </a:extLst>
          </p:cNvPr>
          <p:cNvSpPr>
            <a:spLocks noGrp="1"/>
          </p:cNvSpPr>
          <p:nvPr>
            <p:ph type="title"/>
          </p:nvPr>
        </p:nvSpPr>
        <p:spPr>
          <a:xfrm>
            <a:off x="589559" y="856180"/>
            <a:ext cx="5096249" cy="1128068"/>
          </a:xfrm>
        </p:spPr>
        <p:txBody>
          <a:bodyPr anchor="ctr">
            <a:normAutofit/>
          </a:bodyPr>
          <a:lstStyle/>
          <a:p>
            <a:r>
              <a:rPr lang="en-GB" sz="3700" u="sng" dirty="0"/>
              <a:t>The Book/Article Review</a:t>
            </a:r>
          </a:p>
        </p:txBody>
      </p:sp>
      <p:grpSp>
        <p:nvGrpSpPr>
          <p:cNvPr id="73"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31F7B51-5C82-4021-AA6D-C34549B2ACE2}"/>
              </a:ext>
            </a:extLst>
          </p:cNvPr>
          <p:cNvSpPr>
            <a:spLocks noGrp="1"/>
          </p:cNvSpPr>
          <p:nvPr>
            <p:ph idx="1"/>
          </p:nvPr>
        </p:nvSpPr>
        <p:spPr>
          <a:xfrm>
            <a:off x="590719" y="2330505"/>
            <a:ext cx="4559425" cy="3979585"/>
          </a:xfrm>
        </p:spPr>
        <p:txBody>
          <a:bodyPr anchor="ctr">
            <a:noAutofit/>
          </a:bodyPr>
          <a:lstStyle/>
          <a:p>
            <a:r>
              <a:rPr lang="en-GB" dirty="0"/>
              <a:t>Approx. 1000 words</a:t>
            </a:r>
          </a:p>
          <a:p>
            <a:r>
              <a:rPr lang="en-GB" dirty="0"/>
              <a:t>Must be on a scholarly text</a:t>
            </a:r>
          </a:p>
          <a:p>
            <a:r>
              <a:rPr lang="en-GB" dirty="0"/>
              <a:t>Short book or book chapter</a:t>
            </a:r>
          </a:p>
          <a:p>
            <a:r>
              <a:rPr lang="en-GB" dirty="0"/>
              <a:t>Long article (more than 6 pages) from a peer reviewed journal </a:t>
            </a:r>
          </a:p>
          <a:p>
            <a:r>
              <a:rPr lang="en-GB" dirty="0"/>
              <a:t>It is often easier to read something longer as there is more to discuss!</a:t>
            </a:r>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Vector illustration of Cartoon book worm Wall Mural • Pixers® • We live to  change">
            <a:extLst>
              <a:ext uri="{FF2B5EF4-FFF2-40B4-BE49-F238E27FC236}">
                <a16:creationId xmlns:a16="http://schemas.microsoft.com/office/drawing/2014/main" id="{EA07D0E2-D6DD-4EDB-B5D7-5A422DD4F0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062" r="4" b="4"/>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59814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C8A76-7181-4329-9BBE-ECC83DE2ADA8}"/>
              </a:ext>
            </a:extLst>
          </p:cNvPr>
          <p:cNvSpPr>
            <a:spLocks noGrp="1"/>
          </p:cNvSpPr>
          <p:nvPr>
            <p:ph type="title"/>
          </p:nvPr>
        </p:nvSpPr>
        <p:spPr/>
        <p:txBody>
          <a:bodyPr/>
          <a:lstStyle/>
          <a:p>
            <a:r>
              <a:rPr lang="en-GB" u="sng" dirty="0"/>
              <a:t>What is a critical review?</a:t>
            </a:r>
          </a:p>
        </p:txBody>
      </p:sp>
      <p:sp>
        <p:nvSpPr>
          <p:cNvPr id="3" name="Content Placeholder 2">
            <a:extLst>
              <a:ext uri="{FF2B5EF4-FFF2-40B4-BE49-F238E27FC236}">
                <a16:creationId xmlns:a16="http://schemas.microsoft.com/office/drawing/2014/main" id="{A4F519BC-D8F0-4CB6-9047-2A8D583D064A}"/>
              </a:ext>
            </a:extLst>
          </p:cNvPr>
          <p:cNvSpPr>
            <a:spLocks noGrp="1"/>
          </p:cNvSpPr>
          <p:nvPr>
            <p:ph idx="1"/>
          </p:nvPr>
        </p:nvSpPr>
        <p:spPr/>
        <p:txBody>
          <a:bodyPr>
            <a:normAutofit/>
          </a:bodyPr>
          <a:lstStyle/>
          <a:p>
            <a:r>
              <a:rPr lang="en-GB" sz="4000" dirty="0"/>
              <a:t>Summarises</a:t>
            </a:r>
          </a:p>
          <a:p>
            <a:r>
              <a:rPr lang="en-GB" sz="4000" dirty="0"/>
              <a:t>Questions the content</a:t>
            </a:r>
          </a:p>
          <a:p>
            <a:r>
              <a:rPr lang="en-GB" sz="4000" dirty="0"/>
              <a:t>Evaluates</a:t>
            </a:r>
          </a:p>
          <a:p>
            <a:r>
              <a:rPr lang="en-GB" sz="4000" dirty="0"/>
              <a:t>Analyses</a:t>
            </a:r>
          </a:p>
          <a:p>
            <a:r>
              <a:rPr lang="en-GB" sz="4000" dirty="0"/>
              <a:t>Situates it in the context of wider literature</a:t>
            </a:r>
          </a:p>
          <a:p>
            <a:r>
              <a:rPr lang="en-GB" sz="4000" dirty="0"/>
              <a:t>Demonstrates a close reading of the text</a:t>
            </a:r>
          </a:p>
        </p:txBody>
      </p:sp>
    </p:spTree>
    <p:extLst>
      <p:ext uri="{BB962C8B-B14F-4D97-AF65-F5344CB8AC3E}">
        <p14:creationId xmlns:p14="http://schemas.microsoft.com/office/powerpoint/2010/main" val="2432089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8ADB2-F23E-43A1-A525-959700A3ACEA}"/>
              </a:ext>
            </a:extLst>
          </p:cNvPr>
          <p:cNvSpPr>
            <a:spLocks noGrp="1"/>
          </p:cNvSpPr>
          <p:nvPr>
            <p:ph type="title"/>
          </p:nvPr>
        </p:nvSpPr>
        <p:spPr>
          <a:xfrm>
            <a:off x="655320" y="365125"/>
            <a:ext cx="5120114" cy="1692794"/>
          </a:xfrm>
        </p:spPr>
        <p:txBody>
          <a:bodyPr>
            <a:normAutofit/>
          </a:bodyPr>
          <a:lstStyle/>
          <a:p>
            <a:r>
              <a:rPr lang="en-GB" u="sng" dirty="0"/>
              <a:t>How to structure your review</a:t>
            </a:r>
          </a:p>
        </p:txBody>
      </p:sp>
      <p:cxnSp>
        <p:nvCxnSpPr>
          <p:cNvPr id="73" name="Straight Arrow Connector 72">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2567DC1-E1BD-4583-9F96-491A9CB0840D}"/>
              </a:ext>
            </a:extLst>
          </p:cNvPr>
          <p:cNvSpPr>
            <a:spLocks noGrp="1"/>
          </p:cNvSpPr>
          <p:nvPr>
            <p:ph idx="1"/>
          </p:nvPr>
        </p:nvSpPr>
        <p:spPr>
          <a:xfrm>
            <a:off x="655321" y="2575034"/>
            <a:ext cx="5120113" cy="3462228"/>
          </a:xfrm>
        </p:spPr>
        <p:txBody>
          <a:bodyPr>
            <a:noAutofit/>
          </a:bodyPr>
          <a:lstStyle/>
          <a:p>
            <a:r>
              <a:rPr lang="en-GB" sz="3200" dirty="0"/>
              <a:t>Introduction</a:t>
            </a:r>
          </a:p>
          <a:p>
            <a:r>
              <a:rPr lang="en-GB" sz="3200" dirty="0"/>
              <a:t>Summary</a:t>
            </a:r>
          </a:p>
          <a:p>
            <a:r>
              <a:rPr lang="en-GB" sz="3200" dirty="0"/>
              <a:t>Main body – critical reviewing – appraisal or criticism? Strengths and weaknesses. Situate in wider literature if possible. </a:t>
            </a:r>
          </a:p>
          <a:p>
            <a:r>
              <a:rPr lang="en-GB" sz="3200" dirty="0"/>
              <a:t>Conclusion</a:t>
            </a:r>
          </a:p>
        </p:txBody>
      </p:sp>
      <p:pic>
        <p:nvPicPr>
          <p:cNvPr id="4100" name="Picture 4" descr="Detective, Searching, Man, Search, Magnifying">
            <a:extLst>
              <a:ext uri="{FF2B5EF4-FFF2-40B4-BE49-F238E27FC236}">
                <a16:creationId xmlns:a16="http://schemas.microsoft.com/office/drawing/2014/main" id="{52A71986-6A75-4129-B68D-FAF8A1DE706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15"/>
          <a:stretch/>
        </p:blipFill>
        <p:spPr bwMode="auto">
          <a:xfrm>
            <a:off x="5878850" y="11588"/>
            <a:ext cx="6313150"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5590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8B385-4400-44F3-A9E0-FF654AD4C646}"/>
              </a:ext>
            </a:extLst>
          </p:cNvPr>
          <p:cNvSpPr>
            <a:spLocks noGrp="1"/>
          </p:cNvSpPr>
          <p:nvPr>
            <p:ph type="title"/>
          </p:nvPr>
        </p:nvSpPr>
        <p:spPr>
          <a:xfrm>
            <a:off x="274421" y="0"/>
            <a:ext cx="10515600" cy="1325563"/>
          </a:xfrm>
        </p:spPr>
        <p:txBody>
          <a:bodyPr/>
          <a:lstStyle/>
          <a:p>
            <a:r>
              <a:rPr lang="en-GB" u="sng" dirty="0"/>
              <a:t>How do you find a suitable text? </a:t>
            </a:r>
          </a:p>
        </p:txBody>
      </p:sp>
      <p:sp>
        <p:nvSpPr>
          <p:cNvPr id="3" name="Content Placeholder 2">
            <a:extLst>
              <a:ext uri="{FF2B5EF4-FFF2-40B4-BE49-F238E27FC236}">
                <a16:creationId xmlns:a16="http://schemas.microsoft.com/office/drawing/2014/main" id="{76C44C64-7263-47EB-87A1-811EF5D1FF51}"/>
              </a:ext>
            </a:extLst>
          </p:cNvPr>
          <p:cNvSpPr>
            <a:spLocks noGrp="1"/>
          </p:cNvSpPr>
          <p:nvPr>
            <p:ph idx="1"/>
          </p:nvPr>
        </p:nvSpPr>
        <p:spPr>
          <a:xfrm>
            <a:off x="274421" y="998794"/>
            <a:ext cx="10515600" cy="4351338"/>
          </a:xfrm>
        </p:spPr>
        <p:txBody>
          <a:bodyPr/>
          <a:lstStyle/>
          <a:p>
            <a:r>
              <a:rPr lang="en-GB" dirty="0"/>
              <a:t>Reading lists from this module</a:t>
            </a:r>
          </a:p>
          <a:p>
            <a:r>
              <a:rPr lang="en-GB" dirty="0"/>
              <a:t>Any suitable textbooks you may have at home that are published by an academic publishing house </a:t>
            </a:r>
          </a:p>
          <a:p>
            <a:r>
              <a:rPr lang="en-GB" dirty="0"/>
              <a:t>UWTSD library resources (online)</a:t>
            </a:r>
          </a:p>
          <a:p>
            <a:r>
              <a:rPr lang="en-GB" dirty="0"/>
              <a:t>A peer reviewed journal</a:t>
            </a:r>
          </a:p>
          <a:p>
            <a:r>
              <a:rPr lang="en-GB" dirty="0"/>
              <a:t>It’s a good idea to email me with your choice of text </a:t>
            </a:r>
          </a:p>
          <a:p>
            <a:r>
              <a:rPr lang="en-GB" dirty="0"/>
              <a:t>Would an Info Skills/HR session be beneficial? </a:t>
            </a:r>
          </a:p>
          <a:p>
            <a:pPr marL="0" indent="0">
              <a:buNone/>
            </a:pPr>
            <a:endParaRPr lang="en-GB" dirty="0"/>
          </a:p>
        </p:txBody>
      </p:sp>
      <p:pic>
        <p:nvPicPr>
          <p:cNvPr id="5126" name="Picture 6" descr="SAGE Publishing acquires journal portfolio from international independent  publisher, Wichtig | STM Publishing News">
            <a:extLst>
              <a:ext uri="{FF2B5EF4-FFF2-40B4-BE49-F238E27FC236}">
                <a16:creationId xmlns:a16="http://schemas.microsoft.com/office/drawing/2014/main" id="{F50CE88D-B7AC-4D35-9C7B-000D43CE01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7055" y="5167312"/>
            <a:ext cx="2650524" cy="143336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Oxford University Press (OUP) - Academic Publishing - Homepage">
            <a:extLst>
              <a:ext uri="{FF2B5EF4-FFF2-40B4-BE49-F238E27FC236}">
                <a16:creationId xmlns:a16="http://schemas.microsoft.com/office/drawing/2014/main" id="{188A3D78-0A03-4663-A628-C949F9AE32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3" y="5167312"/>
            <a:ext cx="3338933" cy="1325563"/>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Reading List Policy | University of Wales Trinity Saint David">
            <a:extLst>
              <a:ext uri="{FF2B5EF4-FFF2-40B4-BE49-F238E27FC236}">
                <a16:creationId xmlns:a16="http://schemas.microsoft.com/office/drawing/2014/main" id="{1DA82AB6-2F8F-4E38-99A6-6BC47FB88E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9701" y="5167312"/>
            <a:ext cx="5097419" cy="1354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5416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5AD5-CA66-41C6-81F7-2A81298CE2C5}"/>
              </a:ext>
            </a:extLst>
          </p:cNvPr>
          <p:cNvSpPr>
            <a:spLocks noGrp="1"/>
          </p:cNvSpPr>
          <p:nvPr>
            <p:ph type="title"/>
          </p:nvPr>
        </p:nvSpPr>
        <p:spPr>
          <a:xfrm>
            <a:off x="655320" y="365125"/>
            <a:ext cx="5120114" cy="1692794"/>
          </a:xfrm>
        </p:spPr>
        <p:txBody>
          <a:bodyPr>
            <a:normAutofit/>
          </a:bodyPr>
          <a:lstStyle/>
          <a:p>
            <a:r>
              <a:rPr lang="en-GB" dirty="0"/>
              <a:t>Speak to me! </a:t>
            </a:r>
          </a:p>
        </p:txBody>
      </p:sp>
      <p:cxnSp>
        <p:nvCxnSpPr>
          <p:cNvPr id="19" name="Straight Arrow Connector 18">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71C2F83-1D59-422A-BAFA-3AA33BE20282}"/>
              </a:ext>
            </a:extLst>
          </p:cNvPr>
          <p:cNvSpPr>
            <a:spLocks noGrp="1"/>
          </p:cNvSpPr>
          <p:nvPr>
            <p:ph idx="1"/>
          </p:nvPr>
        </p:nvSpPr>
        <p:spPr>
          <a:xfrm>
            <a:off x="655321" y="2316480"/>
            <a:ext cx="5120113" cy="3720782"/>
          </a:xfrm>
        </p:spPr>
        <p:txBody>
          <a:bodyPr>
            <a:noAutofit/>
          </a:bodyPr>
          <a:lstStyle/>
          <a:p>
            <a:r>
              <a:rPr lang="en-GB" dirty="0"/>
              <a:t>You’re struggling with any of the material in any way</a:t>
            </a:r>
          </a:p>
          <a:p>
            <a:r>
              <a:rPr lang="en-GB" dirty="0"/>
              <a:t>You can’t make your lecture for any reason </a:t>
            </a:r>
          </a:p>
          <a:p>
            <a:r>
              <a:rPr lang="en-GB" dirty="0"/>
              <a:t>You need to talk about difficulties with the assessment</a:t>
            </a:r>
          </a:p>
          <a:p>
            <a:r>
              <a:rPr lang="en-GB" dirty="0"/>
              <a:t>You need extra support with anything</a:t>
            </a:r>
          </a:p>
          <a:p>
            <a:r>
              <a:rPr lang="en-GB" dirty="0"/>
              <a:t>Additional Learning Needs</a:t>
            </a:r>
          </a:p>
        </p:txBody>
      </p:sp>
      <p:pic>
        <p:nvPicPr>
          <p:cNvPr id="5" name="Picture 4" descr="A picture containing text, man&#10;&#10;Description automatically generated">
            <a:extLst>
              <a:ext uri="{FF2B5EF4-FFF2-40B4-BE49-F238E27FC236}">
                <a16:creationId xmlns:a16="http://schemas.microsoft.com/office/drawing/2014/main" id="{E42F7DB7-E178-47A5-892A-035C51676FC7}"/>
              </a:ext>
            </a:extLst>
          </p:cNvPr>
          <p:cNvPicPr>
            <a:picLocks noChangeAspect="1"/>
          </p:cNvPicPr>
          <p:nvPr/>
        </p:nvPicPr>
        <p:blipFill rotWithShape="1">
          <a:blip r:embed="rId2">
            <a:extLst>
              <a:ext uri="{28A0092B-C50C-407E-A947-70E740481C1C}">
                <a14:useLocalDpi xmlns:a14="http://schemas.microsoft.com/office/drawing/2010/main" val="0"/>
              </a:ext>
            </a:extLst>
          </a:blip>
          <a:srcRect l="21152" r="17400"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10440990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75865-5D5E-4718-8387-A3303BEEF416}"/>
              </a:ext>
            </a:extLst>
          </p:cNvPr>
          <p:cNvSpPr>
            <a:spLocks noGrp="1"/>
          </p:cNvSpPr>
          <p:nvPr>
            <p:ph type="title"/>
          </p:nvPr>
        </p:nvSpPr>
        <p:spPr/>
        <p:txBody>
          <a:bodyPr/>
          <a:lstStyle/>
          <a:p>
            <a:pPr algn="ctr"/>
            <a:r>
              <a:rPr lang="en-GB" dirty="0"/>
              <a:t>Use of Colour – the red/blue conflict</a:t>
            </a:r>
          </a:p>
        </p:txBody>
      </p:sp>
      <p:sp>
        <p:nvSpPr>
          <p:cNvPr id="4" name="Rectangle 17">
            <a:extLst>
              <a:ext uri="{FF2B5EF4-FFF2-40B4-BE49-F238E27FC236}">
                <a16:creationId xmlns:a16="http://schemas.microsoft.com/office/drawing/2014/main" id="{B2D67C77-741F-4865-A8F1-EF875C3AB25F}"/>
              </a:ext>
            </a:extLst>
          </p:cNvPr>
          <p:cNvSpPr>
            <a:spLocks noChangeArrowheads="1"/>
          </p:cNvSpPr>
          <p:nvPr/>
        </p:nvSpPr>
        <p:spPr bwMode="auto">
          <a:xfrm>
            <a:off x="2530311" y="1811517"/>
            <a:ext cx="6858000" cy="2057400"/>
          </a:xfrm>
          <a:prstGeom prst="rect">
            <a:avLst/>
          </a:prstGeom>
          <a:solidFill>
            <a:srgbClr val="0070C0"/>
          </a:solidFill>
          <a:ln w="9525">
            <a:solidFill>
              <a:schemeClr val="bg1"/>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algn="ctr">
              <a:spcBef>
                <a:spcPct val="0"/>
              </a:spcBef>
              <a:buClrTx/>
              <a:buSzTx/>
              <a:buFontTx/>
              <a:buNone/>
            </a:pPr>
            <a:r>
              <a:rPr lang="en-US" altLang="en-US" sz="3200" dirty="0">
                <a:solidFill>
                  <a:srgbClr val="FF0000"/>
                </a:solidFill>
                <a:latin typeface="Tahoma" panose="020B0604030504040204" pitchFamily="34" charset="0"/>
              </a:rPr>
              <a:t>Red letters on blue background</a:t>
            </a:r>
          </a:p>
          <a:p>
            <a:pPr algn="ctr">
              <a:spcBef>
                <a:spcPct val="0"/>
              </a:spcBef>
              <a:buClrTx/>
              <a:buSzTx/>
              <a:buFontTx/>
              <a:buNone/>
            </a:pPr>
            <a:r>
              <a:rPr lang="en-US" altLang="en-US" sz="3200" dirty="0">
                <a:solidFill>
                  <a:srgbClr val="FF0000"/>
                </a:solidFill>
                <a:latin typeface="Tahoma" panose="020B0604030504040204" pitchFamily="34" charset="0"/>
              </a:rPr>
              <a:t>creates “flicker effect”</a:t>
            </a:r>
          </a:p>
        </p:txBody>
      </p:sp>
      <p:sp>
        <p:nvSpPr>
          <p:cNvPr id="6" name="Rectangle 18">
            <a:extLst>
              <a:ext uri="{FF2B5EF4-FFF2-40B4-BE49-F238E27FC236}">
                <a16:creationId xmlns:a16="http://schemas.microsoft.com/office/drawing/2014/main" id="{8996847D-E9F0-4698-8494-648B43E7996D}"/>
              </a:ext>
            </a:extLst>
          </p:cNvPr>
          <p:cNvSpPr>
            <a:spLocks noChangeArrowheads="1"/>
          </p:cNvSpPr>
          <p:nvPr/>
        </p:nvSpPr>
        <p:spPr bwMode="auto">
          <a:xfrm>
            <a:off x="2530311" y="4201212"/>
            <a:ext cx="6858000" cy="2057400"/>
          </a:xfrm>
          <a:prstGeom prst="rect">
            <a:avLst/>
          </a:prstGeom>
          <a:solidFill>
            <a:srgbClr val="FF0000"/>
          </a:solidFill>
          <a:ln w="9525">
            <a:solidFill>
              <a:schemeClr val="bg1"/>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algn="ctr">
              <a:spcBef>
                <a:spcPct val="0"/>
              </a:spcBef>
              <a:buClrTx/>
              <a:buSzTx/>
              <a:buFontTx/>
              <a:buNone/>
            </a:pPr>
            <a:r>
              <a:rPr lang="en-US" altLang="en-US" sz="3200" dirty="0">
                <a:solidFill>
                  <a:srgbClr val="0070C0"/>
                </a:solidFill>
                <a:latin typeface="Tahoma" panose="020B0604030504040204" pitchFamily="34" charset="0"/>
              </a:rPr>
              <a:t>Blue letters on red background</a:t>
            </a:r>
          </a:p>
          <a:p>
            <a:pPr algn="ctr">
              <a:spcBef>
                <a:spcPct val="0"/>
              </a:spcBef>
              <a:buClrTx/>
              <a:buSzTx/>
              <a:buFontTx/>
              <a:buNone/>
            </a:pPr>
            <a:r>
              <a:rPr lang="en-US" altLang="en-US" sz="3200" dirty="0">
                <a:solidFill>
                  <a:srgbClr val="0070C0"/>
                </a:solidFill>
                <a:latin typeface="Tahoma" panose="020B0604030504040204" pitchFamily="34" charset="0"/>
              </a:rPr>
              <a:t>just as awful!</a:t>
            </a:r>
          </a:p>
        </p:txBody>
      </p:sp>
    </p:spTree>
    <p:extLst>
      <p:ext uri="{BB962C8B-B14F-4D97-AF65-F5344CB8AC3E}">
        <p14:creationId xmlns:p14="http://schemas.microsoft.com/office/powerpoint/2010/main" val="41307601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4135E-B0B9-4B0D-A00E-481E7A56B74E}"/>
              </a:ext>
            </a:extLst>
          </p:cNvPr>
          <p:cNvSpPr>
            <a:spLocks noGrp="1"/>
          </p:cNvSpPr>
          <p:nvPr>
            <p:ph type="title"/>
          </p:nvPr>
        </p:nvSpPr>
        <p:spPr/>
        <p:txBody>
          <a:bodyPr/>
          <a:lstStyle/>
          <a:p>
            <a:pPr algn="ctr"/>
            <a:r>
              <a:rPr lang="en-GB" dirty="0"/>
              <a:t>Low contrast</a:t>
            </a:r>
          </a:p>
        </p:txBody>
      </p:sp>
      <p:sp>
        <p:nvSpPr>
          <p:cNvPr id="4" name="Rectangle 17">
            <a:extLst>
              <a:ext uri="{FF2B5EF4-FFF2-40B4-BE49-F238E27FC236}">
                <a16:creationId xmlns:a16="http://schemas.microsoft.com/office/drawing/2014/main" id="{BDAD2AC0-B3BC-4617-BF16-6F861E2C896E}"/>
              </a:ext>
            </a:extLst>
          </p:cNvPr>
          <p:cNvSpPr>
            <a:spLocks noChangeArrowheads="1"/>
          </p:cNvSpPr>
          <p:nvPr/>
        </p:nvSpPr>
        <p:spPr bwMode="auto">
          <a:xfrm>
            <a:off x="1219200" y="2133600"/>
            <a:ext cx="3429000" cy="1447800"/>
          </a:xfrm>
          <a:prstGeom prst="rect">
            <a:avLst/>
          </a:prstGeom>
          <a:solidFill>
            <a:srgbClr val="FFFF00"/>
          </a:solidFill>
          <a:ln w="9525">
            <a:solidFill>
              <a:schemeClr val="bg1"/>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algn="ctr">
              <a:spcBef>
                <a:spcPct val="0"/>
              </a:spcBef>
              <a:buClrTx/>
              <a:buSzTx/>
              <a:buFontTx/>
              <a:buNone/>
            </a:pPr>
            <a:r>
              <a:rPr lang="en-US" altLang="en-US" sz="3200" dirty="0">
                <a:latin typeface="Tahoma" panose="020B0604030504040204" pitchFamily="34" charset="0"/>
              </a:rPr>
              <a:t>White on yellow</a:t>
            </a:r>
          </a:p>
        </p:txBody>
      </p:sp>
      <p:sp>
        <p:nvSpPr>
          <p:cNvPr id="6" name="Rectangle 18">
            <a:extLst>
              <a:ext uri="{FF2B5EF4-FFF2-40B4-BE49-F238E27FC236}">
                <a16:creationId xmlns:a16="http://schemas.microsoft.com/office/drawing/2014/main" id="{01FF1785-BFA8-4DD5-B889-6DDF52E66E73}"/>
              </a:ext>
            </a:extLst>
          </p:cNvPr>
          <p:cNvSpPr>
            <a:spLocks noChangeArrowheads="1"/>
          </p:cNvSpPr>
          <p:nvPr/>
        </p:nvSpPr>
        <p:spPr bwMode="auto">
          <a:xfrm>
            <a:off x="6960909" y="2133600"/>
            <a:ext cx="3429000" cy="1447800"/>
          </a:xfrm>
          <a:prstGeom prst="rect">
            <a:avLst/>
          </a:prstGeom>
          <a:solidFill>
            <a:schemeClr val="tx1"/>
          </a:solidFill>
          <a:ln w="9525">
            <a:solidFill>
              <a:schemeClr val="bg1"/>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algn="ctr">
              <a:spcBef>
                <a:spcPct val="0"/>
              </a:spcBef>
              <a:buClrTx/>
              <a:buSzTx/>
              <a:buFontTx/>
              <a:buNone/>
            </a:pPr>
            <a:r>
              <a:rPr lang="en-US" altLang="en-US" sz="3200" dirty="0">
                <a:solidFill>
                  <a:srgbClr val="FFFF00"/>
                </a:solidFill>
                <a:latin typeface="Tahoma" panose="020B0604030504040204" pitchFamily="34" charset="0"/>
              </a:rPr>
              <a:t>Yellow on white</a:t>
            </a:r>
          </a:p>
        </p:txBody>
      </p:sp>
      <p:sp>
        <p:nvSpPr>
          <p:cNvPr id="8" name="Rectangle 19">
            <a:extLst>
              <a:ext uri="{FF2B5EF4-FFF2-40B4-BE49-F238E27FC236}">
                <a16:creationId xmlns:a16="http://schemas.microsoft.com/office/drawing/2014/main" id="{43E08FFB-DF4C-4E0D-9C47-C010E02AEBC0}"/>
              </a:ext>
            </a:extLst>
          </p:cNvPr>
          <p:cNvSpPr>
            <a:spLocks noChangeArrowheads="1"/>
          </p:cNvSpPr>
          <p:nvPr/>
        </p:nvSpPr>
        <p:spPr bwMode="auto">
          <a:xfrm>
            <a:off x="1219200" y="4216138"/>
            <a:ext cx="3429000" cy="1447800"/>
          </a:xfrm>
          <a:prstGeom prst="rect">
            <a:avLst/>
          </a:prstGeom>
          <a:solidFill>
            <a:srgbClr val="0033CC"/>
          </a:solidFill>
          <a:ln w="9525">
            <a:solidFill>
              <a:schemeClr val="bg1"/>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algn="ctr">
              <a:spcBef>
                <a:spcPct val="0"/>
              </a:spcBef>
              <a:buClrTx/>
              <a:buSzTx/>
              <a:buFontTx/>
              <a:buNone/>
            </a:pPr>
            <a:r>
              <a:rPr lang="en-US" altLang="en-US" sz="3200" dirty="0">
                <a:solidFill>
                  <a:srgbClr val="000000"/>
                </a:solidFill>
                <a:latin typeface="Tahoma" panose="020B0604030504040204" pitchFamily="34" charset="0"/>
              </a:rPr>
              <a:t>Black on blue</a:t>
            </a:r>
          </a:p>
        </p:txBody>
      </p:sp>
      <p:sp>
        <p:nvSpPr>
          <p:cNvPr id="10" name="Rectangle 20">
            <a:extLst>
              <a:ext uri="{FF2B5EF4-FFF2-40B4-BE49-F238E27FC236}">
                <a16:creationId xmlns:a16="http://schemas.microsoft.com/office/drawing/2014/main" id="{293DE9A3-FC54-48CB-BC26-D65B5BB4E599}"/>
              </a:ext>
            </a:extLst>
          </p:cNvPr>
          <p:cNvSpPr>
            <a:spLocks noChangeArrowheads="1"/>
          </p:cNvSpPr>
          <p:nvPr/>
        </p:nvSpPr>
        <p:spPr bwMode="auto">
          <a:xfrm>
            <a:off x="6960909" y="4216138"/>
            <a:ext cx="3429000" cy="1447800"/>
          </a:xfrm>
          <a:prstGeom prst="rect">
            <a:avLst/>
          </a:prstGeom>
          <a:solidFill>
            <a:srgbClr val="000000"/>
          </a:solidFill>
          <a:ln w="9525">
            <a:solidFill>
              <a:schemeClr val="bg1"/>
            </a:solidFill>
            <a:miter lim="800000"/>
            <a:headEnd/>
            <a:tailEnd/>
          </a:ln>
        </p:spPr>
        <p:txBody>
          <a:bodyPr wrap="none" anchor="ctr"/>
          <a:lstStyle>
            <a:lvl1pPr>
              <a:spcBef>
                <a:spcPct val="20000"/>
              </a:spcBef>
              <a:buClr>
                <a:srgbClr val="0BD0D9"/>
              </a:buClr>
              <a:buSzPct val="95000"/>
              <a:buFont typeface="Wingdings 2" pitchFamily="2"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itchFamily="2"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itchFamily="2"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itchFamily="2"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itchFamily="2"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Constantia" panose="02030602050306030303" pitchFamily="18" charset="0"/>
              </a:defRPr>
            </a:lvl9pPr>
          </a:lstStyle>
          <a:p>
            <a:pPr algn="ctr">
              <a:spcBef>
                <a:spcPct val="0"/>
              </a:spcBef>
              <a:buClrTx/>
              <a:buSzTx/>
              <a:buFontTx/>
              <a:buNone/>
            </a:pPr>
            <a:r>
              <a:rPr lang="en-US" altLang="en-US" sz="3200" dirty="0">
                <a:solidFill>
                  <a:srgbClr val="0033CC"/>
                </a:solidFill>
                <a:latin typeface="Tahoma" panose="020B0604030504040204" pitchFamily="34" charset="0"/>
              </a:rPr>
              <a:t>Blue on black</a:t>
            </a:r>
          </a:p>
        </p:txBody>
      </p:sp>
    </p:spTree>
    <p:extLst>
      <p:ext uri="{BB962C8B-B14F-4D97-AF65-F5344CB8AC3E}">
        <p14:creationId xmlns:p14="http://schemas.microsoft.com/office/powerpoint/2010/main" val="11647896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6CAA5-2EA1-4120-B357-18BA5B523315}"/>
              </a:ext>
            </a:extLst>
          </p:cNvPr>
          <p:cNvSpPr>
            <a:spLocks noGrp="1"/>
          </p:cNvSpPr>
          <p:nvPr>
            <p:ph type="ctrTitle"/>
          </p:nvPr>
        </p:nvSpPr>
        <p:spPr/>
        <p:txBody>
          <a:bodyPr>
            <a:normAutofit/>
          </a:bodyPr>
          <a:lstStyle/>
          <a:p>
            <a:r>
              <a:rPr lang="en-GB" dirty="0"/>
              <a:t>Any Questions? </a:t>
            </a:r>
          </a:p>
        </p:txBody>
      </p:sp>
      <p:sp>
        <p:nvSpPr>
          <p:cNvPr id="3" name="Subtitle 2">
            <a:extLst>
              <a:ext uri="{FF2B5EF4-FFF2-40B4-BE49-F238E27FC236}">
                <a16:creationId xmlns:a16="http://schemas.microsoft.com/office/drawing/2014/main" id="{EFE41DF8-824F-49D4-90AF-F2BDF0623393}"/>
              </a:ext>
            </a:extLst>
          </p:cNvPr>
          <p:cNvSpPr>
            <a:spLocks noGrp="1"/>
          </p:cNvSpPr>
          <p:nvPr>
            <p:ph type="subTitle" idx="1"/>
          </p:nvPr>
        </p:nvSpPr>
        <p:spPr/>
        <p:txBody>
          <a:bodyPr/>
          <a:lstStyle/>
          <a:p>
            <a:r>
              <a:rPr lang="en-GB" dirty="0"/>
              <a:t>r.lloyd@uwtsd.ac.uk</a:t>
            </a:r>
          </a:p>
        </p:txBody>
      </p:sp>
    </p:spTree>
    <p:extLst>
      <p:ext uri="{BB962C8B-B14F-4D97-AF65-F5344CB8AC3E}">
        <p14:creationId xmlns:p14="http://schemas.microsoft.com/office/powerpoint/2010/main" val="1315531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163</TotalTime>
  <Words>1204</Words>
  <Application>Microsoft Macintosh PowerPoint</Application>
  <PresentationFormat>Widescreen</PresentationFormat>
  <Paragraphs>160</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Symbol</vt:lpstr>
      <vt:lpstr>Tahoma</vt:lpstr>
      <vt:lpstr>Office Theme</vt:lpstr>
      <vt:lpstr>BMCJ7001: The Criminal Justice System, Youth Justice &amp; Prison Systems in England and Wales</vt:lpstr>
      <vt:lpstr>Module Structure </vt:lpstr>
      <vt:lpstr>Workshop Structure:</vt:lpstr>
      <vt:lpstr>Private study: Reading expectations:</vt:lpstr>
      <vt:lpstr>Main aims of the module:</vt:lpstr>
      <vt:lpstr>Learning outcomes:</vt:lpstr>
      <vt:lpstr>Help me, Help you!</vt:lpstr>
      <vt:lpstr>Assessment 1: Written Assignment </vt:lpstr>
      <vt:lpstr>Assessment 2: </vt:lpstr>
      <vt:lpstr>The essay</vt:lpstr>
      <vt:lpstr>How to organise your essay’s word count</vt:lpstr>
      <vt:lpstr>Harvard Referencing</vt:lpstr>
      <vt:lpstr>Why create a poster?</vt:lpstr>
      <vt:lpstr>Academic posters contd…  Why use images/graphs/charts?</vt:lpstr>
      <vt:lpstr>Academic posters</vt:lpstr>
      <vt:lpstr>Academic posters contd….</vt:lpstr>
      <vt:lpstr>Substantive content: what should you include on the poster?</vt:lpstr>
      <vt:lpstr>How the poster will be marked? – things to bear in mind</vt:lpstr>
      <vt:lpstr>The Book/Article Review</vt:lpstr>
      <vt:lpstr>What is a critical review?</vt:lpstr>
      <vt:lpstr>How to structure your review</vt:lpstr>
      <vt:lpstr>How do you find a suitable text? </vt:lpstr>
      <vt:lpstr>Speak to me! </vt:lpstr>
      <vt:lpstr>Use of Colour – the red/blue conflict</vt:lpstr>
      <vt:lpstr>Low contrast</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Criminal Justice System, Youth Justice &amp; Prison System in England and Wales</dc:title>
  <dc:creator>Claudine Young</dc:creator>
  <cp:lastModifiedBy>Rhiannon Lloyd</cp:lastModifiedBy>
  <cp:revision>10</cp:revision>
  <dcterms:created xsi:type="dcterms:W3CDTF">2020-10-08T01:16:21Z</dcterms:created>
  <dcterms:modified xsi:type="dcterms:W3CDTF">2021-10-01T15:18:49Z</dcterms:modified>
</cp:coreProperties>
</file>