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899" autoAdjust="0"/>
    <p:restoredTop sz="69534" autoAdjust="0"/>
  </p:normalViewPr>
  <p:slideViewPr>
    <p:cSldViewPr>
      <p:cViewPr varScale="1">
        <p:scale>
          <a:sx n="129" d="100"/>
          <a:sy n="129" d="100"/>
        </p:scale>
        <p:origin x="1664"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828A75-987D-4AB9-948A-6155D6BEC413}" type="datetimeFigureOut">
              <a:rPr lang="en-US" smtClean="0"/>
              <a:t>2/10/23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C50481-DB50-42CA-9FDA-BDCA4CA3BE75}" type="slidenum">
              <a:rPr lang="en-US" smtClean="0"/>
              <a:t>‹#›</a:t>
            </a:fld>
            <a:endParaRPr lang="en-US"/>
          </a:p>
        </p:txBody>
      </p:sp>
    </p:spTree>
    <p:extLst>
      <p:ext uri="{BB962C8B-B14F-4D97-AF65-F5344CB8AC3E}">
        <p14:creationId xmlns:p14="http://schemas.microsoft.com/office/powerpoint/2010/main" val="16258033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Thus, the following presentation will be highlighting the functions and operations of the company. </a:t>
            </a:r>
            <a:endParaRPr lang="en-US" dirty="0" smtClean="0"/>
          </a:p>
          <a:p>
            <a:r>
              <a:rPr lang="en-GB" dirty="0" smtClean="0"/>
              <a:t>Guest service methods used by the company will be highlighted thoroughly in the report along with its nature, scope and role.</a:t>
            </a:r>
            <a:endParaRPr lang="en-US" dirty="0" smtClean="0"/>
          </a:p>
          <a:p>
            <a:endParaRPr lang="en-US" dirty="0"/>
          </a:p>
        </p:txBody>
      </p:sp>
      <p:sp>
        <p:nvSpPr>
          <p:cNvPr id="4" name="Slide Number Placeholder 3"/>
          <p:cNvSpPr>
            <a:spLocks noGrp="1"/>
          </p:cNvSpPr>
          <p:nvPr>
            <p:ph type="sldNum" sz="quarter" idx="10"/>
          </p:nvPr>
        </p:nvSpPr>
        <p:spPr/>
        <p:txBody>
          <a:bodyPr/>
          <a:lstStyle/>
          <a:p>
            <a:fld id="{D3C50481-DB50-42CA-9FDA-BDCA4CA3BE75}" type="slidenum">
              <a:rPr lang="en-US" smtClean="0"/>
              <a:t>3</a:t>
            </a:fld>
            <a:endParaRPr lang="en-US"/>
          </a:p>
        </p:txBody>
      </p:sp>
    </p:spTree>
    <p:extLst>
      <p:ext uri="{BB962C8B-B14F-4D97-AF65-F5344CB8AC3E}">
        <p14:creationId xmlns:p14="http://schemas.microsoft.com/office/powerpoint/2010/main" val="294979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nSpc>
                <a:spcPct val="150000"/>
              </a:lnSpc>
            </a:pPr>
            <a:r>
              <a:rPr lang="en-GB" sz="1200" dirty="0" smtClean="0"/>
              <a:t>Residence Inn aims at generating profitability through targeting the diversified customers. This helps the company to manage its growth in all the seasons. Some of the primarily targeted customers of residence inn are:</a:t>
            </a:r>
            <a:endParaRPr lang="en-US" sz="1200" dirty="0" smtClean="0"/>
          </a:p>
          <a:p>
            <a:pPr>
              <a:lnSpc>
                <a:spcPct val="150000"/>
              </a:lnSpc>
            </a:pPr>
            <a:r>
              <a:rPr lang="en-GB" sz="1200" b="1" dirty="0" smtClean="0"/>
              <a:t>Medical tourists</a:t>
            </a:r>
            <a:r>
              <a:rPr lang="en-GB" sz="1200" dirty="0" smtClean="0"/>
              <a:t>: People travelling for the primary aim of getting medical aid is targeted by the company through establishing hotels in location nearby to the healthcare facilities.</a:t>
            </a:r>
            <a:endParaRPr lang="en-US" sz="1200" dirty="0" smtClean="0"/>
          </a:p>
          <a:p>
            <a:pPr>
              <a:lnSpc>
                <a:spcPct val="150000"/>
              </a:lnSpc>
            </a:pPr>
            <a:r>
              <a:rPr lang="en-GB" sz="1200" b="1" dirty="0" smtClean="0"/>
              <a:t>Business travellers</a:t>
            </a:r>
            <a:r>
              <a:rPr lang="en-GB" sz="1200" dirty="0" smtClean="0"/>
              <a:t>: These are the travellers visiting the region for the main purpose of business activities such as meetings promotions etc. The company offers premium accommodation facilities to these customers. Additional facilities like meeting lounges and board rooms are also provided to this customer base.</a:t>
            </a:r>
            <a:endParaRPr lang="en-US" sz="1200" dirty="0" smtClean="0"/>
          </a:p>
          <a:p>
            <a:pPr>
              <a:lnSpc>
                <a:spcPct val="150000"/>
              </a:lnSpc>
            </a:pPr>
            <a:r>
              <a:rPr lang="en-GB" sz="1200" b="1" dirty="0" smtClean="0"/>
              <a:t>Group travellers</a:t>
            </a:r>
            <a:r>
              <a:rPr lang="en-GB" sz="1200" dirty="0" smtClean="0"/>
              <a:t>: Residence Inn offers wider accommodation facility which is capable for big groups to stay in together. These rooms have different types of facilities for satisfying the customer demands.</a:t>
            </a:r>
            <a:endParaRPr lang="en-US" sz="1200" dirty="0" smtClean="0"/>
          </a:p>
          <a:p>
            <a:pPr>
              <a:lnSpc>
                <a:spcPct val="150000"/>
              </a:lnSpc>
            </a:pPr>
            <a:r>
              <a:rPr lang="en-GB" sz="1200" b="1" dirty="0" smtClean="0"/>
              <a:t>Educational travellers</a:t>
            </a:r>
            <a:r>
              <a:rPr lang="en-GB" sz="1200" dirty="0" smtClean="0"/>
              <a:t>: People who are travelling for the main purpose of acquiring education or addressing their associated activities are catered by the customers through renting facility.</a:t>
            </a:r>
            <a:endParaRPr lang="en-US" sz="1200" dirty="0" smtClean="0"/>
          </a:p>
          <a:p>
            <a:endParaRPr lang="en-US" dirty="0"/>
          </a:p>
        </p:txBody>
      </p:sp>
      <p:sp>
        <p:nvSpPr>
          <p:cNvPr id="4" name="Slide Number Placeholder 3"/>
          <p:cNvSpPr>
            <a:spLocks noGrp="1"/>
          </p:cNvSpPr>
          <p:nvPr>
            <p:ph type="sldNum" sz="quarter" idx="10"/>
          </p:nvPr>
        </p:nvSpPr>
        <p:spPr/>
        <p:txBody>
          <a:bodyPr/>
          <a:lstStyle/>
          <a:p>
            <a:fld id="{D3C50481-DB50-42CA-9FDA-BDCA4CA3BE75}" type="slidenum">
              <a:rPr lang="en-US" smtClean="0"/>
              <a:t>5</a:t>
            </a:fld>
            <a:endParaRPr lang="en-US"/>
          </a:p>
        </p:txBody>
      </p:sp>
    </p:spTree>
    <p:extLst>
      <p:ext uri="{BB962C8B-B14F-4D97-AF65-F5344CB8AC3E}">
        <p14:creationId xmlns:p14="http://schemas.microsoft.com/office/powerpoint/2010/main" val="1320165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dirty="0" smtClean="0"/>
              <a:t>Friendly behaviour is expected by the guests from the staff members. </a:t>
            </a:r>
            <a:endParaRPr lang="en-US" sz="1200" dirty="0" smtClean="0"/>
          </a:p>
          <a:p>
            <a:pPr algn="just">
              <a:lnSpc>
                <a:spcPct val="150000"/>
              </a:lnSpc>
            </a:pPr>
            <a:r>
              <a:rPr lang="en-GB" sz="1200" dirty="0" smtClean="0"/>
              <a:t>Therefore they have to cooperate with the customers and focus on satisfying their needs.</a:t>
            </a:r>
            <a:endParaRPr lang="en-US" sz="1200" dirty="0" smtClean="0"/>
          </a:p>
          <a:p>
            <a:endParaRPr lang="en-US" dirty="0"/>
          </a:p>
        </p:txBody>
      </p:sp>
      <p:sp>
        <p:nvSpPr>
          <p:cNvPr id="4" name="Slide Number Placeholder 3"/>
          <p:cNvSpPr>
            <a:spLocks noGrp="1"/>
          </p:cNvSpPr>
          <p:nvPr>
            <p:ph type="sldNum" sz="quarter" idx="10"/>
          </p:nvPr>
        </p:nvSpPr>
        <p:spPr/>
        <p:txBody>
          <a:bodyPr/>
          <a:lstStyle/>
          <a:p>
            <a:fld id="{D3C50481-DB50-42CA-9FDA-BDCA4CA3BE75}" type="slidenum">
              <a:rPr lang="en-US" smtClean="0"/>
              <a:t>7</a:t>
            </a:fld>
            <a:endParaRPr lang="en-US"/>
          </a:p>
        </p:txBody>
      </p:sp>
    </p:spTree>
    <p:extLst>
      <p:ext uri="{BB962C8B-B14F-4D97-AF65-F5344CB8AC3E}">
        <p14:creationId xmlns:p14="http://schemas.microsoft.com/office/powerpoint/2010/main" val="220147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A2C98218-E5A0-47E1-BD83-A424F459F905}" type="datetimeFigureOut">
              <a:rPr lang="en-US" smtClean="0"/>
              <a:t>2/10/23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C6271B4-4048-487A-B948-CF5D72B9DD4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A2C98218-E5A0-47E1-BD83-A424F459F905}" type="datetimeFigureOut">
              <a:rPr lang="en-US" smtClean="0"/>
              <a:t>2/10/23</a:t>
            </a:fld>
            <a:endParaRPr lang="en-US"/>
          </a:p>
        </p:txBody>
      </p:sp>
      <p:sp>
        <p:nvSpPr>
          <p:cNvPr id="9" name="Slide Number Placeholder 8"/>
          <p:cNvSpPr>
            <a:spLocks noGrp="1"/>
          </p:cNvSpPr>
          <p:nvPr>
            <p:ph type="sldNum" sz="quarter" idx="15"/>
          </p:nvPr>
        </p:nvSpPr>
        <p:spPr/>
        <p:txBody>
          <a:bodyPr rtlCol="0"/>
          <a:lstStyle/>
          <a:p>
            <a:fld id="{8C6271B4-4048-487A-B948-CF5D72B9DD45}"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A2C98218-E5A0-47E1-BD83-A424F459F905}" type="datetimeFigureOut">
              <a:rPr lang="en-US" smtClean="0"/>
              <a:t>2/10/23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C6271B4-4048-487A-B948-CF5D72B9DD45}"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2C98218-E5A0-47E1-BD83-A424F459F905}" type="datetimeFigureOut">
              <a:rPr lang="en-US" smtClean="0"/>
              <a:t>2/10/23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6271B4-4048-487A-B948-CF5D72B9DD45}" type="slidenum">
              <a:rPr lang="en-US" smtClean="0"/>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A2C98218-E5A0-47E1-BD83-A424F459F905}" type="datetimeFigureOut">
              <a:rPr lang="en-US" smtClean="0"/>
              <a:t>2/10/23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6271B4-4048-487A-B948-CF5D72B9DD45}" type="slidenum">
              <a:rPr lang="en-US" smtClean="0"/>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A2C98218-E5A0-47E1-BD83-A424F459F905}" type="datetimeFigureOut">
              <a:rPr lang="en-US" smtClean="0"/>
              <a:t>2/10/23</a:t>
            </a:fld>
            <a:endParaRPr lang="en-US"/>
          </a:p>
        </p:txBody>
      </p:sp>
      <p:sp>
        <p:nvSpPr>
          <p:cNvPr id="7" name="Slide Number Placeholder 6"/>
          <p:cNvSpPr>
            <a:spLocks noGrp="1"/>
          </p:cNvSpPr>
          <p:nvPr>
            <p:ph type="sldNum" sz="quarter" idx="11"/>
          </p:nvPr>
        </p:nvSpPr>
        <p:spPr/>
        <p:txBody>
          <a:bodyPr rtlCol="0"/>
          <a:lstStyle/>
          <a:p>
            <a:fld id="{8C6271B4-4048-487A-B948-CF5D72B9DD45}"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C98218-E5A0-47E1-BD83-A424F459F905}" type="datetimeFigureOut">
              <a:rPr lang="en-US" smtClean="0"/>
              <a:t>2/10/23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6271B4-4048-487A-B948-CF5D72B9DD4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A2C98218-E5A0-47E1-BD83-A424F459F905}" type="datetimeFigureOut">
              <a:rPr lang="en-US" smtClean="0"/>
              <a:t>2/10/23</a:t>
            </a:fld>
            <a:endParaRPr lang="en-US"/>
          </a:p>
        </p:txBody>
      </p:sp>
      <p:sp>
        <p:nvSpPr>
          <p:cNvPr id="22" name="Slide Number Placeholder 21"/>
          <p:cNvSpPr>
            <a:spLocks noGrp="1"/>
          </p:cNvSpPr>
          <p:nvPr>
            <p:ph type="sldNum" sz="quarter" idx="15"/>
          </p:nvPr>
        </p:nvSpPr>
        <p:spPr/>
        <p:txBody>
          <a:bodyPr rtlCol="0"/>
          <a:lstStyle/>
          <a:p>
            <a:fld id="{8C6271B4-4048-487A-B948-CF5D72B9DD45}"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A2C98218-E5A0-47E1-BD83-A424F459F905}" type="datetimeFigureOut">
              <a:rPr lang="en-US" smtClean="0"/>
              <a:t>2/10/23</a:t>
            </a:fld>
            <a:endParaRPr lang="en-US"/>
          </a:p>
        </p:txBody>
      </p:sp>
      <p:sp>
        <p:nvSpPr>
          <p:cNvPr id="18" name="Slide Number Placeholder 17"/>
          <p:cNvSpPr>
            <a:spLocks noGrp="1"/>
          </p:cNvSpPr>
          <p:nvPr>
            <p:ph type="sldNum" sz="quarter" idx="11"/>
          </p:nvPr>
        </p:nvSpPr>
        <p:spPr/>
        <p:txBody>
          <a:bodyPr rtlCol="0"/>
          <a:lstStyle/>
          <a:p>
            <a:fld id="{8C6271B4-4048-487A-B948-CF5D72B9DD45}"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2C98218-E5A0-47E1-BD83-A424F459F905}" type="datetimeFigureOut">
              <a:rPr lang="en-US" smtClean="0"/>
              <a:t>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271B4-4048-487A-B948-CF5D72B9DD4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2C98218-E5A0-47E1-BD83-A424F459F905}" type="datetimeFigureOut">
              <a:rPr lang="en-US" smtClean="0"/>
              <a:t>2/10/23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271B4-4048-487A-B948-CF5D72B9DD4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A2C98218-E5A0-47E1-BD83-A424F459F905}" type="datetimeFigureOut">
              <a:rPr lang="en-US" smtClean="0"/>
              <a:t>2/10/23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C6271B4-4048-487A-B948-CF5D72B9DD4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362200" y="1371600"/>
            <a:ext cx="6172200" cy="1894362"/>
          </a:xfrm>
        </p:spPr>
        <p:txBody>
          <a:bodyPr>
            <a:normAutofit/>
          </a:bodyPr>
          <a:lstStyle/>
          <a:p>
            <a:pPr algn="ctr"/>
            <a:r>
              <a:rPr lang="en-US" sz="4800" dirty="0" smtClean="0">
                <a:solidFill>
                  <a:schemeClr val="tx1"/>
                </a:solidFill>
              </a:rPr>
              <a:t>Presentation</a:t>
            </a:r>
            <a:endParaRPr lang="en-US" sz="4800" dirty="0">
              <a:solidFill>
                <a:schemeClr val="tx1"/>
              </a:solidFill>
            </a:endParaRPr>
          </a:p>
        </p:txBody>
      </p:sp>
      <p:pic>
        <p:nvPicPr>
          <p:cNvPr id="7" name="Picture 6" descr="Logo-Residence-Inn.jpg"/>
          <p:cNvPicPr>
            <a:picLocks noChangeAspect="1"/>
          </p:cNvPicPr>
          <p:nvPr/>
        </p:nvPicPr>
        <p:blipFill>
          <a:blip r:embed="rId2" cstate="print"/>
          <a:stretch>
            <a:fillRect/>
          </a:stretch>
        </p:blipFill>
        <p:spPr>
          <a:xfrm>
            <a:off x="3124200" y="3246084"/>
            <a:ext cx="4419601" cy="1752600"/>
          </a:xfrm>
          <a:prstGeom prst="rect">
            <a:avLst/>
          </a:prstGeom>
        </p:spPr>
      </p:pic>
      <p:sp>
        <p:nvSpPr>
          <p:cNvPr id="2" name="TextBox 1"/>
          <p:cNvSpPr txBox="1"/>
          <p:nvPr/>
        </p:nvSpPr>
        <p:spPr>
          <a:xfrm>
            <a:off x="2209800" y="5486400"/>
            <a:ext cx="3352800" cy="923330"/>
          </a:xfrm>
          <a:prstGeom prst="rect">
            <a:avLst/>
          </a:prstGeom>
          <a:noFill/>
        </p:spPr>
        <p:txBody>
          <a:bodyPr wrap="square" rtlCol="0">
            <a:spAutoFit/>
          </a:bodyPr>
          <a:lstStyle/>
          <a:p>
            <a:r>
              <a:rPr lang="en-US" dirty="0" smtClean="0"/>
              <a:t>Student name: </a:t>
            </a:r>
            <a:r>
              <a:rPr lang="en-US" dirty="0" err="1" smtClean="0"/>
              <a:t>Vasile</a:t>
            </a:r>
            <a:r>
              <a:rPr lang="en-US" dirty="0" smtClean="0"/>
              <a:t> </a:t>
            </a:r>
            <a:r>
              <a:rPr lang="en-US" dirty="0" err="1" smtClean="0"/>
              <a:t>Iancu</a:t>
            </a:r>
            <a:endParaRPr lang="en-US" dirty="0" smtClean="0"/>
          </a:p>
          <a:p>
            <a:r>
              <a:rPr lang="en-US" dirty="0" smtClean="0"/>
              <a:t>Student id: 2212735</a:t>
            </a:r>
          </a:p>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Table of Contents</a:t>
            </a:r>
            <a:r>
              <a:rPr lang="en-US" b="1" dirty="0" smtClean="0"/>
              <a:t/>
            </a:r>
            <a:br>
              <a:rPr lang="en-US" b="1" dirty="0" smtClean="0"/>
            </a:br>
            <a:endParaRPr lang="en-US" dirty="0"/>
          </a:p>
        </p:txBody>
      </p:sp>
      <p:sp>
        <p:nvSpPr>
          <p:cNvPr id="3" name="Content Placeholder 2"/>
          <p:cNvSpPr>
            <a:spLocks noGrp="1"/>
          </p:cNvSpPr>
          <p:nvPr>
            <p:ph sz="quarter" idx="1"/>
          </p:nvPr>
        </p:nvSpPr>
        <p:spPr/>
        <p:txBody>
          <a:bodyPr/>
          <a:lstStyle/>
          <a:p>
            <a:pPr>
              <a:lnSpc>
                <a:spcPct val="150000"/>
              </a:lnSpc>
            </a:pPr>
            <a:r>
              <a:rPr lang="en-GB" sz="1600" dirty="0" smtClean="0"/>
              <a:t>INTRODUCTION	</a:t>
            </a:r>
            <a:endParaRPr lang="en-US" sz="1600" dirty="0" smtClean="0"/>
          </a:p>
          <a:p>
            <a:pPr>
              <a:lnSpc>
                <a:spcPct val="150000"/>
              </a:lnSpc>
            </a:pPr>
            <a:r>
              <a:rPr lang="en-GB" sz="1600" dirty="0" smtClean="0"/>
              <a:t>MAIN BODY	</a:t>
            </a:r>
            <a:endParaRPr lang="en-US" sz="1600" dirty="0" smtClean="0"/>
          </a:p>
          <a:p>
            <a:pPr>
              <a:lnSpc>
                <a:spcPct val="150000"/>
              </a:lnSpc>
            </a:pPr>
            <a:r>
              <a:rPr lang="en-GB" sz="1600" dirty="0" smtClean="0"/>
              <a:t>Company overview	</a:t>
            </a:r>
            <a:endParaRPr lang="en-US" sz="1600" dirty="0" smtClean="0"/>
          </a:p>
          <a:p>
            <a:pPr>
              <a:lnSpc>
                <a:spcPct val="150000"/>
              </a:lnSpc>
            </a:pPr>
            <a:r>
              <a:rPr lang="en-GB" sz="1600" dirty="0" smtClean="0"/>
              <a:t>Identification of customers	</a:t>
            </a:r>
            <a:endParaRPr lang="en-US" sz="1600" dirty="0" smtClean="0"/>
          </a:p>
          <a:p>
            <a:pPr>
              <a:lnSpc>
                <a:spcPct val="150000"/>
              </a:lnSpc>
            </a:pPr>
            <a:r>
              <a:rPr lang="en-GB" sz="1600" dirty="0" smtClean="0"/>
              <a:t>Nature, scope and role of guest services and facilities</a:t>
            </a:r>
            <a:endParaRPr lang="en-US" sz="1600" dirty="0" smtClean="0"/>
          </a:p>
          <a:p>
            <a:pPr>
              <a:lnSpc>
                <a:spcPct val="150000"/>
              </a:lnSpc>
            </a:pPr>
            <a:r>
              <a:rPr lang="en-GB" sz="1600" dirty="0" smtClean="0"/>
              <a:t>Role and function of guest services	</a:t>
            </a:r>
            <a:endParaRPr lang="en-US" sz="1600" dirty="0" smtClean="0"/>
          </a:p>
          <a:p>
            <a:pPr>
              <a:lnSpc>
                <a:spcPct val="150000"/>
              </a:lnSpc>
            </a:pPr>
            <a:r>
              <a:rPr lang="en-GB" sz="1600" dirty="0" smtClean="0"/>
              <a:t>Importance of hospitality	</a:t>
            </a:r>
            <a:endParaRPr lang="en-US" sz="1600" dirty="0" smtClean="0"/>
          </a:p>
          <a:p>
            <a:pPr>
              <a:lnSpc>
                <a:spcPct val="150000"/>
              </a:lnSpc>
            </a:pPr>
            <a:r>
              <a:rPr lang="en-GB" sz="1600" dirty="0" smtClean="0"/>
              <a:t>Ways in which hotels meet guest expectations	</a:t>
            </a:r>
            <a:endParaRPr lang="en-US" sz="1600" dirty="0" smtClean="0"/>
          </a:p>
          <a:p>
            <a:pPr>
              <a:lnSpc>
                <a:spcPct val="150000"/>
              </a:lnSpc>
            </a:pPr>
            <a:r>
              <a:rPr lang="en-GB" sz="1600" dirty="0" smtClean="0"/>
              <a:t>CONCLUSION</a:t>
            </a:r>
            <a:endParaRPr lang="en-US" sz="1600" dirty="0" smtClean="0"/>
          </a:p>
          <a:p>
            <a:pPr>
              <a:lnSpc>
                <a:spcPct val="150000"/>
              </a:lnSpc>
            </a:pPr>
            <a:r>
              <a:rPr lang="en-GB" sz="1600" dirty="0" smtClean="0"/>
              <a:t>REFERENCES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INTRODUCTION</a:t>
            </a:r>
            <a:endParaRPr lang="en-US" b="1"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GB" sz="1600" dirty="0" smtClean="0"/>
              <a:t>Hospitality industry is the vast sector which includes the services provided to the guest including accommodation, dining, travel and other associated services. </a:t>
            </a:r>
            <a:endParaRPr lang="en-US" sz="1600" dirty="0" smtClean="0"/>
          </a:p>
          <a:p>
            <a:pPr algn="just">
              <a:lnSpc>
                <a:spcPct val="150000"/>
              </a:lnSpc>
            </a:pPr>
            <a:r>
              <a:rPr lang="en-GB" sz="1600" dirty="0" smtClean="0"/>
              <a:t>This industry is directly linked with the travel and tourism as the operations are based on catering the tourists visiting the place.</a:t>
            </a:r>
            <a:endParaRPr lang="en-US" sz="1600" dirty="0" smtClean="0"/>
          </a:p>
          <a:p>
            <a:pPr algn="just">
              <a:lnSpc>
                <a:spcPct val="150000"/>
              </a:lnSpc>
            </a:pPr>
            <a:r>
              <a:rPr lang="en-GB" sz="1600" dirty="0" smtClean="0"/>
              <a:t>Residence inn is a business organization dealing in the hospitality industry under its parental company Marriott. </a:t>
            </a:r>
            <a:endParaRPr lang="en-US" sz="1600" dirty="0" smtClean="0"/>
          </a:p>
          <a:p>
            <a:pPr algn="just">
              <a:lnSpc>
                <a:spcPct val="150000"/>
              </a:lnSpc>
            </a:pPr>
            <a:r>
              <a:rPr lang="en-GB" sz="1600" dirty="0" smtClean="0"/>
              <a:t>Headquarters of the company is located in United Kingdom.</a:t>
            </a:r>
            <a:endParaRPr lang="en-US" sz="1600" dirty="0" smtClean="0"/>
          </a:p>
          <a:p>
            <a:pPr algn="just">
              <a:lnSpc>
                <a:spcPct val="150000"/>
              </a:lnSpc>
            </a:pPr>
            <a:r>
              <a:rPr lang="en-GB" sz="1600" dirty="0" smtClean="0"/>
              <a:t>Thus, the following presentation will be highlighting the functions and operations of the company. </a:t>
            </a:r>
            <a:endParaRPr lang="en-US" sz="1600" dirty="0" smtClean="0"/>
          </a:p>
          <a:p>
            <a:pPr algn="just">
              <a:lnSpc>
                <a:spcPct val="150000"/>
              </a:lnSpc>
            </a:pPr>
            <a:r>
              <a:rPr lang="en-GB" sz="1600" dirty="0" smtClean="0"/>
              <a:t>Guest service methods used by the company will be highlighted thoroughly in the report along with its nature, scope and role.</a:t>
            </a:r>
            <a:endParaRPr lang="en-US" sz="1600" dirty="0" smtClean="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solidFill>
                  <a:schemeClr val="tx1"/>
                </a:solidFill>
              </a:rPr>
              <a:t>Company overview</a:t>
            </a:r>
            <a:r>
              <a:rPr lang="en-US" dirty="0" smtClean="0"/>
              <a:t/>
            </a:r>
            <a:br>
              <a:rPr lang="en-US" dirty="0" smtClean="0"/>
            </a:br>
            <a:endParaRPr lang="en-US" dirty="0"/>
          </a:p>
        </p:txBody>
      </p:sp>
      <p:sp>
        <p:nvSpPr>
          <p:cNvPr id="3" name="Content Placeholder 2"/>
          <p:cNvSpPr>
            <a:spLocks noGrp="1"/>
          </p:cNvSpPr>
          <p:nvPr>
            <p:ph sz="quarter" idx="1"/>
          </p:nvPr>
        </p:nvSpPr>
        <p:spPr/>
        <p:txBody>
          <a:bodyPr>
            <a:normAutofit lnSpcReduction="10000"/>
          </a:bodyPr>
          <a:lstStyle/>
          <a:p>
            <a:pPr algn="just">
              <a:lnSpc>
                <a:spcPct val="150000"/>
              </a:lnSpc>
            </a:pPr>
            <a:r>
              <a:rPr lang="en-GB" sz="1600" dirty="0" smtClean="0"/>
              <a:t>Residence inn is the hospitality business organization established by Marriott Company of UK. </a:t>
            </a:r>
            <a:endParaRPr lang="en-US" sz="1600" dirty="0" smtClean="0"/>
          </a:p>
          <a:p>
            <a:pPr algn="just">
              <a:lnSpc>
                <a:spcPct val="150000"/>
              </a:lnSpc>
            </a:pPr>
            <a:r>
              <a:rPr lang="en-GB" sz="1600" dirty="0" smtClean="0"/>
              <a:t>The organization caters its customers with accommodation, food and beverages and transportation facilities through its established outlets. Residence inn has around 874 established outlets in United States, Mexico and Canada. </a:t>
            </a:r>
            <a:endParaRPr lang="en-US" sz="1600" dirty="0" smtClean="0"/>
          </a:p>
          <a:p>
            <a:pPr algn="just">
              <a:lnSpc>
                <a:spcPct val="150000"/>
              </a:lnSpc>
            </a:pPr>
            <a:r>
              <a:rPr lang="en-GB" sz="1600" dirty="0" smtClean="0"/>
              <a:t>Accommodation services is the main revenue generations stream for the company as majority of the profits are earned through providing stay in services to the guests. Slogan of the company is “it’s not a room, it’s a residence” which aids in connecting with the customers whole providing them value added services. </a:t>
            </a:r>
            <a:endParaRPr lang="en-US" sz="1600" dirty="0" smtClean="0"/>
          </a:p>
          <a:p>
            <a:pPr algn="just">
              <a:lnSpc>
                <a:spcPct val="150000"/>
              </a:lnSpc>
            </a:pPr>
            <a:r>
              <a:rPr lang="en-GB" sz="1600" dirty="0" smtClean="0"/>
              <a:t>Unique concept of the business was to provide a wider and luxurious stay in facility to the customers which are termed as Suite. </a:t>
            </a:r>
            <a:endParaRPr lang="en-US" sz="1600" dirty="0" smtClean="0"/>
          </a:p>
          <a:p>
            <a:pPr algn="just">
              <a:lnSpc>
                <a:spcPct val="150000"/>
              </a:lnSpc>
            </a:pPr>
            <a:r>
              <a:rPr lang="en-GB" sz="1600" dirty="0" smtClean="0"/>
              <a:t> There are almost 1,00,000 plus rooms available totally in the established hotels of Residence Inn.</a:t>
            </a:r>
            <a:endParaRPr lang="en-US" sz="1600"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Identification of customers</a:t>
            </a:r>
            <a:endParaRPr lang="en-US" b="1" dirty="0">
              <a:solidFill>
                <a:schemeClr val="tx1"/>
              </a:solidFill>
            </a:endParaRPr>
          </a:p>
        </p:txBody>
      </p:sp>
      <p:sp>
        <p:nvSpPr>
          <p:cNvPr id="3" name="Content Placeholder 2"/>
          <p:cNvSpPr>
            <a:spLocks noGrp="1"/>
          </p:cNvSpPr>
          <p:nvPr>
            <p:ph sz="quarter" idx="1"/>
          </p:nvPr>
        </p:nvSpPr>
        <p:spPr>
          <a:xfrm>
            <a:off x="457200" y="1600200"/>
            <a:ext cx="5638800" cy="4873752"/>
          </a:xfrm>
        </p:spPr>
        <p:txBody>
          <a:bodyPr>
            <a:normAutofit/>
          </a:bodyPr>
          <a:lstStyle/>
          <a:p>
            <a:pPr algn="just">
              <a:lnSpc>
                <a:spcPct val="150000"/>
              </a:lnSpc>
            </a:pPr>
            <a:r>
              <a:rPr lang="en-GB" sz="1600" b="1" dirty="0" smtClean="0"/>
              <a:t>Medical tourists</a:t>
            </a:r>
            <a:r>
              <a:rPr lang="en-GB" sz="1600" dirty="0" smtClean="0"/>
              <a:t>: People travelling for the primary aim of getting medical aid is targeted by the company through establishing hotels in location nearby to the healthcare facilities.</a:t>
            </a:r>
            <a:endParaRPr lang="en-US" sz="1600" dirty="0" smtClean="0"/>
          </a:p>
          <a:p>
            <a:pPr algn="just">
              <a:lnSpc>
                <a:spcPct val="150000"/>
              </a:lnSpc>
            </a:pPr>
            <a:r>
              <a:rPr lang="en-GB" sz="1600" b="1" dirty="0" smtClean="0"/>
              <a:t>Business travellers</a:t>
            </a:r>
            <a:r>
              <a:rPr lang="en-GB" sz="1600" dirty="0" smtClean="0"/>
              <a:t>: These are the travellers visiting the region for the main purpose of business activities such as meetings promotions etc. </a:t>
            </a:r>
            <a:endParaRPr lang="en-US" sz="1600" dirty="0" smtClean="0"/>
          </a:p>
          <a:p>
            <a:pPr algn="just">
              <a:lnSpc>
                <a:spcPct val="150000"/>
              </a:lnSpc>
            </a:pPr>
            <a:r>
              <a:rPr lang="en-GB" sz="1600" b="1" dirty="0" smtClean="0"/>
              <a:t>Group travellers</a:t>
            </a:r>
            <a:r>
              <a:rPr lang="en-GB" sz="1600" dirty="0" smtClean="0"/>
              <a:t>: Residence Inn offers wider accommodation facility which is capable for big groups to stay in together. </a:t>
            </a:r>
            <a:endParaRPr lang="en-US" sz="1600" dirty="0" smtClean="0"/>
          </a:p>
          <a:p>
            <a:pPr algn="just">
              <a:lnSpc>
                <a:spcPct val="150000"/>
              </a:lnSpc>
            </a:pPr>
            <a:r>
              <a:rPr lang="en-GB" sz="1600" b="1" dirty="0" smtClean="0"/>
              <a:t>Educational travellers</a:t>
            </a:r>
            <a:r>
              <a:rPr lang="en-GB" sz="1600" dirty="0" smtClean="0"/>
              <a:t>: People who are travelling for the main purpose of acquiring education or addressing their associated activities are catered by the customers through renting facility.</a:t>
            </a:r>
            <a:endParaRPr lang="en-US" sz="1600" dirty="0" smtClean="0"/>
          </a:p>
          <a:p>
            <a:endParaRPr lang="en-US" dirty="0"/>
          </a:p>
        </p:txBody>
      </p:sp>
      <p:pic>
        <p:nvPicPr>
          <p:cNvPr id="4" name="Picture 3" descr="residenceinn_mainphoto0-4381e3965056a36_4381e43e-5056-a36a-0944f2f5e7b5f25a_8ef7ea6302ebfbef14fae837bb7b9c7d.jpg"/>
          <p:cNvPicPr>
            <a:picLocks noChangeAspect="1"/>
          </p:cNvPicPr>
          <p:nvPr/>
        </p:nvPicPr>
        <p:blipFill>
          <a:blip r:embed="rId3" cstate="print"/>
          <a:stretch>
            <a:fillRect/>
          </a:stretch>
        </p:blipFill>
        <p:spPr>
          <a:xfrm>
            <a:off x="6172200" y="2057400"/>
            <a:ext cx="2590800" cy="33909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Nature, scope and role of guest services and facilities</a:t>
            </a:r>
            <a:endParaRPr lang="en-US" b="1"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GB" sz="1600" b="1" dirty="0" smtClean="0"/>
              <a:t>Nature of guest services</a:t>
            </a:r>
            <a:r>
              <a:rPr lang="en-GB" sz="1600" dirty="0" smtClean="0"/>
              <a:t>: The facilities and services which are directly associated with the customers of the hospitality organization is known as guest services. These are the primary activities which enhances customer journey throughout their interaction with the business. Residence Inn provides diversified category of accommodation facilities for the different types of customers. This factor helps the company to accumulate higher customer satisfaction rate.</a:t>
            </a:r>
            <a:endParaRPr lang="en-US" sz="1600" dirty="0" smtClean="0"/>
          </a:p>
          <a:p>
            <a:pPr algn="just">
              <a:lnSpc>
                <a:spcPct val="150000"/>
              </a:lnSpc>
            </a:pPr>
            <a:r>
              <a:rPr lang="en-GB" sz="1600" b="1" dirty="0" smtClean="0"/>
              <a:t>Scope of guest services</a:t>
            </a:r>
            <a:r>
              <a:rPr lang="en-GB" sz="1600" dirty="0" smtClean="0"/>
              <a:t>: Guest service in the organization includes, facilitating room with different necessities, cleaning, regular maintenance and furniture and fixtures. The guest service and housekeeping department carries out these activities by keeping a checklist of every required action.</a:t>
            </a:r>
            <a:endParaRPr lang="en-US" sz="1600" dirty="0" smtClean="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Role and function of guest services</a:t>
            </a:r>
            <a:r>
              <a:rPr lang="en-US" b="1" u="sng" dirty="0" smtClean="0"/>
              <a:t/>
            </a:r>
            <a:br>
              <a:rPr lang="en-US" b="1" u="sng" dirty="0" smtClean="0"/>
            </a:br>
            <a:endParaRPr lang="en-US" dirty="0"/>
          </a:p>
        </p:txBody>
      </p:sp>
      <p:sp>
        <p:nvSpPr>
          <p:cNvPr id="3" name="Content Placeholder 2"/>
          <p:cNvSpPr>
            <a:spLocks noGrp="1"/>
          </p:cNvSpPr>
          <p:nvPr>
            <p:ph sz="quarter" idx="1"/>
          </p:nvPr>
        </p:nvSpPr>
        <p:spPr/>
        <p:txBody>
          <a:bodyPr>
            <a:normAutofit/>
          </a:bodyPr>
          <a:lstStyle/>
          <a:p>
            <a:pPr algn="just">
              <a:lnSpc>
                <a:spcPct val="150000"/>
              </a:lnSpc>
            </a:pPr>
            <a:r>
              <a:rPr lang="en-GB" sz="1600" dirty="0" smtClean="0"/>
              <a:t>Customer or guest service in the hospitality business has significant influence on the experience of the guests. </a:t>
            </a:r>
            <a:endParaRPr lang="en-US" sz="1600" dirty="0" smtClean="0"/>
          </a:p>
          <a:p>
            <a:pPr algn="just">
              <a:lnSpc>
                <a:spcPct val="150000"/>
              </a:lnSpc>
            </a:pPr>
            <a:r>
              <a:rPr lang="en-GB" sz="1600" dirty="0" smtClean="0"/>
              <a:t>First and last interaction of the customers takes place with the guest service executives of the organization. </a:t>
            </a:r>
            <a:endParaRPr lang="en-US" sz="1600" dirty="0" smtClean="0"/>
          </a:p>
          <a:p>
            <a:pPr algn="just">
              <a:lnSpc>
                <a:spcPct val="150000"/>
              </a:lnSpc>
            </a:pPr>
            <a:r>
              <a:rPr lang="en-GB" sz="1600" dirty="0" smtClean="0"/>
              <a:t>Therefore, they need to provide quality services and assistance to the guests throughout their stay. </a:t>
            </a:r>
            <a:endParaRPr lang="en-US" sz="1600" dirty="0" smtClean="0"/>
          </a:p>
          <a:p>
            <a:pPr algn="just">
              <a:lnSpc>
                <a:spcPct val="150000"/>
              </a:lnSpc>
            </a:pPr>
            <a:r>
              <a:rPr lang="en-GB" sz="1600" dirty="0" smtClean="0"/>
              <a:t>Main function of guest service is to handle customers in a friendly manner and serve their demands. </a:t>
            </a:r>
            <a:endParaRPr lang="en-US" sz="1600" dirty="0" smtClean="0"/>
          </a:p>
          <a:p>
            <a:pPr algn="just">
              <a:lnSpc>
                <a:spcPct val="150000"/>
              </a:lnSpc>
            </a:pPr>
            <a:r>
              <a:rPr lang="en-GB" sz="1600" dirty="0" smtClean="0"/>
              <a:t>This includes the every necessities asked by the customers which are included under the serving policies of the company. </a:t>
            </a:r>
            <a:endParaRPr lang="en-US" sz="1600" dirty="0" smtClean="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Importance of hospitality</a:t>
            </a:r>
            <a:endParaRPr lang="en-US" b="1"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GB" sz="1600" b="1" dirty="0" smtClean="0"/>
              <a:t>Customer satisfaction</a:t>
            </a:r>
            <a:r>
              <a:rPr lang="en-GB" sz="1600" dirty="0" smtClean="0"/>
              <a:t>: By providing better hospitality service to the guests, the organization can achieve higher customer satisfaction rate. This helps the company to retain its existing customer and attract the potential ones. Also, hospitality business is significantly influenced with the word of mouth marketing which is achieved through higher customer satisfaction</a:t>
            </a:r>
            <a:endParaRPr lang="en-US" sz="1600" dirty="0" smtClean="0"/>
          </a:p>
          <a:p>
            <a:pPr algn="just">
              <a:lnSpc>
                <a:spcPct val="150000"/>
              </a:lnSpc>
            </a:pPr>
            <a:r>
              <a:rPr lang="en-GB" sz="1600" b="1" dirty="0" smtClean="0"/>
              <a:t>Business growth</a:t>
            </a:r>
            <a:r>
              <a:rPr lang="en-GB" sz="1600" dirty="0" smtClean="0"/>
              <a:t>: Business organization catering the customers with improved and enhanced customer services helps in achieving higher growth levels. Hospitality is important for providing value added services to the guests.</a:t>
            </a:r>
            <a:endParaRPr lang="en-US" sz="1600" dirty="0" smtClean="0"/>
          </a:p>
          <a:p>
            <a:pPr algn="just">
              <a:lnSpc>
                <a:spcPct val="150000"/>
              </a:lnSpc>
            </a:pPr>
            <a:r>
              <a:rPr lang="en-GB" sz="1600" b="1" dirty="0" smtClean="0"/>
              <a:t>Higher occupancy rate</a:t>
            </a:r>
            <a:r>
              <a:rPr lang="en-GB" sz="1600" dirty="0" smtClean="0"/>
              <a:t>: While a business focuses on providing better and qualitative hospitality services to the customers, it eventually gains higher recognition in the market. This can help in increasing its occupancy rate which results in higher levels of profitability.</a:t>
            </a:r>
            <a:endParaRPr lang="en-US" sz="1600" dirty="0" smtClean="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Ways in which hotels meet guest expectations</a:t>
            </a:r>
            <a:endParaRPr lang="en-US" b="1"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GB" sz="1600" dirty="0" smtClean="0"/>
              <a:t>Residence Inn does not focus on a specific market segment.</a:t>
            </a:r>
            <a:endParaRPr lang="en-US" sz="1600" dirty="0" smtClean="0"/>
          </a:p>
          <a:p>
            <a:pPr algn="just">
              <a:lnSpc>
                <a:spcPct val="150000"/>
              </a:lnSpc>
            </a:pPr>
            <a:r>
              <a:rPr lang="en-GB" sz="1600" dirty="0" smtClean="0"/>
              <a:t> Instead, the company focused on catering the diversified customer base to hold higher market share through grabbing lucrative opportunities in the industry. </a:t>
            </a:r>
            <a:endParaRPr lang="en-US" sz="1600" dirty="0" smtClean="0"/>
          </a:p>
          <a:p>
            <a:pPr algn="just">
              <a:lnSpc>
                <a:spcPct val="150000"/>
              </a:lnSpc>
            </a:pPr>
            <a:r>
              <a:rPr lang="en-GB" sz="1600" dirty="0" smtClean="0"/>
              <a:t>Varied ranges of accommodation, food and beverages and other services are offered by the company meet the guest expectations. </a:t>
            </a:r>
            <a:endParaRPr lang="en-US" sz="1600" dirty="0" smtClean="0"/>
          </a:p>
          <a:p>
            <a:pPr algn="just">
              <a:lnSpc>
                <a:spcPct val="150000"/>
              </a:lnSpc>
            </a:pPr>
            <a:r>
              <a:rPr lang="en-GB" sz="1600" dirty="0" smtClean="0"/>
              <a:t>Premium lounges, gymnasium, swimming pool, affordable and premium staying services, delicious cuisines, private transportation, parks, gardens etc. Are the examples of services offered by Residence Inn to cater the customers with varied preference and purchasing power. </a:t>
            </a:r>
            <a:endParaRPr lang="en-US" sz="1600" dirty="0" smtClean="0"/>
          </a:p>
          <a:p>
            <a:pPr algn="just">
              <a:lnSpc>
                <a:spcPct val="150000"/>
              </a:lnSpc>
            </a:pPr>
            <a:r>
              <a:rPr lang="en-GB" sz="1600" dirty="0" smtClean="0"/>
              <a:t>Occasional discounts and promotions are also provided to the guests for maintaining profitability in every season. </a:t>
            </a:r>
            <a:endParaRPr lang="en-US" sz="1600" dirty="0" smtClean="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CONCLUSION</a:t>
            </a:r>
            <a:endParaRPr lang="en-US" b="1"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GB" sz="1600" dirty="0" smtClean="0"/>
              <a:t>From the above presentation it is concluded that hospitality industry is customer centric and generates profitability through effective guest services. </a:t>
            </a:r>
            <a:endParaRPr lang="en-US" sz="1600" dirty="0" smtClean="0"/>
          </a:p>
          <a:p>
            <a:pPr algn="just">
              <a:lnSpc>
                <a:spcPct val="150000"/>
              </a:lnSpc>
            </a:pPr>
            <a:r>
              <a:rPr lang="en-GB" sz="1600" dirty="0" smtClean="0"/>
              <a:t>Customer satisfaction plays a vital role in deciding business growth and profitability. Operative methods of Residence Inn were discussed thoroughly in the presentation. </a:t>
            </a:r>
            <a:endParaRPr lang="en-US" sz="1600" dirty="0" smtClean="0"/>
          </a:p>
          <a:p>
            <a:pPr algn="just">
              <a:lnSpc>
                <a:spcPct val="150000"/>
              </a:lnSpc>
            </a:pPr>
            <a:r>
              <a:rPr lang="en-GB" sz="1600" dirty="0" smtClean="0"/>
              <a:t>Brief overview of the company was given which has covered every necessary information regarding its functions. </a:t>
            </a:r>
            <a:endParaRPr lang="en-US" sz="1600" dirty="0" smtClean="0"/>
          </a:p>
          <a:p>
            <a:pPr algn="just">
              <a:lnSpc>
                <a:spcPct val="150000"/>
              </a:lnSpc>
            </a:pPr>
            <a:r>
              <a:rPr lang="en-GB" sz="1600" dirty="0" smtClean="0"/>
              <a:t>Further, scope, role and nature of guest service was discussed. Importance of hospitality was determined thoroughly along with the ways in which customer expectations are exceeded by the company.</a:t>
            </a:r>
            <a:endParaRPr lang="en-US" sz="1600" dirty="0" smtClean="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tx1"/>
                </a:solidFill>
              </a:rPr>
              <a:t>REFERENCES</a:t>
            </a:r>
            <a:endParaRPr lang="en-US" b="1"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GB" sz="1600" dirty="0" err="1" smtClean="0"/>
              <a:t>Davahli</a:t>
            </a:r>
            <a:r>
              <a:rPr lang="en-GB" sz="1600" dirty="0" smtClean="0"/>
              <a:t>, M.R. and et.al., 2020. The hospitality industry in the face of the COVID-19 pandemic: Current topics and research methods. </a:t>
            </a:r>
            <a:r>
              <a:rPr lang="en-US" sz="1600" i="1" dirty="0" smtClean="0"/>
              <a:t>International journal of environmental research and public health.</a:t>
            </a:r>
            <a:r>
              <a:rPr lang="en-US" sz="1600" dirty="0" smtClean="0"/>
              <a:t> 17(20). p.7366. </a:t>
            </a:r>
          </a:p>
          <a:p>
            <a:pPr algn="just">
              <a:lnSpc>
                <a:spcPct val="150000"/>
              </a:lnSpc>
            </a:pPr>
            <a:r>
              <a:rPr lang="en-GB" sz="1600" dirty="0" err="1" smtClean="0"/>
              <a:t>Meira</a:t>
            </a:r>
            <a:r>
              <a:rPr lang="en-GB" sz="1600" dirty="0" smtClean="0"/>
              <a:t>, J.V.D.S. and </a:t>
            </a:r>
            <a:r>
              <a:rPr lang="en-GB" sz="1600" dirty="0" err="1" smtClean="0"/>
              <a:t>Hancer</a:t>
            </a:r>
            <a:r>
              <a:rPr lang="en-GB" sz="1600" dirty="0" smtClean="0"/>
              <a:t>, M., 2021. Using the social exchange theory to explore the employee-organization relationship in the hospitality industry. </a:t>
            </a:r>
            <a:r>
              <a:rPr lang="en-US" sz="1600" i="1" dirty="0" smtClean="0"/>
              <a:t>International Journal of Contemporary Hospitality Management</a:t>
            </a:r>
            <a:r>
              <a:rPr lang="en-US" sz="1600" dirty="0" smtClean="0"/>
              <a:t>. 33(2). pp.670-692.</a:t>
            </a:r>
          </a:p>
          <a:p>
            <a:pPr algn="just">
              <a:lnSpc>
                <a:spcPct val="150000"/>
              </a:lnSpc>
            </a:pPr>
            <a:r>
              <a:rPr lang="en-GB" sz="1600" dirty="0" smtClean="0"/>
              <a:t>Park, J. and Min, H.K., 2020. Turnover intention in the hospitality industry: A meta-analysis. </a:t>
            </a:r>
            <a:r>
              <a:rPr lang="en-US" sz="1600" i="1" dirty="0" smtClean="0"/>
              <a:t>International Journal of Hospitality Management</a:t>
            </a:r>
            <a:r>
              <a:rPr lang="en-US" sz="1600" dirty="0" smtClean="0"/>
              <a:t>. 90. p.102599.</a:t>
            </a:r>
          </a:p>
          <a:p>
            <a:pPr algn="just">
              <a:lnSpc>
                <a:spcPct val="150000"/>
              </a:lnSpc>
            </a:pPr>
            <a:r>
              <a:rPr lang="en-GB" sz="1600" dirty="0" err="1" smtClean="0"/>
              <a:t>Rhou</a:t>
            </a:r>
            <a:r>
              <a:rPr lang="en-GB" sz="1600" dirty="0" smtClean="0"/>
              <a:t>, Y. and </a:t>
            </a:r>
            <a:r>
              <a:rPr lang="en-GB" sz="1600" dirty="0" err="1" smtClean="0"/>
              <a:t>Singal</a:t>
            </a:r>
            <a:r>
              <a:rPr lang="en-GB" sz="1600" dirty="0" smtClean="0"/>
              <a:t>, M., 2020. A review of the business case for CSR in the hospitality industry. </a:t>
            </a:r>
            <a:r>
              <a:rPr lang="en-US" sz="1600" i="1" dirty="0" smtClean="0"/>
              <a:t>International Journal of Hospitality Management</a:t>
            </a:r>
            <a:r>
              <a:rPr lang="en-US" sz="1600" dirty="0" smtClean="0"/>
              <a:t>. 84. p.102330.</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taha">
      <a:majorFont>
        <a:latin typeface="Times New Roman"/>
        <a:ea typeface=""/>
        <a:cs typeface=""/>
      </a:majorFont>
      <a:minorFont>
        <a:latin typeface="Times New Roman"/>
        <a:ea typeface=""/>
        <a:cs typeface=""/>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25</TotalTime>
  <Words>1231</Words>
  <Application>Microsoft Macintosh PowerPoint</Application>
  <PresentationFormat>On-screen Show (4:3)</PresentationFormat>
  <Paragraphs>73</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Times New Roman</vt:lpstr>
      <vt:lpstr>Wingdings</vt:lpstr>
      <vt:lpstr>Wingdings 2</vt:lpstr>
      <vt:lpstr>Oriel</vt:lpstr>
      <vt:lpstr>Presentation</vt:lpstr>
      <vt:lpstr>Table of Contents </vt:lpstr>
      <vt:lpstr>INTRODUCTION</vt:lpstr>
      <vt:lpstr>Company overview </vt:lpstr>
      <vt:lpstr>Identification of customers</vt:lpstr>
      <vt:lpstr>Nature, scope and role of guest services and facilities</vt:lpstr>
      <vt:lpstr>Role and function of guest services </vt:lpstr>
      <vt:lpstr>Importance of hospitality</vt:lpstr>
      <vt:lpstr>Ways in which hotels meet guest expectations</vt:lpstr>
      <vt:lpstr>CONCLUSION</vt:lpstr>
      <vt:lpstr>REFERENCES</vt:lpstr>
    </vt:vector>
  </TitlesOfParts>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Miqdad Dalal</dc:creator>
  <cp:lastModifiedBy>Adina Tanase</cp:lastModifiedBy>
  <cp:revision>12</cp:revision>
  <dcterms:created xsi:type="dcterms:W3CDTF">2023-02-09T17:49:24Z</dcterms:created>
  <dcterms:modified xsi:type="dcterms:W3CDTF">2023-02-10T16:45:03Z</dcterms:modified>
</cp:coreProperties>
</file>