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6" r:id="rId3"/>
    <p:sldId id="267" r:id="rId4"/>
    <p:sldId id="257" r:id="rId5"/>
    <p:sldId id="261" r:id="rId6"/>
    <p:sldId id="269" r:id="rId7"/>
    <p:sldId id="260" r:id="rId8"/>
    <p:sldId id="262" r:id="rId9"/>
    <p:sldId id="263"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4995" autoAdjust="0"/>
    <p:restoredTop sz="94660"/>
  </p:normalViewPr>
  <p:slideViewPr>
    <p:cSldViewPr snapToGrid="0">
      <p:cViewPr>
        <p:scale>
          <a:sx n="78" d="100"/>
          <a:sy n="78" d="100"/>
        </p:scale>
        <p:origin x="-850" y="-293"/>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4CE5C2-1F96-4D3F-A411-117462880091}" type="doc">
      <dgm:prSet loTypeId="urn:microsoft.com/office/officeart/2005/8/layout/matrix3" loCatId="matrix" qsTypeId="urn:microsoft.com/office/officeart/2005/8/quickstyle/simple1" qsCatId="simple" csTypeId="urn:microsoft.com/office/officeart/2005/8/colors/colorful1#3" csCatId="colorful" phldr="1"/>
      <dgm:spPr/>
      <dgm:t>
        <a:bodyPr/>
        <a:lstStyle/>
        <a:p>
          <a:endParaRPr lang="en-US"/>
        </a:p>
      </dgm:t>
    </dgm:pt>
    <dgm:pt modelId="{A5774FAF-3DDA-4D89-B330-B1BAF86583D8}">
      <dgm:prSet custT="1"/>
      <dgm:spPr/>
      <dgm:t>
        <a:bodyPr/>
        <a:lstStyle/>
        <a:p>
          <a:r>
            <a:rPr lang="en-GB" sz="1800" b="1" i="0" dirty="0">
              <a:solidFill>
                <a:schemeClr val="tx1"/>
              </a:solidFill>
            </a:rPr>
            <a:t>Strength</a:t>
          </a:r>
        </a:p>
        <a:p>
          <a:r>
            <a:rPr lang="en-GB" sz="1400" b="0" i="0" dirty="0"/>
            <a:t> Big superstore, Brand Recognition around the world, Buying power, Brand, Low price</a:t>
          </a:r>
        </a:p>
        <a:p>
          <a:r>
            <a:rPr lang="en-GB" sz="1400" b="0" i="0" dirty="0"/>
            <a:t>Huge Range of Products</a:t>
          </a:r>
          <a:endParaRPr lang="en-US" sz="1400" dirty="0"/>
        </a:p>
      </dgm:t>
    </dgm:pt>
    <dgm:pt modelId="{65B2FE00-6E80-4166-95ED-0C142C2305C5}" type="parTrans" cxnId="{DE45457E-827C-4D64-B7E7-7DA4D3B76C60}">
      <dgm:prSet/>
      <dgm:spPr/>
      <dgm:t>
        <a:bodyPr/>
        <a:lstStyle/>
        <a:p>
          <a:endParaRPr lang="en-US"/>
        </a:p>
      </dgm:t>
    </dgm:pt>
    <dgm:pt modelId="{6A442B22-C050-48DA-860C-5D73E210C8B6}" type="sibTrans" cxnId="{DE45457E-827C-4D64-B7E7-7DA4D3B76C60}">
      <dgm:prSet/>
      <dgm:spPr/>
      <dgm:t>
        <a:bodyPr/>
        <a:lstStyle/>
        <a:p>
          <a:pPr>
            <a:lnSpc>
              <a:spcPct val="100000"/>
            </a:lnSpc>
          </a:pPr>
          <a:endParaRPr lang="en-US"/>
        </a:p>
      </dgm:t>
    </dgm:pt>
    <dgm:pt modelId="{BFA89467-E75D-461D-8C12-D70743F90AF9}">
      <dgm:prSet custT="1"/>
      <dgm:spPr/>
      <dgm:t>
        <a:bodyPr/>
        <a:lstStyle/>
        <a:p>
          <a:r>
            <a:rPr lang="en-GB" sz="1800" b="1" i="0" dirty="0">
              <a:solidFill>
                <a:schemeClr val="tx1"/>
              </a:solidFill>
            </a:rPr>
            <a:t>Weakness</a:t>
          </a:r>
          <a:r>
            <a:rPr lang="en-GB" sz="1400" b="0" i="0" dirty="0"/>
            <a:t> </a:t>
          </a:r>
        </a:p>
        <a:p>
          <a:r>
            <a:rPr lang="en-GB" sz="1400" b="0" i="0" dirty="0"/>
            <a:t>not popular with suppliers, quality control products, Employees not trained, Not ethical in dealings</a:t>
          </a:r>
          <a:endParaRPr lang="en-US" sz="1400" dirty="0"/>
        </a:p>
      </dgm:t>
    </dgm:pt>
    <dgm:pt modelId="{CB2F0F4D-C939-4F4A-A9FD-9E2788F059DC}" type="parTrans" cxnId="{1C44209E-8F03-4285-901E-20DEEFF1BD60}">
      <dgm:prSet/>
      <dgm:spPr/>
      <dgm:t>
        <a:bodyPr/>
        <a:lstStyle/>
        <a:p>
          <a:endParaRPr lang="en-US"/>
        </a:p>
      </dgm:t>
    </dgm:pt>
    <dgm:pt modelId="{6576D8D1-8A0E-4043-B0A6-0138C043819C}" type="sibTrans" cxnId="{1C44209E-8F03-4285-901E-20DEEFF1BD60}">
      <dgm:prSet/>
      <dgm:spPr/>
      <dgm:t>
        <a:bodyPr/>
        <a:lstStyle/>
        <a:p>
          <a:pPr>
            <a:lnSpc>
              <a:spcPct val="100000"/>
            </a:lnSpc>
          </a:pPr>
          <a:endParaRPr lang="en-US"/>
        </a:p>
      </dgm:t>
    </dgm:pt>
    <dgm:pt modelId="{47E5FA2A-9EE5-4AD7-8FE4-F2A466B8E4FE}">
      <dgm:prSet custT="1"/>
      <dgm:spPr/>
      <dgm:t>
        <a:bodyPr/>
        <a:lstStyle/>
        <a:p>
          <a:r>
            <a:rPr lang="en-GB" sz="1800" b="1" i="0" dirty="0">
              <a:solidFill>
                <a:schemeClr val="tx1"/>
              </a:solidFill>
            </a:rPr>
            <a:t>Opportunity</a:t>
          </a:r>
          <a:r>
            <a:rPr lang="en-GB" sz="1400" b="0" i="0" dirty="0"/>
            <a:t> global expansions, improvement on dealings with suppliers, being number one supermarket, </a:t>
          </a:r>
          <a:endParaRPr lang="en-US" sz="1400" dirty="0"/>
        </a:p>
      </dgm:t>
    </dgm:pt>
    <dgm:pt modelId="{6E3A9ABB-1406-42B1-96FA-64A1E217DDC3}" type="parTrans" cxnId="{3E9E41CB-8807-45D8-90EA-8F9DFBEFAB9F}">
      <dgm:prSet/>
      <dgm:spPr/>
      <dgm:t>
        <a:bodyPr/>
        <a:lstStyle/>
        <a:p>
          <a:endParaRPr lang="en-US"/>
        </a:p>
      </dgm:t>
    </dgm:pt>
    <dgm:pt modelId="{234911EB-C814-4AE3-9737-12EF0B871DE5}" type="sibTrans" cxnId="{3E9E41CB-8807-45D8-90EA-8F9DFBEFAB9F}">
      <dgm:prSet/>
      <dgm:spPr/>
      <dgm:t>
        <a:bodyPr/>
        <a:lstStyle/>
        <a:p>
          <a:pPr>
            <a:lnSpc>
              <a:spcPct val="100000"/>
            </a:lnSpc>
          </a:pPr>
          <a:endParaRPr lang="en-US"/>
        </a:p>
      </dgm:t>
    </dgm:pt>
    <dgm:pt modelId="{BC53E3EF-6830-45EB-85B8-855F7A517489}">
      <dgm:prSet custT="1"/>
      <dgm:spPr/>
      <dgm:t>
        <a:bodyPr/>
        <a:lstStyle/>
        <a:p>
          <a:r>
            <a:rPr lang="en-GB" sz="1800" b="1" i="0" dirty="0">
              <a:solidFill>
                <a:schemeClr val="tx1"/>
              </a:solidFill>
            </a:rPr>
            <a:t>Threats</a:t>
          </a:r>
        </a:p>
        <a:p>
          <a:r>
            <a:rPr lang="en-GB" sz="1600" b="0" i="0" dirty="0"/>
            <a:t>government regulation, competitor’s, unethical marketing, loss of customers  </a:t>
          </a:r>
          <a:endParaRPr lang="en-US" sz="1600" dirty="0"/>
        </a:p>
      </dgm:t>
    </dgm:pt>
    <dgm:pt modelId="{874C3705-0560-402E-834F-C4C52581D612}" type="parTrans" cxnId="{8498C7C1-6855-492B-9693-6711347EB39A}">
      <dgm:prSet/>
      <dgm:spPr/>
      <dgm:t>
        <a:bodyPr/>
        <a:lstStyle/>
        <a:p>
          <a:endParaRPr lang="en-US"/>
        </a:p>
      </dgm:t>
    </dgm:pt>
    <dgm:pt modelId="{A72385B7-48A0-4552-BA19-99CDCD3AF6CE}" type="sibTrans" cxnId="{8498C7C1-6855-492B-9693-6711347EB39A}">
      <dgm:prSet/>
      <dgm:spPr/>
      <dgm:t>
        <a:bodyPr/>
        <a:lstStyle/>
        <a:p>
          <a:endParaRPr lang="en-US"/>
        </a:p>
      </dgm:t>
    </dgm:pt>
    <dgm:pt modelId="{D2253414-22B2-4FCF-843D-140D9426D4EA}" type="pres">
      <dgm:prSet presAssocID="{DD4CE5C2-1F96-4D3F-A411-117462880091}" presName="matrix" presStyleCnt="0">
        <dgm:presLayoutVars>
          <dgm:chMax val="1"/>
          <dgm:dir/>
          <dgm:resizeHandles val="exact"/>
        </dgm:presLayoutVars>
      </dgm:prSet>
      <dgm:spPr/>
      <dgm:t>
        <a:bodyPr/>
        <a:lstStyle/>
        <a:p>
          <a:endParaRPr lang="en-US"/>
        </a:p>
      </dgm:t>
    </dgm:pt>
    <dgm:pt modelId="{FE03E549-4B0C-41F8-A564-0523033093A1}" type="pres">
      <dgm:prSet presAssocID="{DD4CE5C2-1F96-4D3F-A411-117462880091}" presName="diamond" presStyleLbl="bgShp" presStyleIdx="0" presStyleCnt="1"/>
      <dgm:spPr/>
      <dgm:t>
        <a:bodyPr/>
        <a:lstStyle/>
        <a:p>
          <a:endParaRPr lang="en-US"/>
        </a:p>
      </dgm:t>
    </dgm:pt>
    <dgm:pt modelId="{E302CCEE-A586-4350-A87E-C64C82216B9E}" type="pres">
      <dgm:prSet presAssocID="{DD4CE5C2-1F96-4D3F-A411-117462880091}" presName="quad1" presStyleLbl="node1" presStyleIdx="0" presStyleCnt="4">
        <dgm:presLayoutVars>
          <dgm:chMax val="0"/>
          <dgm:chPref val="0"/>
          <dgm:bulletEnabled val="1"/>
        </dgm:presLayoutVars>
      </dgm:prSet>
      <dgm:spPr/>
      <dgm:t>
        <a:bodyPr/>
        <a:lstStyle/>
        <a:p>
          <a:endParaRPr lang="en-US"/>
        </a:p>
      </dgm:t>
    </dgm:pt>
    <dgm:pt modelId="{E101A7A3-D242-463D-8456-4B2C1D87011F}" type="pres">
      <dgm:prSet presAssocID="{DD4CE5C2-1F96-4D3F-A411-117462880091}" presName="quad2" presStyleLbl="node1" presStyleIdx="1" presStyleCnt="4">
        <dgm:presLayoutVars>
          <dgm:chMax val="0"/>
          <dgm:chPref val="0"/>
          <dgm:bulletEnabled val="1"/>
        </dgm:presLayoutVars>
      </dgm:prSet>
      <dgm:spPr/>
      <dgm:t>
        <a:bodyPr/>
        <a:lstStyle/>
        <a:p>
          <a:endParaRPr lang="en-US"/>
        </a:p>
      </dgm:t>
    </dgm:pt>
    <dgm:pt modelId="{A9320FE3-F07C-416B-9EA7-33579F08A9BC}" type="pres">
      <dgm:prSet presAssocID="{DD4CE5C2-1F96-4D3F-A411-117462880091}" presName="quad3" presStyleLbl="node1" presStyleIdx="2" presStyleCnt="4">
        <dgm:presLayoutVars>
          <dgm:chMax val="0"/>
          <dgm:chPref val="0"/>
          <dgm:bulletEnabled val="1"/>
        </dgm:presLayoutVars>
      </dgm:prSet>
      <dgm:spPr/>
      <dgm:t>
        <a:bodyPr/>
        <a:lstStyle/>
        <a:p>
          <a:endParaRPr lang="en-US"/>
        </a:p>
      </dgm:t>
    </dgm:pt>
    <dgm:pt modelId="{04C99DE5-2BA4-4B56-8E9E-DDBA74F494F0}" type="pres">
      <dgm:prSet presAssocID="{DD4CE5C2-1F96-4D3F-A411-117462880091}" presName="quad4" presStyleLbl="node1" presStyleIdx="3" presStyleCnt="4">
        <dgm:presLayoutVars>
          <dgm:chMax val="0"/>
          <dgm:chPref val="0"/>
          <dgm:bulletEnabled val="1"/>
        </dgm:presLayoutVars>
      </dgm:prSet>
      <dgm:spPr/>
      <dgm:t>
        <a:bodyPr/>
        <a:lstStyle/>
        <a:p>
          <a:endParaRPr lang="en-US"/>
        </a:p>
      </dgm:t>
    </dgm:pt>
  </dgm:ptLst>
  <dgm:cxnLst>
    <dgm:cxn modelId="{DE45457E-827C-4D64-B7E7-7DA4D3B76C60}" srcId="{DD4CE5C2-1F96-4D3F-A411-117462880091}" destId="{A5774FAF-3DDA-4D89-B330-B1BAF86583D8}" srcOrd="0" destOrd="0" parTransId="{65B2FE00-6E80-4166-95ED-0C142C2305C5}" sibTransId="{6A442B22-C050-48DA-860C-5D73E210C8B6}"/>
    <dgm:cxn modelId="{A1701F4C-F057-4656-9E93-F105BC7EB8ED}" type="presOf" srcId="{DD4CE5C2-1F96-4D3F-A411-117462880091}" destId="{D2253414-22B2-4FCF-843D-140D9426D4EA}" srcOrd="0" destOrd="0" presId="urn:microsoft.com/office/officeart/2005/8/layout/matrix3"/>
    <dgm:cxn modelId="{1C44209E-8F03-4285-901E-20DEEFF1BD60}" srcId="{DD4CE5C2-1F96-4D3F-A411-117462880091}" destId="{BFA89467-E75D-461D-8C12-D70743F90AF9}" srcOrd="1" destOrd="0" parTransId="{CB2F0F4D-C939-4F4A-A9FD-9E2788F059DC}" sibTransId="{6576D8D1-8A0E-4043-B0A6-0138C043819C}"/>
    <dgm:cxn modelId="{ABE99870-88B3-4462-9D72-059DF90EAFA8}" type="presOf" srcId="{BFA89467-E75D-461D-8C12-D70743F90AF9}" destId="{E101A7A3-D242-463D-8456-4B2C1D87011F}" srcOrd="0" destOrd="0" presId="urn:microsoft.com/office/officeart/2005/8/layout/matrix3"/>
    <dgm:cxn modelId="{233214D9-8ABF-4E02-AFBE-55327469AFC0}" type="presOf" srcId="{A5774FAF-3DDA-4D89-B330-B1BAF86583D8}" destId="{E302CCEE-A586-4350-A87E-C64C82216B9E}" srcOrd="0" destOrd="0" presId="urn:microsoft.com/office/officeart/2005/8/layout/matrix3"/>
    <dgm:cxn modelId="{8498C7C1-6855-492B-9693-6711347EB39A}" srcId="{DD4CE5C2-1F96-4D3F-A411-117462880091}" destId="{BC53E3EF-6830-45EB-85B8-855F7A517489}" srcOrd="3" destOrd="0" parTransId="{874C3705-0560-402E-834F-C4C52581D612}" sibTransId="{A72385B7-48A0-4552-BA19-99CDCD3AF6CE}"/>
    <dgm:cxn modelId="{B23BA436-E6F6-46A1-BA8E-FCC5D3C9707C}" type="presOf" srcId="{47E5FA2A-9EE5-4AD7-8FE4-F2A466B8E4FE}" destId="{A9320FE3-F07C-416B-9EA7-33579F08A9BC}" srcOrd="0" destOrd="0" presId="urn:microsoft.com/office/officeart/2005/8/layout/matrix3"/>
    <dgm:cxn modelId="{B76A1038-E782-4A6F-8A57-3A68472B7C94}" type="presOf" srcId="{BC53E3EF-6830-45EB-85B8-855F7A517489}" destId="{04C99DE5-2BA4-4B56-8E9E-DDBA74F494F0}" srcOrd="0" destOrd="0" presId="urn:microsoft.com/office/officeart/2005/8/layout/matrix3"/>
    <dgm:cxn modelId="{3E9E41CB-8807-45D8-90EA-8F9DFBEFAB9F}" srcId="{DD4CE5C2-1F96-4D3F-A411-117462880091}" destId="{47E5FA2A-9EE5-4AD7-8FE4-F2A466B8E4FE}" srcOrd="2" destOrd="0" parTransId="{6E3A9ABB-1406-42B1-96FA-64A1E217DDC3}" sibTransId="{234911EB-C814-4AE3-9737-12EF0B871DE5}"/>
    <dgm:cxn modelId="{4B6719AF-4FFF-4C35-8CCA-8A43070416A3}" type="presParOf" srcId="{D2253414-22B2-4FCF-843D-140D9426D4EA}" destId="{FE03E549-4B0C-41F8-A564-0523033093A1}" srcOrd="0" destOrd="0" presId="urn:microsoft.com/office/officeart/2005/8/layout/matrix3"/>
    <dgm:cxn modelId="{462E1F66-6478-454C-AC26-3BBF96991ADC}" type="presParOf" srcId="{D2253414-22B2-4FCF-843D-140D9426D4EA}" destId="{E302CCEE-A586-4350-A87E-C64C82216B9E}" srcOrd="1" destOrd="0" presId="urn:microsoft.com/office/officeart/2005/8/layout/matrix3"/>
    <dgm:cxn modelId="{93BF6CDB-C46F-4C08-90EA-4FBE32B74180}" type="presParOf" srcId="{D2253414-22B2-4FCF-843D-140D9426D4EA}" destId="{E101A7A3-D242-463D-8456-4B2C1D87011F}" srcOrd="2" destOrd="0" presId="urn:microsoft.com/office/officeart/2005/8/layout/matrix3"/>
    <dgm:cxn modelId="{EA71FDCE-1BDF-4686-BC67-0827E2B11491}" type="presParOf" srcId="{D2253414-22B2-4FCF-843D-140D9426D4EA}" destId="{A9320FE3-F07C-416B-9EA7-33579F08A9BC}" srcOrd="3" destOrd="0" presId="urn:microsoft.com/office/officeart/2005/8/layout/matrix3"/>
    <dgm:cxn modelId="{84CCA03F-C776-4363-B945-DCC2F280E762}" type="presParOf" srcId="{D2253414-22B2-4FCF-843D-140D9426D4EA}" destId="{04C99DE5-2BA4-4B56-8E9E-DDBA74F494F0}" srcOrd="4" destOrd="0" presId="urn:microsoft.com/office/officeart/2005/8/layout/matrix3"/>
  </dgm:cxnLst>
  <dgm:bg/>
  <dgm:whole/>
</dgm:dataModel>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pPr/>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pPr/>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pPr/>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pPr/>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pPr/>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pPr/>
              <a:t>3/25/2020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pPr/>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pPr/>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pPr/>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pPr/>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pPr/>
              <a:t>3/25/2020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pPr/>
              <a:t>3/25/2020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2E911EF-80F5-4781-A4DF-44EFAF242F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xmlns="" id="{B0A2A734-17E4-44D5-9630-D54D6AF7466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10000"/>
            <a:extLst>
              <a:ext uri="{28A0092B-C50C-407E-A947-70E740481C1C}">
                <a14:useLocalDpi xmlns:a14="http://schemas.microsoft.com/office/drawing/2010/main" xmlns=""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xmlns="" id="{EFFB5C33-24B2-4764-BDBD-4C10A21DB1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xmlns="" id="{FEB601E2-EFED-4313-BEE4-9E27B94FC67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xmlns="" val="0"/>
              </a:ext>
            </a:extLst>
          </a:blip>
          <a:stretch>
            <a:fillRect/>
          </a:stretch>
        </p:blipFill>
        <p:spPr>
          <a:xfrm>
            <a:off x="0" y="4242852"/>
            <a:ext cx="9110541" cy="246557"/>
          </a:xfrm>
          <a:prstGeom prst="rect">
            <a:avLst/>
          </a:prstGeom>
        </p:spPr>
      </p:pic>
      <p:sp>
        <p:nvSpPr>
          <p:cNvPr id="16" name="Rectangle 15">
            <a:extLst>
              <a:ext uri="{FF2B5EF4-FFF2-40B4-BE49-F238E27FC236}">
                <a16:creationId xmlns:a16="http://schemas.microsoft.com/office/drawing/2014/main" xmlns="" id="{1425DB5A-CEE1-4EE1-8C4A-689E49D354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1C9BBD5D-D646-464A-AC1E-1AF533B7AE20}"/>
              </a:ext>
            </a:extLst>
          </p:cNvPr>
          <p:cNvSpPr>
            <a:spLocks noGrp="1"/>
          </p:cNvSpPr>
          <p:nvPr>
            <p:ph type="ctrTitle"/>
          </p:nvPr>
        </p:nvSpPr>
        <p:spPr>
          <a:xfrm>
            <a:off x="840510" y="2733709"/>
            <a:ext cx="7657792" cy="1373070"/>
          </a:xfrm>
        </p:spPr>
        <p:txBody>
          <a:bodyPr>
            <a:normAutofit/>
          </a:bodyPr>
          <a:lstStyle/>
          <a:p>
            <a:r>
              <a:rPr lang="en-US" sz="3600" dirty="0">
                <a:solidFill>
                  <a:srgbClr val="FFFFFF"/>
                </a:solidFill>
              </a:rPr>
              <a:t>Understanding &amp; Engaging in the Customer Experience</a:t>
            </a:r>
            <a:endParaRPr lang="en-GB" sz="3600" dirty="0">
              <a:solidFill>
                <a:srgbClr val="FFFFFF"/>
              </a:solidFill>
            </a:endParaRPr>
          </a:p>
        </p:txBody>
      </p:sp>
      <p:sp>
        <p:nvSpPr>
          <p:cNvPr id="3" name="Subtitle 2">
            <a:extLst>
              <a:ext uri="{FF2B5EF4-FFF2-40B4-BE49-F238E27FC236}">
                <a16:creationId xmlns:a16="http://schemas.microsoft.com/office/drawing/2014/main" xmlns="" id="{47A80D3A-924B-4301-8CB1-BD59847F13DF}"/>
              </a:ext>
            </a:extLst>
          </p:cNvPr>
          <p:cNvSpPr>
            <a:spLocks noGrp="1"/>
          </p:cNvSpPr>
          <p:nvPr>
            <p:ph type="subTitle" idx="1"/>
          </p:nvPr>
        </p:nvSpPr>
        <p:spPr>
          <a:xfrm>
            <a:off x="1194149" y="4394040"/>
            <a:ext cx="7304152" cy="790804"/>
          </a:xfrm>
        </p:spPr>
        <p:txBody>
          <a:bodyPr>
            <a:normAutofit/>
          </a:bodyPr>
          <a:lstStyle/>
          <a:p>
            <a:r>
              <a:rPr lang="en-GB" sz="3600" dirty="0" smtClean="0"/>
              <a:t>Student:  </a:t>
            </a:r>
            <a:r>
              <a:rPr lang="en-GB" sz="3600" dirty="0" err="1" smtClean="0"/>
              <a:t>Akhter</a:t>
            </a:r>
            <a:r>
              <a:rPr lang="en-GB" sz="3600" dirty="0" smtClean="0"/>
              <a:t> </a:t>
            </a:r>
            <a:r>
              <a:rPr lang="en-GB" sz="3600" dirty="0"/>
              <a:t>Ali (1711149)</a:t>
            </a:r>
          </a:p>
        </p:txBody>
      </p:sp>
      <p:sp>
        <p:nvSpPr>
          <p:cNvPr id="9" name="Subtitle 2">
            <a:extLst>
              <a:ext uri="{FF2B5EF4-FFF2-40B4-BE49-F238E27FC236}">
                <a16:creationId xmlns:a16="http://schemas.microsoft.com/office/drawing/2014/main" xmlns="" id="{47A80D3A-924B-4301-8CB1-BD59847F13DF}"/>
              </a:ext>
            </a:extLst>
          </p:cNvPr>
          <p:cNvSpPr txBox="1">
            <a:spLocks/>
          </p:cNvSpPr>
          <p:nvPr/>
        </p:nvSpPr>
        <p:spPr>
          <a:xfrm>
            <a:off x="1171451" y="5227376"/>
            <a:ext cx="7304152" cy="790804"/>
          </a:xfrm>
          <a:prstGeom prst="rect">
            <a:avLst/>
          </a:prstGeom>
        </p:spPr>
        <p:txBody>
          <a:bodyPr vert="horz" lIns="91440" tIns="45720" rIns="91440" bIns="45720" rtlCol="0">
            <a:normAutofit/>
          </a:bodyPr>
          <a:lstStyle/>
          <a:p>
            <a:pPr marL="0" marR="0" lvl="0" indent="0" algn="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Lecturer:  </a:t>
            </a:r>
            <a:r>
              <a:rPr kumimoji="0" lang="en-GB" sz="2400" b="0" i="0" u="none" strike="noStrike" kern="1200" cap="none" spc="0" normalizeH="0" baseline="0" noProof="0" dirty="0" err="1" smtClean="0">
                <a:ln>
                  <a:noFill/>
                </a:ln>
                <a:solidFill>
                  <a:schemeClr val="tx1"/>
                </a:solidFill>
                <a:effectLst/>
                <a:uLnTx/>
                <a:uFillTx/>
                <a:latin typeface="+mn-lt"/>
                <a:ea typeface="+mn-ea"/>
                <a:cs typeface="+mn-cs"/>
              </a:rPr>
              <a:t>Olu</a:t>
            </a:r>
            <a:r>
              <a:rPr kumimoji="0" lang="en-GB" sz="24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2400" b="0" i="0" u="none" strike="noStrike" kern="1200" cap="none" spc="0" normalizeH="0" baseline="0" noProof="0" dirty="0" err="1" smtClean="0">
                <a:ln>
                  <a:noFill/>
                </a:ln>
                <a:solidFill>
                  <a:schemeClr val="tx1"/>
                </a:solidFill>
                <a:effectLst/>
                <a:uLnTx/>
                <a:uFillTx/>
                <a:latin typeface="+mn-lt"/>
                <a:ea typeface="+mn-ea"/>
                <a:cs typeface="+mn-cs"/>
              </a:rPr>
              <a:t>Adegbite</a:t>
            </a:r>
            <a:endParaRPr kumimoji="0" lang="en-GB" sz="36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xmlns="" val="1129797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the Subject </a:t>
            </a:r>
            <a:endParaRPr lang="en-US" dirty="0"/>
          </a:p>
        </p:txBody>
      </p:sp>
      <p:sp>
        <p:nvSpPr>
          <p:cNvPr id="4" name="Rectangle 3">
            <a:extLst>
              <a:ext uri="{FF2B5EF4-FFF2-40B4-BE49-F238E27FC236}">
                <a16:creationId xmlns:a16="http://schemas.microsoft.com/office/drawing/2014/main" xmlns="" id="{12DBDC52-061C-42F3-AE9E-011C2EB341A2}"/>
              </a:ext>
            </a:extLst>
          </p:cNvPr>
          <p:cNvSpPr/>
          <p:nvPr/>
        </p:nvSpPr>
        <p:spPr>
          <a:xfrm>
            <a:off x="676515" y="2360255"/>
            <a:ext cx="4294319" cy="4109779"/>
          </a:xfrm>
          <a:prstGeom prst="rect">
            <a:avLst/>
          </a:prstGeom>
        </p:spPr>
        <p:txBody>
          <a:bodyPr wrap="square">
            <a:spAutoFit/>
          </a:bodyPr>
          <a:lstStyle/>
          <a:p>
            <a:pPr algn="just">
              <a:lnSpc>
                <a:spcPct val="150000"/>
              </a:lnSpc>
              <a:spcAft>
                <a:spcPts val="1000"/>
              </a:spcAft>
            </a:pPr>
            <a:r>
              <a:rPr lang="en-GB" sz="1600" dirty="0" smtClean="0"/>
              <a:t>In order to understand Customer Relationship, Customer Experience, Ethical Marketing, Sustainable Marketing and the relationship between them all, it is important to find the definition of each in the context of CUSTOMER RELATIONSHIP MANAGEMENT (CRM). Once the definition and parameter has been agreed the actual research for the report on ‘</a:t>
            </a:r>
            <a:r>
              <a:rPr lang="en-US" sz="1600" dirty="0" smtClean="0"/>
              <a:t>Understanding &amp; Engaging in the Customer Experience’ of </a:t>
            </a:r>
            <a:r>
              <a:rPr lang="en-GB" sz="1600" dirty="0" smtClean="0"/>
              <a:t>popular UK supermarkets can begin.</a:t>
            </a:r>
            <a:endParaRPr lang="en-US" sz="1600" dirty="0" smtClean="0"/>
          </a:p>
        </p:txBody>
      </p:sp>
      <p:sp>
        <p:nvSpPr>
          <p:cNvPr id="5" name="Content Placeholder 2">
            <a:extLst>
              <a:ext uri="{FF2B5EF4-FFF2-40B4-BE49-F238E27FC236}">
                <a16:creationId xmlns:a16="http://schemas.microsoft.com/office/drawing/2014/main" xmlns="" id="{603DC07A-B8E3-40BC-842D-2F3727F95C57}"/>
              </a:ext>
            </a:extLst>
          </p:cNvPr>
          <p:cNvSpPr>
            <a:spLocks noGrp="1"/>
          </p:cNvSpPr>
          <p:nvPr>
            <p:ph idx="1"/>
          </p:nvPr>
        </p:nvSpPr>
        <p:spPr>
          <a:xfrm>
            <a:off x="5496127" y="2541154"/>
            <a:ext cx="6286387" cy="3599316"/>
          </a:xfrm>
          <a:solidFill>
            <a:schemeClr val="accent6">
              <a:lumMod val="75000"/>
            </a:schemeClr>
          </a:solidFill>
        </p:spPr>
        <p:txBody>
          <a:bodyPr>
            <a:normAutofit fontScale="70000" lnSpcReduction="20000"/>
          </a:bodyPr>
          <a:lstStyle/>
          <a:p>
            <a:pPr>
              <a:lnSpc>
                <a:spcPct val="160000"/>
              </a:lnSpc>
            </a:pPr>
            <a:r>
              <a:rPr lang="en-GB" sz="2800" dirty="0"/>
              <a:t>What is CRM and why is it important?</a:t>
            </a:r>
            <a:endParaRPr lang="en-US" sz="2800" dirty="0"/>
          </a:p>
          <a:p>
            <a:pPr>
              <a:lnSpc>
                <a:spcPct val="160000"/>
              </a:lnSpc>
            </a:pPr>
            <a:r>
              <a:rPr lang="en-GB" sz="2800" dirty="0"/>
              <a:t>Understanding Customer Relationship and Experience</a:t>
            </a:r>
            <a:endParaRPr lang="en-US" sz="2800" dirty="0"/>
          </a:p>
          <a:p>
            <a:pPr>
              <a:lnSpc>
                <a:spcPct val="160000"/>
              </a:lnSpc>
            </a:pPr>
            <a:r>
              <a:rPr lang="en-GB" sz="2800" dirty="0"/>
              <a:t>What is Ethical Marketing?</a:t>
            </a:r>
          </a:p>
          <a:p>
            <a:pPr>
              <a:lnSpc>
                <a:spcPct val="160000"/>
              </a:lnSpc>
            </a:pPr>
            <a:r>
              <a:rPr lang="en-GB" sz="2800" dirty="0"/>
              <a:t>What is Sustainable Marketing?</a:t>
            </a:r>
            <a:endParaRPr lang="en-US" sz="2800" dirty="0"/>
          </a:p>
          <a:p>
            <a:pPr>
              <a:lnSpc>
                <a:spcPct val="160000"/>
              </a:lnSpc>
            </a:pPr>
            <a:r>
              <a:rPr lang="en-GB" sz="2800" dirty="0"/>
              <a:t>Ethics and Sustainability issues of popular UK supermarkets</a:t>
            </a:r>
            <a:endParaRPr lang="en-US" sz="2800"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b="1" dirty="0" smtClean="0">
                <a:latin typeface="Arial" panose="020B0604020202020204" pitchFamily="34" charset="0"/>
                <a:cs typeface="Arial" panose="020B0604020202020204" pitchFamily="34" charset="0"/>
              </a:rPr>
              <a:t>Customer </a:t>
            </a:r>
            <a:r>
              <a:rPr lang="en-GB" b="1" dirty="0" smtClean="0">
                <a:latin typeface="Arial" panose="020B0604020202020204" pitchFamily="34" charset="0"/>
                <a:cs typeface="Arial" panose="020B0604020202020204" pitchFamily="34" charset="0"/>
              </a:rPr>
              <a:t>experience</a:t>
            </a:r>
            <a:endParaRPr lang="en-US" dirty="0"/>
          </a:p>
        </p:txBody>
      </p:sp>
      <p:sp>
        <p:nvSpPr>
          <p:cNvPr id="6" name="Rectangle 5">
            <a:extLst>
              <a:ext uri="{FF2B5EF4-FFF2-40B4-BE49-F238E27FC236}">
                <a16:creationId xmlns:a16="http://schemas.microsoft.com/office/drawing/2014/main" xmlns="" id="{12DBDC52-061C-42F3-AE9E-011C2EB341A2}"/>
              </a:ext>
            </a:extLst>
          </p:cNvPr>
          <p:cNvSpPr/>
          <p:nvPr/>
        </p:nvSpPr>
        <p:spPr>
          <a:xfrm>
            <a:off x="676515" y="2360255"/>
            <a:ext cx="4576421" cy="4154984"/>
          </a:xfrm>
          <a:prstGeom prst="rect">
            <a:avLst/>
          </a:prstGeom>
        </p:spPr>
        <p:txBody>
          <a:bodyPr wrap="square">
            <a:spAutoFit/>
          </a:bodyPr>
          <a:lstStyle/>
          <a:p>
            <a:pPr>
              <a:lnSpc>
                <a:spcPct val="150000"/>
              </a:lnSpc>
            </a:pPr>
            <a:r>
              <a:rPr lang="en-US" sz="1600" dirty="0" smtClean="0"/>
              <a:t>Customer Experience is a construct of many dimensions, and mainly viewed from two perspectives. The </a:t>
            </a:r>
            <a:r>
              <a:rPr lang="en-US" sz="1600" dirty="0" smtClean="0"/>
              <a:t>‘Customer’ </a:t>
            </a:r>
            <a:r>
              <a:rPr lang="en-US" sz="1600" dirty="0" smtClean="0"/>
              <a:t>perspective (Schmitt, 2011</a:t>
            </a:r>
            <a:r>
              <a:rPr lang="en-US" sz="1600" dirty="0" smtClean="0"/>
              <a:t>) which identifies customer needs and expectations, </a:t>
            </a:r>
            <a:r>
              <a:rPr lang="en-US" sz="1600" dirty="0" smtClean="0"/>
              <a:t>and </a:t>
            </a:r>
            <a:r>
              <a:rPr lang="en-US" sz="1600" dirty="0" smtClean="0"/>
              <a:t>the ‘Firm’ </a:t>
            </a:r>
            <a:r>
              <a:rPr lang="en-US" sz="1600" dirty="0" smtClean="0"/>
              <a:t>perspective (Berry et al, 2002</a:t>
            </a:r>
            <a:r>
              <a:rPr lang="en-US" sz="1600" dirty="0" smtClean="0"/>
              <a:t>) which </a:t>
            </a:r>
            <a:r>
              <a:rPr lang="en-US" sz="1600" dirty="0" err="1" smtClean="0"/>
              <a:t>endevours</a:t>
            </a:r>
            <a:r>
              <a:rPr lang="en-US" sz="1600" dirty="0" smtClean="0"/>
              <a:t> to meet the needs whilst making a profit. </a:t>
            </a:r>
            <a:r>
              <a:rPr lang="en-US" sz="1600" dirty="0" smtClean="0"/>
              <a:t>Successful merging of the two perspectives can lead to a co-creation perspective (Chandler and </a:t>
            </a:r>
            <a:r>
              <a:rPr lang="en-US" sz="1600" dirty="0" err="1" smtClean="0"/>
              <a:t>Lusch</a:t>
            </a:r>
            <a:r>
              <a:rPr lang="en-US" sz="1600" dirty="0" smtClean="0"/>
              <a:t>, 2015</a:t>
            </a:r>
            <a:r>
              <a:rPr lang="en-US" sz="1600" dirty="0" smtClean="0"/>
              <a:t>) where the customer indirectly influences Firm policy.</a:t>
            </a:r>
            <a:endParaRPr lang="en-US" sz="1600" dirty="0"/>
          </a:p>
        </p:txBody>
      </p:sp>
      <p:pic>
        <p:nvPicPr>
          <p:cNvPr id="1026" name="Picture 2" descr="Image result for customer experience firm and customer perspective"/>
          <p:cNvPicPr>
            <a:picLocks noChangeAspect="1" noChangeArrowheads="1"/>
          </p:cNvPicPr>
          <p:nvPr/>
        </p:nvPicPr>
        <p:blipFill>
          <a:blip r:embed="rId2"/>
          <a:srcRect/>
          <a:stretch>
            <a:fillRect/>
          </a:stretch>
        </p:blipFill>
        <p:spPr bwMode="auto">
          <a:xfrm>
            <a:off x="5634083" y="2431915"/>
            <a:ext cx="6010096" cy="371596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DF5213-1C78-413D-B93B-D67D3B12CE72}"/>
              </a:ext>
            </a:extLst>
          </p:cNvPr>
          <p:cNvSpPr>
            <a:spLocks noGrp="1"/>
          </p:cNvSpPr>
          <p:nvPr>
            <p:ph type="title"/>
          </p:nvPr>
        </p:nvSpPr>
        <p:spPr/>
        <p:txBody>
          <a:bodyPr/>
          <a:lstStyle/>
          <a:p>
            <a:r>
              <a:rPr lang="en-GB" dirty="0" smtClean="0"/>
              <a:t>Ethical Comparison Rating</a:t>
            </a:r>
            <a:endParaRPr lang="en-GB" dirty="0"/>
          </a:p>
        </p:txBody>
      </p:sp>
      <p:sp>
        <p:nvSpPr>
          <p:cNvPr id="5" name="Rectangle 4">
            <a:extLst>
              <a:ext uri="{FF2B5EF4-FFF2-40B4-BE49-F238E27FC236}">
                <a16:creationId xmlns:a16="http://schemas.microsoft.com/office/drawing/2014/main" xmlns="" id="{12DBDC52-061C-42F3-AE9E-011C2EB341A2}"/>
              </a:ext>
            </a:extLst>
          </p:cNvPr>
          <p:cNvSpPr/>
          <p:nvPr/>
        </p:nvSpPr>
        <p:spPr>
          <a:xfrm>
            <a:off x="676515" y="2360254"/>
            <a:ext cx="4294319" cy="4042132"/>
          </a:xfrm>
          <a:prstGeom prst="rect">
            <a:avLst/>
          </a:prstGeom>
        </p:spPr>
        <p:txBody>
          <a:bodyPr wrap="square">
            <a:spAutoFit/>
          </a:bodyPr>
          <a:lstStyle/>
          <a:p>
            <a:pPr algn="just">
              <a:lnSpc>
                <a:spcPct val="150000"/>
              </a:lnSpc>
              <a:spcAft>
                <a:spcPts val="1000"/>
              </a:spcAft>
            </a:pPr>
            <a:r>
              <a:rPr lang="en-GB" sz="1600" dirty="0" smtClean="0"/>
              <a:t>In order to improve the organisations CRM, it is important to know its current position and policy, with the position and policy of other competitive organisations within the same market.</a:t>
            </a:r>
          </a:p>
          <a:p>
            <a:pPr algn="just">
              <a:lnSpc>
                <a:spcPct val="150000"/>
              </a:lnSpc>
              <a:spcAft>
                <a:spcPts val="1000"/>
              </a:spcAft>
            </a:pPr>
            <a:r>
              <a:rPr lang="en-GB" sz="1600" dirty="0" smtClean="0"/>
              <a:t>ASDA’s Ethics and sustainability was compared to some of its competitors and area’s of weakness and improvements were identified.</a:t>
            </a:r>
          </a:p>
          <a:p>
            <a:pPr algn="just">
              <a:lnSpc>
                <a:spcPct val="150000"/>
              </a:lnSpc>
              <a:spcAft>
                <a:spcPts val="1000"/>
              </a:spcAft>
            </a:pPr>
            <a:r>
              <a:rPr lang="en-GB" sz="1600" dirty="0" smtClean="0"/>
              <a:t> </a:t>
            </a:r>
            <a:endParaRPr lang="en-US" sz="1600" dirty="0" smtClean="0"/>
          </a:p>
        </p:txBody>
      </p:sp>
      <p:pic>
        <p:nvPicPr>
          <p:cNvPr id="7" name="Picture 3">
            <a:extLst>
              <a:ext uri="{FF2B5EF4-FFF2-40B4-BE49-F238E27FC236}">
                <a16:creationId xmlns:a16="http://schemas.microsoft.com/office/drawing/2014/main" xmlns="" id="{357CC867-42B8-4EE2-85FC-498F72F1C310}"/>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l="20203" t="29289" r="21437" b="19803"/>
          <a:stretch>
            <a:fillRect/>
          </a:stretch>
        </p:blipFill>
        <p:spPr bwMode="auto">
          <a:xfrm rot="561765">
            <a:off x="5485786" y="2371096"/>
            <a:ext cx="3589838" cy="1924051"/>
          </a:xfrm>
          <a:prstGeom prst="rect">
            <a:avLst/>
          </a:prstGeom>
          <a:noFill/>
          <a:ln w="9525" algn="in">
            <a:solidFill>
              <a:srgbClr val="FFFFFF"/>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9" name="Picture 4">
            <a:extLst>
              <a:ext uri="{FF2B5EF4-FFF2-40B4-BE49-F238E27FC236}">
                <a16:creationId xmlns:a16="http://schemas.microsoft.com/office/drawing/2014/main" xmlns="" id="{9AD4818A-312C-49C3-8796-89FE836E1AF5}"/>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l="20203" t="32776" r="21437" b="28171"/>
          <a:stretch>
            <a:fillRect/>
          </a:stretch>
        </p:blipFill>
        <p:spPr bwMode="auto">
          <a:xfrm>
            <a:off x="5495515" y="3452494"/>
            <a:ext cx="3589838" cy="1541850"/>
          </a:xfrm>
          <a:prstGeom prst="rect">
            <a:avLst/>
          </a:prstGeom>
          <a:noFill/>
          <a:ln w="9525" algn="in">
            <a:solidFill>
              <a:srgbClr val="FFFFFF"/>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10" name="Picture 5">
            <a:extLst>
              <a:ext uri="{FF2B5EF4-FFF2-40B4-BE49-F238E27FC236}">
                <a16:creationId xmlns:a16="http://schemas.microsoft.com/office/drawing/2014/main" xmlns="" id="{87774E95-B16C-42DF-87A6-D48DF8486043}"/>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l="20203" t="31381" r="21437" b="17711"/>
          <a:stretch>
            <a:fillRect/>
          </a:stretch>
        </p:blipFill>
        <p:spPr bwMode="auto">
          <a:xfrm rot="21143094">
            <a:off x="5466207" y="4306899"/>
            <a:ext cx="3528645" cy="1924050"/>
          </a:xfrm>
          <a:prstGeom prst="rect">
            <a:avLst/>
          </a:prstGeom>
          <a:noFill/>
          <a:ln w="9525" algn="in">
            <a:solidFill>
              <a:srgbClr val="FFFFFF"/>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pic>
      <p:pic>
        <p:nvPicPr>
          <p:cNvPr id="11" name="Picture 6">
            <a:extLst>
              <a:ext uri="{FF2B5EF4-FFF2-40B4-BE49-F238E27FC236}">
                <a16:creationId xmlns:a16="http://schemas.microsoft.com/office/drawing/2014/main" xmlns="" id="{195957A4-70EE-4F1A-8C3C-BFD14A582225}"/>
              </a:ext>
            </a:extLst>
          </p:cNvPr>
          <p:cNvPicPr>
            <a:picLocks noChangeAspect="1" noChangeArrowheads="1"/>
          </p:cNvPicPr>
          <p:nvPr/>
        </p:nvPicPr>
        <p:blipFill>
          <a:blip r:embed="rId5">
            <a:extLst>
              <a:ext uri="{28A0092B-C50C-407E-A947-70E740481C1C}">
                <a14:useLocalDpi xmlns:a14="http://schemas.microsoft.com/office/drawing/2010/main" xmlns="" val="0"/>
              </a:ext>
            </a:extLst>
          </a:blip>
          <a:srcRect l="35979" t="8871" r="38095" b="2420"/>
          <a:stretch>
            <a:fillRect/>
          </a:stretch>
        </p:blipFill>
        <p:spPr bwMode="auto">
          <a:xfrm>
            <a:off x="9520084" y="2270097"/>
            <a:ext cx="2260112" cy="4149359"/>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spTree>
    <p:extLst>
      <p:ext uri="{BB962C8B-B14F-4D97-AF65-F5344CB8AC3E}">
        <p14:creationId xmlns:p14="http://schemas.microsoft.com/office/powerpoint/2010/main" xmlns="" val="1000854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439F16-46C4-4261-A342-2A7DC456A628}"/>
              </a:ext>
            </a:extLst>
          </p:cNvPr>
          <p:cNvSpPr>
            <a:spLocks noGrp="1"/>
          </p:cNvSpPr>
          <p:nvPr>
            <p:ph type="title"/>
          </p:nvPr>
        </p:nvSpPr>
        <p:spPr/>
        <p:txBody>
          <a:bodyPr/>
          <a:lstStyle/>
          <a:p>
            <a:r>
              <a:rPr lang="en-GB" b="1" dirty="0"/>
              <a:t>How ‘Ethical’ is ASDA?</a:t>
            </a:r>
            <a:endParaRPr lang="en-US" b="1" dirty="0"/>
          </a:p>
        </p:txBody>
      </p:sp>
      <p:sp>
        <p:nvSpPr>
          <p:cNvPr id="5" name="Content Placeholder 2">
            <a:extLst>
              <a:ext uri="{FF2B5EF4-FFF2-40B4-BE49-F238E27FC236}">
                <a16:creationId xmlns:a16="http://schemas.microsoft.com/office/drawing/2014/main" xmlns="" id="{C3768C60-8484-46E8-8996-AA1C83A3FB55}"/>
              </a:ext>
            </a:extLst>
          </p:cNvPr>
          <p:cNvSpPr txBox="1">
            <a:spLocks/>
          </p:cNvSpPr>
          <p:nvPr/>
        </p:nvSpPr>
        <p:spPr>
          <a:xfrm>
            <a:off x="680322" y="2519463"/>
            <a:ext cx="5224368" cy="3638146"/>
          </a:xfrm>
          <a:prstGeom prst="rect">
            <a:avLst/>
          </a:prstGeom>
          <a:noFill/>
          <a:ln>
            <a:noFill/>
          </a:ln>
          <a:effectLst>
            <a:outerShdw blurRad="76200" dist="63500" dir="5040000" algn="tl" rotWithShape="0">
              <a:srgbClr val="000000">
                <a:alpha val="41000"/>
              </a:srgbClr>
            </a:outerShdw>
          </a:effectLst>
        </p:spPr>
        <p:txBody>
          <a:bodyPr vert="horz" lIns="91440" tIns="45720" rIns="91440" bIns="45720" rtlCol="0" anchor="t">
            <a:normAutofit fontScale="6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b="1" dirty="0"/>
              <a:t>ASDA’S failings on ‘Labour Rights</a:t>
            </a:r>
            <a:r>
              <a:rPr lang="en-GB" b="1" dirty="0" smtClean="0"/>
              <a:t>’</a:t>
            </a:r>
          </a:p>
          <a:p>
            <a:endParaRPr lang="en-US" b="1" dirty="0"/>
          </a:p>
          <a:p>
            <a:r>
              <a:rPr lang="en-GB" b="1" dirty="0"/>
              <a:t>ASDA’S failings on ‘Environment</a:t>
            </a:r>
            <a:r>
              <a:rPr lang="en-GB" b="1" dirty="0" smtClean="0"/>
              <a:t>’</a:t>
            </a:r>
          </a:p>
          <a:p>
            <a:endParaRPr lang="en-US" b="1" dirty="0"/>
          </a:p>
          <a:p>
            <a:r>
              <a:rPr lang="en-GB" b="1" dirty="0"/>
              <a:t>ASDA’S failings on ‘Animal Welfare</a:t>
            </a:r>
            <a:r>
              <a:rPr lang="en-GB" b="1" dirty="0" smtClean="0"/>
              <a:t>’</a:t>
            </a:r>
          </a:p>
          <a:p>
            <a:endParaRPr lang="en-US" b="1" dirty="0"/>
          </a:p>
          <a:p>
            <a:r>
              <a:rPr lang="en-GB" b="1" dirty="0"/>
              <a:t>ASDA’S failings on ‘Tax Avoidance &amp; Political Influence</a:t>
            </a:r>
            <a:r>
              <a:rPr lang="en-GB" b="1" dirty="0" smtClean="0"/>
              <a:t>’</a:t>
            </a:r>
          </a:p>
          <a:p>
            <a:endParaRPr lang="en-US" b="1" dirty="0"/>
          </a:p>
          <a:p>
            <a:r>
              <a:rPr lang="en-GB" b="1" dirty="0"/>
              <a:t>ASDA’S failings on ‘Other Areas of Ethics’</a:t>
            </a:r>
            <a:endParaRPr lang="en-US" b="1" dirty="0"/>
          </a:p>
          <a:p>
            <a:endParaRPr lang="en-GB" dirty="0"/>
          </a:p>
        </p:txBody>
      </p:sp>
      <p:pic>
        <p:nvPicPr>
          <p:cNvPr id="5122" name="Picture 2" descr="Image result for Asda Ethics"/>
          <p:cNvPicPr>
            <a:picLocks noChangeAspect="1" noChangeArrowheads="1"/>
          </p:cNvPicPr>
          <p:nvPr/>
        </p:nvPicPr>
        <p:blipFill>
          <a:blip r:embed="rId2"/>
          <a:srcRect/>
          <a:stretch>
            <a:fillRect/>
          </a:stretch>
        </p:blipFill>
        <p:spPr bwMode="auto">
          <a:xfrm>
            <a:off x="7059388" y="2402732"/>
            <a:ext cx="4143042" cy="3929973"/>
          </a:xfrm>
          <a:prstGeom prst="rect">
            <a:avLst/>
          </a:prstGeom>
          <a:noFill/>
        </p:spPr>
      </p:pic>
    </p:spTree>
    <p:extLst>
      <p:ext uri="{BB962C8B-B14F-4D97-AF65-F5344CB8AC3E}">
        <p14:creationId xmlns:p14="http://schemas.microsoft.com/office/powerpoint/2010/main" xmlns="" val="3153158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US" dirty="0"/>
          </a:p>
        </p:txBody>
      </p:sp>
      <p:graphicFrame>
        <p:nvGraphicFramePr>
          <p:cNvPr id="5" name="Content Placeholder 2">
            <a:extLst>
              <a:ext uri="{FF2B5EF4-FFF2-40B4-BE49-F238E27FC236}">
                <a16:creationId xmlns:a16="http://schemas.microsoft.com/office/drawing/2014/main" xmlns="" id="{9C96DD45-EC7A-4E23-8354-B08452C99E00}"/>
              </a:ext>
            </a:extLst>
          </p:cNvPr>
          <p:cNvGraphicFramePr>
            <a:graphicFrameLocks/>
          </p:cNvGraphicFramePr>
          <p:nvPr>
            <p:extLst>
              <p:ext uri="{D42A27DB-BD31-4B8C-83A1-F6EECF244321}">
                <p14:modId xmlns:p14="http://schemas.microsoft.com/office/powerpoint/2010/main" xmlns="" val="4195626300"/>
              </p:ext>
            </p:extLst>
          </p:nvPr>
        </p:nvGraphicFramePr>
        <p:xfrm>
          <a:off x="5963055" y="2082620"/>
          <a:ext cx="6099209" cy="4629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693906" y="2437897"/>
            <a:ext cx="5385881" cy="3539430"/>
          </a:xfrm>
          <a:prstGeom prst="rect">
            <a:avLst/>
          </a:prstGeom>
        </p:spPr>
        <p:txBody>
          <a:bodyPr wrap="square">
            <a:spAutoFit/>
          </a:bodyPr>
          <a:lstStyle/>
          <a:p>
            <a:r>
              <a:rPr lang="en-GB" sz="1600" dirty="0" smtClean="0">
                <a:solidFill>
                  <a:srgbClr val="EBEBEB"/>
                </a:solidFill>
              </a:rPr>
              <a:t>ASDA has the </a:t>
            </a:r>
            <a:r>
              <a:rPr lang="en-GB" sz="1600" dirty="0" smtClean="0">
                <a:solidFill>
                  <a:srgbClr val="EBEBEB"/>
                </a:solidFill>
              </a:rPr>
              <a:t>opportunity and scope to </a:t>
            </a:r>
            <a:r>
              <a:rPr lang="en-GB" sz="1600" dirty="0" smtClean="0">
                <a:solidFill>
                  <a:srgbClr val="EBEBEB"/>
                </a:solidFill>
              </a:rPr>
              <a:t>become the leading Supermarket in the UK. </a:t>
            </a:r>
            <a:r>
              <a:rPr lang="en-GB" sz="1600" dirty="0" smtClean="0">
                <a:solidFill>
                  <a:srgbClr val="EBEBEB"/>
                </a:solidFill>
              </a:rPr>
              <a:t>It’s strength lies in its excellent </a:t>
            </a:r>
            <a:r>
              <a:rPr lang="en-GB" sz="1600" dirty="0" smtClean="0">
                <a:solidFill>
                  <a:srgbClr val="EBEBEB"/>
                </a:solidFill>
              </a:rPr>
              <a:t>Brand Recognition and Huge Product ranges from grocery to cloths and Home equipment. </a:t>
            </a:r>
            <a:endParaRPr lang="en-GB" sz="1600" dirty="0" smtClean="0">
              <a:solidFill>
                <a:srgbClr val="EBEBEB"/>
              </a:solidFill>
            </a:endParaRPr>
          </a:p>
          <a:p>
            <a:endParaRPr lang="en-GB" sz="1600" dirty="0" smtClean="0">
              <a:solidFill>
                <a:srgbClr val="EBEBEB"/>
              </a:solidFill>
            </a:endParaRPr>
          </a:p>
          <a:p>
            <a:r>
              <a:rPr lang="en-GB" sz="1600" dirty="0" smtClean="0">
                <a:solidFill>
                  <a:srgbClr val="EBEBEB"/>
                </a:solidFill>
              </a:rPr>
              <a:t>Asda’s weakness is its unpopularity with employees and suppliers as well as its perceived image as a less ethical and enterprise and is under threat from legislation, competition and law suits.</a:t>
            </a:r>
            <a:r>
              <a:rPr lang="en-GB" sz="1600" dirty="0" smtClean="0">
                <a:solidFill>
                  <a:srgbClr val="EBEBEB"/>
                </a:solidFill>
              </a:rPr>
              <a:t/>
            </a:r>
            <a:br>
              <a:rPr lang="en-GB" sz="1600" dirty="0" smtClean="0">
                <a:solidFill>
                  <a:srgbClr val="EBEBEB"/>
                </a:solidFill>
              </a:rPr>
            </a:br>
            <a:r>
              <a:rPr lang="en-GB" sz="1600" dirty="0" smtClean="0">
                <a:solidFill>
                  <a:srgbClr val="EBEBEB"/>
                </a:solidFill>
              </a:rPr>
              <a:t/>
            </a:r>
            <a:br>
              <a:rPr lang="en-GB" sz="1600" dirty="0" smtClean="0">
                <a:solidFill>
                  <a:srgbClr val="EBEBEB"/>
                </a:solidFill>
              </a:rPr>
            </a:br>
            <a:r>
              <a:rPr lang="en-GB" sz="1600" dirty="0" smtClean="0">
                <a:solidFill>
                  <a:srgbClr val="EBEBEB"/>
                </a:solidFill>
              </a:rPr>
              <a:t>ASDA needs to focus on improving its weaknesses by building good relationships with suppliers, employees and even its customers. This can be achieved through good CRM and ethical practices.</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E85600-C032-439C-8E5E-141F184D0D4A}"/>
              </a:ext>
            </a:extLst>
          </p:cNvPr>
          <p:cNvSpPr>
            <a:spLocks noGrp="1"/>
          </p:cNvSpPr>
          <p:nvPr>
            <p:ph type="title"/>
          </p:nvPr>
        </p:nvSpPr>
        <p:spPr/>
        <p:txBody>
          <a:bodyPr/>
          <a:lstStyle/>
          <a:p>
            <a:r>
              <a:rPr lang="en-GB" dirty="0"/>
              <a:t>ASDA’s Sustainability </a:t>
            </a:r>
            <a:r>
              <a:rPr lang="en-GB" dirty="0" smtClean="0"/>
              <a:t>Initiative</a:t>
            </a:r>
            <a:endParaRPr lang="en-GB" dirty="0"/>
          </a:p>
        </p:txBody>
      </p:sp>
      <p:pic>
        <p:nvPicPr>
          <p:cNvPr id="4098" name="Picture 2">
            <a:extLst>
              <a:ext uri="{FF2B5EF4-FFF2-40B4-BE49-F238E27FC236}">
                <a16:creationId xmlns:a16="http://schemas.microsoft.com/office/drawing/2014/main" xmlns="" id="{2B6617FE-6937-41AB-9273-52426D410EBF}"/>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l="25781" t="13470" r="26953" b="243"/>
          <a:stretch>
            <a:fillRect/>
          </a:stretch>
        </p:blipFill>
        <p:spPr bwMode="auto">
          <a:xfrm>
            <a:off x="6965005" y="2266689"/>
            <a:ext cx="4690278" cy="425591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25400">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sp>
        <p:nvSpPr>
          <p:cNvPr id="4" name="Rectangle 3">
            <a:extLst>
              <a:ext uri="{FF2B5EF4-FFF2-40B4-BE49-F238E27FC236}">
                <a16:creationId xmlns:a16="http://schemas.microsoft.com/office/drawing/2014/main" xmlns="" id="{12DBDC52-061C-42F3-AE9E-011C2EB341A2}"/>
              </a:ext>
            </a:extLst>
          </p:cNvPr>
          <p:cNvSpPr/>
          <p:nvPr/>
        </p:nvSpPr>
        <p:spPr>
          <a:xfrm>
            <a:off x="481961" y="2243522"/>
            <a:ext cx="5698837" cy="4193456"/>
          </a:xfrm>
          <a:prstGeom prst="rect">
            <a:avLst/>
          </a:prstGeom>
        </p:spPr>
        <p:txBody>
          <a:bodyPr wrap="square">
            <a:spAutoFit/>
          </a:bodyPr>
          <a:lstStyle/>
          <a:p>
            <a:pPr algn="just">
              <a:lnSpc>
                <a:spcPct val="150000"/>
              </a:lnSpc>
              <a:spcAft>
                <a:spcPts val="1000"/>
              </a:spcAft>
            </a:pPr>
            <a:r>
              <a:rPr lang="en-US" dirty="0" err="1" smtClean="0">
                <a:latin typeface="Arial" panose="020B0604020202020204" pitchFamily="34" charset="0"/>
                <a:ea typeface="Times New Roman" panose="02020603050405020304" pitchFamily="18" charset="0"/>
                <a:cs typeface="Times New Roman" panose="02020603050405020304" pitchFamily="18" charset="0"/>
              </a:rPr>
              <a:t>Asda</a:t>
            </a:r>
            <a:r>
              <a:rPr lang="en-US" dirty="0" smtClean="0">
                <a:latin typeface="Arial" panose="020B0604020202020204" pitchFamily="34" charset="0"/>
                <a:ea typeface="Times New Roman" panose="02020603050405020304" pitchFamily="18" charset="0"/>
                <a:cs typeface="Times New Roman" panose="02020603050405020304" pitchFamily="18" charset="0"/>
              </a:rPr>
              <a:t> initiated a Customer orientated Sustainability survey to identify to improve their CRM and targeted the following </a:t>
            </a:r>
            <a:r>
              <a:rPr lang="en-US" dirty="0">
                <a:latin typeface="Arial" panose="020B0604020202020204" pitchFamily="34" charset="0"/>
                <a:ea typeface="Times New Roman" panose="02020603050405020304" pitchFamily="18" charset="0"/>
                <a:cs typeface="Times New Roman" panose="02020603050405020304" pitchFamily="18" charset="0"/>
              </a:rPr>
              <a:t>five areas </a:t>
            </a:r>
            <a:r>
              <a:rPr lang="en-US" dirty="0" smtClean="0">
                <a:latin typeface="Arial" panose="020B0604020202020204" pitchFamily="34" charset="0"/>
                <a:ea typeface="Times New Roman" panose="02020603050405020304" pitchFamily="18" charset="0"/>
                <a:cs typeface="Times New Roman" panose="02020603050405020304" pitchFamily="18" charset="0"/>
              </a:rPr>
              <a:t>for improvements, </a:t>
            </a:r>
            <a:r>
              <a:rPr lang="en-US" dirty="0">
                <a:latin typeface="Arial" panose="020B0604020202020204" pitchFamily="34" charset="0"/>
                <a:ea typeface="Times New Roman" panose="02020603050405020304" pitchFamily="18" charset="0"/>
                <a:cs typeface="Times New Roman" panose="02020603050405020304" pitchFamily="18" charset="0"/>
              </a:rPr>
              <a:t>as a result of the </a:t>
            </a:r>
            <a:r>
              <a:rPr lang="en-US" dirty="0" smtClean="0">
                <a:latin typeface="Arial" panose="020B0604020202020204" pitchFamily="34" charset="0"/>
                <a:ea typeface="Times New Roman" panose="02020603050405020304" pitchFamily="18" charset="0"/>
                <a:cs typeface="Times New Roman" panose="02020603050405020304" pitchFamily="18" charset="0"/>
              </a:rPr>
              <a:t> </a:t>
            </a:r>
            <a:r>
              <a:rPr lang="en-US" dirty="0" smtClean="0">
                <a:latin typeface="Arial" panose="020B0604020202020204" pitchFamily="34" charset="0"/>
                <a:ea typeface="Times New Roman" panose="02020603050405020304" pitchFamily="18" charset="0"/>
                <a:cs typeface="Times New Roman" panose="02020603050405020304" pitchFamily="18" charset="0"/>
              </a:rPr>
              <a:t>project:</a:t>
            </a:r>
            <a:endParaRPr lang="en-US"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4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Times New Roman" panose="02020603050405020304" pitchFamily="18" charset="0"/>
              </a:rPr>
              <a:t>100% sustainable products target</a:t>
            </a:r>
            <a:endParaRPr lang="en-US"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4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Times New Roman" panose="02020603050405020304" pitchFamily="18" charset="0"/>
              </a:rPr>
              <a:t>Save money for customers</a:t>
            </a:r>
            <a:endParaRPr lang="en-US"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4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Times New Roman" panose="02020603050405020304" pitchFamily="18" charset="0"/>
              </a:rPr>
              <a:t>Cut waste </a:t>
            </a:r>
            <a:endParaRPr lang="en-US"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4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Times New Roman" panose="02020603050405020304" pitchFamily="18" charset="0"/>
              </a:rPr>
              <a:t>Support the community </a:t>
            </a:r>
            <a:endParaRPr lang="en-US"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1400"/>
              </a:spcAft>
              <a:buFont typeface="Symbol" panose="05050102010706020507" pitchFamily="18" charset="2"/>
              <a:buChar char=""/>
            </a:pPr>
            <a:r>
              <a:rPr lang="en-GB" dirty="0">
                <a:latin typeface="Arial" panose="020B0604020202020204" pitchFamily="34" charset="0"/>
                <a:ea typeface="Times New Roman" panose="02020603050405020304" pitchFamily="18" charset="0"/>
                <a:cs typeface="Times New Roman" panose="02020603050405020304" pitchFamily="18" charset="0"/>
              </a:rPr>
              <a:t>Use Everyday Experts for information gathering</a:t>
            </a:r>
            <a:endParaRPr lang="en-US"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980972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C308C0-CD68-4A30-A288-72585F723C31}"/>
              </a:ext>
            </a:extLst>
          </p:cNvPr>
          <p:cNvSpPr>
            <a:spLocks noGrp="1"/>
          </p:cNvSpPr>
          <p:nvPr>
            <p:ph type="title"/>
          </p:nvPr>
        </p:nvSpPr>
        <p:spPr/>
        <p:txBody>
          <a:bodyPr/>
          <a:lstStyle/>
          <a:p>
            <a:r>
              <a:rPr lang="en-US" b="1"/>
              <a:t>Models and Theories of Quality</a:t>
            </a:r>
            <a:endParaRPr lang="en-GB" dirty="0"/>
          </a:p>
        </p:txBody>
      </p:sp>
      <p:pic>
        <p:nvPicPr>
          <p:cNvPr id="5123" name="Picture 3" descr="Image result for deming cycle">
            <a:extLst>
              <a:ext uri="{FF2B5EF4-FFF2-40B4-BE49-F238E27FC236}">
                <a16:creationId xmlns:a16="http://schemas.microsoft.com/office/drawing/2014/main" xmlns="" id="{10F18EDD-DA35-4646-BEC0-D89C1EC5621B}"/>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l="3810" t="8891" r="3471"/>
          <a:stretch>
            <a:fillRect/>
          </a:stretch>
        </p:blipFill>
        <p:spPr bwMode="auto">
          <a:xfrm>
            <a:off x="3283126" y="3725695"/>
            <a:ext cx="2605195" cy="25593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Lst>
        </p:spPr>
      </p:pic>
      <p:pic>
        <p:nvPicPr>
          <p:cNvPr id="5124" name="Picture 4">
            <a:extLst>
              <a:ext uri="{FF2B5EF4-FFF2-40B4-BE49-F238E27FC236}">
                <a16:creationId xmlns:a16="http://schemas.microsoft.com/office/drawing/2014/main" xmlns="" id="{136D7D60-7B0F-49A7-AF2B-69814E2DABC4}"/>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259789" y="4019269"/>
            <a:ext cx="2553469" cy="226533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25400">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pic>
      <p:sp>
        <p:nvSpPr>
          <p:cNvPr id="32" name="Content Placeholder 2">
            <a:extLst>
              <a:ext uri="{FF2B5EF4-FFF2-40B4-BE49-F238E27FC236}">
                <a16:creationId xmlns:a16="http://schemas.microsoft.com/office/drawing/2014/main" xmlns="" id="{F27102DD-D0CF-498C-98AB-412166958029}"/>
              </a:ext>
            </a:extLst>
          </p:cNvPr>
          <p:cNvSpPr txBox="1">
            <a:spLocks/>
          </p:cNvSpPr>
          <p:nvPr/>
        </p:nvSpPr>
        <p:spPr>
          <a:xfrm>
            <a:off x="377433" y="2391900"/>
            <a:ext cx="11412489" cy="837683"/>
          </a:xfrm>
          <a:prstGeom prst="rect">
            <a:avLst/>
          </a:prstGeom>
          <a:noFill/>
          <a:ln>
            <a:noFill/>
          </a:ln>
          <a:effectLst>
            <a:outerShdw blurRad="76200" dist="63500" dir="5040000" algn="tl" rotWithShape="0">
              <a:srgbClr val="000000">
                <a:alpha val="41000"/>
              </a:srgbClr>
            </a:outerShdw>
          </a:effectLst>
        </p:spPr>
        <p:txBody>
          <a:bodyPr vert="horz" lIns="91440" tIns="45720" rIns="91440" bIns="45720" rtlCol="0" anchor="t">
            <a:normAutofit fontScale="5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a:lnSpc>
                <a:spcPct val="150000"/>
              </a:lnSpc>
            </a:pPr>
            <a:r>
              <a:rPr lang="en-GB" dirty="0" smtClean="0"/>
              <a:t>The following </a:t>
            </a:r>
            <a:r>
              <a:rPr lang="en-GB" dirty="0" smtClean="0"/>
              <a:t>Theories </a:t>
            </a:r>
            <a:r>
              <a:rPr lang="en-GB" dirty="0"/>
              <a:t>of </a:t>
            </a:r>
            <a:r>
              <a:rPr lang="en-GB" dirty="0" smtClean="0"/>
              <a:t>Quality were used to </a:t>
            </a:r>
            <a:r>
              <a:rPr lang="en-GB" dirty="0" smtClean="0"/>
              <a:t>asses Practical application </a:t>
            </a:r>
            <a:r>
              <a:rPr lang="en-GB" dirty="0" smtClean="0"/>
              <a:t>of </a:t>
            </a:r>
            <a:r>
              <a:rPr lang="en-GB" dirty="0" smtClean="0"/>
              <a:t>ASDA’s </a:t>
            </a:r>
            <a:r>
              <a:rPr lang="en-GB" dirty="0" smtClean="0"/>
              <a:t>CRM, </a:t>
            </a:r>
            <a:r>
              <a:rPr lang="en-GB" dirty="0" smtClean="0"/>
              <a:t>Sustainability and Quality.  Later recommendations were also given in accordance to the principles of these theories</a:t>
            </a:r>
          </a:p>
          <a:p>
            <a:pPr>
              <a:lnSpc>
                <a:spcPct val="150000"/>
              </a:lnSpc>
            </a:pPr>
            <a:endParaRPr lang="en-GB" dirty="0" smtClean="0"/>
          </a:p>
          <a:p>
            <a:pPr>
              <a:lnSpc>
                <a:spcPct val="150000"/>
              </a:lnSpc>
            </a:pPr>
            <a:endParaRPr lang="en-GB" dirty="0"/>
          </a:p>
        </p:txBody>
      </p:sp>
      <p:pic>
        <p:nvPicPr>
          <p:cNvPr id="4097" name="Picture 1" descr="Image result for Deming Theories of Quality"/>
          <p:cNvPicPr>
            <a:picLocks noChangeAspect="1" noChangeArrowheads="1"/>
          </p:cNvPicPr>
          <p:nvPr/>
        </p:nvPicPr>
        <p:blipFill>
          <a:blip r:embed="rId4"/>
          <a:srcRect b="4907"/>
          <a:stretch>
            <a:fillRect/>
          </a:stretch>
        </p:blipFill>
        <p:spPr bwMode="auto">
          <a:xfrm>
            <a:off x="383566" y="3704179"/>
            <a:ext cx="2703513" cy="2571750"/>
          </a:xfrm>
          <a:prstGeom prst="rect">
            <a:avLst/>
          </a:prstGeom>
          <a:noFill/>
          <a:ln w="9525" algn="in">
            <a:noFill/>
            <a:miter lim="800000"/>
            <a:headEnd/>
            <a:tailEnd/>
          </a:ln>
        </p:spPr>
      </p:pic>
      <p:sp>
        <p:nvSpPr>
          <p:cNvPr id="4098" name="Text Box 2"/>
          <p:cNvSpPr txBox="1">
            <a:spLocks noChangeArrowheads="1"/>
          </p:cNvSpPr>
          <p:nvPr/>
        </p:nvSpPr>
        <p:spPr bwMode="auto">
          <a:xfrm>
            <a:off x="3940986" y="3720830"/>
            <a:ext cx="1828800" cy="228600"/>
          </a:xfrm>
          <a:prstGeom prst="rect">
            <a:avLst/>
          </a:prstGeom>
          <a:noFill/>
          <a:ln w="25400">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1" u="none" strike="noStrike" cap="none" normalizeH="0" baseline="0" dirty="0" smtClean="0">
                <a:ln>
                  <a:noFill/>
                </a:ln>
                <a:solidFill>
                  <a:schemeClr val="bg1"/>
                </a:solidFill>
                <a:effectLst/>
                <a:latin typeface="Arial" pitchFamily="34" charset="0"/>
                <a:cs typeface="Arial" pitchFamily="34" charset="0"/>
              </a:rPr>
              <a:t>Deming's quality approach </a:t>
            </a:r>
            <a:endParaRPr kumimoji="0" lang="en-US" sz="1800" b="0" i="0" u="none" strike="noStrike" cap="none" normalizeH="0" baseline="0" dirty="0" smtClean="0">
              <a:ln>
                <a:noFill/>
              </a:ln>
              <a:solidFill>
                <a:schemeClr val="bg1"/>
              </a:solidFill>
              <a:effectLst/>
              <a:latin typeface="Arial" pitchFamily="34" charset="0"/>
              <a:cs typeface="Arial" pitchFamily="34" charset="0"/>
            </a:endParaRPr>
          </a:p>
        </p:txBody>
      </p:sp>
      <p:sp>
        <p:nvSpPr>
          <p:cNvPr id="4099" name="Text Box 3"/>
          <p:cNvSpPr txBox="1">
            <a:spLocks noChangeArrowheads="1"/>
          </p:cNvSpPr>
          <p:nvPr/>
        </p:nvSpPr>
        <p:spPr bwMode="auto">
          <a:xfrm>
            <a:off x="1252909" y="3705023"/>
            <a:ext cx="1828800" cy="228600"/>
          </a:xfrm>
          <a:prstGeom prst="rect">
            <a:avLst/>
          </a:prstGeom>
          <a:noFill/>
          <a:ln w="25400">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1" u="none" strike="noStrike" cap="none" normalizeH="0" baseline="0" dirty="0" smtClean="0">
                <a:ln>
                  <a:noFill/>
                </a:ln>
                <a:solidFill>
                  <a:schemeClr val="bg1"/>
                </a:solidFill>
                <a:effectLst/>
                <a:latin typeface="Arial" pitchFamily="34" charset="0"/>
                <a:cs typeface="Arial" pitchFamily="34" charset="0"/>
              </a:rPr>
              <a:t>Deming's chain reaction </a:t>
            </a:r>
            <a:endParaRPr kumimoji="0" lang="en-US" sz="1800" b="0" i="0" u="none" strike="noStrike" cap="none" normalizeH="0" baseline="0" dirty="0" smtClean="0">
              <a:ln>
                <a:noFill/>
              </a:ln>
              <a:solidFill>
                <a:schemeClr val="bg1"/>
              </a:solidFill>
              <a:effectLst/>
              <a:latin typeface="Arial" pitchFamily="34" charset="0"/>
              <a:cs typeface="Arial" pitchFamily="34" charset="0"/>
            </a:endParaRPr>
          </a:p>
        </p:txBody>
      </p:sp>
      <p:sp>
        <p:nvSpPr>
          <p:cNvPr id="9" name="Text Box 2"/>
          <p:cNvSpPr txBox="1">
            <a:spLocks noChangeArrowheads="1"/>
          </p:cNvSpPr>
          <p:nvPr/>
        </p:nvSpPr>
        <p:spPr bwMode="auto">
          <a:xfrm>
            <a:off x="6155650" y="3717588"/>
            <a:ext cx="1828800" cy="228600"/>
          </a:xfrm>
          <a:prstGeom prst="rect">
            <a:avLst/>
          </a:prstGeom>
          <a:noFill/>
          <a:ln w="25400">
            <a:noFill/>
            <a:miter lim="800000"/>
            <a:headEnd/>
            <a:tailEnd/>
          </a:ln>
          <a:effectLst/>
        </p:spPr>
        <p:txBody>
          <a:bodyPr vert="horz" wrap="square" lIns="36576" tIns="36576" rIns="36576" bIns="36576" numCol="1" anchor="t" anchorCtr="0" compatLnSpc="1">
            <a:prstTxWarp prst="textNoShape">
              <a:avLst/>
            </a:prstTxWarp>
          </a:bodyPr>
          <a:lstStyle/>
          <a:p>
            <a:pPr lvl="0" defTabSz="914400" fontAlgn="base">
              <a:spcBef>
                <a:spcPct val="0"/>
              </a:spcBef>
              <a:spcAft>
                <a:spcPts val="1000"/>
              </a:spcAft>
            </a:pPr>
            <a:r>
              <a:rPr lang="en-US" sz="1100" dirty="0" smtClean="0"/>
              <a:t>Juran’s </a:t>
            </a:r>
            <a:r>
              <a:rPr lang="en-GB" sz="1100" dirty="0" smtClean="0"/>
              <a:t>Quality Trilogy </a:t>
            </a:r>
            <a:endParaRPr kumimoji="0" lang="en-US" sz="1800" b="0" i="0" u="none" strike="noStrike" cap="none" normalizeH="0" baseline="0" dirty="0" smtClean="0">
              <a:ln>
                <a:noFill/>
              </a:ln>
              <a:solidFill>
                <a:schemeClr val="bg1"/>
              </a:solidFill>
              <a:effectLst/>
              <a:latin typeface="Arial" pitchFamily="34" charset="0"/>
              <a:cs typeface="Arial" pitchFamily="34" charset="0"/>
            </a:endParaRPr>
          </a:p>
        </p:txBody>
      </p:sp>
      <p:pic>
        <p:nvPicPr>
          <p:cNvPr id="4102" name="Picture 6" descr="Image result for Crosby's 4 absolutes of quality"/>
          <p:cNvPicPr>
            <a:picLocks noChangeAspect="1" noChangeArrowheads="1"/>
          </p:cNvPicPr>
          <p:nvPr/>
        </p:nvPicPr>
        <p:blipFill>
          <a:blip r:embed="rId5"/>
          <a:srcRect/>
          <a:stretch>
            <a:fillRect/>
          </a:stretch>
        </p:blipFill>
        <p:spPr bwMode="auto">
          <a:xfrm>
            <a:off x="9321196" y="4007796"/>
            <a:ext cx="2364490" cy="2258405"/>
          </a:xfrm>
          <a:prstGeom prst="rect">
            <a:avLst/>
          </a:prstGeom>
          <a:noFill/>
        </p:spPr>
      </p:pic>
      <p:sp>
        <p:nvSpPr>
          <p:cNvPr id="12" name="Text Box 2"/>
          <p:cNvSpPr txBox="1">
            <a:spLocks noChangeArrowheads="1"/>
          </p:cNvSpPr>
          <p:nvPr/>
        </p:nvSpPr>
        <p:spPr bwMode="auto">
          <a:xfrm>
            <a:off x="9284714" y="3733799"/>
            <a:ext cx="2417660" cy="254541"/>
          </a:xfrm>
          <a:prstGeom prst="rect">
            <a:avLst/>
          </a:prstGeom>
          <a:noFill/>
          <a:ln w="25400">
            <a:noFill/>
            <a:miter lim="800000"/>
            <a:headEnd/>
            <a:tailEnd/>
          </a:ln>
          <a:effectLst/>
        </p:spPr>
        <p:txBody>
          <a:bodyPr vert="horz" wrap="square" lIns="36576" tIns="36576" rIns="36576" bIns="36576" numCol="1" anchor="t" anchorCtr="0" compatLnSpc="1">
            <a:prstTxWarp prst="textNoShape">
              <a:avLst/>
            </a:prstTxWarp>
          </a:bodyPr>
          <a:lstStyle/>
          <a:p>
            <a:pPr lvl="0" defTabSz="914400" fontAlgn="base">
              <a:spcBef>
                <a:spcPct val="0"/>
              </a:spcBef>
              <a:spcAft>
                <a:spcPts val="1000"/>
              </a:spcAft>
            </a:pPr>
            <a:r>
              <a:rPr lang="en-US" sz="1100" dirty="0" smtClean="0"/>
              <a:t>Crosby's </a:t>
            </a:r>
            <a:r>
              <a:rPr lang="en-US" sz="1100" dirty="0" smtClean="0"/>
              <a:t>four </a:t>
            </a:r>
            <a:r>
              <a:rPr lang="en-US" sz="1100" dirty="0" smtClean="0"/>
              <a:t>absolutes of quality</a:t>
            </a:r>
            <a:endParaRPr kumimoji="0" lang="en-US" sz="1800" b="0" i="0" u="none" strike="noStrike" cap="none" normalizeH="0" baseline="0" dirty="0" smtClean="0">
              <a:ln>
                <a:noFill/>
              </a:ln>
              <a:solidFill>
                <a:schemeClr val="bg1"/>
              </a:solidFill>
              <a:effectLst/>
              <a:latin typeface="Arial" pitchFamily="34" charset="0"/>
              <a:cs typeface="Arial" pitchFamily="34" charset="0"/>
            </a:endParaRPr>
          </a:p>
        </p:txBody>
      </p:sp>
    </p:spTree>
    <p:extLst>
      <p:ext uri="{BB962C8B-B14F-4D97-AF65-F5344CB8AC3E}">
        <p14:creationId xmlns:p14="http://schemas.microsoft.com/office/powerpoint/2010/main" xmlns="" val="1344395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E48E01-7B28-4D40-B58B-3AB696BA138B}"/>
              </a:ext>
            </a:extLst>
          </p:cNvPr>
          <p:cNvSpPr>
            <a:spLocks noGrp="1"/>
          </p:cNvSpPr>
          <p:nvPr>
            <p:ph type="title"/>
          </p:nvPr>
        </p:nvSpPr>
        <p:spPr/>
        <p:txBody>
          <a:bodyPr/>
          <a:lstStyle/>
          <a:p>
            <a:r>
              <a:rPr lang="en-GB" dirty="0" smtClean="0"/>
              <a:t>Recommendation</a:t>
            </a:r>
            <a:endParaRPr lang="en-GB" dirty="0"/>
          </a:p>
        </p:txBody>
      </p:sp>
      <p:graphicFrame>
        <p:nvGraphicFramePr>
          <p:cNvPr id="7" name="Table 6">
            <a:extLst>
              <a:ext uri="{FF2B5EF4-FFF2-40B4-BE49-F238E27FC236}">
                <a16:creationId xmlns:a16="http://schemas.microsoft.com/office/drawing/2014/main" xmlns="" id="{5A98049D-D709-4516-80AE-54F837FF2EB2}"/>
              </a:ext>
            </a:extLst>
          </p:cNvPr>
          <p:cNvGraphicFramePr>
            <a:graphicFrameLocks noGrp="1"/>
          </p:cNvGraphicFramePr>
          <p:nvPr>
            <p:extLst>
              <p:ext uri="{D42A27DB-BD31-4B8C-83A1-F6EECF244321}">
                <p14:modId xmlns:p14="http://schemas.microsoft.com/office/powerpoint/2010/main" xmlns="" val="2702697194"/>
              </p:ext>
            </p:extLst>
          </p:nvPr>
        </p:nvGraphicFramePr>
        <p:xfrm>
          <a:off x="5885234" y="2217913"/>
          <a:ext cx="5807413" cy="4173158"/>
        </p:xfrm>
        <a:graphic>
          <a:graphicData uri="http://schemas.openxmlformats.org/drawingml/2006/table">
            <a:tbl>
              <a:tblPr/>
              <a:tblGrid>
                <a:gridCol w="2489317">
                  <a:extLst>
                    <a:ext uri="{9D8B030D-6E8A-4147-A177-3AD203B41FA5}">
                      <a16:colId xmlns:a16="http://schemas.microsoft.com/office/drawing/2014/main" xmlns="" val="2117185816"/>
                    </a:ext>
                  </a:extLst>
                </a:gridCol>
                <a:gridCol w="3318096">
                  <a:extLst>
                    <a:ext uri="{9D8B030D-6E8A-4147-A177-3AD203B41FA5}">
                      <a16:colId xmlns:a16="http://schemas.microsoft.com/office/drawing/2014/main" xmlns="" val="2553847090"/>
                    </a:ext>
                  </a:extLst>
                </a:gridCol>
              </a:tblGrid>
              <a:tr h="280707">
                <a:tc>
                  <a:txBody>
                    <a:bodyPr/>
                    <a:lstStyle/>
                    <a:p>
                      <a:pPr marR="0" indent="0" algn="l" rtl="0">
                        <a:spcBef>
                          <a:spcPts val="0"/>
                        </a:spcBef>
                        <a:spcAft>
                          <a:spcPts val="0"/>
                        </a:spcAft>
                      </a:pPr>
                      <a:r>
                        <a:rPr lang="en-GB" sz="1200" b="1" kern="1400" dirty="0">
                          <a:solidFill>
                            <a:srgbClr val="FFFFFF"/>
                          </a:solidFill>
                          <a:effectLst/>
                          <a:latin typeface="Arial" panose="020B0604020202020204" pitchFamily="34" charset="0"/>
                        </a:rPr>
                        <a:t>Areas of CRM</a:t>
                      </a:r>
                      <a:endParaRPr lang="en-GB" sz="900" kern="1400" dirty="0">
                        <a:solidFill>
                          <a:srgbClr val="000000"/>
                        </a:solidFill>
                        <a:effectLst/>
                        <a:latin typeface="Times New Roman" panose="02020603050405020304" pitchFamily="18" charset="0"/>
                      </a:endParaRPr>
                    </a:p>
                  </a:txBody>
                  <a:tcPr marL="31661" marR="31661" marT="31661" marB="31661">
                    <a:lnL>
                      <a:noFill/>
                    </a:lnL>
                    <a:lnR>
                      <a:noFill/>
                    </a:lnR>
                    <a:lnT>
                      <a:noFill/>
                    </a:lnT>
                    <a:lnB>
                      <a:noFill/>
                    </a:lnB>
                    <a:solidFill>
                      <a:srgbClr val="000000"/>
                    </a:solidFill>
                  </a:tcPr>
                </a:tc>
                <a:tc>
                  <a:txBody>
                    <a:bodyPr/>
                    <a:lstStyle/>
                    <a:p>
                      <a:pPr marR="0" indent="0" algn="l" rtl="0">
                        <a:spcBef>
                          <a:spcPts val="0"/>
                        </a:spcBef>
                        <a:spcAft>
                          <a:spcPts val="0"/>
                        </a:spcAft>
                      </a:pPr>
                      <a:r>
                        <a:rPr lang="en-GB" sz="1200" b="1" kern="1400" dirty="0">
                          <a:solidFill>
                            <a:srgbClr val="FFFFFF"/>
                          </a:solidFill>
                          <a:effectLst/>
                          <a:latin typeface="Arial" panose="020B0604020202020204" pitchFamily="34" charset="0"/>
                        </a:rPr>
                        <a:t>Needs Addressing</a:t>
                      </a:r>
                      <a:endParaRPr lang="en-GB" sz="900" kern="1400" dirty="0">
                        <a:solidFill>
                          <a:srgbClr val="000000"/>
                        </a:solidFill>
                        <a:effectLst/>
                        <a:latin typeface="Times New Roman" panose="02020603050405020304" pitchFamily="18" charset="0"/>
                      </a:endParaRPr>
                    </a:p>
                  </a:txBody>
                  <a:tcPr marL="31661" marR="31661" marT="31661" marB="31661">
                    <a:lnL>
                      <a:noFill/>
                    </a:lnL>
                    <a:lnR>
                      <a:noFill/>
                    </a:lnR>
                    <a:lnT>
                      <a:noFill/>
                    </a:lnT>
                    <a:lnB w="9525" cap="flat" cmpd="sng" algn="ctr">
                      <a:solidFill>
                        <a:srgbClr val="FF5723"/>
                      </a:solidFill>
                      <a:prstDash val="solid"/>
                      <a:round/>
                      <a:headEnd type="none" w="med" len="med"/>
                      <a:tailEnd type="none" w="med" len="med"/>
                    </a:lnB>
                    <a:solidFill>
                      <a:srgbClr val="000000"/>
                    </a:solidFill>
                  </a:tcPr>
                </a:tc>
                <a:extLst>
                  <a:ext uri="{0D108BD9-81ED-4DB2-BD59-A6C34878D82A}">
                    <a16:rowId xmlns:a16="http://schemas.microsoft.com/office/drawing/2014/main" xmlns="" val="3890479344"/>
                  </a:ext>
                </a:extLst>
              </a:tr>
              <a:tr h="245955">
                <a:tc>
                  <a:txBody>
                    <a:bodyPr/>
                    <a:lstStyle/>
                    <a:p>
                      <a:pPr marR="0" indent="0" algn="l" rtl="0">
                        <a:spcBef>
                          <a:spcPts val="0"/>
                        </a:spcBef>
                        <a:spcAft>
                          <a:spcPts val="0"/>
                        </a:spcAft>
                      </a:pPr>
                      <a:r>
                        <a:rPr lang="en-GB" sz="1000" kern="1400">
                          <a:solidFill>
                            <a:srgbClr val="CC3300"/>
                          </a:solidFill>
                          <a:effectLst/>
                          <a:latin typeface="Arial" panose="020B0604020202020204" pitchFamily="34" charset="0"/>
                        </a:rPr>
                        <a:t> </a:t>
                      </a:r>
                      <a:endParaRPr lang="en-GB"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400">
                          <a:solidFill>
                            <a:srgbClr val="5F5F5F"/>
                          </a:solidFill>
                          <a:effectLst/>
                          <a:latin typeface="Arial" panose="020B0604020202020204" pitchFamily="34" charset="0"/>
                        </a:rPr>
                        <a:t> </a:t>
                      </a:r>
                      <a:endParaRPr lang="en-GB" sz="900" kern="140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w="9525" cap="flat" cmpd="sng" algn="ctr">
                      <a:solidFill>
                        <a:srgbClr val="FF5723"/>
                      </a:solidFill>
                      <a:prstDash val="solid"/>
                      <a:round/>
                      <a:headEnd type="none" w="med" len="med"/>
                      <a:tailEnd type="none" w="med" len="med"/>
                    </a:lnT>
                    <a:lnB>
                      <a:noFill/>
                    </a:lnB>
                    <a:solidFill>
                      <a:srgbClr val="DDDDDD"/>
                    </a:solidFill>
                  </a:tcPr>
                </a:tc>
                <a:extLst>
                  <a:ext uri="{0D108BD9-81ED-4DB2-BD59-A6C34878D82A}">
                    <a16:rowId xmlns:a16="http://schemas.microsoft.com/office/drawing/2014/main" xmlns="" val="4070078158"/>
                  </a:ext>
                </a:extLst>
              </a:tr>
              <a:tr h="245955">
                <a:tc>
                  <a:txBody>
                    <a:bodyPr/>
                    <a:lstStyle/>
                    <a:p>
                      <a:pPr marR="0" indent="0" algn="l" rtl="0">
                        <a:spcBef>
                          <a:spcPts val="0"/>
                        </a:spcBef>
                        <a:spcAft>
                          <a:spcPts val="0"/>
                        </a:spcAft>
                      </a:pPr>
                      <a:r>
                        <a:rPr lang="en-US" sz="1000" b="1" kern="1200">
                          <a:solidFill>
                            <a:srgbClr val="CC3300"/>
                          </a:solidFill>
                          <a:effectLst/>
                          <a:latin typeface="Arial" panose="020B0604020202020204" pitchFamily="34" charset="0"/>
                        </a:rPr>
                        <a:t>Ethics In Product/Package Strategy</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200" dirty="0" smtClean="0">
                          <a:solidFill>
                            <a:srgbClr val="5F5F5F"/>
                          </a:solidFill>
                          <a:effectLst/>
                          <a:latin typeface="Arial" panose="020B0604020202020204" pitchFamily="34" charset="0"/>
                        </a:rPr>
                        <a:t>Eradicate Misleading </a:t>
                      </a:r>
                      <a:r>
                        <a:rPr lang="en-US" sz="1000" b="1" kern="1200" dirty="0">
                          <a:solidFill>
                            <a:srgbClr val="5F5F5F"/>
                          </a:solidFill>
                          <a:effectLst/>
                          <a:latin typeface="Arial" panose="020B0604020202020204" pitchFamily="34" charset="0"/>
                        </a:rPr>
                        <a:t>or inadequate information</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3052131436"/>
                  </a:ext>
                </a:extLst>
              </a:tr>
              <a:tr h="419714">
                <a:tc>
                  <a:txBody>
                    <a:bodyPr/>
                    <a:lstStyle/>
                    <a:p>
                      <a:pPr marR="0" indent="0" algn="l" rtl="0">
                        <a:spcBef>
                          <a:spcPts val="0"/>
                        </a:spcBef>
                        <a:spcAft>
                          <a:spcPts val="0"/>
                        </a:spcAft>
                      </a:pPr>
                      <a:r>
                        <a:rPr lang="en-US" sz="1000" b="1" kern="1200">
                          <a:solidFill>
                            <a:srgbClr val="CC3300"/>
                          </a:solidFill>
                          <a:effectLst/>
                          <a:latin typeface="Arial" panose="020B0604020202020204" pitchFamily="34" charset="0"/>
                        </a:rPr>
                        <a:t>Ethics In Product/Package Strategy</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200" dirty="0" smtClean="0">
                          <a:solidFill>
                            <a:srgbClr val="5F5F5F"/>
                          </a:solidFill>
                          <a:effectLst/>
                          <a:latin typeface="Arial" panose="020B0604020202020204" pitchFamily="34" charset="0"/>
                        </a:rPr>
                        <a:t>Eradicate Excessive </a:t>
                      </a:r>
                      <a:r>
                        <a:rPr lang="en-US" sz="1000" b="1" kern="1200" dirty="0">
                          <a:solidFill>
                            <a:srgbClr val="5F5F5F"/>
                          </a:solidFill>
                          <a:effectLst/>
                          <a:latin typeface="Arial" panose="020B0604020202020204" pitchFamily="34" charset="0"/>
                        </a:rPr>
                        <a:t>environmentally-unfriendly packaging</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226412844"/>
                  </a:ext>
                </a:extLst>
              </a:tr>
              <a:tr h="419714">
                <a:tc>
                  <a:txBody>
                    <a:bodyPr/>
                    <a:lstStyle/>
                    <a:p>
                      <a:pPr marR="0" indent="0" algn="l" rtl="0">
                        <a:spcBef>
                          <a:spcPts val="0"/>
                        </a:spcBef>
                        <a:spcAft>
                          <a:spcPts val="0"/>
                        </a:spcAft>
                      </a:pPr>
                      <a:r>
                        <a:rPr lang="en-US" sz="1000" b="1" kern="1200">
                          <a:solidFill>
                            <a:srgbClr val="FF5723"/>
                          </a:solidFill>
                          <a:effectLst/>
                          <a:latin typeface="Arial" panose="020B0604020202020204" pitchFamily="34" charset="0"/>
                        </a:rPr>
                        <a:t>Ethics in Distribution:</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200" dirty="0" smtClean="0">
                          <a:solidFill>
                            <a:srgbClr val="5F5F5F"/>
                          </a:solidFill>
                          <a:effectLst/>
                          <a:latin typeface="Arial" panose="020B0604020202020204" pitchFamily="34" charset="0"/>
                        </a:rPr>
                        <a:t>Exercise Fair degree </a:t>
                      </a:r>
                      <a:r>
                        <a:rPr lang="en-US" sz="1000" b="1" kern="1200" dirty="0">
                          <a:solidFill>
                            <a:srgbClr val="5F5F5F"/>
                          </a:solidFill>
                          <a:effectLst/>
                          <a:latin typeface="Arial" panose="020B0604020202020204" pitchFamily="34" charset="0"/>
                        </a:rPr>
                        <a:t>of control over the distribution channel</a:t>
                      </a:r>
                      <a:r>
                        <a:rPr lang="en-US" sz="1000" b="1" kern="1400" dirty="0">
                          <a:solidFill>
                            <a:srgbClr val="5F5F5F"/>
                          </a:solidFill>
                          <a:effectLst/>
                          <a:latin typeface="Arial" panose="020B0604020202020204" pitchFamily="34" charset="0"/>
                        </a:rPr>
                        <a:t> </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624570178"/>
                  </a:ext>
                </a:extLst>
              </a:tr>
              <a:tr h="419714">
                <a:tc>
                  <a:txBody>
                    <a:bodyPr/>
                    <a:lstStyle/>
                    <a:p>
                      <a:pPr marR="0" indent="0" algn="l" rtl="0">
                        <a:spcBef>
                          <a:spcPts val="0"/>
                        </a:spcBef>
                        <a:spcAft>
                          <a:spcPts val="0"/>
                        </a:spcAft>
                      </a:pPr>
                      <a:r>
                        <a:rPr lang="en-US" sz="1000" b="1" kern="1200">
                          <a:solidFill>
                            <a:srgbClr val="FF764B"/>
                          </a:solidFill>
                          <a:effectLst/>
                          <a:latin typeface="Arial" panose="020B0604020202020204" pitchFamily="34" charset="0"/>
                        </a:rPr>
                        <a:t>Ethics in Promotion</a:t>
                      </a:r>
                      <a:r>
                        <a:rPr lang="en-US" sz="1000" kern="1400">
                          <a:solidFill>
                            <a:srgbClr val="FF764B"/>
                          </a:solidFill>
                          <a:effectLst/>
                          <a:latin typeface="Arial" panose="020B0604020202020204" pitchFamily="34" charset="0"/>
                        </a:rPr>
                        <a:t> </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200" dirty="0" smtClean="0">
                          <a:solidFill>
                            <a:srgbClr val="5F5F5F"/>
                          </a:solidFill>
                          <a:effectLst/>
                          <a:latin typeface="Arial" panose="020B0604020202020204" pitchFamily="34" charset="0"/>
                        </a:rPr>
                        <a:t>Use</a:t>
                      </a:r>
                      <a:r>
                        <a:rPr lang="en-GB" sz="1000" b="1" kern="1200" baseline="0" dirty="0" smtClean="0">
                          <a:solidFill>
                            <a:srgbClr val="5F5F5F"/>
                          </a:solidFill>
                          <a:effectLst/>
                          <a:latin typeface="Arial" panose="020B0604020202020204" pitchFamily="34" charset="0"/>
                        </a:rPr>
                        <a:t> t</a:t>
                      </a:r>
                      <a:r>
                        <a:rPr lang="en-GB" sz="1000" b="1" kern="1200" dirty="0" smtClean="0">
                          <a:solidFill>
                            <a:srgbClr val="5F5F5F"/>
                          </a:solidFill>
                          <a:effectLst/>
                          <a:latin typeface="Arial" panose="020B0604020202020204" pitchFamily="34" charset="0"/>
                        </a:rPr>
                        <a:t>rue</a:t>
                      </a:r>
                      <a:r>
                        <a:rPr lang="en-GB" sz="1000" b="1" kern="1200" baseline="0" dirty="0" smtClean="0">
                          <a:solidFill>
                            <a:srgbClr val="5F5F5F"/>
                          </a:solidFill>
                          <a:effectLst/>
                          <a:latin typeface="Arial" panose="020B0604020202020204" pitchFamily="34" charset="0"/>
                        </a:rPr>
                        <a:t> and precise fact</a:t>
                      </a:r>
                      <a:r>
                        <a:rPr lang="en-GB" sz="1000" b="1" kern="1200" dirty="0" smtClean="0">
                          <a:solidFill>
                            <a:srgbClr val="5F5F5F"/>
                          </a:solidFill>
                          <a:effectLst/>
                          <a:latin typeface="Arial" panose="020B0604020202020204" pitchFamily="34" charset="0"/>
                        </a:rPr>
                        <a:t> </a:t>
                      </a:r>
                      <a:r>
                        <a:rPr lang="en-GB" sz="1000" b="1" kern="1200" dirty="0">
                          <a:solidFill>
                            <a:srgbClr val="5F5F5F"/>
                          </a:solidFill>
                          <a:effectLst/>
                          <a:latin typeface="Arial" panose="020B0604020202020204" pitchFamily="34" charset="0"/>
                        </a:rPr>
                        <a:t>in </a:t>
                      </a:r>
                      <a:r>
                        <a:rPr lang="en-GB" sz="1000" b="1" kern="1200" dirty="0" smtClean="0">
                          <a:solidFill>
                            <a:srgbClr val="5F5F5F"/>
                          </a:solidFill>
                          <a:effectLst/>
                          <a:latin typeface="Arial" panose="020B0604020202020204" pitchFamily="34" charset="0"/>
                        </a:rPr>
                        <a:t>advertising, avoid half truths</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235992019"/>
                  </a:ext>
                </a:extLst>
              </a:tr>
              <a:tr h="245955">
                <a:tc>
                  <a:txBody>
                    <a:bodyPr/>
                    <a:lstStyle/>
                    <a:p>
                      <a:pPr marR="0" indent="0" algn="l" rtl="0">
                        <a:spcBef>
                          <a:spcPts val="0"/>
                        </a:spcBef>
                        <a:spcAft>
                          <a:spcPts val="0"/>
                        </a:spcAft>
                      </a:pPr>
                      <a:r>
                        <a:rPr lang="en-US" sz="1000" b="1" kern="1200">
                          <a:solidFill>
                            <a:srgbClr val="FF764B"/>
                          </a:solidFill>
                          <a:effectLst/>
                          <a:latin typeface="Arial" panose="020B0604020202020204" pitchFamily="34" charset="0"/>
                        </a:rPr>
                        <a:t>Ethics in Promotion</a:t>
                      </a:r>
                      <a:r>
                        <a:rPr lang="en-US" sz="1000" kern="1400">
                          <a:solidFill>
                            <a:srgbClr val="FF764B"/>
                          </a:solidFill>
                          <a:effectLst/>
                          <a:latin typeface="Arial" panose="020B0604020202020204" pitchFamily="34" charset="0"/>
                        </a:rPr>
                        <a:t> </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200" dirty="0" smtClean="0">
                          <a:solidFill>
                            <a:srgbClr val="5F5F5F"/>
                          </a:solidFill>
                          <a:effectLst/>
                          <a:latin typeface="Arial" panose="020B0604020202020204" pitchFamily="34" charset="0"/>
                        </a:rPr>
                        <a:t>Avoid </a:t>
                      </a:r>
                      <a:r>
                        <a:rPr lang="en-GB" sz="1000" b="1" kern="1200" baseline="0" dirty="0" smtClean="0">
                          <a:solidFill>
                            <a:srgbClr val="5F5F5F"/>
                          </a:solidFill>
                          <a:effectLst/>
                          <a:latin typeface="Arial" panose="020B0604020202020204" pitchFamily="34" charset="0"/>
                        </a:rPr>
                        <a:t> </a:t>
                      </a:r>
                      <a:r>
                        <a:rPr lang="en-GB" sz="1000" b="1" kern="1200" dirty="0" smtClean="0">
                          <a:solidFill>
                            <a:srgbClr val="5F5F5F"/>
                          </a:solidFill>
                          <a:effectLst/>
                          <a:latin typeface="Arial" panose="020B0604020202020204" pitchFamily="34" charset="0"/>
                        </a:rPr>
                        <a:t>Marketing </a:t>
                      </a:r>
                      <a:r>
                        <a:rPr lang="en-GB" sz="1000" b="1" kern="1200" dirty="0">
                          <a:solidFill>
                            <a:srgbClr val="5F5F5F"/>
                          </a:solidFill>
                          <a:effectLst/>
                          <a:latin typeface="Arial" panose="020B0604020202020204" pitchFamily="34" charset="0"/>
                        </a:rPr>
                        <a:t>to children </a:t>
                      </a:r>
                      <a:r>
                        <a:rPr lang="en-GB" sz="1000" b="1" kern="1200" dirty="0" smtClean="0">
                          <a:solidFill>
                            <a:srgbClr val="5F5F5F"/>
                          </a:solidFill>
                          <a:effectLst/>
                          <a:latin typeface="Arial" panose="020B0604020202020204" pitchFamily="34" charset="0"/>
                        </a:rPr>
                        <a:t> Tactics</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291317625"/>
                  </a:ext>
                </a:extLst>
              </a:tr>
              <a:tr h="245955">
                <a:tc>
                  <a:txBody>
                    <a:bodyPr/>
                    <a:lstStyle/>
                    <a:p>
                      <a:pPr marR="0" indent="0" algn="l" rtl="0">
                        <a:spcBef>
                          <a:spcPts val="0"/>
                        </a:spcBef>
                        <a:spcAft>
                          <a:spcPts val="0"/>
                        </a:spcAft>
                      </a:pPr>
                      <a:r>
                        <a:rPr lang="en-US" sz="1000" b="1" kern="1200">
                          <a:solidFill>
                            <a:srgbClr val="FF9A7B"/>
                          </a:solidFill>
                          <a:effectLst/>
                          <a:latin typeface="Arial" panose="020B0604020202020204" pitchFamily="34" charset="0"/>
                        </a:rPr>
                        <a:t>Ethics in Pricing:</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200" dirty="0" smtClean="0">
                          <a:solidFill>
                            <a:srgbClr val="5F5F5F"/>
                          </a:solidFill>
                          <a:effectLst/>
                          <a:latin typeface="Arial" panose="020B0604020202020204" pitchFamily="34" charset="0"/>
                        </a:rPr>
                        <a:t>Avoid Deceptive Pricing</a:t>
                      </a:r>
                      <a:r>
                        <a:rPr lang="en-US" sz="1000" b="1" kern="1400" dirty="0" smtClean="0">
                          <a:solidFill>
                            <a:srgbClr val="5F5F5F"/>
                          </a:solidFill>
                          <a:effectLst/>
                          <a:latin typeface="Arial" panose="020B0604020202020204" pitchFamily="34" charset="0"/>
                        </a:rPr>
                        <a:t>,</a:t>
                      </a:r>
                      <a:r>
                        <a:rPr lang="en-US" sz="1000" b="1" kern="1400" baseline="0" dirty="0" smtClean="0">
                          <a:solidFill>
                            <a:srgbClr val="5F5F5F"/>
                          </a:solidFill>
                          <a:effectLst/>
                          <a:latin typeface="Arial" panose="020B0604020202020204" pitchFamily="34" charset="0"/>
                        </a:rPr>
                        <a:t> sell by weight and content</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3120882289"/>
                  </a:ext>
                </a:extLst>
              </a:tr>
              <a:tr h="245955">
                <a:tc>
                  <a:txBody>
                    <a:bodyPr/>
                    <a:lstStyle/>
                    <a:p>
                      <a:pPr marR="0" indent="0" algn="l" rtl="0">
                        <a:spcBef>
                          <a:spcPts val="0"/>
                        </a:spcBef>
                        <a:spcAft>
                          <a:spcPts val="0"/>
                        </a:spcAft>
                      </a:pPr>
                      <a:r>
                        <a:rPr lang="en-US" sz="1000" b="1" kern="1200">
                          <a:solidFill>
                            <a:srgbClr val="FF9A7B"/>
                          </a:solidFill>
                          <a:effectLst/>
                          <a:latin typeface="Arial" panose="020B0604020202020204" pitchFamily="34" charset="0"/>
                        </a:rPr>
                        <a:t>Ethics in Pricing:</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200" dirty="0" smtClean="0">
                          <a:solidFill>
                            <a:srgbClr val="5F5F5F"/>
                          </a:solidFill>
                          <a:effectLst/>
                          <a:latin typeface="Arial" panose="020B0604020202020204" pitchFamily="34" charset="0"/>
                        </a:rPr>
                        <a:t>Avoid Unfair Pricing, sell by worth not aesthetics</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745992942"/>
                  </a:ext>
                </a:extLst>
              </a:tr>
              <a:tr h="245955">
                <a:tc>
                  <a:txBody>
                    <a:bodyPr/>
                    <a:lstStyle/>
                    <a:p>
                      <a:pPr marR="0" indent="0" algn="l" rtl="0">
                        <a:spcBef>
                          <a:spcPts val="0"/>
                        </a:spcBef>
                        <a:spcAft>
                          <a:spcPts val="0"/>
                        </a:spcAft>
                      </a:pPr>
                      <a:r>
                        <a:rPr lang="en-US" sz="1000" b="1" kern="1200">
                          <a:solidFill>
                            <a:srgbClr val="FF9A7B"/>
                          </a:solidFill>
                          <a:effectLst/>
                          <a:latin typeface="Arial" panose="020B0604020202020204" pitchFamily="34" charset="0"/>
                        </a:rPr>
                        <a:t>Ethics in Pricing:</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200" dirty="0" smtClean="0">
                          <a:solidFill>
                            <a:srgbClr val="5F5F5F"/>
                          </a:solidFill>
                          <a:effectLst/>
                          <a:latin typeface="Arial" panose="020B0604020202020204" pitchFamily="34" charset="0"/>
                        </a:rPr>
                        <a:t>Avoid Price Discrimination on any form</a:t>
                      </a:r>
                      <a:r>
                        <a:rPr lang="en-GB" sz="1000" b="1" kern="1400" dirty="0" smtClean="0">
                          <a:solidFill>
                            <a:srgbClr val="5F5F5F"/>
                          </a:solidFill>
                          <a:effectLst/>
                          <a:latin typeface="Arial" panose="020B0604020202020204" pitchFamily="34" charset="0"/>
                        </a:rPr>
                        <a:t> </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2545994543"/>
                  </a:ext>
                </a:extLst>
              </a:tr>
              <a:tr h="245955">
                <a:tc>
                  <a:txBody>
                    <a:bodyPr/>
                    <a:lstStyle/>
                    <a:p>
                      <a:pPr marR="0" indent="0" algn="l" rtl="0">
                        <a:spcBef>
                          <a:spcPts val="0"/>
                        </a:spcBef>
                        <a:spcAft>
                          <a:spcPts val="0"/>
                        </a:spcAft>
                      </a:pPr>
                      <a:r>
                        <a:rPr lang="en-US" sz="1000" b="1" kern="1200">
                          <a:solidFill>
                            <a:srgbClr val="FF9A7B"/>
                          </a:solidFill>
                          <a:effectLst/>
                          <a:latin typeface="Arial" panose="020B0604020202020204" pitchFamily="34" charset="0"/>
                        </a:rPr>
                        <a:t>Ethics in Pricing:</a:t>
                      </a:r>
                      <a:endParaRPr lang="en-US"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200" dirty="0" smtClean="0">
                          <a:solidFill>
                            <a:srgbClr val="5F5F5F"/>
                          </a:solidFill>
                          <a:effectLst/>
                          <a:latin typeface="Arial" panose="020B0604020202020204" pitchFamily="34" charset="0"/>
                        </a:rPr>
                        <a:t>Avoid Price </a:t>
                      </a:r>
                      <a:r>
                        <a:rPr lang="en-GB" sz="1000" b="1" kern="1200" dirty="0">
                          <a:solidFill>
                            <a:srgbClr val="5F5F5F"/>
                          </a:solidFill>
                          <a:effectLst/>
                          <a:latin typeface="Arial" panose="020B0604020202020204" pitchFamily="34" charset="0"/>
                        </a:rPr>
                        <a:t>fixing</a:t>
                      </a:r>
                      <a:r>
                        <a:rPr lang="en-GB" sz="1000" b="1" kern="1400" dirty="0">
                          <a:solidFill>
                            <a:srgbClr val="5F5F5F"/>
                          </a:solidFill>
                          <a:effectLst/>
                          <a:latin typeface="Arial" panose="020B0604020202020204" pitchFamily="34" charset="0"/>
                        </a:rPr>
                        <a:t> </a:t>
                      </a:r>
                      <a:r>
                        <a:rPr lang="en-GB" sz="1000" b="1" kern="1400" dirty="0" smtClean="0">
                          <a:solidFill>
                            <a:srgbClr val="5F5F5F"/>
                          </a:solidFill>
                          <a:effectLst/>
                          <a:latin typeface="Arial" panose="020B0604020202020204" pitchFamily="34" charset="0"/>
                        </a:rPr>
                        <a:t>for all</a:t>
                      </a:r>
                      <a:r>
                        <a:rPr lang="en-GB" sz="1000" b="1" kern="1400" baseline="0" dirty="0" smtClean="0">
                          <a:solidFill>
                            <a:srgbClr val="5F5F5F"/>
                          </a:solidFill>
                          <a:effectLst/>
                          <a:latin typeface="Arial" panose="020B0604020202020204" pitchFamily="34" charset="0"/>
                        </a:rPr>
                        <a:t> products and services</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3973440462"/>
                  </a:ext>
                </a:extLst>
              </a:tr>
              <a:tr h="245955">
                <a:tc>
                  <a:txBody>
                    <a:bodyPr/>
                    <a:lstStyle/>
                    <a:p>
                      <a:pPr marR="0" indent="0" algn="l" rtl="0">
                        <a:spcBef>
                          <a:spcPts val="0"/>
                        </a:spcBef>
                        <a:spcAft>
                          <a:spcPts val="0"/>
                        </a:spcAft>
                      </a:pPr>
                      <a:r>
                        <a:rPr lang="en-GB" sz="1000" b="1" kern="1200" dirty="0">
                          <a:solidFill>
                            <a:srgbClr val="006600"/>
                          </a:solidFill>
                          <a:effectLst/>
                          <a:latin typeface="Arial" panose="020B0604020202020204" pitchFamily="34" charset="0"/>
                        </a:rPr>
                        <a:t>Sustainable Marketing</a:t>
                      </a:r>
                      <a:r>
                        <a:rPr lang="en-GB" sz="1000" kern="1400" dirty="0">
                          <a:solidFill>
                            <a:srgbClr val="006600"/>
                          </a:solidFill>
                          <a:effectLst/>
                          <a:latin typeface="Arial" panose="020B0604020202020204" pitchFamily="34" charset="0"/>
                        </a:rPr>
                        <a:t> </a:t>
                      </a:r>
                      <a:endParaRPr lang="en-GB" sz="900" kern="1400" dirty="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400" dirty="0" smtClean="0">
                          <a:solidFill>
                            <a:srgbClr val="5F5F5F"/>
                          </a:solidFill>
                          <a:effectLst/>
                          <a:latin typeface="Arial" panose="020B0604020202020204" pitchFamily="34" charset="0"/>
                        </a:rPr>
                        <a:t>Cease all Tax Avoidance practices</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488006434"/>
                  </a:ext>
                </a:extLst>
              </a:tr>
              <a:tr h="419714">
                <a:tc>
                  <a:txBody>
                    <a:bodyPr/>
                    <a:lstStyle/>
                    <a:p>
                      <a:pPr marR="0" indent="0" algn="l" rtl="0">
                        <a:spcBef>
                          <a:spcPts val="0"/>
                        </a:spcBef>
                        <a:spcAft>
                          <a:spcPts val="0"/>
                        </a:spcAft>
                      </a:pPr>
                      <a:r>
                        <a:rPr lang="en-GB" sz="1000" b="1" kern="1200" dirty="0">
                          <a:solidFill>
                            <a:srgbClr val="006600"/>
                          </a:solidFill>
                          <a:effectLst/>
                          <a:latin typeface="Arial" panose="020B0604020202020204" pitchFamily="34" charset="0"/>
                        </a:rPr>
                        <a:t>Sustainable Marketing</a:t>
                      </a:r>
                      <a:r>
                        <a:rPr lang="en-GB" sz="1000" kern="1400" dirty="0">
                          <a:solidFill>
                            <a:srgbClr val="006600"/>
                          </a:solidFill>
                          <a:effectLst/>
                          <a:latin typeface="Arial" panose="020B0604020202020204" pitchFamily="34" charset="0"/>
                        </a:rPr>
                        <a:t> </a:t>
                      </a:r>
                      <a:endParaRPr lang="en-GB" sz="900" kern="1400" dirty="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GB" sz="1000" b="1" kern="1400" dirty="0" smtClean="0">
                          <a:solidFill>
                            <a:srgbClr val="5F5F5F"/>
                          </a:solidFill>
                          <a:effectLst/>
                          <a:latin typeface="Arial" panose="020B0604020202020204" pitchFamily="34" charset="0"/>
                        </a:rPr>
                        <a:t>Pay Fair </a:t>
                      </a:r>
                      <a:r>
                        <a:rPr lang="en-GB" sz="1000" b="1" kern="1400" dirty="0">
                          <a:solidFill>
                            <a:srgbClr val="5F5F5F"/>
                          </a:solidFill>
                          <a:effectLst/>
                          <a:latin typeface="Arial" panose="020B0604020202020204" pitchFamily="34" charset="0"/>
                        </a:rPr>
                        <a:t>wages to </a:t>
                      </a:r>
                      <a:r>
                        <a:rPr lang="en-GB" sz="1000" b="1" kern="1400" dirty="0" smtClean="0">
                          <a:solidFill>
                            <a:srgbClr val="5F5F5F"/>
                          </a:solidFill>
                          <a:effectLst/>
                          <a:latin typeface="Arial" panose="020B0604020202020204" pitchFamily="34" charset="0"/>
                        </a:rPr>
                        <a:t>employees suppliers, growers</a:t>
                      </a:r>
                      <a:r>
                        <a:rPr lang="en-GB" sz="1000" b="1" kern="1400" baseline="0" dirty="0" smtClean="0">
                          <a:solidFill>
                            <a:srgbClr val="5F5F5F"/>
                          </a:solidFill>
                          <a:effectLst/>
                          <a:latin typeface="Arial" panose="020B0604020202020204" pitchFamily="34" charset="0"/>
                        </a:rPr>
                        <a:t> and manufacturers</a:t>
                      </a:r>
                      <a:endParaRPr lang="en-GB"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a:noFill/>
                    </a:lnB>
                    <a:solidFill>
                      <a:srgbClr val="DDDDDD"/>
                    </a:solidFill>
                  </a:tcPr>
                </a:tc>
                <a:extLst>
                  <a:ext uri="{0D108BD9-81ED-4DB2-BD59-A6C34878D82A}">
                    <a16:rowId xmlns:a16="http://schemas.microsoft.com/office/drawing/2014/main" xmlns="" val="1966403303"/>
                  </a:ext>
                </a:extLst>
              </a:tr>
              <a:tr h="245955">
                <a:tc>
                  <a:txBody>
                    <a:bodyPr/>
                    <a:lstStyle/>
                    <a:p>
                      <a:pPr marR="0" indent="0" algn="l" rtl="0">
                        <a:spcBef>
                          <a:spcPts val="0"/>
                        </a:spcBef>
                        <a:spcAft>
                          <a:spcPts val="0"/>
                        </a:spcAft>
                      </a:pPr>
                      <a:r>
                        <a:rPr lang="en-GB" sz="1000" b="1" kern="1200">
                          <a:solidFill>
                            <a:srgbClr val="006600"/>
                          </a:solidFill>
                          <a:effectLst/>
                          <a:latin typeface="Arial" panose="020B0604020202020204" pitchFamily="34" charset="0"/>
                        </a:rPr>
                        <a:t>Sustainable Marketing</a:t>
                      </a:r>
                      <a:r>
                        <a:rPr lang="en-GB" sz="1000" kern="1400">
                          <a:solidFill>
                            <a:srgbClr val="006600"/>
                          </a:solidFill>
                          <a:effectLst/>
                          <a:latin typeface="Arial" panose="020B0604020202020204" pitchFamily="34" charset="0"/>
                        </a:rPr>
                        <a:t> </a:t>
                      </a:r>
                      <a:endParaRPr lang="en-GB" sz="900" kern="1400">
                        <a:solidFill>
                          <a:srgbClr val="000000"/>
                        </a:solidFill>
                        <a:effectLst/>
                        <a:latin typeface="Times New Roman" panose="02020603050405020304" pitchFamily="18" charset="0"/>
                      </a:endParaRPr>
                    </a:p>
                  </a:txBody>
                  <a:tcPr marL="31661" marR="31661" marT="31661" marB="31661">
                    <a:lnL>
                      <a:noFill/>
                    </a:lnL>
                    <a:lnR w="9525" cap="flat" cmpd="sng" algn="ctr">
                      <a:solidFill>
                        <a:srgbClr val="FF5723"/>
                      </a:solidFill>
                      <a:prstDash val="solid"/>
                      <a:round/>
                      <a:headEnd type="none" w="med" len="med"/>
                      <a:tailEnd type="none" w="med" len="med"/>
                    </a:lnR>
                    <a:lnT>
                      <a:noFill/>
                    </a:lnT>
                    <a:lnB>
                      <a:noFill/>
                    </a:lnB>
                    <a:solidFill>
                      <a:srgbClr val="FFFFFF"/>
                    </a:solidFill>
                  </a:tcPr>
                </a:tc>
                <a:tc>
                  <a:txBody>
                    <a:bodyPr/>
                    <a:lstStyle/>
                    <a:p>
                      <a:pPr marR="0" indent="0" algn="l" rtl="0">
                        <a:spcBef>
                          <a:spcPts val="0"/>
                        </a:spcBef>
                        <a:spcAft>
                          <a:spcPts val="0"/>
                        </a:spcAft>
                      </a:pPr>
                      <a:r>
                        <a:rPr lang="en-US" sz="1000" b="1" kern="1400" dirty="0" smtClean="0">
                          <a:solidFill>
                            <a:srgbClr val="5F5F5F"/>
                          </a:solidFill>
                          <a:effectLst/>
                          <a:latin typeface="Arial" panose="020B0604020202020204" pitchFamily="34" charset="0"/>
                        </a:rPr>
                        <a:t>Adopt green practices wherever possible</a:t>
                      </a:r>
                      <a:endParaRPr lang="en-US" sz="900" kern="1400" dirty="0">
                        <a:solidFill>
                          <a:srgbClr val="000000"/>
                        </a:solidFill>
                        <a:effectLst/>
                        <a:latin typeface="Times New Roman" panose="02020603050405020304" pitchFamily="18" charset="0"/>
                      </a:endParaRPr>
                    </a:p>
                  </a:txBody>
                  <a:tcPr marL="31661" marR="31661" marT="31661" marB="31661">
                    <a:lnL w="9525" cap="flat" cmpd="sng" algn="ctr">
                      <a:solidFill>
                        <a:srgbClr val="FF5723"/>
                      </a:solidFill>
                      <a:prstDash val="solid"/>
                      <a:round/>
                      <a:headEnd type="none" w="med" len="med"/>
                      <a:tailEnd type="none" w="med" len="med"/>
                    </a:lnL>
                    <a:lnR w="9525" cap="flat" cmpd="sng" algn="ctr">
                      <a:solidFill>
                        <a:srgbClr val="FF5723"/>
                      </a:solidFill>
                      <a:prstDash val="solid"/>
                      <a:round/>
                      <a:headEnd type="none" w="med" len="med"/>
                      <a:tailEnd type="none" w="med" len="med"/>
                    </a:lnR>
                    <a:lnT>
                      <a:noFill/>
                    </a:lnT>
                    <a:lnB w="9525" cap="flat" cmpd="sng" algn="ctr">
                      <a:solidFill>
                        <a:srgbClr val="FF5723"/>
                      </a:solidFill>
                      <a:prstDash val="solid"/>
                      <a:round/>
                      <a:headEnd type="none" w="med" len="med"/>
                      <a:tailEnd type="none" w="med" len="med"/>
                    </a:lnB>
                    <a:solidFill>
                      <a:srgbClr val="DDDDDD"/>
                    </a:solidFill>
                  </a:tcPr>
                </a:tc>
                <a:extLst>
                  <a:ext uri="{0D108BD9-81ED-4DB2-BD59-A6C34878D82A}">
                    <a16:rowId xmlns:a16="http://schemas.microsoft.com/office/drawing/2014/main" xmlns="" val="2068460567"/>
                  </a:ext>
                </a:extLst>
              </a:tr>
            </a:tbl>
          </a:graphicData>
        </a:graphic>
      </p:graphicFrame>
      <p:sp>
        <p:nvSpPr>
          <p:cNvPr id="8" name="Control 2">
            <a:extLst>
              <a:ext uri="{FF2B5EF4-FFF2-40B4-BE49-F238E27FC236}">
                <a16:creationId xmlns:a16="http://schemas.microsoft.com/office/drawing/2014/main" xmlns="" id="{250D61E8-12F0-4B39-A75F-179C41018394}"/>
              </a:ext>
            </a:extLst>
          </p:cNvPr>
          <p:cNvSpPr>
            <a:spLocks noChangeArrowheads="1" noChangeShapeType="1"/>
          </p:cNvSpPr>
          <p:nvPr/>
        </p:nvSpPr>
        <p:spPr bwMode="auto">
          <a:xfrm>
            <a:off x="5788537" y="14208177"/>
            <a:ext cx="7433641" cy="4157662"/>
          </a:xfrm>
          <a:prstGeom prst="rect">
            <a:avLst/>
          </a:prstGeom>
          <a:noFill/>
          <a:ln>
            <a:noFill/>
          </a:ln>
          <a:effectLst/>
          <a:extLst>
            <a:ext uri="{91240B29-F687-4F45-9708-019B960494DF}">
              <a14:hiddenLine xmlns:a14="http://schemas.microsoft.com/office/drawing/2010/main" xmlns="" w="25400">
                <a:noFill/>
                <a:miter lim="800000"/>
                <a:headEnd/>
                <a:tailEnd/>
              </a14:hiddenLine>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vert="horz" wrap="square" lIns="0" tIns="0" rIns="0" bIns="0" numCol="1" anchor="t" anchorCtr="0" compatLnSpc="1">
            <a:prstTxWarp prst="textNoShape">
              <a:avLst/>
            </a:prstTxWarp>
          </a:bodyPr>
          <a:lstStyle/>
          <a:p>
            <a:endParaRPr lang="en-GB"/>
          </a:p>
        </p:txBody>
      </p:sp>
      <p:sp>
        <p:nvSpPr>
          <p:cNvPr id="6" name="Rectangle 5">
            <a:extLst>
              <a:ext uri="{FF2B5EF4-FFF2-40B4-BE49-F238E27FC236}">
                <a16:creationId xmlns:a16="http://schemas.microsoft.com/office/drawing/2014/main" xmlns="" id="{12DBDC52-061C-42F3-AE9E-011C2EB341A2}"/>
              </a:ext>
            </a:extLst>
          </p:cNvPr>
          <p:cNvSpPr/>
          <p:nvPr/>
        </p:nvSpPr>
        <p:spPr>
          <a:xfrm>
            <a:off x="666788" y="2354094"/>
            <a:ext cx="4294319" cy="3672800"/>
          </a:xfrm>
          <a:prstGeom prst="rect">
            <a:avLst/>
          </a:prstGeom>
        </p:spPr>
        <p:txBody>
          <a:bodyPr wrap="square">
            <a:spAutoFit/>
          </a:bodyPr>
          <a:lstStyle/>
          <a:p>
            <a:pPr algn="just">
              <a:lnSpc>
                <a:spcPct val="150000"/>
              </a:lnSpc>
              <a:spcAft>
                <a:spcPts val="1000"/>
              </a:spcAft>
            </a:pPr>
            <a:r>
              <a:rPr lang="en-GB" sz="1600" dirty="0" smtClean="0"/>
              <a:t>Asda needs to improve on a lot of issues around Ethics and Sustainability. </a:t>
            </a:r>
            <a:endParaRPr lang="en-GB" sz="1600" dirty="0" smtClean="0"/>
          </a:p>
          <a:p>
            <a:pPr algn="just">
              <a:lnSpc>
                <a:spcPct val="150000"/>
              </a:lnSpc>
              <a:spcAft>
                <a:spcPts val="1000"/>
              </a:spcAft>
            </a:pPr>
            <a:r>
              <a:rPr lang="en-GB" sz="1600" dirty="0" smtClean="0"/>
              <a:t>Each of the issues play an important part in Asda’s CRM mechanism and the effect are ultimately felt by every </a:t>
            </a:r>
            <a:r>
              <a:rPr lang="en-GB" sz="1600" dirty="0" err="1" smtClean="0"/>
              <a:t>steakholder</a:t>
            </a:r>
            <a:r>
              <a:rPr lang="en-GB" sz="1600" dirty="0" smtClean="0"/>
              <a:t> in one form or another.</a:t>
            </a:r>
          </a:p>
          <a:p>
            <a:pPr algn="just">
              <a:lnSpc>
                <a:spcPct val="150000"/>
              </a:lnSpc>
              <a:spcAft>
                <a:spcPts val="1000"/>
              </a:spcAft>
            </a:pPr>
            <a:r>
              <a:rPr lang="en-GB" sz="1600" dirty="0" smtClean="0"/>
              <a:t>The CRM aspect of Asda would be enhanced and the customer experience enriched if the highlighted issues were </a:t>
            </a:r>
            <a:r>
              <a:rPr lang="en-GB" sz="1600" dirty="0" smtClean="0"/>
              <a:t>addressed</a:t>
            </a:r>
            <a:r>
              <a:rPr lang="en-GB" sz="1600" dirty="0" smtClean="0"/>
              <a:t>.</a:t>
            </a:r>
            <a:endParaRPr lang="en-US" sz="1600" dirty="0" smtClean="0"/>
          </a:p>
        </p:txBody>
      </p:sp>
    </p:spTree>
    <p:extLst>
      <p:ext uri="{BB962C8B-B14F-4D97-AF65-F5344CB8AC3E}">
        <p14:creationId xmlns:p14="http://schemas.microsoft.com/office/powerpoint/2010/main" xmlns="" val="34710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US" dirty="0" smtClean="0">
                <a:latin typeface="Calibri" pitchFamily="34" charset="0"/>
                <a:ea typeface="Times New Roman" pitchFamily="18" charset="0"/>
                <a:cs typeface="Times New Roman" pitchFamily="18" charset="0"/>
              </a:rPr>
              <a:t>REFERENCE</a:t>
            </a:r>
            <a:endParaRPr lang="en-US" dirty="0"/>
          </a:p>
        </p:txBody>
      </p:sp>
      <p:sp>
        <p:nvSpPr>
          <p:cNvPr id="41986" name="Rectangle 2"/>
          <p:cNvSpPr>
            <a:spLocks noChangeArrowheads="1"/>
          </p:cNvSpPr>
          <p:nvPr/>
        </p:nvSpPr>
        <p:spPr bwMode="auto">
          <a:xfrm>
            <a:off x="496113" y="2169269"/>
            <a:ext cx="5077838" cy="427809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REFERENCE</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1. Armstrong, G.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Kotler</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P. and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Opresnik</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M. O. (2017). Marketing: An Introduction, 13th</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Edition, Pearson.</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2. Berry, L. and Carbone, L. (2002). Managing the total customer experience. Cambridge,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MA: Sloan Management Review Association.</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3. Berry, L. Carbone, P. and Haeckel, S. H. (2002), “Managing the Total Customer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Experience,” MIT Sloan Management Review, 43 (3), 85–89.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4. Branson, R (2013). Richard Branson reveals his customer service secrets/Forbes,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[online video] available at: https://www.youtube.com/watch?v=Fy4lYDN1gz4, [accessed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on: 22 January 2020].</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5. Butler, S. (2020). ASDA is named worst supermarket in treatment of suppliers. [Online]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the Guardian. Available at: https://</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www.theguardian.com</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/business/2017/</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jun</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/26/</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ASDA</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Calibri" pitchFamily="34" charset="0"/>
              </a:rPr>
              <a:t>supermar</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ket</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-suppliers-</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Walmart</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morrisons</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[Accessed 5 Feb. 2020].</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6.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Buttle</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F. (2004). Customer relationship Management: concepts and Tools,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Elsever</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Butterworth Heinemann, Oxford.</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7. Chandler, J. D. and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Lusch</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R. F. (2015), “Service Systems: A Broadened Framework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and Research Agenda on Value</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8. Ellis, N. (2011). Business-to-Business Marketing: Relationships, Networks &amp; Strategies,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Oxford University Press.</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9. Ethical Consumer. (2020). ASDA Group Ltd | Ethical Consumer. [online] Available at: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https://www.ethicalconsumer.org/company-profile/ASDA-group-ltd [Accessed 5 Feb.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2020].</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10. Ethicalcorp.com. (2020). ASDA and sustainability – Better things in store? | Ethical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Corporation. [online] Available at: http://</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www.ethicalcorp.com</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/business-strategy/</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ASDA</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Calibri" pitchFamily="34" charset="0"/>
              </a:rPr>
              <a:t>and</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-sustainab</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ility-better-things-store [Accessed 5 Feb. 2020].</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11.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Gummesson</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E. (1994) “Broadening and specifying relationship marketing” Australia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marketing journal, 2(1), pp.31-43.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12. Homburg, C.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Jozic</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D. and </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Kuehnl</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C. (2015), ´ “Customer Experience Management: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Toward Implementing an Evolving Marketing Concept,” Journal of the Academy of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Marketing Science, (published electronically August 19), [DOI: 10.1007/s11747-015-</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0460-7].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13. IMD business school. 2020. Why All Businesses Should Embrace Sustainability. [online]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Available at: &lt;https://</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www.imd.org</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/research-knowledge/articles/why-all-</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Times New Roman" pitchFamily="18" charset="0"/>
              </a:rPr>
              <a:t>businesses</a:t>
            </a:r>
            <a:r>
              <a:rPr kumimoji="0" lang="en-US" sz="800" b="0" i="0" u="none" strike="noStrike" cap="none" normalizeH="0" baseline="0" dirty="0" err="1" smtClean="0">
                <a:ln>
                  <a:noFill/>
                </a:ln>
                <a:solidFill>
                  <a:schemeClr val="tx1"/>
                </a:solidFill>
                <a:effectLst/>
                <a:latin typeface="Calibri" pitchFamily="34" charset="0"/>
                <a:ea typeface="Times New Roman" pitchFamily="18" charset="0"/>
                <a:cs typeface="Calibri" pitchFamily="34" charset="0"/>
              </a:rPr>
              <a:t>should</a:t>
            </a:r>
            <a:r>
              <a:rPr kumimoji="0" lang="en-US" sz="800" b="0" i="0" u="none" strike="noStrike" cap="none" normalizeH="0" baseline="0" dirty="0" smtClean="0">
                <a:ln>
                  <a:noFill/>
                </a:ln>
                <a:solidFill>
                  <a:schemeClr val="tx1"/>
                </a:solidFill>
                <a:effectLst/>
                <a:latin typeface="Calibri" pitchFamily="34" charset="0"/>
                <a:ea typeface="Times New Roman" pitchFamily="18" charset="0"/>
                <a:cs typeface="Calibri" pitchFamily="34" charset="0"/>
              </a:rPr>
              <a:t>-embrace-sustainability/&gt; [Accessed 11 March 2020].</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5693923" y="2341099"/>
            <a:ext cx="6096000" cy="4254253"/>
          </a:xfrm>
          <a:prstGeom prst="rect">
            <a:avLst/>
          </a:prstGeom>
        </p:spPr>
        <p:txBody>
          <a:bodyPr wrap="square">
            <a:spAutoFit/>
          </a:bodyPr>
          <a:lstStyle/>
          <a:p>
            <a:r>
              <a:rPr lang="en-US" sz="800" dirty="0" smtClean="0"/>
              <a:t>14. </a:t>
            </a:r>
            <a:r>
              <a:rPr lang="en-US" sz="800" dirty="0" err="1" smtClean="0"/>
              <a:t>Izquierdo</a:t>
            </a:r>
            <a:r>
              <a:rPr lang="en-US" sz="800" dirty="0" smtClean="0"/>
              <a:t>, C; </a:t>
            </a:r>
            <a:r>
              <a:rPr lang="en-US" sz="800" dirty="0" err="1" smtClean="0"/>
              <a:t>Cilian</a:t>
            </a:r>
            <a:r>
              <a:rPr lang="en-US" sz="800" dirty="0" smtClean="0"/>
              <a:t>, J. and Gutierrez, S. S. (2005) “Impact of customer relationship </a:t>
            </a:r>
          </a:p>
          <a:p>
            <a:r>
              <a:rPr lang="en-US" sz="800" dirty="0" smtClean="0"/>
              <a:t>marketing on firm performance: Spanish case” Journal of Service Marketing. 19( 4), </a:t>
            </a:r>
          </a:p>
          <a:p>
            <a:r>
              <a:rPr lang="en-US" sz="800" dirty="0" smtClean="0"/>
              <a:t>pp.234-244. </a:t>
            </a:r>
          </a:p>
          <a:p>
            <a:r>
              <a:rPr lang="en-US" sz="800" dirty="0" smtClean="0"/>
              <a:t>15. Jorgensen, N. (2001) “A contingency model for the </a:t>
            </a:r>
            <a:r>
              <a:rPr lang="en-US" sz="800" dirty="0" err="1" smtClean="0"/>
              <a:t>company‟s</a:t>
            </a:r>
            <a:r>
              <a:rPr lang="en-US" sz="800" dirty="0" smtClean="0"/>
              <a:t> use of relationship </a:t>
            </a:r>
          </a:p>
          <a:p>
            <a:r>
              <a:rPr lang="en-US" sz="800" dirty="0" smtClean="0"/>
              <a:t>building” 17 IMP Conference. </a:t>
            </a:r>
          </a:p>
          <a:p>
            <a:r>
              <a:rPr lang="en-US" sz="800" dirty="0" smtClean="0"/>
              <a:t>16. </a:t>
            </a:r>
            <a:r>
              <a:rPr lang="en-US" sz="800" dirty="0" err="1" smtClean="0"/>
              <a:t>Kotler</a:t>
            </a:r>
            <a:r>
              <a:rPr lang="en-US" sz="800" dirty="0" smtClean="0"/>
              <a:t>, P. Armstrong, G. Harris, L. C. and </a:t>
            </a:r>
            <a:r>
              <a:rPr lang="en-US" sz="800" dirty="0" err="1" smtClean="0"/>
              <a:t>Piercy</a:t>
            </a:r>
            <a:r>
              <a:rPr lang="en-US" sz="800" dirty="0" smtClean="0"/>
              <a:t>, N. (2017). Principles of Marketing, 7th </a:t>
            </a:r>
          </a:p>
          <a:p>
            <a:r>
              <a:rPr lang="en-US" sz="800" dirty="0" smtClean="0"/>
              <a:t>European Edition, Pearson.</a:t>
            </a:r>
          </a:p>
          <a:p>
            <a:r>
              <a:rPr lang="en-US" sz="800" dirty="0" smtClean="0"/>
              <a:t>17. Marketing Science Institute (2014), “Research Priorities 2014–2016.” Cambridge, MA: </a:t>
            </a:r>
          </a:p>
          <a:p>
            <a:r>
              <a:rPr lang="en-US" sz="800" dirty="0" smtClean="0"/>
              <a:t>Marketing Science Institute,[online] available at http:// </a:t>
            </a:r>
          </a:p>
          <a:p>
            <a:r>
              <a:rPr lang="en-US" sz="800" dirty="0" smtClean="0"/>
              <a:t>www.msi.org/uploads/files/MSI_RP14-16.pdf[accessed on: 22 January 2020].</a:t>
            </a:r>
          </a:p>
          <a:p>
            <a:r>
              <a:rPr lang="en-US" sz="800" dirty="0" smtClean="0"/>
              <a:t>18. Meyer, C. and </a:t>
            </a:r>
            <a:r>
              <a:rPr lang="en-US" sz="800" dirty="0" err="1" smtClean="0"/>
              <a:t>Schwager</a:t>
            </a:r>
            <a:r>
              <a:rPr lang="en-US" sz="800" dirty="0" smtClean="0"/>
              <a:t>, A. (2007), “Understanding Customer Experience,” Harvard </a:t>
            </a:r>
          </a:p>
          <a:p>
            <a:r>
              <a:rPr lang="en-US" sz="800" dirty="0" smtClean="0"/>
              <a:t>Business Review, February 1, 17–26</a:t>
            </a:r>
          </a:p>
          <a:p>
            <a:r>
              <a:rPr lang="en-US" sz="800" dirty="0" smtClean="0"/>
              <a:t>19. Oxfordlearnersdictionaries.com. (2020). customer-service noun - Definition, pictures, </a:t>
            </a:r>
          </a:p>
          <a:p>
            <a:r>
              <a:rPr lang="en-US" sz="800" dirty="0" smtClean="0"/>
              <a:t>pronunciation and usage notes | Oxford Advanced Learner's Dictionary at </a:t>
            </a:r>
          </a:p>
          <a:p>
            <a:r>
              <a:rPr lang="en-US" sz="800" dirty="0" smtClean="0"/>
              <a:t>OxfordLearnersDictionaries.com. [online] Available at: </a:t>
            </a:r>
          </a:p>
          <a:p>
            <a:r>
              <a:rPr lang="en-US" sz="800" dirty="0" smtClean="0"/>
              <a:t>https://www.oxfordlearnersdictionaries.com/definition/english/customer-service </a:t>
            </a:r>
          </a:p>
          <a:p>
            <a:r>
              <a:rPr lang="en-US" sz="800" dirty="0" smtClean="0"/>
              <a:t>[Accessed 15 Jan. 2020].</a:t>
            </a:r>
          </a:p>
          <a:p>
            <a:r>
              <a:rPr lang="en-US" sz="800" dirty="0" smtClean="0"/>
              <a:t>20. </a:t>
            </a:r>
            <a:r>
              <a:rPr lang="en-US" sz="800" dirty="0" err="1" smtClean="0"/>
              <a:t>Pressey</a:t>
            </a:r>
            <a:r>
              <a:rPr lang="en-US" sz="800" dirty="0" smtClean="0"/>
              <a:t>, A. and Mathews, B. (2000) “Barriers to relationship marketing in consumer </a:t>
            </a:r>
          </a:p>
          <a:p>
            <a:r>
              <a:rPr lang="en-US" sz="800" dirty="0" err="1" smtClean="0"/>
              <a:t>retailing”,Journal</a:t>
            </a:r>
            <a:r>
              <a:rPr lang="en-US" sz="800" dirty="0" smtClean="0"/>
              <a:t> of Services Marketing, 14(3), pp.272–286. </a:t>
            </a:r>
          </a:p>
          <a:p>
            <a:r>
              <a:rPr lang="en-US" sz="800" dirty="0" smtClean="0"/>
              <a:t>21. Pryor, M. G., White, J. C., &amp; Toombs, L. A. (1998). Strategic Quality Management: A </a:t>
            </a:r>
          </a:p>
          <a:p>
            <a:r>
              <a:rPr lang="en-US" sz="800" dirty="0" smtClean="0"/>
              <a:t>Strategic, Systems Approach to Quality. Thomson Learning.</a:t>
            </a:r>
          </a:p>
          <a:p>
            <a:r>
              <a:rPr lang="en-US" sz="800" dirty="0" smtClean="0"/>
              <a:t>22. Schmitt, B. H. (2011), “Experience Marketing: Concepts, Frameworks and Consumer </a:t>
            </a:r>
          </a:p>
          <a:p>
            <a:r>
              <a:rPr lang="en-US" sz="800" dirty="0" smtClean="0"/>
              <a:t>Insights,” Foundations and Trends in Marketing, 5 (2), 55–112</a:t>
            </a:r>
          </a:p>
          <a:p>
            <a:r>
              <a:rPr lang="en-US" sz="800" dirty="0" smtClean="0"/>
              <a:t>23. Tesco PLC. 2020. Sustainability. [online] Available at: </a:t>
            </a:r>
          </a:p>
          <a:p>
            <a:r>
              <a:rPr lang="en-US" sz="800" dirty="0" smtClean="0"/>
              <a:t>&lt;https://www.tescoplc.com/sustainability&gt; [Accessed 11 February 2020].</a:t>
            </a:r>
          </a:p>
          <a:p>
            <a:r>
              <a:rPr lang="en-US" sz="800" dirty="0" smtClean="0"/>
              <a:t>24. The Good Shopping Guide. Ethical Supermarkets Comparison -. [online] Available at: </a:t>
            </a:r>
          </a:p>
          <a:p>
            <a:r>
              <a:rPr lang="en-US" sz="800" dirty="0" smtClean="0"/>
              <a:t>&lt;https://thegoodshoppingguide.com/supermarkets/&gt; [Accessed 9 March 2020].</a:t>
            </a:r>
          </a:p>
          <a:p>
            <a:r>
              <a:rPr lang="en-US" sz="800" dirty="0" smtClean="0"/>
              <a:t>25. Your.asda.com. 2020. [online] Available at: </a:t>
            </a:r>
          </a:p>
          <a:p>
            <a:r>
              <a:rPr lang="en-US" sz="800" dirty="0" smtClean="0"/>
              <a:t>&lt;https://your.asda.com/system/dragonfly/production/2011/12/15/16_13_37_444_Green_</a:t>
            </a:r>
          </a:p>
          <a:p>
            <a:r>
              <a:rPr lang="en-US" sz="800" dirty="0" smtClean="0"/>
              <a:t>is_Normal_ASDA_SustainabilityStudy.pdf&gt; [Accessed 12 March 2020].</a:t>
            </a:r>
          </a:p>
          <a:p>
            <a:r>
              <a:rPr lang="en-US" sz="800" dirty="0" smtClean="0"/>
              <a:t>26. ZABANGA Marketing. 2020. Sustainable Marketing Principles - Customer Relationships. </a:t>
            </a:r>
          </a:p>
          <a:p>
            <a:r>
              <a:rPr lang="en-US" sz="800" dirty="0" smtClean="0"/>
              <a:t>[online] Available at: &lt;https://</a:t>
            </a:r>
            <a:r>
              <a:rPr lang="en-US" sz="800" dirty="0" err="1" smtClean="0"/>
              <a:t>www.zabanga.us</a:t>
            </a:r>
            <a:r>
              <a:rPr lang="en-US" sz="800" dirty="0" smtClean="0"/>
              <a:t>/customer-relationships/</a:t>
            </a:r>
            <a:r>
              <a:rPr lang="en-US" sz="800" dirty="0" err="1" smtClean="0"/>
              <a:t>sustainablemarketing-principles.html</a:t>
            </a:r>
            <a:r>
              <a:rPr lang="en-US" sz="800" dirty="0" smtClean="0"/>
              <a:t>&gt; [Accessed 10 March 2020].</a:t>
            </a:r>
            <a:endParaRPr lang="en-US" sz="800" dirty="0"/>
          </a:p>
        </p:txBody>
      </p:sp>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xmlns=""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
  <TotalTime>507</TotalTime>
  <Words>1595</Words>
  <Application>Microsoft Office PowerPoint</Application>
  <PresentationFormat>Custom</PresentationFormat>
  <Paragraphs>147</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Berlin</vt:lpstr>
      <vt:lpstr>Understanding &amp; Engaging in the Customer Experience</vt:lpstr>
      <vt:lpstr>Defining the Subject </vt:lpstr>
      <vt:lpstr>Customer experience</vt:lpstr>
      <vt:lpstr>Ethical Comparison Rating</vt:lpstr>
      <vt:lpstr>How ‘Ethical’ is ASDA?</vt:lpstr>
      <vt:lpstr>Swot Analysis</vt:lpstr>
      <vt:lpstr>ASDA’s Sustainability Initiative</vt:lpstr>
      <vt:lpstr>Models and Theories of Quality</vt:lpstr>
      <vt:lpstr>Recommendation</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&amp; Engaging in the Customer Experience</dc:title>
  <dc:creator>Shek Arman Ali</dc:creator>
  <cp:lastModifiedBy>ikraamali129129@gmail.com</cp:lastModifiedBy>
  <cp:revision>38</cp:revision>
  <dcterms:created xsi:type="dcterms:W3CDTF">2020-03-13T03:17:36Z</dcterms:created>
  <dcterms:modified xsi:type="dcterms:W3CDTF">2020-03-25T21:51:18Z</dcterms:modified>
</cp:coreProperties>
</file>