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5"/>
  </p:notesMasterIdLst>
  <p:sldIdLst>
    <p:sldId id="258" r:id="rId2"/>
    <p:sldId id="256" r:id="rId3"/>
    <p:sldId id="257" r:id="rId4"/>
  </p:sldIdLst>
  <p:sldSz cx="15113000" cy="21374100"/>
  <p:notesSz cx="6858000" cy="9144000"/>
  <p:embeddedFontLst>
    <p:embeddedFont>
      <p:font typeface="Hussar Bold" pitchFamily="2" charset="0"/>
      <p:regular r:id="rId6"/>
    </p:embeddedFont>
    <p:embeddedFont>
      <p:font typeface="Open Sans" panose="020B0606030504020204" pitchFamily="34" charset="0"/>
      <p:regular r:id="rId7"/>
      <p:bold r:id="rId8"/>
      <p:italic r:id="rId9"/>
      <p:boldItalic r:id="rId1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C2C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687" autoAdjust="0"/>
    <p:restoredTop sz="94900" autoAdjust="0"/>
  </p:normalViewPr>
  <p:slideViewPr>
    <p:cSldViewPr>
      <p:cViewPr varScale="1">
        <p:scale>
          <a:sx n="34" d="100"/>
          <a:sy n="34" d="100"/>
        </p:scale>
        <p:origin x="2184" y="21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3.fntdata"/><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font" Target="fonts/font2.fntdata"/><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1.fntdata"/><Relationship Id="rId11" Type="http://schemas.openxmlformats.org/officeDocument/2006/relationships/presProps" Target="presProps.xml"/><Relationship Id="rId5" Type="http://schemas.openxmlformats.org/officeDocument/2006/relationships/notesMaster" Target="notesMasters/notesMaster1.xml"/><Relationship Id="rId10"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font" Target="fonts/font4.fntdata"/><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0F8DAB-E4AF-4941-A9B9-AA1879C14044}" type="datetimeFigureOut">
              <a:rPr lang="en-GB" smtClean="0"/>
              <a:t>26/10/2025</a:t>
            </a:fld>
            <a:endParaRPr lang="en-GB"/>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777996-1363-45FB-9152-A765C6C76752}" type="slidenum">
              <a:rPr lang="en-GB" smtClean="0"/>
              <a:t>‹#›</a:t>
            </a:fld>
            <a:endParaRPr lang="en-GB"/>
          </a:p>
        </p:txBody>
      </p:sp>
    </p:spTree>
    <p:extLst>
      <p:ext uri="{BB962C8B-B14F-4D97-AF65-F5344CB8AC3E}">
        <p14:creationId xmlns:p14="http://schemas.microsoft.com/office/powerpoint/2010/main" val="10367994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icd.who.int/browse/2024-01/mms/en"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 </a:t>
            </a:r>
          </a:p>
          <a:p>
            <a:r>
              <a:rPr lang="en-GB" sz="1200" kern="1200" dirty="0">
                <a:solidFill>
                  <a:schemeClr val="tx1"/>
                </a:solidFill>
                <a:effectLst/>
                <a:latin typeface="+mn-lt"/>
                <a:ea typeface="+mn-ea"/>
                <a:cs typeface="+mn-cs"/>
              </a:rPr>
              <a:t>Anxiety disorders or fear-related disorders refer to a particular group of mental health conditions that are widely characterised through excessive or continual feelings of fear, trauma and anxiety. While it is usual to experience some sort of occasional anxiety as a response to various stressful life scenarios, anxiety disorders often involve a prolonged state of being anxious. Such disorders can be of different types, each having its own definite set of systems and treatment criteria </a:t>
            </a:r>
            <a:r>
              <a:rPr lang="en-US" sz="1200" kern="1200" dirty="0">
                <a:solidFill>
                  <a:schemeClr val="tx1"/>
                </a:solidFill>
                <a:effectLst/>
                <a:latin typeface="+mn-lt"/>
                <a:ea typeface="+mn-ea"/>
                <a:cs typeface="+mn-cs"/>
              </a:rPr>
              <a:t>(ICD-11, 2024)</a:t>
            </a:r>
            <a:r>
              <a:rPr lang="en-GB" sz="1200" kern="1200" dirty="0">
                <a:solidFill>
                  <a:schemeClr val="tx1"/>
                </a:solidFill>
                <a:effectLst/>
                <a:latin typeface="+mn-lt"/>
                <a:ea typeface="+mn-ea"/>
                <a:cs typeface="+mn-cs"/>
              </a:rPr>
              <a:t>. Individuals with generalised anxiety disorder usually go through a continuous feeling of worry and anxiety within every aspect of life, such as working conditions, finances, and relationships. On the other hand, panic disorders are generally pointed out through sudden and intense panic attacks and a sense of fear among individuals. </a:t>
            </a:r>
          </a:p>
          <a:p>
            <a:r>
              <a:rPr lang="en-GB" sz="1200" kern="1200" dirty="0">
                <a:solidFill>
                  <a:schemeClr val="tx1"/>
                </a:solidFill>
                <a:effectLst/>
                <a:latin typeface="+mn-lt"/>
                <a:ea typeface="+mn-ea"/>
                <a:cs typeface="+mn-cs"/>
              </a:rPr>
              <a:t>The present poster will critically explore a broader historical and contemporary interpretation of the mental health condition of Anxiety or fear-related disorder. Thereafter, it will discuss various socio-cultural and political aspects that are competent enough at shaping the treatment for the depressive disorder. All relevant points that will be mentioned throughout the poster will be through proper evidence-based support and literary assistance. </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Overview of the Chosen Mental Health Disorder </a:t>
            </a:r>
          </a:p>
          <a:p>
            <a:r>
              <a:rPr lang="en-GB" sz="1200" kern="1200" dirty="0">
                <a:solidFill>
                  <a:schemeClr val="tx1"/>
                </a:solidFill>
                <a:effectLst/>
                <a:latin typeface="+mn-lt"/>
                <a:ea typeface="+mn-ea"/>
                <a:cs typeface="+mn-cs"/>
              </a:rPr>
              <a:t>Anxiety or fear-related disorders are generally characterised by excessive fear and various interrelated behavioural complications. And, additionally, the condition involves different symptoms that can gradually become severe to the extent that they lead towards wider distress in personal, family and societal lives. Anxiety and fear are closely related phenomena, where fear suggests reacting to the perceived threat in the present, and anxiety is more future-directed. There are various types of anxiety disorders, such as generalised anxiety disorder, specific phobias, panic disorders, separation anxiety disorders and social anxiety disorders </a:t>
            </a:r>
            <a:r>
              <a:rPr lang="en-US" sz="1200" kern="1200" dirty="0">
                <a:solidFill>
                  <a:schemeClr val="tx1"/>
                </a:solidFill>
                <a:effectLst/>
                <a:latin typeface="+mn-lt"/>
                <a:ea typeface="+mn-ea"/>
                <a:cs typeface="+mn-cs"/>
              </a:rPr>
              <a:t>(ICD-11, 2024)</a:t>
            </a:r>
            <a:r>
              <a:rPr lang="en-GB" sz="1200" kern="1200" dirty="0">
                <a:solidFill>
                  <a:schemeClr val="tx1"/>
                </a:solidFill>
                <a:effectLst/>
                <a:latin typeface="+mn-lt"/>
                <a:ea typeface="+mn-ea"/>
                <a:cs typeface="+mn-cs"/>
              </a:rPr>
              <a:t>. </a:t>
            </a:r>
          </a:p>
          <a:p>
            <a:br>
              <a:rPr lang="en-GB" dirty="0">
                <a:effectLst/>
              </a:rPr>
            </a:br>
            <a:endParaRPr lang="en-GB" dirty="0">
              <a:effectLst/>
            </a:endParaRP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Critical Exploration of the Historical and Contemporary Understanding of the Condition</a:t>
            </a:r>
          </a:p>
          <a:p>
            <a:r>
              <a:rPr lang="en-GB" sz="1200" kern="1200" dirty="0">
                <a:solidFill>
                  <a:schemeClr val="tx1"/>
                </a:solidFill>
                <a:effectLst/>
                <a:latin typeface="+mn-lt"/>
                <a:ea typeface="+mn-ea"/>
                <a:cs typeface="+mn-cs"/>
              </a:rPr>
              <a:t>Anxiety or fear-oriented disorders have been a prominent part of human experiences since earlier ages. Therefore, efficiently interpreting the historical and contemporary prospects underlying the condition of anxiety disorders is crucial for recognising the evolution of treatment strategies. Other than that, such a positive exploration of historical and present underpinnings around the health condition can contextualise various research studies and therapeutic interventions. </a:t>
            </a:r>
          </a:p>
          <a:p>
            <a:r>
              <a:rPr lang="en-GB" sz="1200" b="1" kern="1200" dirty="0">
                <a:solidFill>
                  <a:schemeClr val="tx1"/>
                </a:solidFill>
                <a:effectLst/>
                <a:latin typeface="+mn-lt"/>
                <a:ea typeface="+mn-ea"/>
                <a:cs typeface="+mn-cs"/>
              </a:rPr>
              <a:t>Primitive Perspectives on Anxiety or Fear-Related Disorders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According to (</a:t>
            </a:r>
            <a:r>
              <a:rPr lang="en-GB" sz="1200" kern="1200" dirty="0" err="1">
                <a:solidFill>
                  <a:schemeClr val="tx1"/>
                </a:solidFill>
                <a:effectLst/>
                <a:latin typeface="+mn-lt"/>
                <a:ea typeface="+mn-ea"/>
                <a:cs typeface="+mn-cs"/>
              </a:rPr>
              <a:t>Capuia</a:t>
            </a:r>
            <a:r>
              <a:rPr lang="en-GB" sz="1200" kern="1200" dirty="0">
                <a:solidFill>
                  <a:schemeClr val="tx1"/>
                </a:solidFill>
                <a:effectLst/>
                <a:latin typeface="+mn-lt"/>
                <a:ea typeface="+mn-ea"/>
                <a:cs typeface="+mn-cs"/>
              </a:rPr>
              <a:t> et al., 2023), the core concept of anxiety can be traced back to ancient civilisations. There, descriptions of various anxiety-related symptoms were prominent within several ancient texts. In Mesopotamian civilisation, clay tablets that were used can be considered as the conditions that have resemblance wit present-day anxiety disorders. Thereafter came the Greek and Roman Civilisations, when the understanding of such anxiety or fear-related disorders became even more prominent. Hippocrates, mostly known as the “Father of Medicine”, highlighted that most mental health issues, like anxiety-related disorders, occur from imbalances in four of the body’s major parts. Those major body parts are blood, yellow bile, phlegm and black bile. This theory of mental health issues appearing from those specific body parts is usually known as the “Humoral Theory” (Dickerson et al., 2023). </a:t>
            </a:r>
          </a:p>
          <a:p>
            <a:r>
              <a:rPr lang="en-GB" sz="1200" kern="1200" dirty="0">
                <a:solidFill>
                  <a:schemeClr val="tx1"/>
                </a:solidFill>
                <a:effectLst/>
                <a:latin typeface="+mn-lt"/>
                <a:ea typeface="+mn-ea"/>
                <a:cs typeface="+mn-cs"/>
              </a:rPr>
              <a:t>Roman physician Galen further developed this “Humoral Theory” to suggest a certain level of connection between various personality types with different humoral balances. The mental condition that was described was highly characterised through an increasing rate of fear and sadness, usually having similar attributes like those of depression and anxiety. And many of the Greek and Roman physicians suggested bringing modifications into the diet, music therapy and exercises as some of the most prominent ways by which anxiety symptoms can be reduced substantially. </a:t>
            </a:r>
          </a:p>
          <a:p>
            <a:r>
              <a:rPr lang="en-GB" sz="1200" b="1" kern="1200" dirty="0">
                <a:solidFill>
                  <a:schemeClr val="tx1"/>
                </a:solidFill>
                <a:effectLst/>
                <a:latin typeface="+mn-lt"/>
                <a:ea typeface="+mn-ea"/>
                <a:cs typeface="+mn-cs"/>
              </a:rPr>
              <a:t>Gradual Evolution of Anxiety Disorders over the Middle Ages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studied by (Catarino et al., 2023), during the timeline of the Middle Ages, various religious and supernatural aspects of anxiety and fear-related disorders started becoming more prominent. Mental complications, increasingly started being pointed out through the existence of demonic possession in someone. In that time, treatments for anxiety disorders were also specifically focused on different spiritual interventions or visiting pilgrimage sites. Additionally, the “Humoral Theory” of mental development still prevailed within medical considerations during this period. Physicians then aimed at restoring bodily balance by sustaining the body’s humours through the methods of herbal remedies. </a:t>
            </a:r>
          </a:p>
          <a:p>
            <a:r>
              <a:rPr lang="en-GB" sz="1200" b="1" kern="1200" dirty="0">
                <a:solidFill>
                  <a:schemeClr val="tx1"/>
                </a:solidFill>
                <a:effectLst/>
                <a:latin typeface="+mn-lt"/>
                <a:ea typeface="+mn-ea"/>
                <a:cs typeface="+mn-cs"/>
              </a:rPr>
              <a:t>Rapid Emergence of Contemporary Concepts of Anxiety or Fear-related Disorders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described by (</a:t>
            </a:r>
            <a:r>
              <a:rPr lang="en-GB" sz="1200" kern="1200" dirty="0" err="1">
                <a:solidFill>
                  <a:schemeClr val="tx1"/>
                </a:solidFill>
                <a:effectLst/>
                <a:latin typeface="+mn-lt"/>
                <a:ea typeface="+mn-ea"/>
                <a:cs typeface="+mn-cs"/>
              </a:rPr>
              <a:t>Danylova</a:t>
            </a:r>
            <a:r>
              <a:rPr lang="en-GB" sz="1200" kern="1200" dirty="0">
                <a:solidFill>
                  <a:schemeClr val="tx1"/>
                </a:solidFill>
                <a:effectLst/>
                <a:latin typeface="+mn-lt"/>
                <a:ea typeface="+mn-ea"/>
                <a:cs typeface="+mn-cs"/>
              </a:rPr>
              <a:t> et al., 2023), the 19th century is the timeline, from when contemporary concepts of anxiety disorders started becoming understood. And the field of psychiatry gradually began taking shape, while researchers and physicians also made progressive strides in recognising various mental health conditions. The concept of Neurasthenia became prominent through the symptoms of fatigue, nervousness, anxiety and depressive predispositions. One of the most influential personalities who was involved in revolutionising the aspect of anxiety was Sigmund Freud. Most of the works of Sigmund Freud were highly dependent on exploring specific conditions of anxiety neurosis and other anxious symptoms. </a:t>
            </a:r>
          </a:p>
          <a:p>
            <a:r>
              <a:rPr lang="en-GB" sz="1200" kern="1200" dirty="0">
                <a:solidFill>
                  <a:schemeClr val="tx1"/>
                </a:solidFill>
                <a:effectLst/>
                <a:latin typeface="+mn-lt"/>
                <a:ea typeface="+mn-ea"/>
                <a:cs typeface="+mn-cs"/>
              </a:rPr>
              <a:t>As suggested by Freud, anxiety originates from different unconscious forms of conflict. Thus, he proposed some broader defensive measures by which the condition of anxiety disorders can be cured. Other than that, Freud’s contributions to the anxiety theory significantly impacted the broader field of psychiatry and psychology. His varied forms of ideas across the specific role of different unconscious mental processes in the formation of anxiety led to a comprehensive development into psychiatric diagnosis. The earlier times of the 20th century first brought a standardisation into the classification system of various mental health disorders, including anxiety disorders. Thereby came the perspective of the Diagnostic and Statistical Manual of Mental Disorders, or DSM, in the year 1952. This has marked the appearance of a systematic strategy by which different anxiety disorders can successfully be diagnosed (Corradi, 2023). </a:t>
            </a:r>
          </a:p>
          <a:p>
            <a:r>
              <a:rPr lang="en-GB" sz="1200" b="1" kern="1200" dirty="0">
                <a:solidFill>
                  <a:schemeClr val="tx1"/>
                </a:solidFill>
                <a:effectLst/>
                <a:latin typeface="+mn-lt"/>
                <a:ea typeface="+mn-ea"/>
                <a:cs typeface="+mn-cs"/>
              </a:rPr>
              <a:t>20th-Century Progress within Anxiety or Fear-related Research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mid-20th century has witnessed a rapid rise in the effective treatment of various anxiety disorders, with the efficient introduction of Psychopharmacology. Primarily, in the year 1955, the first form of medicine under the name of “Benzodiazepine” was invented. Then came the pharmacological intervention of “Diazepam”. All these kinds of medications were specifically designed to provide patients with rapid relief from anxiety symptoms and decrease the extent of side effects that may arise. Cognitive Behavioural Therapy or CBT, also started becoming more validated to treat such complicated mental health conditions (Iverson et al., 2023). </a:t>
            </a:r>
          </a:p>
          <a:p>
            <a:r>
              <a:rPr lang="en-GB" sz="1200" b="1" kern="1200" dirty="0">
                <a:solidFill>
                  <a:schemeClr val="tx1"/>
                </a:solidFill>
                <a:effectLst/>
                <a:latin typeface="+mn-lt"/>
                <a:ea typeface="+mn-ea"/>
                <a:cs typeface="+mn-cs"/>
              </a:rPr>
              <a:t>Contemporary Underpinnings of the Condition and Future Directions in Various Treatment Approaches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modern-age interpretation of anxiety disorders has gradually taken shape through extensive research studies over the years. In the year 2013, the DSM-5 recognised various kinds of anxiety disorders, like generalised anxiety disorders, panic disorders and other various kinds of phobias. Alongside that, emerging treatment measures for treating anxiety disorders are continuously improving. While traditional strategies, like Cognitive Behavioural Therapy (CBT) and particular medications, are there, several newer interventions have also started becoming prominent. For instance, the potential of Electroconvulsive Therapy or ECT in diagnosing various severe or critical anxiety issues has started becoming understood. Other innovative approaches include Virtual Reality Exposure-oriented Therapy, Mindfulness-oriented therapies and Transcranial Magnetic Stimulation (Kikas et al., 2024).</a:t>
            </a:r>
          </a:p>
          <a:p>
            <a:r>
              <a:rPr lang="en-GB" sz="1200" kern="1200" dirty="0">
                <a:solidFill>
                  <a:schemeClr val="tx1"/>
                </a:solidFill>
                <a:effectLst/>
                <a:latin typeface="+mn-lt"/>
                <a:ea typeface="+mn-ea"/>
                <a:cs typeface="+mn-cs"/>
              </a:rPr>
              <a:t>In the future, technology can be integrated into anxiety or fear-related disorder management, and personalised medicine approaches can widely support individuals, as per their health profile and external environmental factors. </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Evolution of Healthcare Attitudes, Practices and Policies </a:t>
            </a:r>
          </a:p>
          <a:p>
            <a:r>
              <a:rPr lang="en-GB" sz="1200" b="1" kern="1200" dirty="0">
                <a:solidFill>
                  <a:schemeClr val="tx1"/>
                </a:solidFill>
                <a:effectLst/>
                <a:latin typeface="+mn-lt"/>
                <a:ea typeface="+mn-ea"/>
                <a:cs typeface="+mn-cs"/>
              </a:rPr>
              <a:t>Evolution of Healthcare Practices </a:t>
            </a:r>
          </a:p>
          <a:p>
            <a:r>
              <a:rPr lang="en-GB" sz="1200" kern="1200" dirty="0">
                <a:solidFill>
                  <a:schemeClr val="tx1"/>
                </a:solidFill>
                <a:effectLst/>
                <a:latin typeface="+mn-lt"/>
                <a:ea typeface="+mn-ea"/>
                <a:cs typeface="+mn-cs"/>
              </a:rPr>
              <a:t>The treatment of mental healthcare services has gradually improved over the years and has become widely driven through various evidence-based care approaches. </a:t>
            </a:r>
          </a:p>
          <a:p>
            <a:r>
              <a:rPr lang="en-GB" sz="1200" b="1" kern="1200" dirty="0">
                <a:solidFill>
                  <a:schemeClr val="tx1"/>
                </a:solidFill>
                <a:effectLst/>
                <a:latin typeface="+mn-lt"/>
                <a:ea typeface="+mn-ea"/>
                <a:cs typeface="+mn-cs"/>
              </a:rPr>
              <a:t>Early Practice of Psychiatry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Western psychiatry became widely prominent, providing care to the mentally ill individuals throughout the 18th and 19th centuries (Villa et al., 2024). Such a kind of medical development was primarily focused on decreasing the dependence on humoral medicines and adopting many of the compassionate care services (</a:t>
            </a:r>
            <a:r>
              <a:rPr lang="en-GB" sz="1200" kern="1200" dirty="0" err="1">
                <a:solidFill>
                  <a:schemeClr val="tx1"/>
                </a:solidFill>
                <a:effectLst/>
                <a:latin typeface="+mn-lt"/>
                <a:ea typeface="+mn-ea"/>
                <a:cs typeface="+mn-cs"/>
              </a:rPr>
              <a:t>Grezenko</a:t>
            </a:r>
            <a:r>
              <a:rPr lang="en-GB" sz="1200" kern="1200" dirty="0">
                <a:solidFill>
                  <a:schemeClr val="tx1"/>
                </a:solidFill>
                <a:effectLst/>
                <a:latin typeface="+mn-lt"/>
                <a:ea typeface="+mn-ea"/>
                <a:cs typeface="+mn-cs"/>
              </a:rPr>
              <a:t> et al., 2024). </a:t>
            </a:r>
          </a:p>
          <a:p>
            <a:r>
              <a:rPr lang="en-GB" sz="1200" b="1" kern="1200" dirty="0">
                <a:solidFill>
                  <a:schemeClr val="tx1"/>
                </a:solidFill>
                <a:effectLst/>
                <a:latin typeface="+mn-lt"/>
                <a:ea typeface="+mn-ea"/>
                <a:cs typeface="+mn-cs"/>
              </a:rPr>
              <a:t>Psychotherapy and Talking therapy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Gradually, the treatment of various mental health conditions, like anxiety disorders, involved taking therapy. This kind of therapy became increasingly prominent from the late 19th century, when the power of dialogue started being applied successfully to mitigate various mental health challenges (Basile et al., 2024). </a:t>
            </a:r>
          </a:p>
          <a:p>
            <a:r>
              <a:rPr lang="en-GB" sz="1200" b="1" kern="1200" dirty="0">
                <a:solidFill>
                  <a:schemeClr val="tx1"/>
                </a:solidFill>
                <a:effectLst/>
                <a:latin typeface="+mn-lt"/>
                <a:ea typeface="+mn-ea"/>
                <a:cs typeface="+mn-cs"/>
              </a:rPr>
              <a:t>Invention of Psychopharmacology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significant breakthrough in the effective management of mental health complications came in the year of 1950s, when various psychotropic medications were discovered. The discovery of chlorpromazine and various other antipsychotic drugs set forth the scope of further development into mental illness management drugs. This, thereafter, reduced the dependence on different promotive methods while treating various mental health issues (Basile et al., 2024). Furthermore, a consistent development in the quality of drugs began decreasing the rate of hospitalisation and consequently increasing the overall quality of individuals with mental health challenges. </a:t>
            </a:r>
          </a:p>
          <a:p>
            <a:r>
              <a:rPr lang="en-GB" sz="1200" b="1" kern="1200" dirty="0">
                <a:solidFill>
                  <a:schemeClr val="tx1"/>
                </a:solidFill>
                <a:effectLst/>
                <a:latin typeface="+mn-lt"/>
                <a:ea typeface="+mn-ea"/>
                <a:cs typeface="+mn-cs"/>
              </a:rPr>
              <a:t>Community-based Care and Deinstitutionalisation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management practices for different mental health illnesses have further shifted towards including community-based care practices and have broken the conventional setups of asylums. This then provided individuals with mental health issues a chance to efficiently thrive within society with proper access to support and treatment facilities. From the release of conventional asylum settings, mentally ill individuals got a chance to live in the community with family members, while accessing treatment on an outpatient basis. And, varied community-specific healthcare models began widely involving a multidisciplinary approach. There, mental health professionals, societal workers, community-care systems and families can successfully integrate to provide mental healthcare services. </a:t>
            </a:r>
          </a:p>
          <a:p>
            <a:r>
              <a:rPr lang="en-GB" sz="1200" b="1" kern="1200" dirty="0">
                <a:solidFill>
                  <a:schemeClr val="tx1"/>
                </a:solidFill>
                <a:effectLst/>
                <a:latin typeface="+mn-lt"/>
                <a:ea typeface="+mn-ea"/>
                <a:cs typeface="+mn-cs"/>
              </a:rPr>
              <a:t>Evolution of Healthcare Policies </a:t>
            </a:r>
          </a:p>
          <a:p>
            <a:r>
              <a:rPr lang="en-GB" sz="1200" b="1" kern="1200" dirty="0">
                <a:solidFill>
                  <a:schemeClr val="tx1"/>
                </a:solidFill>
                <a:effectLst/>
                <a:latin typeface="+mn-lt"/>
                <a:ea typeface="+mn-ea"/>
                <a:cs typeface="+mn-cs"/>
              </a:rPr>
              <a:t>Earliest Healthcare Policy Frameworks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initiation of various policy-based frameworks into the diagnosis of anxiety disorders began in the 20th century, with the formation of the Welfare State and the formation of the National Health Service in the year 1948. And, from that creation of the NHS, mental healthcare treatment started becoming a wider public service responsibility (Villa et al., 2024). During this period, the Mental Health Act of 1959 extensively shifted the care of mentally ill people from asylum settings to community-care settings. Additionally, the condition of Anxiety became differentiated from the condition of psychosis, specifically with the appearance of various psychological therapies (Ribeiro et al., 2024).</a:t>
            </a:r>
          </a:p>
          <a:p>
            <a:r>
              <a:rPr lang="en-GB" sz="1200" b="1" kern="1200" dirty="0">
                <a:solidFill>
                  <a:schemeClr val="tx1"/>
                </a:solidFill>
                <a:effectLst/>
                <a:latin typeface="+mn-lt"/>
                <a:ea typeface="+mn-ea"/>
                <a:cs typeface="+mn-cs"/>
              </a:rPr>
              <a:t>Various Neoliberal Reforms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decade of the 1980s witnessed a rapid rise in market-driven healthcare systems. Within such a kind of healthcare system, the Mental Health Act of 1983 brought legal safeguarding for involuntary treatment services. While anxiety disorders were increasingly medicalised during this time, access to care services was highly fragmented and reliant on local budget access.</a:t>
            </a:r>
          </a:p>
          <a:p>
            <a:r>
              <a:rPr lang="en-GB" sz="1200" b="1" kern="1200" dirty="0">
                <a:solidFill>
                  <a:schemeClr val="tx1"/>
                </a:solidFill>
                <a:effectLst/>
                <a:latin typeface="+mn-lt"/>
                <a:ea typeface="+mn-ea"/>
                <a:cs typeface="+mn-cs"/>
              </a:rPr>
              <a:t>Evidence-based Healthcare Policies from 2000</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NHS launched the “Improving Access to Psychological Therapies (IAPT)” was launched in the year 2008 to treat anxiety concerns through Cognitive Behavioural Therapy and other psychological therapies. Mental health conditions are reconsidered as a broader public health issue, not just a clinical prospect. If recent developments are considered, then consistent reforms to the Mental Health Act have reduced constraints on mental care services and enhanced culturally competent care services. </a:t>
            </a:r>
          </a:p>
          <a:p>
            <a:endParaRPr lang="en-GB" dirty="0">
              <a:effectLst/>
            </a:endParaRP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Conclusion</a:t>
            </a:r>
          </a:p>
          <a:p>
            <a:r>
              <a:rPr lang="en-GB" sz="1200" kern="1200" dirty="0">
                <a:solidFill>
                  <a:schemeClr val="tx1"/>
                </a:solidFill>
                <a:effectLst/>
                <a:latin typeface="+mn-lt"/>
                <a:ea typeface="+mn-ea"/>
                <a:cs typeface="+mn-cs"/>
              </a:rPr>
              <a:t>Considering anxiety disorders as one of the most prevalent disorders, future global policy needs to adopt a multifaceted strategy, within which it can integrate mental healthcare systems into general care-systems. Additionally, such a policy structure is required to ensure definite forms of culturally-sensitive therapies and responsible technology utilisation within mental care services. Then, strengthened forms of community care models and peer-support networks can widely support decreasing mental stigma and improve healthcare-specific engagement. Governmental bodies also need to invest in building an equitable care infrastructure and dynamic data systems to track varied care outcomes and guide future policy improvements. </a:t>
            </a:r>
          </a:p>
          <a:p>
            <a:endParaRPr lang="en-GB" dirty="0"/>
          </a:p>
        </p:txBody>
      </p:sp>
      <p:sp>
        <p:nvSpPr>
          <p:cNvPr id="4" name="Slide Number Placeholder 3"/>
          <p:cNvSpPr>
            <a:spLocks noGrp="1"/>
          </p:cNvSpPr>
          <p:nvPr>
            <p:ph type="sldNum" sz="quarter" idx="5"/>
          </p:nvPr>
        </p:nvSpPr>
        <p:spPr/>
        <p:txBody>
          <a:bodyPr/>
          <a:lstStyle/>
          <a:p>
            <a:fld id="{BD777996-1363-45FB-9152-A765C6C76752}" type="slidenum">
              <a:rPr lang="en-GB" smtClean="0"/>
              <a:t>2</a:t>
            </a:fld>
            <a:endParaRPr lang="en-GB"/>
          </a:p>
        </p:txBody>
      </p:sp>
    </p:spTree>
    <p:extLst>
      <p:ext uri="{BB962C8B-B14F-4D97-AF65-F5344CB8AC3E}">
        <p14:creationId xmlns:p14="http://schemas.microsoft.com/office/powerpoint/2010/main" val="37115629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References </a:t>
            </a:r>
          </a:p>
          <a:p>
            <a:r>
              <a:rPr lang="en-GB" sz="1200" kern="1200" dirty="0">
                <a:solidFill>
                  <a:schemeClr val="tx1"/>
                </a:solidFill>
                <a:effectLst/>
                <a:latin typeface="+mn-lt"/>
                <a:ea typeface="+mn-ea"/>
                <a:cs typeface="+mn-cs"/>
              </a:rPr>
              <a:t>Basile, V.T., Newton‐John, T. and Wootton, B.M., (2024). Treatment histories, barriers, and preferences for individuals with symptoms of generalized anxiety disorder. </a:t>
            </a:r>
            <a:r>
              <a:rPr lang="en-GB" sz="1200" i="1" kern="1200" dirty="0">
                <a:solidFill>
                  <a:schemeClr val="tx1"/>
                </a:solidFill>
                <a:effectLst/>
                <a:latin typeface="+mn-lt"/>
                <a:ea typeface="+mn-ea"/>
                <a:cs typeface="+mn-cs"/>
              </a:rPr>
              <a:t>Journal of Clinical Psychology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80</a:t>
            </a:r>
            <a:r>
              <a:rPr lang="en-GB" sz="1200" kern="1200" dirty="0">
                <a:solidFill>
                  <a:schemeClr val="tx1"/>
                </a:solidFill>
                <a:effectLst/>
                <a:latin typeface="+mn-lt"/>
                <a:ea typeface="+mn-ea"/>
                <a:cs typeface="+mn-cs"/>
              </a:rPr>
              <a:t>(6), pp.1286-1305.</a:t>
            </a:r>
          </a:p>
          <a:p>
            <a:r>
              <a:rPr lang="en-GB" sz="1200" kern="1200" dirty="0">
                <a:solidFill>
                  <a:schemeClr val="tx1"/>
                </a:solidFill>
                <a:effectLst/>
                <a:latin typeface="+mn-lt"/>
                <a:ea typeface="+mn-ea"/>
                <a:cs typeface="+mn-cs"/>
              </a:rPr>
              <a:t>Catarino, A., Harper, S., Malcolm, R., Stainthorpe, A., Warren, G., </a:t>
            </a:r>
            <a:r>
              <a:rPr lang="en-GB" sz="1200" kern="1200" dirty="0" err="1">
                <a:solidFill>
                  <a:schemeClr val="tx1"/>
                </a:solidFill>
                <a:effectLst/>
                <a:latin typeface="+mn-lt"/>
                <a:ea typeface="+mn-ea"/>
                <a:cs typeface="+mn-cs"/>
              </a:rPr>
              <a:t>Margoum</a:t>
            </a:r>
            <a:r>
              <a:rPr lang="en-GB" sz="1200" kern="1200" dirty="0">
                <a:solidFill>
                  <a:schemeClr val="tx1"/>
                </a:solidFill>
                <a:effectLst/>
                <a:latin typeface="+mn-lt"/>
                <a:ea typeface="+mn-ea"/>
                <a:cs typeface="+mn-cs"/>
              </a:rPr>
              <a:t>, M., Hooper, J., Blackwell, A.D. and Welchman, A.E., (2023). Economic evaluation of 27,540 patients with mood and anxiety disorders and the importance of waiting time and clinical effectiveness in mental healthcare. Nature Mental Health, 1(9), pp.667-678.</a:t>
            </a:r>
          </a:p>
          <a:p>
            <a:r>
              <a:rPr lang="en-GB" sz="1200" kern="1200" dirty="0">
                <a:solidFill>
                  <a:schemeClr val="tx1"/>
                </a:solidFill>
                <a:effectLst/>
                <a:latin typeface="+mn-lt"/>
                <a:ea typeface="+mn-ea"/>
                <a:cs typeface="+mn-cs"/>
              </a:rPr>
              <a:t>Corradi, R.B., (2023). Psychoanalytic Contributions to Psychodynamic Psychiatry: Freud's Anxiety Theory. </a:t>
            </a:r>
            <a:r>
              <a:rPr lang="en-GB" sz="1200" i="1" kern="1200" dirty="0">
                <a:solidFill>
                  <a:schemeClr val="tx1"/>
                </a:solidFill>
                <a:effectLst/>
                <a:latin typeface="+mn-lt"/>
                <a:ea typeface="+mn-ea"/>
                <a:cs typeface="+mn-cs"/>
              </a:rPr>
              <a:t>Psychodynamic Psychiatry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51</a:t>
            </a:r>
            <a:r>
              <a:rPr lang="en-GB" sz="1200" kern="1200" dirty="0">
                <a:solidFill>
                  <a:schemeClr val="tx1"/>
                </a:solidFill>
                <a:effectLst/>
                <a:latin typeface="+mn-lt"/>
                <a:ea typeface="+mn-ea"/>
                <a:cs typeface="+mn-cs"/>
              </a:rPr>
              <a:t>(4), pp.386-391.</a:t>
            </a:r>
          </a:p>
          <a:p>
            <a:r>
              <a:rPr lang="en-GB" sz="1200" kern="1200" dirty="0" err="1">
                <a:solidFill>
                  <a:schemeClr val="tx1"/>
                </a:solidFill>
                <a:effectLst/>
                <a:latin typeface="+mn-lt"/>
                <a:ea typeface="+mn-ea"/>
                <a:cs typeface="+mn-cs"/>
              </a:rPr>
              <a:t>Danylova</a:t>
            </a:r>
            <a:r>
              <a:rPr lang="en-GB" sz="1200" kern="1200" dirty="0">
                <a:solidFill>
                  <a:schemeClr val="tx1"/>
                </a:solidFill>
                <a:effectLst/>
                <a:latin typeface="+mn-lt"/>
                <a:ea typeface="+mn-ea"/>
                <a:cs typeface="+mn-cs"/>
              </a:rPr>
              <a:t>, T., </a:t>
            </a:r>
            <a:r>
              <a:rPr lang="en-GB" sz="1200" kern="1200" dirty="0" err="1">
                <a:solidFill>
                  <a:schemeClr val="tx1"/>
                </a:solidFill>
                <a:effectLst/>
                <a:latin typeface="+mn-lt"/>
                <a:ea typeface="+mn-ea"/>
                <a:cs typeface="+mn-cs"/>
              </a:rPr>
              <a:t>Bonchuk</a:t>
            </a:r>
            <a:r>
              <a:rPr lang="en-GB" sz="1200" kern="1200" dirty="0">
                <a:solidFill>
                  <a:schemeClr val="tx1"/>
                </a:solidFill>
                <a:effectLst/>
                <a:latin typeface="+mn-lt"/>
                <a:ea typeface="+mn-ea"/>
                <a:cs typeface="+mn-cs"/>
              </a:rPr>
              <a:t>, R., </a:t>
            </a:r>
            <a:r>
              <a:rPr lang="en-GB" sz="1200" kern="1200" dirty="0" err="1">
                <a:solidFill>
                  <a:schemeClr val="tx1"/>
                </a:solidFill>
                <a:effectLst/>
                <a:latin typeface="+mn-lt"/>
                <a:ea typeface="+mn-ea"/>
                <a:cs typeface="+mn-cs"/>
              </a:rPr>
              <a:t>Hoian</a:t>
            </a:r>
            <a:r>
              <a:rPr lang="en-GB" sz="1200" kern="1200" dirty="0">
                <a:solidFill>
                  <a:schemeClr val="tx1"/>
                </a:solidFill>
                <a:effectLst/>
                <a:latin typeface="+mn-lt"/>
                <a:ea typeface="+mn-ea"/>
                <a:cs typeface="+mn-cs"/>
              </a:rPr>
              <a:t>, I., </a:t>
            </a:r>
            <a:r>
              <a:rPr lang="en-GB" sz="1200" kern="1200" dirty="0" err="1">
                <a:solidFill>
                  <a:schemeClr val="tx1"/>
                </a:solidFill>
                <a:effectLst/>
                <a:latin typeface="+mn-lt"/>
                <a:ea typeface="+mn-ea"/>
                <a:cs typeface="+mn-cs"/>
              </a:rPr>
              <a:t>Parasiei</a:t>
            </a:r>
            <a:r>
              <a:rPr lang="en-GB" sz="1200" kern="1200" dirty="0">
                <a:solidFill>
                  <a:schemeClr val="tx1"/>
                </a:solidFill>
                <a:effectLst/>
                <a:latin typeface="+mn-lt"/>
                <a:ea typeface="+mn-ea"/>
                <a:cs typeface="+mn-cs"/>
              </a:rPr>
              <a:t>-Hocher, A., </a:t>
            </a:r>
            <a:r>
              <a:rPr lang="en-GB" sz="1200" kern="1200" dirty="0" err="1">
                <a:solidFill>
                  <a:schemeClr val="tx1"/>
                </a:solidFill>
                <a:effectLst/>
                <a:latin typeface="+mn-lt"/>
                <a:ea typeface="+mn-ea"/>
                <a:cs typeface="+mn-cs"/>
              </a:rPr>
              <a:t>Mokhnatiuk</a:t>
            </a:r>
            <a:r>
              <a:rPr lang="en-GB" sz="1200" kern="1200" dirty="0">
                <a:solidFill>
                  <a:schemeClr val="tx1"/>
                </a:solidFill>
                <a:effectLst/>
                <a:latin typeface="+mn-lt"/>
                <a:ea typeface="+mn-ea"/>
                <a:cs typeface="+mn-cs"/>
              </a:rPr>
              <a:t>, I., </a:t>
            </a:r>
            <a:r>
              <a:rPr lang="en-GB" sz="1200" kern="1200" dirty="0" err="1">
                <a:solidFill>
                  <a:schemeClr val="tx1"/>
                </a:solidFill>
                <a:effectLst/>
                <a:latin typeface="+mn-lt"/>
                <a:ea typeface="+mn-ea"/>
                <a:cs typeface="+mn-cs"/>
              </a:rPr>
              <a:t>Honcharenko</a:t>
            </a:r>
            <a:r>
              <a:rPr lang="en-GB" sz="1200" kern="1200" dirty="0">
                <a:solidFill>
                  <a:schemeClr val="tx1"/>
                </a:solidFill>
                <a:effectLst/>
                <a:latin typeface="+mn-lt"/>
                <a:ea typeface="+mn-ea"/>
                <a:cs typeface="+mn-cs"/>
              </a:rPr>
              <a:t>, M. and </a:t>
            </a:r>
            <a:r>
              <a:rPr lang="en-GB" sz="1200" kern="1200" dirty="0" err="1">
                <a:solidFill>
                  <a:schemeClr val="tx1"/>
                </a:solidFill>
                <a:effectLst/>
                <a:latin typeface="+mn-lt"/>
                <a:ea typeface="+mn-ea"/>
                <a:cs typeface="+mn-cs"/>
              </a:rPr>
              <a:t>Sierova</a:t>
            </a:r>
            <a:r>
              <a:rPr lang="en-GB" sz="1200" kern="1200" dirty="0">
                <a:solidFill>
                  <a:schemeClr val="tx1"/>
                </a:solidFill>
                <a:effectLst/>
                <a:latin typeface="+mn-lt"/>
                <a:ea typeface="+mn-ea"/>
                <a:cs typeface="+mn-cs"/>
              </a:rPr>
              <a:t>, Y., (2023). Gazing Into the ABYSS: Toward A Philosophical Understanding of Anxiety and Fear. </a:t>
            </a:r>
            <a:r>
              <a:rPr lang="en-GB" sz="1200" i="1" kern="1200" dirty="0">
                <a:solidFill>
                  <a:schemeClr val="tx1"/>
                </a:solidFill>
                <a:effectLst/>
                <a:latin typeface="+mn-lt"/>
                <a:ea typeface="+mn-ea"/>
                <a:cs typeface="+mn-cs"/>
              </a:rPr>
              <a:t>Wiadomosci </a:t>
            </a:r>
            <a:r>
              <a:rPr lang="en-GB" sz="1200" i="1" kern="1200" dirty="0" err="1">
                <a:solidFill>
                  <a:schemeClr val="tx1"/>
                </a:solidFill>
                <a:effectLst/>
                <a:latin typeface="+mn-lt"/>
                <a:ea typeface="+mn-ea"/>
                <a:cs typeface="+mn-cs"/>
              </a:rPr>
              <a:t>Lekarskie</a:t>
            </a:r>
            <a:r>
              <a:rPr lang="en-GB" sz="1200" i="1" kern="1200" dirty="0">
                <a:solidFill>
                  <a:schemeClr val="tx1"/>
                </a:solidFill>
                <a:effectLst/>
                <a:latin typeface="+mn-lt"/>
                <a:ea typeface="+mn-ea"/>
                <a:cs typeface="+mn-cs"/>
              </a:rPr>
              <a:t> Medical Advances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76</a:t>
            </a:r>
            <a:r>
              <a:rPr lang="en-GB" sz="1200" kern="1200" dirty="0">
                <a:solidFill>
                  <a:schemeClr val="tx1"/>
                </a:solidFill>
                <a:effectLst/>
                <a:latin typeface="+mn-lt"/>
                <a:ea typeface="+mn-ea"/>
                <a:cs typeface="+mn-cs"/>
              </a:rPr>
              <a:t>(9), pp.2082-2088.</a:t>
            </a:r>
          </a:p>
          <a:p>
            <a:r>
              <a:rPr lang="en-GB" sz="1200" kern="1200" dirty="0">
                <a:solidFill>
                  <a:schemeClr val="tx1"/>
                </a:solidFill>
                <a:effectLst/>
                <a:latin typeface="+mn-lt"/>
                <a:ea typeface="+mn-ea"/>
                <a:cs typeface="+mn-cs"/>
              </a:rPr>
              <a:t>Dickerson, W.S., (2023). </a:t>
            </a:r>
            <a:r>
              <a:rPr lang="en-GB" sz="1200" i="1" kern="1200" dirty="0">
                <a:solidFill>
                  <a:schemeClr val="tx1"/>
                </a:solidFill>
                <a:effectLst/>
                <a:latin typeface="+mn-lt"/>
                <a:ea typeface="+mn-ea"/>
                <a:cs typeface="+mn-cs"/>
              </a:rPr>
              <a:t>The Impact of Stressors on Undergraduate College Students with Anxiety Disorders: A Phenomenological Study</a:t>
            </a:r>
            <a:r>
              <a:rPr lang="en-GB" sz="1200" kern="1200" dirty="0">
                <a:solidFill>
                  <a:schemeClr val="tx1"/>
                </a:solidFill>
                <a:effectLst/>
                <a:latin typeface="+mn-lt"/>
                <a:ea typeface="+mn-ea"/>
                <a:cs typeface="+mn-cs"/>
              </a:rPr>
              <a:t>. Liberty University.</a:t>
            </a:r>
          </a:p>
          <a:p>
            <a:r>
              <a:rPr lang="en-GB" sz="1200" kern="1200" dirty="0" err="1">
                <a:solidFill>
                  <a:schemeClr val="tx1"/>
                </a:solidFill>
                <a:effectLst/>
                <a:latin typeface="+mn-lt"/>
                <a:ea typeface="+mn-ea"/>
                <a:cs typeface="+mn-cs"/>
              </a:rPr>
              <a:t>Grezenko</a:t>
            </a:r>
            <a:r>
              <a:rPr lang="en-GB" sz="1200" kern="1200" dirty="0">
                <a:solidFill>
                  <a:schemeClr val="tx1"/>
                </a:solidFill>
                <a:effectLst/>
                <a:latin typeface="+mn-lt"/>
                <a:ea typeface="+mn-ea"/>
                <a:cs typeface="+mn-cs"/>
              </a:rPr>
              <a:t>, H., </a:t>
            </a:r>
            <a:r>
              <a:rPr lang="en-GB" sz="1200" kern="1200" dirty="0" err="1">
                <a:solidFill>
                  <a:schemeClr val="tx1"/>
                </a:solidFill>
                <a:effectLst/>
                <a:latin typeface="+mn-lt"/>
                <a:ea typeface="+mn-ea"/>
                <a:cs typeface="+mn-cs"/>
              </a:rPr>
              <a:t>Rodoshi</a:t>
            </a:r>
            <a:r>
              <a:rPr lang="en-GB" sz="1200" kern="1200" dirty="0">
                <a:solidFill>
                  <a:schemeClr val="tx1"/>
                </a:solidFill>
                <a:effectLst/>
                <a:latin typeface="+mn-lt"/>
                <a:ea typeface="+mn-ea"/>
                <a:cs typeface="+mn-cs"/>
              </a:rPr>
              <a:t>, Z.N., Mimms, C.S., Ahmed, M., Sabani, A., Hlaing, M.S., Batu, B.J., </a:t>
            </a:r>
            <a:r>
              <a:rPr lang="en-GB" sz="1200" kern="1200" dirty="0" err="1">
                <a:solidFill>
                  <a:schemeClr val="tx1"/>
                </a:solidFill>
                <a:effectLst/>
                <a:latin typeface="+mn-lt"/>
                <a:ea typeface="+mn-ea"/>
                <a:cs typeface="+mn-cs"/>
              </a:rPr>
              <a:t>Hundesa</a:t>
            </a:r>
            <a:r>
              <a:rPr lang="en-GB" sz="1200" kern="1200" dirty="0">
                <a:solidFill>
                  <a:schemeClr val="tx1"/>
                </a:solidFill>
                <a:effectLst/>
                <a:latin typeface="+mn-lt"/>
                <a:ea typeface="+mn-ea"/>
                <a:cs typeface="+mn-cs"/>
              </a:rPr>
              <a:t>, M.I., Ayalew, B.D., Shehryar, A. and Rehman, A., (2024). From Alzheimer’s disease to anxiety, Epilepsy to Schizophrenia: a Comprehensive Dive into Neuro-Psychiatric disorders. </a:t>
            </a:r>
            <a:r>
              <a:rPr lang="en-GB" sz="1200" i="1" kern="1200" dirty="0" err="1">
                <a:solidFill>
                  <a:schemeClr val="tx1"/>
                </a:solidFill>
                <a:effectLst/>
                <a:latin typeface="+mn-lt"/>
                <a:ea typeface="+mn-ea"/>
                <a:cs typeface="+mn-cs"/>
              </a:rPr>
              <a:t>Cureus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16</a:t>
            </a:r>
            <a:r>
              <a:rPr lang="en-GB" sz="1200" kern="1200" dirty="0">
                <a:solidFill>
                  <a:schemeClr val="tx1"/>
                </a:solidFill>
                <a:effectLst/>
                <a:latin typeface="+mn-lt"/>
                <a:ea typeface="+mn-ea"/>
                <a:cs typeface="+mn-cs"/>
              </a:rPr>
              <a:t>(4).</a:t>
            </a:r>
          </a:p>
          <a:p>
            <a:r>
              <a:rPr lang="en-GB" sz="1200" kern="1200" dirty="0">
                <a:solidFill>
                  <a:schemeClr val="tx1"/>
                </a:solidFill>
                <a:effectLst/>
                <a:latin typeface="+mn-lt"/>
                <a:ea typeface="+mn-ea"/>
                <a:cs typeface="+mn-cs"/>
              </a:rPr>
              <a:t>ICD-11, (2024). </a:t>
            </a:r>
            <a:r>
              <a:rPr lang="en-GB" sz="1200" i="1" kern="1200" dirty="0">
                <a:solidFill>
                  <a:schemeClr val="tx1"/>
                </a:solidFill>
                <a:effectLst/>
                <a:latin typeface="+mn-lt"/>
                <a:ea typeface="+mn-ea"/>
                <a:cs typeface="+mn-cs"/>
              </a:rPr>
              <a:t>ICD-11 for Mortality and Morbidity Statistics. </a:t>
            </a:r>
            <a:r>
              <a:rPr lang="en-GB" sz="1200" kern="1200" dirty="0">
                <a:solidFill>
                  <a:schemeClr val="tx1"/>
                </a:solidFill>
                <a:effectLst/>
                <a:latin typeface="+mn-lt"/>
                <a:ea typeface="+mn-ea"/>
                <a:cs typeface="+mn-cs"/>
              </a:rPr>
              <a:t>[Online]  Available at: </a:t>
            </a:r>
            <a:r>
              <a:rPr lang="en-GB" sz="1200" u="sng" kern="1200" dirty="0">
                <a:solidFill>
                  <a:schemeClr val="tx1"/>
                </a:solidFill>
                <a:effectLst/>
                <a:latin typeface="+mn-lt"/>
                <a:ea typeface="+mn-ea"/>
                <a:cs typeface="+mn-cs"/>
                <a:hlinkClick r:id="rId3"/>
              </a:rPr>
              <a:t>https://icd.who.int/browse/2024-01/mms/en</a:t>
            </a:r>
            <a:r>
              <a:rPr lang="en-GB" sz="1200" kern="1200" dirty="0">
                <a:solidFill>
                  <a:schemeClr val="tx1"/>
                </a:solidFill>
                <a:effectLst/>
                <a:latin typeface="+mn-lt"/>
                <a:ea typeface="+mn-ea"/>
                <a:cs typeface="+mn-cs"/>
              </a:rPr>
              <a:t> [Accessed 24 October 2025].</a:t>
            </a:r>
          </a:p>
          <a:p>
            <a:r>
              <a:rPr lang="en-GB" sz="1200" kern="1200" dirty="0">
                <a:solidFill>
                  <a:schemeClr val="tx1"/>
                </a:solidFill>
                <a:effectLst/>
                <a:latin typeface="+mn-lt"/>
                <a:ea typeface="+mn-ea"/>
                <a:cs typeface="+mn-cs"/>
              </a:rPr>
              <a:t>Iverson, G.L., Kissinger-Knox, A., </a:t>
            </a:r>
            <a:r>
              <a:rPr lang="en-GB" sz="1200" kern="1200" dirty="0" err="1">
                <a:solidFill>
                  <a:schemeClr val="tx1"/>
                </a:solidFill>
                <a:effectLst/>
                <a:latin typeface="+mn-lt"/>
                <a:ea typeface="+mn-ea"/>
                <a:cs typeface="+mn-cs"/>
              </a:rPr>
              <a:t>Huebschmann</a:t>
            </a:r>
            <a:r>
              <a:rPr lang="en-GB" sz="1200" kern="1200" dirty="0">
                <a:solidFill>
                  <a:schemeClr val="tx1"/>
                </a:solidFill>
                <a:effectLst/>
                <a:latin typeface="+mn-lt"/>
                <a:ea typeface="+mn-ea"/>
                <a:cs typeface="+mn-cs"/>
              </a:rPr>
              <a:t>, N.A., Castellani, R.J. and Gardner, A.J., (2023). A narrative review of psychiatric features of traumatic encephalopathy syndrome as conceptualized in the 20th century. </a:t>
            </a:r>
            <a:r>
              <a:rPr lang="en-GB" sz="1200" i="1" kern="1200" dirty="0">
                <a:solidFill>
                  <a:schemeClr val="tx1"/>
                </a:solidFill>
                <a:effectLst/>
                <a:latin typeface="+mn-lt"/>
                <a:ea typeface="+mn-ea"/>
                <a:cs typeface="+mn-cs"/>
              </a:rPr>
              <a:t>Frontiers in Neurology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14</a:t>
            </a:r>
            <a:r>
              <a:rPr lang="en-GB" sz="1200" kern="1200" dirty="0">
                <a:solidFill>
                  <a:schemeClr val="tx1"/>
                </a:solidFill>
                <a:effectLst/>
                <a:latin typeface="+mn-lt"/>
                <a:ea typeface="+mn-ea"/>
                <a:cs typeface="+mn-cs"/>
              </a:rPr>
              <a:t>, p.1214814.</a:t>
            </a:r>
          </a:p>
          <a:p>
            <a:r>
              <a:rPr lang="en-GB" sz="1200" kern="1200" dirty="0">
                <a:solidFill>
                  <a:schemeClr val="tx1"/>
                </a:solidFill>
                <a:effectLst/>
                <a:latin typeface="+mn-lt"/>
                <a:ea typeface="+mn-ea"/>
                <a:cs typeface="+mn-cs"/>
              </a:rPr>
              <a:t>Kikas, K., Werner-Seidler, A., Upton, E. and Newby, J., (2024). Illness anxiety disorder: a review of the current research and future directions. </a:t>
            </a:r>
            <a:r>
              <a:rPr lang="en-GB" sz="1200" i="1" kern="1200" dirty="0">
                <a:solidFill>
                  <a:schemeClr val="tx1"/>
                </a:solidFill>
                <a:effectLst/>
                <a:latin typeface="+mn-lt"/>
                <a:ea typeface="+mn-ea"/>
                <a:cs typeface="+mn-cs"/>
              </a:rPr>
              <a:t>Current psychiatry reports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26</a:t>
            </a:r>
            <a:r>
              <a:rPr lang="en-GB" sz="1200" kern="1200" dirty="0">
                <a:solidFill>
                  <a:schemeClr val="tx1"/>
                </a:solidFill>
                <a:effectLst/>
                <a:latin typeface="+mn-lt"/>
                <a:ea typeface="+mn-ea"/>
                <a:cs typeface="+mn-cs"/>
              </a:rPr>
              <a:t>(7), pp.331-339.</a:t>
            </a:r>
          </a:p>
          <a:p>
            <a:r>
              <a:rPr lang="en-GB" sz="1200" kern="1200" dirty="0">
                <a:solidFill>
                  <a:schemeClr val="tx1"/>
                </a:solidFill>
                <a:effectLst/>
                <a:latin typeface="+mn-lt"/>
                <a:ea typeface="+mn-ea"/>
                <a:cs typeface="+mn-cs"/>
              </a:rPr>
              <a:t>Moreland-</a:t>
            </a:r>
            <a:r>
              <a:rPr lang="en-GB" sz="1200" kern="1200" dirty="0" err="1">
                <a:solidFill>
                  <a:schemeClr val="tx1"/>
                </a:solidFill>
                <a:effectLst/>
                <a:latin typeface="+mn-lt"/>
                <a:ea typeface="+mn-ea"/>
                <a:cs typeface="+mn-cs"/>
              </a:rPr>
              <a:t>Capuia</a:t>
            </a:r>
            <a:r>
              <a:rPr lang="en-GB" sz="1200" kern="1200" dirty="0">
                <a:solidFill>
                  <a:schemeClr val="tx1"/>
                </a:solidFill>
                <a:effectLst/>
                <a:latin typeface="+mn-lt"/>
                <a:ea typeface="+mn-ea"/>
                <a:cs typeface="+mn-cs"/>
              </a:rPr>
              <a:t>, A.R., </a:t>
            </a:r>
            <a:r>
              <a:rPr lang="en-GB" sz="1200" kern="1200" dirty="0" err="1">
                <a:solidFill>
                  <a:schemeClr val="tx1"/>
                </a:solidFill>
                <a:effectLst/>
                <a:latin typeface="+mn-lt"/>
                <a:ea typeface="+mn-ea"/>
                <a:cs typeface="+mn-cs"/>
              </a:rPr>
              <a:t>Vahabzadeh</a:t>
            </a:r>
            <a:r>
              <a:rPr lang="en-GB" sz="1200" kern="1200" dirty="0">
                <a:solidFill>
                  <a:schemeClr val="tx1"/>
                </a:solidFill>
                <a:effectLst/>
                <a:latin typeface="+mn-lt"/>
                <a:ea typeface="+mn-ea"/>
                <a:cs typeface="+mn-cs"/>
              </a:rPr>
              <a:t>, A., Gillespie, C.F. and Ressler, K.J., (2023). Fear-related anxiety disorders and posttraumatic stress disorder. </a:t>
            </a:r>
            <a:r>
              <a:rPr lang="en-GB" sz="1200" i="1" kern="1200" dirty="0">
                <a:solidFill>
                  <a:schemeClr val="tx1"/>
                </a:solidFill>
                <a:effectLst/>
                <a:latin typeface="+mn-lt"/>
                <a:ea typeface="+mn-ea"/>
                <a:cs typeface="+mn-cs"/>
              </a:rPr>
              <a:t>Neurobiology of Brain Disorders</a:t>
            </a:r>
            <a:r>
              <a:rPr lang="en-GB" sz="1200" kern="1200" dirty="0">
                <a:solidFill>
                  <a:schemeClr val="tx1"/>
                </a:solidFill>
                <a:effectLst/>
                <a:latin typeface="+mn-lt"/>
                <a:ea typeface="+mn-ea"/>
                <a:cs typeface="+mn-cs"/>
              </a:rPr>
              <a:t>, pp.811-824.</a:t>
            </a:r>
          </a:p>
          <a:p>
            <a:r>
              <a:rPr lang="en-GB" sz="1200" kern="1200" dirty="0">
                <a:solidFill>
                  <a:schemeClr val="tx1"/>
                </a:solidFill>
                <a:effectLst/>
                <a:latin typeface="+mn-lt"/>
                <a:ea typeface="+mn-ea"/>
                <a:cs typeface="+mn-cs"/>
              </a:rPr>
              <a:t>Ribeiro, C., Tsang, L., Lin, B., Kemp-Smith, K., Phillips, J. and Furness, J., (2024). Physiotherapists’ perceptions of their role in treating and managing people with depression and anxiety disorders: A systematic review. </a:t>
            </a:r>
            <a:r>
              <a:rPr lang="en-GB" sz="1200" i="1" kern="1200" dirty="0">
                <a:solidFill>
                  <a:schemeClr val="tx1"/>
                </a:solidFill>
                <a:effectLst/>
                <a:latin typeface="+mn-lt"/>
                <a:ea typeface="+mn-ea"/>
                <a:cs typeface="+mn-cs"/>
              </a:rPr>
              <a:t>Physiotherapy Theory and Practice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40</a:t>
            </a:r>
            <a:r>
              <a:rPr lang="en-GB" sz="1200" kern="1200" dirty="0">
                <a:solidFill>
                  <a:schemeClr val="tx1"/>
                </a:solidFill>
                <a:effectLst/>
                <a:latin typeface="+mn-lt"/>
                <a:ea typeface="+mn-ea"/>
                <a:cs typeface="+mn-cs"/>
              </a:rPr>
              <a:t>(3), pp.431-455.</a:t>
            </a:r>
          </a:p>
          <a:p>
            <a:r>
              <a:rPr lang="en-GB" sz="1200" kern="1200" dirty="0">
                <a:solidFill>
                  <a:schemeClr val="tx1"/>
                </a:solidFill>
                <a:effectLst/>
                <a:latin typeface="+mn-lt"/>
                <a:ea typeface="+mn-ea"/>
                <a:cs typeface="+mn-cs"/>
              </a:rPr>
              <a:t>Ruiz-Villa, J.O., Ochoa-Orozco, S.A., Gaviria-Mendoza, A., </a:t>
            </a:r>
            <a:r>
              <a:rPr lang="en-GB" sz="1200" kern="1200" dirty="0" err="1">
                <a:solidFill>
                  <a:schemeClr val="tx1"/>
                </a:solidFill>
                <a:effectLst/>
                <a:latin typeface="+mn-lt"/>
                <a:ea typeface="+mn-ea"/>
                <a:cs typeface="+mn-cs"/>
              </a:rPr>
              <a:t>Castrillón-Spitia</a:t>
            </a:r>
            <a:r>
              <a:rPr lang="en-GB" sz="1200" kern="1200" dirty="0">
                <a:solidFill>
                  <a:schemeClr val="tx1"/>
                </a:solidFill>
                <a:effectLst/>
                <a:latin typeface="+mn-lt"/>
                <a:ea typeface="+mn-ea"/>
                <a:cs typeface="+mn-cs"/>
              </a:rPr>
              <a:t>, J.D., Echeverri-Cataño, L.F. and Machado-Alba, J.E., (2024). Prevalence of anxiety symptoms among health care workers in Colombia during the COVID-19 pandemic. </a:t>
            </a:r>
            <a:r>
              <a:rPr lang="en-GB" sz="1200" kern="1200" dirty="0" err="1">
                <a:solidFill>
                  <a:schemeClr val="tx1"/>
                </a:solidFill>
                <a:effectLst/>
                <a:latin typeface="+mn-lt"/>
                <a:ea typeface="+mn-ea"/>
                <a:cs typeface="+mn-cs"/>
              </a:rPr>
              <a:t>Revista</a:t>
            </a:r>
            <a:r>
              <a:rPr lang="en-GB" sz="1200" kern="1200" dirty="0">
                <a:solidFill>
                  <a:schemeClr val="tx1"/>
                </a:solidFill>
                <a:effectLst/>
                <a:latin typeface="+mn-lt"/>
                <a:ea typeface="+mn-ea"/>
                <a:cs typeface="+mn-cs"/>
              </a:rPr>
              <a:t> Colombiana de </a:t>
            </a:r>
            <a:r>
              <a:rPr lang="en-GB" sz="1200" kern="1200" dirty="0" err="1">
                <a:solidFill>
                  <a:schemeClr val="tx1"/>
                </a:solidFill>
                <a:effectLst/>
                <a:latin typeface="+mn-lt"/>
                <a:ea typeface="+mn-ea"/>
                <a:cs typeface="+mn-cs"/>
              </a:rPr>
              <a:t>Psiquiatría</a:t>
            </a:r>
            <a:r>
              <a:rPr lang="en-GB" sz="1200" kern="1200" dirty="0">
                <a:solidFill>
                  <a:schemeClr val="tx1"/>
                </a:solidFill>
                <a:effectLst/>
                <a:latin typeface="+mn-lt"/>
                <a:ea typeface="+mn-ea"/>
                <a:cs typeface="+mn-cs"/>
              </a:rPr>
              <a:t>, 53(3), pp.302-309.</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04CAC62-84BC-4769-85E7-1A97B2C549A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420890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10/26/25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10/26/25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10/26/25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10/26/25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10/26/25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10/26/25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10/26/25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10/26/25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1.png"/><Relationship Id="rId3" Type="http://schemas.openxmlformats.org/officeDocument/2006/relationships/image" Target="../media/image2.png"/><Relationship Id="rId7" Type="http://schemas.openxmlformats.org/officeDocument/2006/relationships/image" Target="../media/image6.svg"/><Relationship Id="rId12" Type="http://schemas.microsoft.com/office/2007/relationships/hdphoto" Target="../media/hdphoto1.wdp"/><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svg"/></Relationships>
</file>

<file path=ppt/slides/_rels/slide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3132000" y="3132000"/>
            <a:ext cx="21384000" cy="15120000"/>
          </a:xfrm>
          <a:custGeom>
            <a:avLst/>
            <a:gdLst/>
            <a:ahLst/>
            <a:cxnLst/>
            <a:rect l="l" t="t" r="r" b="b"/>
            <a:pathLst>
              <a:path w="21384000" h="15120000">
                <a:moveTo>
                  <a:pt x="0" y="15120000"/>
                </a:moveTo>
                <a:lnTo>
                  <a:pt x="0" y="0"/>
                </a:lnTo>
                <a:lnTo>
                  <a:pt x="21384000" y="0"/>
                </a:lnTo>
                <a:lnTo>
                  <a:pt x="21384000" y="15120000"/>
                </a:lnTo>
                <a:lnTo>
                  <a:pt x="0" y="15120000"/>
                </a:lnTo>
                <a:close/>
              </a:path>
            </a:pathLst>
          </a:custGeom>
          <a:gradFill>
            <a:gsLst>
              <a:gs pos="47000">
                <a:srgbClr val="00C2CB"/>
              </a:gs>
              <a:gs pos="3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lstStyle/>
          <a:p>
            <a:endParaRPr lang="en-US"/>
          </a:p>
        </p:txBody>
      </p:sp>
      <p:grpSp>
        <p:nvGrpSpPr>
          <p:cNvPr id="3" name="Group 3"/>
          <p:cNvGrpSpPr/>
          <p:nvPr/>
        </p:nvGrpSpPr>
        <p:grpSpPr>
          <a:xfrm>
            <a:off x="-31681" y="1498614"/>
            <a:ext cx="15120000" cy="18376871"/>
            <a:chOff x="-4551" y="0"/>
            <a:chExt cx="2172018" cy="3292928"/>
          </a:xfrm>
          <a:blipFill dpi="0" rotWithShape="1">
            <a:blip r:embed="rId2">
              <a:alphaModFix amt="50000"/>
            </a:blip>
            <a:srcRect/>
            <a:stretch>
              <a:fillRect l="-12259" t="-755" r="-12259" b="-755"/>
            </a:stretch>
          </a:blipFill>
        </p:grpSpPr>
        <p:sp>
          <p:nvSpPr>
            <p:cNvPr id="4" name="Freeform 4"/>
            <p:cNvSpPr/>
            <p:nvPr/>
          </p:nvSpPr>
          <p:spPr>
            <a:xfrm>
              <a:off x="0" y="0"/>
              <a:ext cx="2167467" cy="3289514"/>
            </a:xfrm>
            <a:custGeom>
              <a:avLst/>
              <a:gdLst/>
              <a:ahLst/>
              <a:cxnLst/>
              <a:rect l="l" t="t" r="r" b="b"/>
              <a:pathLst>
                <a:path w="2167467" h="3289514">
                  <a:moveTo>
                    <a:pt x="0" y="0"/>
                  </a:moveTo>
                  <a:lnTo>
                    <a:pt x="2167467" y="0"/>
                  </a:lnTo>
                  <a:lnTo>
                    <a:pt x="2167467" y="3289514"/>
                  </a:lnTo>
                  <a:lnTo>
                    <a:pt x="0" y="3289514"/>
                  </a:lnTo>
                  <a:close/>
                </a:path>
              </a:pathLst>
            </a:custGeom>
            <a:grpFill/>
          </p:spPr>
          <p:txBody>
            <a:bodyPr/>
            <a:lstStyle/>
            <a:p>
              <a:endParaRPr lang="en-US"/>
            </a:p>
          </p:txBody>
        </p:sp>
        <p:sp>
          <p:nvSpPr>
            <p:cNvPr id="5" name="TextBox 5"/>
            <p:cNvSpPr txBox="1"/>
            <p:nvPr/>
          </p:nvSpPr>
          <p:spPr>
            <a:xfrm>
              <a:off x="-4551" y="3414"/>
              <a:ext cx="2167467" cy="3289514"/>
            </a:xfrm>
            <a:prstGeom prst="rect">
              <a:avLst/>
            </a:prstGeom>
            <a:grpFill/>
          </p:spPr>
          <p:txBody>
            <a:bodyPr lIns="71838" tIns="71838" rIns="71838" bIns="71838" rtlCol="0" anchor="ctr"/>
            <a:lstStyle/>
            <a:p>
              <a:pPr algn="ctr">
                <a:lnSpc>
                  <a:spcPts val="3959"/>
                </a:lnSpc>
                <a:spcBef>
                  <a:spcPct val="0"/>
                </a:spcBef>
              </a:pPr>
              <a:endParaRPr dirty="0"/>
            </a:p>
          </p:txBody>
        </p:sp>
      </p:grpSp>
      <p:sp>
        <p:nvSpPr>
          <p:cNvPr id="10" name="TextBox 9">
            <a:extLst>
              <a:ext uri="{FF2B5EF4-FFF2-40B4-BE49-F238E27FC236}">
                <a16:creationId xmlns:a16="http://schemas.microsoft.com/office/drawing/2014/main" id="{6EB67C48-A689-23EF-F3E9-492CCC6A2ADF}"/>
              </a:ext>
            </a:extLst>
          </p:cNvPr>
          <p:cNvSpPr txBox="1"/>
          <p:nvPr/>
        </p:nvSpPr>
        <p:spPr>
          <a:xfrm>
            <a:off x="552962" y="12515850"/>
            <a:ext cx="14611419" cy="6186309"/>
          </a:xfrm>
          <a:prstGeom prst="rect">
            <a:avLst/>
          </a:prstGeom>
          <a:noFill/>
        </p:spPr>
        <p:txBody>
          <a:bodyPr wrap="square">
            <a:spAutoFit/>
          </a:bodyPr>
          <a:lstStyle/>
          <a:p>
            <a:r>
              <a:rPr lang="en-US" sz="4400" b="1" dirty="0">
                <a:solidFill>
                  <a:schemeClr val="bg1"/>
                </a:solidFill>
                <a:latin typeface="Open Sans" panose="020B0606030504020204" pitchFamily="34" charset="0"/>
                <a:ea typeface="Open Sans" panose="020B0606030504020204" pitchFamily="34" charset="0"/>
                <a:cs typeface="Open Sans" panose="020B0606030504020204" pitchFamily="34" charset="0"/>
              </a:rPr>
              <a:t>Module Title : Psychological Classifications and Provisions</a:t>
            </a:r>
          </a:p>
          <a:p>
            <a:endParaRPr lang="en-US" sz="4400" b="1" dirty="0">
              <a:solidFill>
                <a:schemeClr val="bg1"/>
              </a:solidFill>
              <a:latin typeface="Open Sans" panose="020B0606030504020204" pitchFamily="34" charset="0"/>
              <a:ea typeface="Open Sans" panose="020B0606030504020204" pitchFamily="34" charset="0"/>
              <a:cs typeface="Open Sans" panose="020B0606030504020204" pitchFamily="34" charset="0"/>
            </a:endParaRPr>
          </a:p>
          <a:p>
            <a:r>
              <a:rPr lang="en-US" sz="4400" b="1" dirty="0">
                <a:solidFill>
                  <a:schemeClr val="bg1"/>
                </a:solidFill>
                <a:latin typeface="Open Sans" panose="020B0606030504020204" pitchFamily="34" charset="0"/>
                <a:ea typeface="Open Sans" panose="020B0606030504020204" pitchFamily="34" charset="0"/>
                <a:cs typeface="Open Sans" panose="020B0606030504020204" pitchFamily="34" charset="0"/>
              </a:rPr>
              <a:t>Student Name : Rafaela </a:t>
            </a:r>
            <a:r>
              <a:rPr lang="en-US" sz="4400" b="1" dirty="0" err="1">
                <a:solidFill>
                  <a:schemeClr val="bg1"/>
                </a:solidFill>
                <a:latin typeface="Open Sans" panose="020B0606030504020204" pitchFamily="34" charset="0"/>
                <a:ea typeface="Open Sans" panose="020B0606030504020204" pitchFamily="34" charset="0"/>
                <a:cs typeface="Open Sans" panose="020B0606030504020204" pitchFamily="34" charset="0"/>
              </a:rPr>
              <a:t>Marolicaru</a:t>
            </a:r>
            <a:endParaRPr lang="en-US" sz="4400" b="1" dirty="0">
              <a:solidFill>
                <a:schemeClr val="bg1"/>
              </a:solidFill>
              <a:latin typeface="Open Sans" panose="020B0606030504020204" pitchFamily="34" charset="0"/>
              <a:ea typeface="Open Sans" panose="020B0606030504020204" pitchFamily="34" charset="0"/>
              <a:cs typeface="Open Sans" panose="020B0606030504020204" pitchFamily="34" charset="0"/>
            </a:endParaRPr>
          </a:p>
          <a:p>
            <a:endParaRPr lang="en-US" sz="4400" b="1" dirty="0">
              <a:solidFill>
                <a:schemeClr val="bg1"/>
              </a:solidFill>
              <a:latin typeface="Open Sans" panose="020B0606030504020204" pitchFamily="34" charset="0"/>
              <a:ea typeface="Open Sans" panose="020B0606030504020204" pitchFamily="34" charset="0"/>
              <a:cs typeface="Open Sans" panose="020B0606030504020204" pitchFamily="34" charset="0"/>
            </a:endParaRPr>
          </a:p>
          <a:p>
            <a:r>
              <a:rPr lang="en-US" sz="4400" b="1" dirty="0">
                <a:solidFill>
                  <a:schemeClr val="bg1"/>
                </a:solidFill>
                <a:latin typeface="Open Sans" panose="020B0606030504020204" pitchFamily="34" charset="0"/>
                <a:ea typeface="Open Sans" panose="020B0606030504020204" pitchFamily="34" charset="0"/>
                <a:cs typeface="Open Sans" panose="020B0606030504020204" pitchFamily="34" charset="0"/>
              </a:rPr>
              <a:t>Student ID: 2224703</a:t>
            </a:r>
          </a:p>
          <a:p>
            <a:endParaRPr lang="en-US" sz="4400" b="1" dirty="0">
              <a:solidFill>
                <a:schemeClr val="bg1"/>
              </a:solidFill>
              <a:latin typeface="Open Sans" panose="020B0606030504020204" pitchFamily="34" charset="0"/>
              <a:ea typeface="Open Sans" panose="020B0606030504020204" pitchFamily="34" charset="0"/>
              <a:cs typeface="Open Sans" panose="020B0606030504020204" pitchFamily="34" charset="0"/>
            </a:endParaRPr>
          </a:p>
          <a:p>
            <a:r>
              <a:rPr lang="en-US" sz="4400" b="1" dirty="0">
                <a:solidFill>
                  <a:schemeClr val="bg1"/>
                </a:solidFill>
                <a:latin typeface="Open Sans" panose="020B0606030504020204" pitchFamily="34" charset="0"/>
                <a:ea typeface="Open Sans" panose="020B0606030504020204" pitchFamily="34" charset="0"/>
                <a:cs typeface="Open Sans" panose="020B0606030504020204" pitchFamily="34" charset="0"/>
              </a:rPr>
              <a:t>Module Name : BMHP6029 Psychological Classifications and Provisions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rot="-10800000">
            <a:off x="-1" y="8291335"/>
            <a:ext cx="8549382" cy="6909286"/>
          </a:xfrm>
          <a:prstGeom prst="rect">
            <a:avLst/>
          </a:prstGeom>
          <a:solidFill>
            <a:srgbClr val="00C2CB"/>
          </a:solidFill>
        </p:spPr>
        <p:txBody>
          <a:bodyPr/>
          <a:lstStyle/>
          <a:p>
            <a:endParaRPr lang="en-GB" dirty="0"/>
          </a:p>
        </p:txBody>
      </p:sp>
      <p:sp>
        <p:nvSpPr>
          <p:cNvPr id="3" name="AutoShape 3"/>
          <p:cNvSpPr/>
          <p:nvPr/>
        </p:nvSpPr>
        <p:spPr>
          <a:xfrm>
            <a:off x="-33979" y="2253770"/>
            <a:ext cx="5659266" cy="6170859"/>
          </a:xfrm>
          <a:prstGeom prst="rect">
            <a:avLst/>
          </a:prstGeom>
          <a:solidFill>
            <a:srgbClr val="FFDE59"/>
          </a:solidFill>
        </p:spPr>
        <p:txBody>
          <a:bodyPr/>
          <a:lstStyle/>
          <a:p>
            <a:endParaRPr lang="en-GB"/>
          </a:p>
        </p:txBody>
      </p:sp>
      <p:sp>
        <p:nvSpPr>
          <p:cNvPr id="4" name="AutoShape 4"/>
          <p:cNvSpPr/>
          <p:nvPr/>
        </p:nvSpPr>
        <p:spPr>
          <a:xfrm>
            <a:off x="5507199" y="2958253"/>
            <a:ext cx="9605801" cy="5308591"/>
          </a:xfrm>
          <a:prstGeom prst="rect">
            <a:avLst/>
          </a:prstGeom>
          <a:solidFill>
            <a:srgbClr val="FF5757"/>
          </a:solidFill>
          <a:effectLst>
            <a:reflection blurRad="6350" stA="50000" endA="300" endPos="38500" dist="50800" dir="5400000" sy="-100000" algn="bl" rotWithShape="0"/>
          </a:effectLst>
        </p:spPr>
        <p:txBody>
          <a:bodyPr/>
          <a:lstStyle/>
          <a:p>
            <a:endParaRPr lang="en-GB"/>
          </a:p>
        </p:txBody>
      </p:sp>
      <p:sp>
        <p:nvSpPr>
          <p:cNvPr id="5" name="AutoShape 5"/>
          <p:cNvSpPr/>
          <p:nvPr/>
        </p:nvSpPr>
        <p:spPr>
          <a:xfrm>
            <a:off x="8549382" y="11998344"/>
            <a:ext cx="6563618" cy="5880225"/>
          </a:xfrm>
          <a:prstGeom prst="rect">
            <a:avLst/>
          </a:prstGeom>
          <a:solidFill>
            <a:srgbClr val="FFDE59"/>
          </a:solidFill>
        </p:spPr>
        <p:txBody>
          <a:bodyPr/>
          <a:lstStyle/>
          <a:p>
            <a:endParaRPr lang="en-GB"/>
          </a:p>
        </p:txBody>
      </p:sp>
      <p:sp>
        <p:nvSpPr>
          <p:cNvPr id="8" name="AutoShape 8"/>
          <p:cNvSpPr/>
          <p:nvPr/>
        </p:nvSpPr>
        <p:spPr>
          <a:xfrm>
            <a:off x="23608" y="18212638"/>
            <a:ext cx="6664106" cy="3161461"/>
          </a:xfrm>
          <a:prstGeom prst="rect">
            <a:avLst/>
          </a:prstGeom>
          <a:solidFill>
            <a:srgbClr val="03989E"/>
          </a:solidFill>
        </p:spPr>
        <p:txBody>
          <a:bodyPr/>
          <a:lstStyle/>
          <a:p>
            <a:endParaRPr lang="en-GB"/>
          </a:p>
        </p:txBody>
      </p:sp>
      <p:sp>
        <p:nvSpPr>
          <p:cNvPr id="9" name="Freeform 9"/>
          <p:cNvSpPr/>
          <p:nvPr/>
        </p:nvSpPr>
        <p:spPr>
          <a:xfrm>
            <a:off x="6005370" y="3511046"/>
            <a:ext cx="2631628" cy="1851709"/>
          </a:xfrm>
          <a:custGeom>
            <a:avLst/>
            <a:gdLst/>
            <a:ahLst/>
            <a:cxnLst/>
            <a:rect l="l" t="t" r="r" b="b"/>
            <a:pathLst>
              <a:path w="2631628" h="1851709">
                <a:moveTo>
                  <a:pt x="0" y="0"/>
                </a:moveTo>
                <a:lnTo>
                  <a:pt x="2631628" y="0"/>
                </a:lnTo>
                <a:lnTo>
                  <a:pt x="2631628" y="1851710"/>
                </a:lnTo>
                <a:lnTo>
                  <a:pt x="0" y="1851710"/>
                </a:lnTo>
                <a:lnTo>
                  <a:pt x="0" y="0"/>
                </a:lnTo>
                <a:close/>
              </a:path>
            </a:pathLst>
          </a:custGeom>
          <a:blipFill>
            <a:blip r:embed="rId3"/>
            <a:stretch>
              <a:fillRect l="-8823" r="-8823"/>
            </a:stretch>
          </a:blipFill>
        </p:spPr>
        <p:txBody>
          <a:bodyPr/>
          <a:lstStyle/>
          <a:p>
            <a:endParaRPr lang="en-GB" dirty="0"/>
          </a:p>
        </p:txBody>
      </p:sp>
      <p:sp>
        <p:nvSpPr>
          <p:cNvPr id="10" name="Freeform 10"/>
          <p:cNvSpPr/>
          <p:nvPr/>
        </p:nvSpPr>
        <p:spPr>
          <a:xfrm>
            <a:off x="5432952" y="6224106"/>
            <a:ext cx="2529587" cy="1999642"/>
          </a:xfrm>
          <a:custGeom>
            <a:avLst/>
            <a:gdLst/>
            <a:ahLst/>
            <a:cxnLst/>
            <a:rect l="l" t="t" r="r" b="b"/>
            <a:pathLst>
              <a:path w="2722285" h="1999642">
                <a:moveTo>
                  <a:pt x="0" y="0"/>
                </a:moveTo>
                <a:lnTo>
                  <a:pt x="2722286" y="0"/>
                </a:lnTo>
                <a:lnTo>
                  <a:pt x="2722286" y="1999642"/>
                </a:lnTo>
                <a:lnTo>
                  <a:pt x="0" y="1999642"/>
                </a:lnTo>
                <a:lnTo>
                  <a:pt x="0" y="0"/>
                </a:lnTo>
                <a:close/>
              </a:path>
            </a:pathLst>
          </a:custGeom>
          <a:blipFill>
            <a:blip r:embed="rId4"/>
            <a:stretch>
              <a:fillRect/>
            </a:stretch>
          </a:blipFill>
        </p:spPr>
        <p:txBody>
          <a:bodyPr/>
          <a:lstStyle/>
          <a:p>
            <a:endParaRPr lang="en-GB"/>
          </a:p>
        </p:txBody>
      </p:sp>
      <p:sp>
        <p:nvSpPr>
          <p:cNvPr id="13" name="Freeform 13"/>
          <p:cNvSpPr/>
          <p:nvPr/>
        </p:nvSpPr>
        <p:spPr>
          <a:xfrm>
            <a:off x="8636999" y="13469400"/>
            <a:ext cx="1628628" cy="3001703"/>
          </a:xfrm>
          <a:custGeom>
            <a:avLst/>
            <a:gdLst/>
            <a:ahLst/>
            <a:cxnLst/>
            <a:rect l="l" t="t" r="r" b="b"/>
            <a:pathLst>
              <a:path w="2692682" h="3856611">
                <a:moveTo>
                  <a:pt x="0" y="0"/>
                </a:moveTo>
                <a:lnTo>
                  <a:pt x="2692682" y="0"/>
                </a:lnTo>
                <a:lnTo>
                  <a:pt x="2692682" y="3856611"/>
                </a:lnTo>
                <a:lnTo>
                  <a:pt x="0" y="3856611"/>
                </a:lnTo>
                <a:lnTo>
                  <a:pt x="0" y="0"/>
                </a:lnTo>
                <a:close/>
              </a:path>
            </a:pathLst>
          </a:custGeom>
          <a:blipFill>
            <a:blip r:embed="rId5"/>
            <a:stretch>
              <a:fillRect r="-89076"/>
            </a:stretch>
          </a:blipFill>
        </p:spPr>
        <p:txBody>
          <a:bodyPr/>
          <a:lstStyle/>
          <a:p>
            <a:endParaRPr lang="en-GB"/>
          </a:p>
        </p:txBody>
      </p:sp>
      <p:sp>
        <p:nvSpPr>
          <p:cNvPr id="15" name="TextBox 15"/>
          <p:cNvSpPr txBox="1"/>
          <p:nvPr/>
        </p:nvSpPr>
        <p:spPr>
          <a:xfrm>
            <a:off x="3934525" y="431934"/>
            <a:ext cx="11216983" cy="2053063"/>
          </a:xfrm>
          <a:prstGeom prst="rect">
            <a:avLst/>
          </a:prstGeom>
          <a:effectLst>
            <a:reflection blurRad="6350" stA="52000" endA="300" endPos="35000" dir="5400000" sy="-100000" algn="bl" rotWithShape="0"/>
          </a:effectLst>
        </p:spPr>
        <p:txBody>
          <a:bodyPr wrap="square" lIns="0" tIns="0" rIns="0" bIns="0" rtlCol="0" anchor="t">
            <a:spAutoFit/>
          </a:bodyPr>
          <a:lstStyle/>
          <a:p>
            <a:pPr algn="ctr">
              <a:lnSpc>
                <a:spcPts val="8039"/>
              </a:lnSpc>
            </a:pPr>
            <a:r>
              <a:rPr lang="en-US" sz="6000" dirty="0">
                <a:solidFill>
                  <a:srgbClr val="00C2CB"/>
                </a:solidFill>
                <a:latin typeface="Hussar Bold"/>
                <a:ea typeface="Hussar Bold"/>
                <a:cs typeface="Hussar Bold"/>
                <a:sym typeface="Hussar Bold"/>
              </a:rPr>
              <a:t>Anxiety or Fear-related Disorders </a:t>
            </a:r>
          </a:p>
        </p:txBody>
      </p:sp>
      <p:sp>
        <p:nvSpPr>
          <p:cNvPr id="16" name="TextBox 16"/>
          <p:cNvSpPr txBox="1"/>
          <p:nvPr/>
        </p:nvSpPr>
        <p:spPr>
          <a:xfrm>
            <a:off x="9394437" y="4609553"/>
            <a:ext cx="5575811" cy="1938992"/>
          </a:xfrm>
          <a:prstGeom prst="rect">
            <a:avLst/>
          </a:prstGeom>
        </p:spPr>
        <p:txBody>
          <a:bodyPr wrap="square" lIns="0" tIns="0" rIns="0" bIns="0" rtlCol="0" anchor="t">
            <a:spAutoFit/>
          </a:bodyPr>
          <a:lstStyle/>
          <a:p>
            <a:pPr algn="l"/>
            <a:r>
              <a:rPr lang="en-US" sz="1400" spc="41" dirty="0">
                <a:solidFill>
                  <a:srgbClr val="FDFDFD"/>
                </a:solidFill>
                <a:latin typeface="Open Sans"/>
                <a:ea typeface="Open Sans"/>
                <a:cs typeface="Open Sans"/>
                <a:sym typeface="Open Sans"/>
              </a:rPr>
              <a:t>Anxiety or fear-related disorders are generally characterised by excessive fear and various interrelated behavioral complications. And, additionally, the condition involves different symptoms that can gradually become severe to the extent that they lead towards wider distress in personal, family and societal lives. Anxiety and fear are closely related phenomena, where fear suggests reacting to the perceived threat in the present, and anxiety is more future-directed (ICD-11, 2024). </a:t>
            </a:r>
          </a:p>
        </p:txBody>
      </p:sp>
      <p:sp>
        <p:nvSpPr>
          <p:cNvPr id="17" name="TextBox 17"/>
          <p:cNvSpPr txBox="1"/>
          <p:nvPr/>
        </p:nvSpPr>
        <p:spPr>
          <a:xfrm>
            <a:off x="8408227" y="3684503"/>
            <a:ext cx="6563615" cy="795089"/>
          </a:xfrm>
          <a:prstGeom prst="rect">
            <a:avLst/>
          </a:prstGeom>
        </p:spPr>
        <p:txBody>
          <a:bodyPr wrap="square" lIns="0" tIns="0" rIns="0" bIns="0" rtlCol="0" anchor="t">
            <a:spAutoFit/>
          </a:bodyPr>
          <a:lstStyle/>
          <a:p>
            <a:pPr algn="ctr">
              <a:lnSpc>
                <a:spcPts val="3079"/>
              </a:lnSpc>
            </a:pPr>
            <a:r>
              <a:rPr lang="en-US" sz="2400" spc="55" dirty="0">
                <a:solidFill>
                  <a:srgbClr val="FDFDFD"/>
                </a:solidFill>
                <a:latin typeface="Hussar Bold"/>
                <a:ea typeface="Hussar Bold"/>
                <a:cs typeface="Hussar Bold"/>
                <a:sym typeface="Hussar Bold"/>
              </a:rPr>
              <a:t>Overview of the Chosen Mental Health Disorder </a:t>
            </a:r>
          </a:p>
        </p:txBody>
      </p:sp>
      <p:sp>
        <p:nvSpPr>
          <p:cNvPr id="19" name="TextBox 19"/>
          <p:cNvSpPr txBox="1"/>
          <p:nvPr/>
        </p:nvSpPr>
        <p:spPr>
          <a:xfrm>
            <a:off x="8056021" y="6675930"/>
            <a:ext cx="6914227" cy="1477328"/>
          </a:xfrm>
          <a:prstGeom prst="rect">
            <a:avLst/>
          </a:prstGeom>
        </p:spPr>
        <p:txBody>
          <a:bodyPr wrap="square" lIns="0" tIns="0" rIns="0" bIns="0" rtlCol="0" anchor="t">
            <a:spAutoFit/>
          </a:bodyPr>
          <a:lstStyle/>
          <a:p>
            <a:pPr algn="ctr"/>
            <a:r>
              <a:rPr lang="en-US" sz="3200" spc="55" dirty="0">
                <a:solidFill>
                  <a:srgbClr val="FDFDFD"/>
                </a:solidFill>
                <a:latin typeface="Hussar Bold"/>
                <a:ea typeface="Hussar Bold"/>
                <a:cs typeface="Hussar Bold"/>
                <a:sym typeface="Hussar Bold"/>
              </a:rPr>
              <a:t>Historical and Contemporary Understanding of the Condition</a:t>
            </a:r>
          </a:p>
        </p:txBody>
      </p:sp>
      <p:sp>
        <p:nvSpPr>
          <p:cNvPr id="20" name="TextBox 20"/>
          <p:cNvSpPr txBox="1"/>
          <p:nvPr/>
        </p:nvSpPr>
        <p:spPr>
          <a:xfrm>
            <a:off x="3163840" y="9491245"/>
            <a:ext cx="5244387" cy="3000821"/>
          </a:xfrm>
          <a:prstGeom prst="rect">
            <a:avLst/>
          </a:prstGeom>
        </p:spPr>
        <p:txBody>
          <a:bodyPr wrap="square" lIns="0" tIns="0" rIns="0" bIns="0" rtlCol="0" anchor="t">
            <a:spAutoFit/>
          </a:bodyPr>
          <a:lstStyle/>
          <a:p>
            <a:pPr algn="l"/>
            <a:r>
              <a:rPr lang="en-US" sz="1300" spc="41" dirty="0">
                <a:solidFill>
                  <a:srgbClr val="FDFDFD"/>
                </a:solidFill>
                <a:latin typeface="Open Sans"/>
                <a:ea typeface="Open Sans"/>
                <a:cs typeface="Open Sans"/>
                <a:sym typeface="Open Sans"/>
              </a:rPr>
              <a:t>According to (Capuia et al., 2023), the core concept of anxiety can be traced back to ancient civilisations. There, descriptions of various anxiety-related symptoms were prominent within several ancient texts. In Mesopotamian civilisation, clay tablets that were used can be considered as the conditions that have resemblance wit present-day anxiety disorders. Thereafter came the Greek and Roman Civilisations, when the understanding of such anxiety or fear-related disorders became even more prominent. Hippocrates, mostly known as the “Father of Medicine”, highlighted that most mental health issues, like anxiety-related disorders, occur from imbalances in four of the body’s major parts. Those major body parts are blood, yellow bile, phlegm and black bile. This theory of mental health issues appearing from those specific body parts is usually known as the “Humoral Theory” (Dickerson et al., 2023). </a:t>
            </a:r>
          </a:p>
        </p:txBody>
      </p:sp>
      <p:sp>
        <p:nvSpPr>
          <p:cNvPr id="21" name="TextBox 21"/>
          <p:cNvSpPr txBox="1"/>
          <p:nvPr/>
        </p:nvSpPr>
        <p:spPr>
          <a:xfrm>
            <a:off x="3304998" y="8643502"/>
            <a:ext cx="5332000" cy="772647"/>
          </a:xfrm>
          <a:prstGeom prst="rect">
            <a:avLst/>
          </a:prstGeom>
        </p:spPr>
        <p:txBody>
          <a:bodyPr wrap="square" lIns="0" tIns="0" rIns="0" bIns="0" rtlCol="0" anchor="t">
            <a:spAutoFit/>
          </a:bodyPr>
          <a:lstStyle/>
          <a:p>
            <a:pPr algn="ctr">
              <a:lnSpc>
                <a:spcPts val="3079"/>
              </a:lnSpc>
            </a:pPr>
            <a:r>
              <a:rPr lang="en-US" sz="2000" spc="55" dirty="0">
                <a:solidFill>
                  <a:srgbClr val="FDFDFD"/>
                </a:solidFill>
                <a:latin typeface="Hussar Bold"/>
                <a:ea typeface="Hussar Bold"/>
                <a:cs typeface="Hussar Bold"/>
                <a:sym typeface="Hussar Bold"/>
              </a:rPr>
              <a:t>Primitive Perspectives on Anxiety or Fear-Related Disorders </a:t>
            </a:r>
          </a:p>
        </p:txBody>
      </p:sp>
      <p:sp>
        <p:nvSpPr>
          <p:cNvPr id="22" name="TextBox 22"/>
          <p:cNvSpPr txBox="1"/>
          <p:nvPr/>
        </p:nvSpPr>
        <p:spPr>
          <a:xfrm>
            <a:off x="3163840" y="13519838"/>
            <a:ext cx="5411610" cy="1600438"/>
          </a:xfrm>
          <a:prstGeom prst="rect">
            <a:avLst/>
          </a:prstGeom>
        </p:spPr>
        <p:txBody>
          <a:bodyPr wrap="square" lIns="0" tIns="0" rIns="0" bIns="0" rtlCol="0" anchor="t">
            <a:spAutoFit/>
          </a:bodyPr>
          <a:lstStyle/>
          <a:p>
            <a:pPr algn="l"/>
            <a:r>
              <a:rPr lang="en-US" sz="1300" spc="41" dirty="0">
                <a:solidFill>
                  <a:srgbClr val="FDFDFD"/>
                </a:solidFill>
                <a:latin typeface="Open Sans"/>
                <a:ea typeface="Open Sans"/>
                <a:cs typeface="Open Sans"/>
                <a:sym typeface="Open Sans"/>
              </a:rPr>
              <a:t>As studied by (Catarino et al., 2023), during the timeline of the Middle Ages, various religious and supernatural aspects of anxiety and fear-related disorders started becoming more prominent. Mental complications, increasingly started being pointed out through the existence of demonic possession in someone. In that time, treatments for anxiety disorders were also specifically focused on different spiritual interventions or visiting pilgrimage sites. </a:t>
            </a:r>
          </a:p>
        </p:txBody>
      </p:sp>
      <p:sp>
        <p:nvSpPr>
          <p:cNvPr id="23" name="TextBox 23"/>
          <p:cNvSpPr txBox="1"/>
          <p:nvPr/>
        </p:nvSpPr>
        <p:spPr>
          <a:xfrm>
            <a:off x="3332936" y="12724155"/>
            <a:ext cx="5331999" cy="615553"/>
          </a:xfrm>
          <a:prstGeom prst="rect">
            <a:avLst/>
          </a:prstGeom>
        </p:spPr>
        <p:txBody>
          <a:bodyPr wrap="square" lIns="0" tIns="0" rIns="0" bIns="0" rtlCol="0" anchor="t">
            <a:spAutoFit/>
          </a:bodyPr>
          <a:lstStyle/>
          <a:p>
            <a:pPr algn="ctr"/>
            <a:r>
              <a:rPr lang="en-US" sz="2000" spc="55" dirty="0">
                <a:solidFill>
                  <a:srgbClr val="FDFDFD"/>
                </a:solidFill>
                <a:latin typeface="Hussar Bold"/>
                <a:ea typeface="Hussar Bold"/>
                <a:cs typeface="Hussar Bold"/>
                <a:sym typeface="Hussar Bold"/>
              </a:rPr>
              <a:t>Gradual Evolution of Anxiety Disorders over the Middle Ages</a:t>
            </a:r>
          </a:p>
        </p:txBody>
      </p:sp>
      <p:sp>
        <p:nvSpPr>
          <p:cNvPr id="24" name="TextBox 24"/>
          <p:cNvSpPr txBox="1"/>
          <p:nvPr/>
        </p:nvSpPr>
        <p:spPr>
          <a:xfrm>
            <a:off x="1439048" y="2759006"/>
            <a:ext cx="5248666" cy="594393"/>
          </a:xfrm>
          <a:prstGeom prst="rect">
            <a:avLst/>
          </a:prstGeom>
        </p:spPr>
        <p:txBody>
          <a:bodyPr wrap="square" lIns="0" tIns="0" rIns="0" bIns="0" rtlCol="0" anchor="t">
            <a:spAutoFit/>
          </a:bodyPr>
          <a:lstStyle/>
          <a:p>
            <a:pPr algn="l">
              <a:lnSpc>
                <a:spcPts val="4920"/>
              </a:lnSpc>
            </a:pPr>
            <a:r>
              <a:rPr lang="en-US" sz="2800" dirty="0">
                <a:solidFill>
                  <a:srgbClr val="15395D"/>
                </a:solidFill>
                <a:latin typeface="Hussar Bold"/>
                <a:ea typeface="Hussar Bold"/>
                <a:cs typeface="Hussar Bold"/>
                <a:sym typeface="Hussar Bold"/>
              </a:rPr>
              <a:t>Introduction</a:t>
            </a:r>
          </a:p>
        </p:txBody>
      </p:sp>
      <p:sp>
        <p:nvSpPr>
          <p:cNvPr id="25" name="TextBox 25"/>
          <p:cNvSpPr txBox="1"/>
          <p:nvPr/>
        </p:nvSpPr>
        <p:spPr>
          <a:xfrm>
            <a:off x="141158" y="3531155"/>
            <a:ext cx="5234450" cy="4154984"/>
          </a:xfrm>
          <a:prstGeom prst="rect">
            <a:avLst/>
          </a:prstGeom>
        </p:spPr>
        <p:txBody>
          <a:bodyPr wrap="square" lIns="0" tIns="0" rIns="0" bIns="0" rtlCol="0" anchor="t">
            <a:spAutoFit/>
          </a:bodyPr>
          <a:lstStyle/>
          <a:p>
            <a:pPr algn="just"/>
            <a:r>
              <a:rPr lang="en-US" sz="1500" spc="41" dirty="0">
                <a:solidFill>
                  <a:srgbClr val="15395D"/>
                </a:solidFill>
                <a:latin typeface="Open Sans"/>
                <a:ea typeface="Open Sans"/>
                <a:cs typeface="Open Sans"/>
                <a:sym typeface="Open Sans"/>
              </a:rPr>
              <a:t>Anxiety disorders or fear-related disorders refer to a particular group of mental health conditions that are widely characterised through excessive or continual feelings of fear, trauma and anxiety. While it is usual to experience some sort of occasional anxiety as a response to various stressful life scenarios, anxiety disorders often involve a prolonged state of being anxious. Such disorders can be of different types, each having its own definite set of systems and treatment criteria (ICD-11, 2024). The present poster will critically explore a broader historical and contemporary interpretation of the mental health condition of Anxiety or fear-related disorder. Thereafter, it will discuss various socio-cultural and political aspects that are competent enough at shaping the treatment for the depressive disorder. All relevant points that will be mentioned throughout the poster will be through proper evidence-based support and literary assistance. </a:t>
            </a:r>
          </a:p>
        </p:txBody>
      </p:sp>
      <p:sp>
        <p:nvSpPr>
          <p:cNvPr id="26" name="TextBox 26"/>
          <p:cNvSpPr txBox="1"/>
          <p:nvPr/>
        </p:nvSpPr>
        <p:spPr>
          <a:xfrm>
            <a:off x="9010107" y="8466085"/>
            <a:ext cx="5829540" cy="677108"/>
          </a:xfrm>
          <a:prstGeom prst="rect">
            <a:avLst/>
          </a:prstGeom>
        </p:spPr>
        <p:txBody>
          <a:bodyPr wrap="square" lIns="0" tIns="0" rIns="0" bIns="0" rtlCol="0" anchor="t">
            <a:spAutoFit/>
          </a:bodyPr>
          <a:lstStyle/>
          <a:p>
            <a:pPr algn="ctr"/>
            <a:r>
              <a:rPr lang="en-US" sz="2200" dirty="0">
                <a:solidFill>
                  <a:srgbClr val="15395D"/>
                </a:solidFill>
                <a:latin typeface="Hussar Bold"/>
                <a:ea typeface="Hussar Bold"/>
                <a:cs typeface="Hussar Bold"/>
                <a:sym typeface="Hussar Bold"/>
              </a:rPr>
              <a:t>Contemporary Underpinnings of the Condition and Future Directions</a:t>
            </a:r>
          </a:p>
        </p:txBody>
      </p:sp>
      <p:sp>
        <p:nvSpPr>
          <p:cNvPr id="27" name="TextBox 27"/>
          <p:cNvSpPr txBox="1"/>
          <p:nvPr/>
        </p:nvSpPr>
        <p:spPr>
          <a:xfrm>
            <a:off x="8942983" y="9261167"/>
            <a:ext cx="5707690" cy="2585323"/>
          </a:xfrm>
          <a:prstGeom prst="rect">
            <a:avLst/>
          </a:prstGeom>
        </p:spPr>
        <p:txBody>
          <a:bodyPr wrap="square" lIns="0" tIns="0" rIns="0" bIns="0" rtlCol="0" anchor="t">
            <a:spAutoFit/>
          </a:bodyPr>
          <a:lstStyle/>
          <a:p>
            <a:pPr algn="just"/>
            <a:r>
              <a:rPr lang="en-US" sz="1400" spc="41" dirty="0">
                <a:solidFill>
                  <a:srgbClr val="15395D"/>
                </a:solidFill>
                <a:latin typeface="Open Sans"/>
                <a:ea typeface="Open Sans"/>
                <a:cs typeface="Open Sans"/>
                <a:sym typeface="Open Sans"/>
              </a:rPr>
              <a:t>The modern-age interpretation of anxiety disorders has gradually taken shape through extensive research studies over the years. In the year 2013, the DSM-5 recognised various kinds of anxiety disorders, like generalised anxiety disorders, panic disorders and other various kinds of phobias. Alongside that, emerging treatment measures for treating anxiety disorders are continuously improving. While traditional strategies, like Cognitive Behavioral Therapy (CBT) and particular medications, are there, several newer interventions have also started becoming prominent. For instance, the potential of Electroconvulsive Therapy or ECT in diagnosing various severe or critical anxiety issues has started becoming understood. </a:t>
            </a:r>
          </a:p>
        </p:txBody>
      </p:sp>
      <p:sp>
        <p:nvSpPr>
          <p:cNvPr id="28" name="TextBox 28"/>
          <p:cNvSpPr txBox="1"/>
          <p:nvPr/>
        </p:nvSpPr>
        <p:spPr>
          <a:xfrm>
            <a:off x="10528301" y="13022250"/>
            <a:ext cx="4228925" cy="4739759"/>
          </a:xfrm>
          <a:prstGeom prst="rect">
            <a:avLst/>
          </a:prstGeom>
        </p:spPr>
        <p:txBody>
          <a:bodyPr wrap="square" lIns="0" tIns="0" rIns="0" bIns="0" rtlCol="0" anchor="t">
            <a:spAutoFit/>
          </a:bodyPr>
          <a:lstStyle/>
          <a:p>
            <a:pPr algn="just"/>
            <a:r>
              <a:rPr lang="en-US" sz="1400" b="1" i="1" spc="41" dirty="0">
                <a:solidFill>
                  <a:srgbClr val="15395D"/>
                </a:solidFill>
                <a:latin typeface="Open Sans"/>
                <a:ea typeface="Open Sans"/>
                <a:cs typeface="Open Sans"/>
                <a:sym typeface="Open Sans"/>
              </a:rPr>
              <a:t>Early Practice of Psychiatry: </a:t>
            </a:r>
            <a:r>
              <a:rPr lang="en-US" sz="1400" spc="41" dirty="0">
                <a:solidFill>
                  <a:srgbClr val="15395D"/>
                </a:solidFill>
                <a:latin typeface="Open Sans"/>
                <a:ea typeface="Open Sans"/>
                <a:cs typeface="Open Sans"/>
                <a:sym typeface="Open Sans"/>
              </a:rPr>
              <a:t>Western psychiatry became widely prominent, providing care to the mentally ill individuals throughout the 18th and 19th centuries (Villa et al., 2024).</a:t>
            </a:r>
          </a:p>
          <a:p>
            <a:pPr algn="just"/>
            <a:r>
              <a:rPr lang="en-US" sz="1400" spc="41" dirty="0">
                <a:solidFill>
                  <a:srgbClr val="15395D"/>
                </a:solidFill>
                <a:latin typeface="Open Sans"/>
                <a:ea typeface="Open Sans"/>
                <a:cs typeface="Open Sans"/>
                <a:sym typeface="Open Sans"/>
              </a:rPr>
              <a:t> </a:t>
            </a:r>
          </a:p>
          <a:p>
            <a:pPr algn="just"/>
            <a:r>
              <a:rPr lang="en-US" sz="1400" b="1" i="1" spc="41" dirty="0">
                <a:solidFill>
                  <a:srgbClr val="15395D"/>
                </a:solidFill>
                <a:latin typeface="Open Sans"/>
                <a:ea typeface="Open Sans"/>
                <a:cs typeface="Open Sans"/>
                <a:sym typeface="Open Sans"/>
              </a:rPr>
              <a:t>Psychotherapy and Talking therapy: </a:t>
            </a:r>
            <a:r>
              <a:rPr lang="en-US" sz="1400" spc="41" dirty="0">
                <a:solidFill>
                  <a:srgbClr val="15395D"/>
                </a:solidFill>
                <a:latin typeface="Open Sans"/>
                <a:ea typeface="Open Sans"/>
                <a:cs typeface="Open Sans"/>
                <a:sym typeface="Open Sans"/>
              </a:rPr>
              <a:t>Gradually, the treatment of various mental health conditions, like anxiety disorders, involved taking therapy.</a:t>
            </a:r>
          </a:p>
          <a:p>
            <a:pPr algn="just"/>
            <a:endParaRPr lang="en-US" sz="1400" spc="41" dirty="0">
              <a:solidFill>
                <a:srgbClr val="15395D"/>
              </a:solidFill>
              <a:latin typeface="Open Sans"/>
              <a:ea typeface="Open Sans"/>
              <a:cs typeface="Open Sans"/>
              <a:sym typeface="Open Sans"/>
            </a:endParaRPr>
          </a:p>
          <a:p>
            <a:pPr algn="just"/>
            <a:r>
              <a:rPr lang="en-US" sz="1400" b="1" i="1" spc="41" dirty="0">
                <a:solidFill>
                  <a:srgbClr val="15395D"/>
                </a:solidFill>
                <a:latin typeface="Open Sans"/>
                <a:ea typeface="Open Sans"/>
                <a:cs typeface="Open Sans"/>
                <a:sym typeface="Open Sans"/>
              </a:rPr>
              <a:t>Invention of Psychopharmacology: </a:t>
            </a:r>
            <a:r>
              <a:rPr lang="en-US" sz="1400" spc="41" dirty="0">
                <a:solidFill>
                  <a:srgbClr val="15395D"/>
                </a:solidFill>
                <a:latin typeface="Open Sans"/>
                <a:ea typeface="Open Sans"/>
                <a:cs typeface="Open Sans"/>
                <a:sym typeface="Open Sans"/>
              </a:rPr>
              <a:t>This significant breakthrough in the effective management of mental health complications came in the year of 1950s, when various psychotropic medications were discovered. </a:t>
            </a:r>
          </a:p>
          <a:p>
            <a:pPr algn="just"/>
            <a:endParaRPr lang="en-US" sz="1400" spc="41" dirty="0">
              <a:solidFill>
                <a:srgbClr val="15395D"/>
              </a:solidFill>
              <a:latin typeface="Open Sans"/>
              <a:ea typeface="Open Sans"/>
              <a:cs typeface="Open Sans"/>
              <a:sym typeface="Open Sans"/>
            </a:endParaRPr>
          </a:p>
          <a:p>
            <a:pPr algn="just"/>
            <a:r>
              <a:rPr lang="en-US" sz="1400" b="1" i="1" spc="41" dirty="0">
                <a:solidFill>
                  <a:srgbClr val="15395D"/>
                </a:solidFill>
                <a:latin typeface="Open Sans"/>
                <a:ea typeface="Open Sans"/>
                <a:cs typeface="Open Sans"/>
                <a:sym typeface="Open Sans"/>
              </a:rPr>
              <a:t>Community-based Care and Deinstitutionalisation</a:t>
            </a:r>
            <a:r>
              <a:rPr lang="en-US" sz="1400" spc="41" dirty="0">
                <a:solidFill>
                  <a:srgbClr val="15395D"/>
                </a:solidFill>
                <a:latin typeface="Open Sans"/>
                <a:ea typeface="Open Sans"/>
                <a:cs typeface="Open Sans"/>
                <a:sym typeface="Open Sans"/>
              </a:rPr>
              <a:t>: The management practices for different mental health illnesses have further shifted towards including community-based care practices and have broken the conventional setups of asylums. </a:t>
            </a:r>
          </a:p>
        </p:txBody>
      </p:sp>
      <p:sp>
        <p:nvSpPr>
          <p:cNvPr id="29" name="TextBox 29"/>
          <p:cNvSpPr txBox="1"/>
          <p:nvPr/>
        </p:nvSpPr>
        <p:spPr>
          <a:xfrm>
            <a:off x="10953378" y="12245165"/>
            <a:ext cx="4026271" cy="677108"/>
          </a:xfrm>
          <a:prstGeom prst="rect">
            <a:avLst/>
          </a:prstGeom>
        </p:spPr>
        <p:txBody>
          <a:bodyPr wrap="square" lIns="0" tIns="0" rIns="0" bIns="0" rtlCol="0" anchor="t">
            <a:spAutoFit/>
          </a:bodyPr>
          <a:lstStyle/>
          <a:p>
            <a:pPr algn="ctr"/>
            <a:r>
              <a:rPr lang="en-US" sz="2200" spc="70" dirty="0">
                <a:solidFill>
                  <a:srgbClr val="15395D"/>
                </a:solidFill>
                <a:latin typeface="Hussar Bold"/>
                <a:ea typeface="Hussar Bold"/>
                <a:cs typeface="Hussar Bold"/>
                <a:sym typeface="Hussar Bold"/>
              </a:rPr>
              <a:t>Evolution of Healthcare Practices</a:t>
            </a:r>
          </a:p>
        </p:txBody>
      </p:sp>
      <p:sp>
        <p:nvSpPr>
          <p:cNvPr id="30" name="TextBox 30"/>
          <p:cNvSpPr txBox="1"/>
          <p:nvPr/>
        </p:nvSpPr>
        <p:spPr>
          <a:xfrm>
            <a:off x="542617" y="15362437"/>
            <a:ext cx="7606765" cy="677108"/>
          </a:xfrm>
          <a:prstGeom prst="rect">
            <a:avLst/>
          </a:prstGeom>
        </p:spPr>
        <p:txBody>
          <a:bodyPr wrap="square" lIns="0" tIns="0" rIns="0" bIns="0" rtlCol="0" anchor="t">
            <a:spAutoFit/>
          </a:bodyPr>
          <a:lstStyle/>
          <a:p>
            <a:pPr algn="ctr"/>
            <a:r>
              <a:rPr lang="en-US" sz="2200" dirty="0">
                <a:solidFill>
                  <a:srgbClr val="15395D"/>
                </a:solidFill>
                <a:latin typeface="Hussar Bold"/>
                <a:ea typeface="Hussar Bold"/>
                <a:cs typeface="Hussar Bold"/>
                <a:sym typeface="Hussar Bold"/>
              </a:rPr>
              <a:t>Rapid Emergence of Contemporary Concepts of Anxiety or Fear-related Disorders </a:t>
            </a:r>
          </a:p>
        </p:txBody>
      </p:sp>
      <p:sp>
        <p:nvSpPr>
          <p:cNvPr id="31" name="TextBox 31"/>
          <p:cNvSpPr txBox="1"/>
          <p:nvPr/>
        </p:nvSpPr>
        <p:spPr>
          <a:xfrm>
            <a:off x="355774" y="16098685"/>
            <a:ext cx="7606765" cy="1938992"/>
          </a:xfrm>
          <a:prstGeom prst="rect">
            <a:avLst/>
          </a:prstGeom>
        </p:spPr>
        <p:txBody>
          <a:bodyPr wrap="square" lIns="0" tIns="0" rIns="0" bIns="0" rtlCol="0" anchor="t">
            <a:spAutoFit/>
          </a:bodyPr>
          <a:lstStyle/>
          <a:p>
            <a:pPr algn="l"/>
            <a:r>
              <a:rPr lang="en-US" sz="1400" spc="41" dirty="0">
                <a:solidFill>
                  <a:srgbClr val="15395D"/>
                </a:solidFill>
                <a:latin typeface="Open Sans"/>
                <a:ea typeface="Open Sans"/>
                <a:cs typeface="Open Sans"/>
                <a:sym typeface="Open Sans"/>
              </a:rPr>
              <a:t>As described by (Danylova et al., 2023), the 19th century is the timeline, from when contemporary concepts of anxiety disorders started becoming understood. And the field of psychiatry gradually began taking shape, while researchers and physicians also made progressive strides in recognising various mental health conditions. The concept of Neurasthenia became prominent through the symptoms of fatigue, nervousness, anxiety and depressive predispositions. One of the most influential personalities who was involved in revolutionising the aspect of anxiety was Sigmund Freud. Most of the works of Sigmund Freud were highly dependent on exploring specific conditions of anxiety neurosis and other anxious symptoms. </a:t>
            </a:r>
          </a:p>
        </p:txBody>
      </p:sp>
      <p:sp>
        <p:nvSpPr>
          <p:cNvPr id="32" name="Freeform 32"/>
          <p:cNvSpPr/>
          <p:nvPr/>
        </p:nvSpPr>
        <p:spPr>
          <a:xfrm rot="-949050">
            <a:off x="14587204" y="9449159"/>
            <a:ext cx="504585" cy="508281"/>
          </a:xfrm>
          <a:custGeom>
            <a:avLst/>
            <a:gdLst/>
            <a:ahLst/>
            <a:cxnLst/>
            <a:rect l="l" t="t" r="r" b="b"/>
            <a:pathLst>
              <a:path w="504585" h="508281">
                <a:moveTo>
                  <a:pt x="0" y="0"/>
                </a:moveTo>
                <a:lnTo>
                  <a:pt x="504585" y="0"/>
                </a:lnTo>
                <a:lnTo>
                  <a:pt x="504585" y="508282"/>
                </a:lnTo>
                <a:lnTo>
                  <a:pt x="0" y="50828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33" name="Freeform 33"/>
          <p:cNvSpPr/>
          <p:nvPr/>
        </p:nvSpPr>
        <p:spPr>
          <a:xfrm rot="-949050">
            <a:off x="4500374" y="2372488"/>
            <a:ext cx="668928" cy="673829"/>
          </a:xfrm>
          <a:custGeom>
            <a:avLst/>
            <a:gdLst/>
            <a:ahLst/>
            <a:cxnLst/>
            <a:rect l="l" t="t" r="r" b="b"/>
            <a:pathLst>
              <a:path w="668928" h="673829">
                <a:moveTo>
                  <a:pt x="0" y="0"/>
                </a:moveTo>
                <a:lnTo>
                  <a:pt x="668928" y="0"/>
                </a:lnTo>
                <a:lnTo>
                  <a:pt x="668928" y="673829"/>
                </a:lnTo>
                <a:lnTo>
                  <a:pt x="0" y="67382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4" name="Freeform 34"/>
          <p:cNvSpPr/>
          <p:nvPr/>
        </p:nvSpPr>
        <p:spPr>
          <a:xfrm rot="-949050">
            <a:off x="478941" y="8446477"/>
            <a:ext cx="668928" cy="673829"/>
          </a:xfrm>
          <a:custGeom>
            <a:avLst/>
            <a:gdLst/>
            <a:ahLst/>
            <a:cxnLst/>
            <a:rect l="l" t="t" r="r" b="b"/>
            <a:pathLst>
              <a:path w="668928" h="673829">
                <a:moveTo>
                  <a:pt x="0" y="0"/>
                </a:moveTo>
                <a:lnTo>
                  <a:pt x="668928" y="0"/>
                </a:lnTo>
                <a:lnTo>
                  <a:pt x="668928" y="673829"/>
                </a:lnTo>
                <a:lnTo>
                  <a:pt x="0" y="67382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5" name="Freeform 35"/>
          <p:cNvSpPr/>
          <p:nvPr/>
        </p:nvSpPr>
        <p:spPr>
          <a:xfrm rot="1054334">
            <a:off x="14899216" y="12299871"/>
            <a:ext cx="504585" cy="508281"/>
          </a:xfrm>
          <a:custGeom>
            <a:avLst/>
            <a:gdLst/>
            <a:ahLst/>
            <a:cxnLst/>
            <a:rect l="l" t="t" r="r" b="b"/>
            <a:pathLst>
              <a:path w="504585" h="508281">
                <a:moveTo>
                  <a:pt x="0" y="0"/>
                </a:moveTo>
                <a:lnTo>
                  <a:pt x="504584" y="0"/>
                </a:lnTo>
                <a:lnTo>
                  <a:pt x="504584" y="508282"/>
                </a:lnTo>
                <a:lnTo>
                  <a:pt x="0" y="50828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36" name="Freeform 36"/>
          <p:cNvSpPr/>
          <p:nvPr/>
        </p:nvSpPr>
        <p:spPr>
          <a:xfrm rot="-949050">
            <a:off x="4244310" y="19423036"/>
            <a:ext cx="504585" cy="508281"/>
          </a:xfrm>
          <a:custGeom>
            <a:avLst/>
            <a:gdLst/>
            <a:ahLst/>
            <a:cxnLst/>
            <a:rect l="l" t="t" r="r" b="b"/>
            <a:pathLst>
              <a:path w="504585" h="508281">
                <a:moveTo>
                  <a:pt x="0" y="0"/>
                </a:moveTo>
                <a:lnTo>
                  <a:pt x="504584" y="0"/>
                </a:lnTo>
                <a:lnTo>
                  <a:pt x="504584" y="508281"/>
                </a:lnTo>
                <a:lnTo>
                  <a:pt x="0" y="50828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pic>
        <p:nvPicPr>
          <p:cNvPr id="40" name="Picture 39">
            <a:extLst>
              <a:ext uri="{FF2B5EF4-FFF2-40B4-BE49-F238E27FC236}">
                <a16:creationId xmlns:a16="http://schemas.microsoft.com/office/drawing/2014/main" id="{426A6F6F-C061-EF94-4E38-EE121B003C32}"/>
              </a:ext>
            </a:extLst>
          </p:cNvPr>
          <p:cNvPicPr>
            <a:picLocks noChangeAspect="1"/>
          </p:cNvPicPr>
          <p:nvPr/>
        </p:nvPicPr>
        <p:blipFill>
          <a:blip r:embed="rId10"/>
          <a:stretch>
            <a:fillRect/>
          </a:stretch>
        </p:blipFill>
        <p:spPr>
          <a:xfrm>
            <a:off x="399771" y="8963524"/>
            <a:ext cx="2599242" cy="2259678"/>
          </a:xfrm>
          <a:prstGeom prst="rect">
            <a:avLst/>
          </a:prstGeom>
        </p:spPr>
      </p:pic>
      <p:sp>
        <p:nvSpPr>
          <p:cNvPr id="41" name="AutoShape 4">
            <a:extLst>
              <a:ext uri="{FF2B5EF4-FFF2-40B4-BE49-F238E27FC236}">
                <a16:creationId xmlns:a16="http://schemas.microsoft.com/office/drawing/2014/main" id="{CD2260EA-0186-7598-7BFA-8A2F30DD729D}"/>
              </a:ext>
            </a:extLst>
          </p:cNvPr>
          <p:cNvSpPr/>
          <p:nvPr/>
        </p:nvSpPr>
        <p:spPr>
          <a:xfrm>
            <a:off x="6713783" y="17878569"/>
            <a:ext cx="8361832" cy="3495530"/>
          </a:xfrm>
          <a:prstGeom prst="rect">
            <a:avLst/>
          </a:prstGeom>
          <a:solidFill>
            <a:srgbClr val="FF5757"/>
          </a:solidFill>
        </p:spPr>
        <p:txBody>
          <a:bodyPr/>
          <a:lstStyle/>
          <a:p>
            <a:endParaRPr lang="en-GB"/>
          </a:p>
        </p:txBody>
      </p:sp>
      <p:sp>
        <p:nvSpPr>
          <p:cNvPr id="45" name="TextBox 44">
            <a:extLst>
              <a:ext uri="{FF2B5EF4-FFF2-40B4-BE49-F238E27FC236}">
                <a16:creationId xmlns:a16="http://schemas.microsoft.com/office/drawing/2014/main" id="{1C6FC90A-C5FE-1448-6247-5C28D24BDE03}"/>
              </a:ext>
            </a:extLst>
          </p:cNvPr>
          <p:cNvSpPr txBox="1"/>
          <p:nvPr/>
        </p:nvSpPr>
        <p:spPr>
          <a:xfrm>
            <a:off x="37386" y="18261356"/>
            <a:ext cx="6773696" cy="43088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70" normalizeH="0" baseline="0" noProof="0" dirty="0">
                <a:ln>
                  <a:noFill/>
                </a:ln>
                <a:solidFill>
                  <a:schemeClr val="bg1"/>
                </a:solidFill>
                <a:effectLst/>
                <a:uLnTx/>
                <a:uFillTx/>
                <a:latin typeface="Hussar Bold"/>
                <a:ea typeface="Hussar Bold"/>
                <a:cs typeface="Hussar Bold"/>
                <a:sym typeface="Hussar Bold"/>
              </a:rPr>
              <a:t>Evolution of Healthcare Policies </a:t>
            </a:r>
          </a:p>
        </p:txBody>
      </p:sp>
      <p:sp>
        <p:nvSpPr>
          <p:cNvPr id="14" name="TextBox 14"/>
          <p:cNvSpPr txBox="1"/>
          <p:nvPr/>
        </p:nvSpPr>
        <p:spPr>
          <a:xfrm>
            <a:off x="7307335" y="17855501"/>
            <a:ext cx="7885210" cy="560346"/>
          </a:xfrm>
          <a:prstGeom prst="rect">
            <a:avLst/>
          </a:prstGeom>
        </p:spPr>
        <p:txBody>
          <a:bodyPr lIns="0" tIns="0" rIns="0" bIns="0" rtlCol="0" anchor="t">
            <a:spAutoFit/>
          </a:bodyPr>
          <a:lstStyle/>
          <a:p>
            <a:pPr algn="ctr">
              <a:lnSpc>
                <a:spcPts val="5040"/>
              </a:lnSpc>
              <a:spcBef>
                <a:spcPct val="0"/>
              </a:spcBef>
            </a:pPr>
            <a:r>
              <a:rPr lang="en-US" sz="2400" b="1" dirty="0">
                <a:solidFill>
                  <a:srgbClr val="FFFFFF"/>
                </a:solidFill>
                <a:latin typeface="Open Sans"/>
                <a:ea typeface="Open Sans"/>
                <a:cs typeface="Open Sans"/>
                <a:sym typeface="Open Sans"/>
              </a:rPr>
              <a:t>Conclusion</a:t>
            </a:r>
          </a:p>
        </p:txBody>
      </p:sp>
      <p:sp>
        <p:nvSpPr>
          <p:cNvPr id="53" name="TextBox 52">
            <a:extLst>
              <a:ext uri="{FF2B5EF4-FFF2-40B4-BE49-F238E27FC236}">
                <a16:creationId xmlns:a16="http://schemas.microsoft.com/office/drawing/2014/main" id="{697B6E87-D049-D7FC-C6B8-D13BC4D7D98D}"/>
              </a:ext>
            </a:extLst>
          </p:cNvPr>
          <p:cNvSpPr txBox="1"/>
          <p:nvPr/>
        </p:nvSpPr>
        <p:spPr>
          <a:xfrm>
            <a:off x="167226" y="18651635"/>
            <a:ext cx="6546556" cy="2677656"/>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400" b="1" i="1" u="none" strike="noStrike" kern="1200" cap="none" spc="41" normalizeH="0" baseline="0" noProof="0" dirty="0">
                <a:ln>
                  <a:noFill/>
                </a:ln>
                <a:solidFill>
                  <a:schemeClr val="bg1"/>
                </a:solidFill>
                <a:effectLst/>
                <a:uLnTx/>
                <a:uFillTx/>
                <a:latin typeface="Open Sans"/>
                <a:ea typeface="Open Sans"/>
                <a:cs typeface="Open Sans"/>
                <a:sym typeface="Open Sans"/>
              </a:rPr>
              <a:t>Earliest Healthcare Policy Frameworks: </a:t>
            </a:r>
            <a:r>
              <a:rPr kumimoji="0" lang="en-US" sz="1400" u="none" strike="noStrike" kern="1200" cap="none" spc="41" normalizeH="0" baseline="0" noProof="0" dirty="0">
                <a:ln>
                  <a:noFill/>
                </a:ln>
                <a:solidFill>
                  <a:schemeClr val="bg1"/>
                </a:solidFill>
                <a:effectLst/>
                <a:uLnTx/>
                <a:uFillTx/>
                <a:latin typeface="Open Sans"/>
                <a:ea typeface="Open Sans"/>
                <a:cs typeface="Open Sans"/>
                <a:sym typeface="Open Sans"/>
              </a:rPr>
              <a:t>The initiation of various policy-based frameworks into the diagnosis of anxiety disorders began in the 20th century, with the formation of the Welfare State and the formation of the National Health Service in the year 1948.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400" u="none" strike="noStrike" kern="1200" cap="none" spc="41" normalizeH="0" baseline="0" noProof="0" dirty="0">
              <a:ln>
                <a:noFill/>
              </a:ln>
              <a:solidFill>
                <a:schemeClr val="bg1"/>
              </a:solidFill>
              <a:effectLst/>
              <a:uLnTx/>
              <a:uFillTx/>
              <a:latin typeface="Open Sans"/>
              <a:ea typeface="Open Sans"/>
              <a:cs typeface="Open Sans"/>
              <a:sym typeface="Open San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400" b="1" i="1" u="none" strike="noStrike" kern="1200" cap="none" spc="41" normalizeH="0" baseline="0" noProof="0" dirty="0">
                <a:ln>
                  <a:noFill/>
                </a:ln>
                <a:solidFill>
                  <a:schemeClr val="bg1"/>
                </a:solidFill>
                <a:effectLst/>
                <a:uLnTx/>
                <a:uFillTx/>
                <a:latin typeface="Open Sans"/>
                <a:ea typeface="Open Sans"/>
                <a:cs typeface="Open Sans"/>
                <a:sym typeface="Open Sans"/>
              </a:rPr>
              <a:t>Various Neoliberal Reforms: </a:t>
            </a:r>
            <a:r>
              <a:rPr kumimoji="0" lang="en-US" sz="1400" u="none" strike="noStrike" kern="1200" cap="none" spc="41" normalizeH="0" baseline="0" noProof="0" dirty="0">
                <a:ln>
                  <a:noFill/>
                </a:ln>
                <a:solidFill>
                  <a:schemeClr val="bg1"/>
                </a:solidFill>
                <a:effectLst/>
                <a:uLnTx/>
                <a:uFillTx/>
                <a:latin typeface="Open Sans"/>
                <a:ea typeface="Open Sans"/>
                <a:cs typeface="Open Sans"/>
                <a:sym typeface="Open Sans"/>
              </a:rPr>
              <a:t>The decade of the 1980s witnessed a rapid rise in market-driven healthcare systems.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400" u="none" strike="noStrike" kern="1200" cap="none" spc="41" normalizeH="0" baseline="0" noProof="0" dirty="0">
              <a:ln>
                <a:noFill/>
              </a:ln>
              <a:solidFill>
                <a:schemeClr val="bg1"/>
              </a:solidFill>
              <a:effectLst/>
              <a:uLnTx/>
              <a:uFillTx/>
              <a:latin typeface="Open Sans"/>
              <a:ea typeface="Open Sans"/>
              <a:cs typeface="Open Sans"/>
              <a:sym typeface="Open San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400" b="1" i="1" u="none" strike="noStrike" kern="1200" cap="none" spc="41" normalizeH="0" baseline="0" noProof="0" dirty="0">
                <a:ln>
                  <a:noFill/>
                </a:ln>
                <a:solidFill>
                  <a:schemeClr val="bg1"/>
                </a:solidFill>
                <a:effectLst/>
                <a:uLnTx/>
                <a:uFillTx/>
                <a:latin typeface="Open Sans"/>
                <a:ea typeface="Open Sans"/>
                <a:cs typeface="Open Sans"/>
                <a:sym typeface="Open Sans"/>
              </a:rPr>
              <a:t>Evidence-based Healthcare Policies from 2000: </a:t>
            </a:r>
            <a:r>
              <a:rPr kumimoji="0" lang="en-US" sz="1400" i="1" u="none" strike="noStrike" kern="1200" cap="none" spc="41" normalizeH="0" baseline="0" noProof="0" dirty="0">
                <a:ln>
                  <a:noFill/>
                </a:ln>
                <a:solidFill>
                  <a:schemeClr val="bg1"/>
                </a:solidFill>
                <a:effectLst/>
                <a:uLnTx/>
                <a:uFillTx/>
                <a:latin typeface="Open Sans"/>
                <a:ea typeface="Open Sans"/>
                <a:cs typeface="Open Sans"/>
                <a:sym typeface="Open Sans"/>
              </a:rPr>
              <a:t>The NHS launched the “Improving Access to Psychological Therapies (IAPT)” was launched in the year 2008 to treat anxiety concerns through Cognitive Behavioural Therapy and other psychological therapies. </a:t>
            </a:r>
            <a:endParaRPr kumimoji="0" lang="en-US" sz="1400" i="0" u="none" strike="noStrike" kern="1200" cap="none" spc="41" normalizeH="0" baseline="0" noProof="0" dirty="0">
              <a:ln>
                <a:noFill/>
              </a:ln>
              <a:solidFill>
                <a:schemeClr val="bg1"/>
              </a:solidFill>
              <a:effectLst/>
              <a:uLnTx/>
              <a:uFillTx/>
              <a:latin typeface="Open Sans"/>
              <a:ea typeface="Open Sans"/>
              <a:cs typeface="Open Sans"/>
              <a:sym typeface="Open Sans"/>
            </a:endParaRPr>
          </a:p>
        </p:txBody>
      </p:sp>
      <p:sp>
        <p:nvSpPr>
          <p:cNvPr id="57" name="TextBox 56">
            <a:extLst>
              <a:ext uri="{FF2B5EF4-FFF2-40B4-BE49-F238E27FC236}">
                <a16:creationId xmlns:a16="http://schemas.microsoft.com/office/drawing/2014/main" id="{3E1E9740-C3C8-0CEA-9874-7FCA00AB5B19}"/>
              </a:ext>
            </a:extLst>
          </p:cNvPr>
          <p:cNvSpPr txBox="1"/>
          <p:nvPr/>
        </p:nvSpPr>
        <p:spPr>
          <a:xfrm>
            <a:off x="8056022" y="18651635"/>
            <a:ext cx="6594651" cy="2546851"/>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450" b="0" i="0" u="none" strike="noStrike" kern="1200" cap="none" spc="41" normalizeH="0" baseline="0" noProof="0" dirty="0">
                <a:ln>
                  <a:noFill/>
                </a:ln>
                <a:solidFill>
                  <a:srgbClr val="FDFDFD"/>
                </a:solidFill>
                <a:effectLst/>
                <a:uLnTx/>
                <a:uFillTx/>
                <a:latin typeface="Open Sans"/>
                <a:ea typeface="Open Sans"/>
                <a:cs typeface="Open Sans"/>
                <a:sym typeface="Open Sans"/>
              </a:rPr>
              <a:t>Considering anxiety disorders as one of the most prevalent disorders, future global policy needs to adopt a multifaceted strategy, within which it can integrate mental healthcare systems into general care-systems. Additionally, such a policy structure is required to ensure definite forms of culturally-sensitive therapies and responsible technology </a:t>
            </a:r>
            <a:r>
              <a:rPr kumimoji="0" lang="en-US" sz="1450" b="0" i="0" u="none" strike="noStrike" kern="1200" cap="none" spc="41" normalizeH="0" baseline="0" noProof="0" dirty="0" err="1">
                <a:ln>
                  <a:noFill/>
                </a:ln>
                <a:solidFill>
                  <a:srgbClr val="FDFDFD"/>
                </a:solidFill>
                <a:effectLst/>
                <a:uLnTx/>
                <a:uFillTx/>
                <a:latin typeface="Open Sans"/>
                <a:ea typeface="Open Sans"/>
                <a:cs typeface="Open Sans"/>
                <a:sym typeface="Open Sans"/>
              </a:rPr>
              <a:t>utilisation</a:t>
            </a:r>
            <a:r>
              <a:rPr kumimoji="0" lang="en-US" sz="1450" b="0" i="0" u="none" strike="noStrike" kern="1200" cap="none" spc="41" normalizeH="0" baseline="0" noProof="0" dirty="0">
                <a:ln>
                  <a:noFill/>
                </a:ln>
                <a:solidFill>
                  <a:srgbClr val="FDFDFD"/>
                </a:solidFill>
                <a:effectLst/>
                <a:uLnTx/>
                <a:uFillTx/>
                <a:latin typeface="Open Sans"/>
                <a:ea typeface="Open Sans"/>
                <a:cs typeface="Open Sans"/>
                <a:sym typeface="Open Sans"/>
              </a:rPr>
              <a:t> within mental care services. Then, strengthened forms of community care models and peer-support networks can widely support decreasing mental stigma and improve healthcare-specific engagement. Governmental bodies also need to invest in building an equitable care infrastructure and dynamic data systems to track varied care outcomes and guide future policy improvements. </a:t>
            </a:r>
          </a:p>
        </p:txBody>
      </p:sp>
      <p:pic>
        <p:nvPicPr>
          <p:cNvPr id="1028" name="Picture 4" descr="Anxiety Images | Free Photos, PNG Stickers, Wallpapers &amp; Backgrounds -  rawpixel">
            <a:extLst>
              <a:ext uri="{FF2B5EF4-FFF2-40B4-BE49-F238E27FC236}">
                <a16:creationId xmlns:a16="http://schemas.microsoft.com/office/drawing/2014/main" id="{50C2080C-5D61-1100-3C17-88DED8DA17A2}"/>
              </a:ext>
            </a:extLst>
          </p:cNvPr>
          <p:cNvPicPr>
            <a:picLocks noChangeAspect="1" noChangeArrowheads="1"/>
          </p:cNvPicPr>
          <p:nvPr/>
        </p:nvPicPr>
        <p:blipFill rotWithShape="1">
          <a:blip r:embed="rId11">
            <a:extLst>
              <a:ext uri="{BEBA8EAE-BF5A-486C-A8C5-ECC9F3942E4B}">
                <a14:imgProps xmlns:a14="http://schemas.microsoft.com/office/drawing/2010/main">
                  <a14:imgLayer r:embed="rId12">
                    <a14:imgEffect>
                      <a14:backgroundRemoval t="8443" b="98311" l="14125" r="76625">
                        <a14:foregroundMark x1="24750" y1="60225" x2="16625" y2="76548"/>
                        <a14:foregroundMark x1="16625" y1="76548" x2="14250" y2="90807"/>
                        <a14:foregroundMark x1="14250" y1="90807" x2="15000" y2="98499"/>
                        <a14:foregroundMark x1="30250" y1="18762" x2="37875" y2="9193"/>
                        <a14:foregroundMark x1="37875" y1="9193" x2="50875" y2="8443"/>
                        <a14:foregroundMark x1="50875" y1="8443" x2="57000" y2="16510"/>
                        <a14:backgroundMark x1="35625" y1="8818" x2="35625" y2="8818"/>
                        <a14:backgroundMark x1="40011" y1="5763" x2="41500" y2="4503"/>
                        <a14:backgroundMark x1="38510" y1="7033" x2="38909" y2="6695"/>
                        <a14:backgroundMark x1="34625" y1="10319" x2="36211" y2="8978"/>
                        <a14:backgroundMark x1="41500" y1="4503" x2="44872" y2="5482"/>
                      </a14:backgroundRemoval>
                    </a14:imgEffect>
                  </a14:imgLayer>
                </a14:imgProps>
              </a:ext>
              <a:ext uri="{28A0092B-C50C-407E-A947-70E740481C1C}">
                <a14:useLocalDpi xmlns:a14="http://schemas.microsoft.com/office/drawing/2010/main" val="0"/>
              </a:ext>
            </a:extLst>
          </a:blip>
          <a:srcRect l="7774" r="15723"/>
          <a:stretch>
            <a:fillRect/>
          </a:stretch>
        </p:blipFill>
        <p:spPr bwMode="auto">
          <a:xfrm>
            <a:off x="-33979" y="12145479"/>
            <a:ext cx="3235578" cy="2633796"/>
          </a:xfrm>
          <a:prstGeom prst="ellipse">
            <a:avLst/>
          </a:prstGeom>
          <a:noFill/>
          <a:extLst>
            <a:ext uri="{909E8E84-426E-40DD-AFC4-6F175D3DCCD1}">
              <a14:hiddenFill xmlns:a14="http://schemas.microsoft.com/office/drawing/2010/main">
                <a:solidFill>
                  <a:srgbClr val="FFFFFF"/>
                </a:solidFill>
              </a14:hiddenFill>
            </a:ext>
          </a:extLst>
        </p:spPr>
      </p:pic>
      <p:pic>
        <p:nvPicPr>
          <p:cNvPr id="1030" name="Picture 6" descr="Download HD Anxiety Stress Transparent PNG Image - NicePNG.com">
            <a:extLst>
              <a:ext uri="{FF2B5EF4-FFF2-40B4-BE49-F238E27FC236}">
                <a16:creationId xmlns:a16="http://schemas.microsoft.com/office/drawing/2014/main" id="{69614E5A-FC57-FE74-5D1A-1A7FC7A7A708}"/>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560015" y="23780"/>
            <a:ext cx="3624575" cy="2221339"/>
          </a:xfrm>
          <a:prstGeom prst="rect">
            <a:avLst/>
          </a:prstGeom>
          <a:noFill/>
          <a:effectLst>
            <a:reflection blurRad="6350" stA="52000" endA="300" endPos="35000" dir="5400000" sy="-100000" algn="bl" rotWithShape="0"/>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5000"/>
            <a:lum/>
          </a:blip>
          <a:srcRect/>
          <a:stretch>
            <a:fillRect l="-21000" t="16000" r="-21000"/>
          </a:stretch>
        </a:blipFill>
        <a:effectLst/>
      </p:bgPr>
    </p:bg>
    <p:spTree>
      <p:nvGrpSpPr>
        <p:cNvPr id="1" name=""/>
        <p:cNvGrpSpPr/>
        <p:nvPr/>
      </p:nvGrpSpPr>
      <p:grpSpPr>
        <a:xfrm>
          <a:off x="0" y="0"/>
          <a:ext cx="0" cy="0"/>
          <a:chOff x="0" y="0"/>
          <a:chExt cx="0" cy="0"/>
        </a:xfrm>
      </p:grpSpPr>
      <p:grpSp>
        <p:nvGrpSpPr>
          <p:cNvPr id="2" name="Group 2"/>
          <p:cNvGrpSpPr/>
          <p:nvPr/>
        </p:nvGrpSpPr>
        <p:grpSpPr>
          <a:xfrm>
            <a:off x="-482535" y="-439640"/>
            <a:ext cx="16066774" cy="4615485"/>
            <a:chOff x="0" y="0"/>
            <a:chExt cx="2878985" cy="827043"/>
          </a:xfrm>
        </p:grpSpPr>
        <p:sp>
          <p:nvSpPr>
            <p:cNvPr id="3" name="Freeform 3"/>
            <p:cNvSpPr/>
            <p:nvPr/>
          </p:nvSpPr>
          <p:spPr>
            <a:xfrm>
              <a:off x="0" y="0"/>
              <a:ext cx="2878985" cy="827043"/>
            </a:xfrm>
            <a:custGeom>
              <a:avLst/>
              <a:gdLst/>
              <a:ahLst/>
              <a:cxnLst/>
              <a:rect l="l" t="t" r="r" b="b"/>
              <a:pathLst>
                <a:path w="2878985" h="827043">
                  <a:moveTo>
                    <a:pt x="0" y="0"/>
                  </a:moveTo>
                  <a:lnTo>
                    <a:pt x="2878985" y="0"/>
                  </a:lnTo>
                  <a:lnTo>
                    <a:pt x="2878985" y="827043"/>
                  </a:lnTo>
                  <a:lnTo>
                    <a:pt x="0" y="827043"/>
                  </a:lnTo>
                  <a:close/>
                </a:path>
              </a:pathLst>
            </a:custGeom>
            <a:solidFill>
              <a:srgbClr val="00C2CB"/>
            </a:solid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4" name="TextBox 4"/>
            <p:cNvSpPr txBox="1"/>
            <p:nvPr/>
          </p:nvSpPr>
          <p:spPr>
            <a:xfrm>
              <a:off x="0" y="-57150"/>
              <a:ext cx="2878985" cy="884193"/>
            </a:xfrm>
            <a:prstGeom prst="rect">
              <a:avLst/>
            </a:prstGeom>
          </p:spPr>
          <p:txBody>
            <a:bodyPr lIns="50800" tIns="50800" rIns="50800" bIns="50800" rtlCol="0" anchor="ctr"/>
            <a:lstStyle/>
            <a:p>
              <a:pPr marL="0" marR="0" lvl="0" indent="0" algn="ctr" defTabSz="914400" rtl="0" eaLnBrk="1" fontAlgn="auto" latinLnBrk="0" hangingPunct="1">
                <a:lnSpc>
                  <a:spcPts val="4060"/>
                </a:lnSpc>
                <a:spcBef>
                  <a:spcPct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5" name="Group 5"/>
          <p:cNvGrpSpPr/>
          <p:nvPr/>
        </p:nvGrpSpPr>
        <p:grpSpPr>
          <a:xfrm>
            <a:off x="-482535" y="19627208"/>
            <a:ext cx="16066774" cy="2512792"/>
            <a:chOff x="0" y="0"/>
            <a:chExt cx="2878985" cy="450264"/>
          </a:xfrm>
          <a:solidFill>
            <a:srgbClr val="00C2CB"/>
          </a:solidFill>
        </p:grpSpPr>
        <p:sp>
          <p:nvSpPr>
            <p:cNvPr id="6" name="Freeform 6"/>
            <p:cNvSpPr/>
            <p:nvPr/>
          </p:nvSpPr>
          <p:spPr>
            <a:xfrm>
              <a:off x="0" y="0"/>
              <a:ext cx="2878985" cy="450264"/>
            </a:xfrm>
            <a:custGeom>
              <a:avLst/>
              <a:gdLst/>
              <a:ahLst/>
              <a:cxnLst/>
              <a:rect l="l" t="t" r="r" b="b"/>
              <a:pathLst>
                <a:path w="2878985" h="450264">
                  <a:moveTo>
                    <a:pt x="0" y="0"/>
                  </a:moveTo>
                  <a:lnTo>
                    <a:pt x="2878985" y="0"/>
                  </a:lnTo>
                  <a:lnTo>
                    <a:pt x="2878985" y="450264"/>
                  </a:lnTo>
                  <a:lnTo>
                    <a:pt x="0" y="450264"/>
                  </a:ln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7" name="TextBox 7"/>
            <p:cNvSpPr txBox="1"/>
            <p:nvPr/>
          </p:nvSpPr>
          <p:spPr>
            <a:xfrm>
              <a:off x="0" y="-57150"/>
              <a:ext cx="2878985" cy="507414"/>
            </a:xfrm>
            <a:prstGeom prst="rect">
              <a:avLst/>
            </a:prstGeom>
            <a:grpFill/>
          </p:spPr>
          <p:txBody>
            <a:bodyPr lIns="50800" tIns="50800" rIns="50800" bIns="50800" rtlCol="0" anchor="ctr"/>
            <a:lstStyle/>
            <a:p>
              <a:pPr marL="0" marR="0" lvl="0" indent="0" algn="ctr" defTabSz="914400" rtl="0" eaLnBrk="1" fontAlgn="auto" latinLnBrk="0" hangingPunct="1">
                <a:lnSpc>
                  <a:spcPts val="4060"/>
                </a:lnSpc>
                <a:spcBef>
                  <a:spcPct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11" name="Group 11"/>
          <p:cNvGrpSpPr/>
          <p:nvPr/>
        </p:nvGrpSpPr>
        <p:grpSpPr>
          <a:xfrm>
            <a:off x="1862290" y="4591123"/>
            <a:ext cx="11333010" cy="1185888"/>
            <a:chOff x="0" y="0"/>
            <a:chExt cx="1080366" cy="162054"/>
          </a:xfrm>
        </p:grpSpPr>
        <p:sp>
          <p:nvSpPr>
            <p:cNvPr id="12" name="Freeform 12"/>
            <p:cNvSpPr/>
            <p:nvPr/>
          </p:nvSpPr>
          <p:spPr>
            <a:xfrm>
              <a:off x="0" y="0"/>
              <a:ext cx="1080366" cy="162054"/>
            </a:xfrm>
            <a:custGeom>
              <a:avLst/>
              <a:gdLst/>
              <a:ahLst/>
              <a:cxnLst/>
              <a:rect l="l" t="t" r="r" b="b"/>
              <a:pathLst>
                <a:path w="1080366" h="162054">
                  <a:moveTo>
                    <a:pt x="25681" y="0"/>
                  </a:moveTo>
                  <a:lnTo>
                    <a:pt x="1054685" y="0"/>
                  </a:lnTo>
                  <a:cubicBezTo>
                    <a:pt x="1068868" y="0"/>
                    <a:pt x="1080366" y="11498"/>
                    <a:pt x="1080366" y="25681"/>
                  </a:cubicBezTo>
                  <a:lnTo>
                    <a:pt x="1080366" y="136373"/>
                  </a:lnTo>
                  <a:cubicBezTo>
                    <a:pt x="1080366" y="150556"/>
                    <a:pt x="1068868" y="162054"/>
                    <a:pt x="1054685" y="162054"/>
                  </a:cubicBezTo>
                  <a:lnTo>
                    <a:pt x="25681" y="162054"/>
                  </a:lnTo>
                  <a:cubicBezTo>
                    <a:pt x="11498" y="162054"/>
                    <a:pt x="0" y="150556"/>
                    <a:pt x="0" y="136373"/>
                  </a:cubicBezTo>
                  <a:lnTo>
                    <a:pt x="0" y="25681"/>
                  </a:lnTo>
                  <a:cubicBezTo>
                    <a:pt x="0" y="11498"/>
                    <a:pt x="11498" y="0"/>
                    <a:pt x="25681" y="0"/>
                  </a:cubicBezTo>
                  <a:close/>
                </a:path>
              </a:pathLst>
            </a:custGeom>
            <a:solidFill>
              <a:srgbClr val="F464AC"/>
            </a:solid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13" name="TextBox 13"/>
            <p:cNvSpPr txBox="1"/>
            <p:nvPr/>
          </p:nvSpPr>
          <p:spPr>
            <a:xfrm>
              <a:off x="0" y="-57150"/>
              <a:ext cx="1080366" cy="219204"/>
            </a:xfrm>
            <a:prstGeom prst="rect">
              <a:avLst/>
            </a:prstGeom>
          </p:spPr>
          <p:txBody>
            <a:bodyPr lIns="50800" tIns="50800" rIns="50800" bIns="50800" rtlCol="0" anchor="ctr"/>
            <a:lstStyle/>
            <a:p>
              <a:pPr marL="0" marR="0" lvl="0" indent="0" algn="ctr" defTabSz="914400" rtl="0" eaLnBrk="1" fontAlgn="auto" latinLnBrk="0" hangingPunct="1">
                <a:lnSpc>
                  <a:spcPts val="4060"/>
                </a:lnSpc>
                <a:spcBef>
                  <a:spcPct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14" name="TextBox 14"/>
          <p:cNvSpPr txBox="1"/>
          <p:nvPr/>
        </p:nvSpPr>
        <p:spPr>
          <a:xfrm>
            <a:off x="5346700" y="5007215"/>
            <a:ext cx="5400000" cy="678904"/>
          </a:xfrm>
          <a:prstGeom prst="rect">
            <a:avLst/>
          </a:prstGeom>
        </p:spPr>
        <p:txBody>
          <a:bodyPr lIns="0" tIns="0" rIns="0" bIns="0" rtlCol="0" anchor="t">
            <a:spAutoFit/>
          </a:bodyPr>
          <a:lstStyle/>
          <a:p>
            <a:pPr marL="0" marR="0" lvl="0" indent="0" algn="l" defTabSz="914400" rtl="0" eaLnBrk="1" fontAlgn="auto" latinLnBrk="0" hangingPunct="1">
              <a:lnSpc>
                <a:spcPts val="5180"/>
              </a:lnSpc>
              <a:spcBef>
                <a:spcPts val="0"/>
              </a:spcBef>
              <a:spcAft>
                <a:spcPts val="0"/>
              </a:spcAft>
              <a:buClrTx/>
              <a:buSzTx/>
              <a:buFontTx/>
              <a:buNone/>
              <a:tabLst/>
              <a:defRPr/>
            </a:pPr>
            <a:r>
              <a:rPr kumimoji="0" lang="en-US" sz="5400" b="0" i="0" u="none" strike="noStrike" kern="1200" cap="none" spc="66" normalizeH="0" baseline="0" noProof="0" dirty="0">
                <a:ln>
                  <a:noFill/>
                </a:ln>
                <a:solidFill>
                  <a:srgbClr val="FFFFFF"/>
                </a:solidFill>
                <a:effectLst/>
                <a:uLnTx/>
                <a:uFillTx/>
                <a:latin typeface="Open Sans" panose="020B0606030504020204" pitchFamily="34" charset="0"/>
                <a:ea typeface="Open Sans" panose="020B0606030504020204" pitchFamily="34" charset="0"/>
                <a:cs typeface="Open Sans" panose="020B0606030504020204" pitchFamily="34" charset="0"/>
                <a:sym typeface="Efour Digital Pro"/>
              </a:rPr>
              <a:t>References </a:t>
            </a:r>
          </a:p>
        </p:txBody>
      </p:sp>
      <p:sp>
        <p:nvSpPr>
          <p:cNvPr id="15" name="TextBox 15"/>
          <p:cNvSpPr txBox="1"/>
          <p:nvPr/>
        </p:nvSpPr>
        <p:spPr>
          <a:xfrm>
            <a:off x="1460500" y="6503495"/>
            <a:ext cx="12344400" cy="11633954"/>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a:ea typeface="+mn-ea"/>
                <a:cs typeface="+mn-cs"/>
              </a:rPr>
              <a:t>Basile, V.T., Newton‐John, T. and Wootton, B.M., (2024). Treatment histories, barriers, and preferences for individuals with symptoms of generalized anxiety disorder. </a:t>
            </a:r>
            <a:r>
              <a:rPr kumimoji="0" lang="en-GB" sz="2800" b="0" i="1" u="none" strike="noStrike" kern="1200" cap="none" spc="0" normalizeH="0" baseline="0" noProof="0" dirty="0">
                <a:ln>
                  <a:noFill/>
                </a:ln>
                <a:solidFill>
                  <a:prstClr val="black"/>
                </a:solidFill>
                <a:effectLst/>
                <a:uLnTx/>
                <a:uFillTx/>
                <a:latin typeface="Calibri"/>
                <a:ea typeface="+mn-ea"/>
                <a:cs typeface="+mn-cs"/>
              </a:rPr>
              <a:t>Journal of Clinical Psychology</a:t>
            </a:r>
            <a:r>
              <a:rPr kumimoji="0" lang="en-GB" sz="2800" b="0" i="0" u="none" strike="noStrike" kern="1200" cap="none" spc="0" normalizeH="0" baseline="0" noProof="0" dirty="0">
                <a:ln>
                  <a:noFill/>
                </a:ln>
                <a:solidFill>
                  <a:prstClr val="black"/>
                </a:solidFill>
                <a:effectLst/>
                <a:uLnTx/>
                <a:uFillTx/>
                <a:latin typeface="Calibri"/>
                <a:ea typeface="+mn-ea"/>
                <a:cs typeface="+mn-cs"/>
              </a:rPr>
              <a:t>, </a:t>
            </a:r>
            <a:r>
              <a:rPr kumimoji="0" lang="en-GB" sz="2800" b="0" i="1" u="none" strike="noStrike" kern="1200" cap="none" spc="0" normalizeH="0" baseline="0" noProof="0" dirty="0">
                <a:ln>
                  <a:noFill/>
                </a:ln>
                <a:solidFill>
                  <a:prstClr val="black"/>
                </a:solidFill>
                <a:effectLst/>
                <a:uLnTx/>
                <a:uFillTx/>
                <a:latin typeface="Calibri"/>
                <a:ea typeface="+mn-ea"/>
                <a:cs typeface="+mn-cs"/>
              </a:rPr>
              <a:t>80</a:t>
            </a:r>
            <a:r>
              <a:rPr kumimoji="0" lang="en-GB" sz="2800" b="0" i="0" u="none" strike="noStrike" kern="1200" cap="none" spc="0" normalizeH="0" baseline="0" noProof="0" dirty="0">
                <a:ln>
                  <a:noFill/>
                </a:ln>
                <a:solidFill>
                  <a:prstClr val="black"/>
                </a:solidFill>
                <a:effectLst/>
                <a:uLnTx/>
                <a:uFillTx/>
                <a:latin typeface="Calibri"/>
                <a:ea typeface="+mn-ea"/>
                <a:cs typeface="+mn-cs"/>
              </a:rPr>
              <a:t>(6), pp.1286-1305.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a:ea typeface="+mn-ea"/>
                <a:cs typeface="+mn-cs"/>
              </a:rPr>
              <a:t>Catarino, A., Harper, S., Malcolm, R., Stainthorpe, A., Warren, G., </a:t>
            </a:r>
            <a:r>
              <a:rPr kumimoji="0" lang="en-GB" sz="2800" b="0" i="0" u="none" strike="noStrike" kern="1200" cap="none" spc="0" normalizeH="0" baseline="0" noProof="0" dirty="0" err="1">
                <a:ln>
                  <a:noFill/>
                </a:ln>
                <a:solidFill>
                  <a:prstClr val="black"/>
                </a:solidFill>
                <a:effectLst/>
                <a:uLnTx/>
                <a:uFillTx/>
                <a:latin typeface="Calibri"/>
                <a:ea typeface="+mn-ea"/>
                <a:cs typeface="+mn-cs"/>
              </a:rPr>
              <a:t>Margoum</a:t>
            </a:r>
            <a:r>
              <a:rPr kumimoji="0" lang="en-GB" sz="2800" b="0" i="0" u="none" strike="noStrike" kern="1200" cap="none" spc="0" normalizeH="0" baseline="0" noProof="0" dirty="0">
                <a:ln>
                  <a:noFill/>
                </a:ln>
                <a:solidFill>
                  <a:prstClr val="black"/>
                </a:solidFill>
                <a:effectLst/>
                <a:uLnTx/>
                <a:uFillTx/>
                <a:latin typeface="Calibri"/>
                <a:ea typeface="+mn-ea"/>
                <a:cs typeface="+mn-cs"/>
              </a:rPr>
              <a:t>, M., Hooper, J., Blackwell, A.D. and Welchman, A.E., (2023). Economic evaluation of 27,540 patients with mood and anxiety disorders and the importance of waiting time and clinical effectiveness in mental healthcare. Nature Mental Health, 1(9), pp.667-678.</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a:ea typeface="+mn-ea"/>
                <a:cs typeface="+mn-cs"/>
              </a:rPr>
              <a:t>Corradi, R.B., (2023). Psychoanalytic Contributions to Psychodynamic Psychiatry: Freud's Anxiety Theory. </a:t>
            </a:r>
            <a:r>
              <a:rPr kumimoji="0" lang="en-GB" sz="2800" b="0" i="1" u="none" strike="noStrike" kern="1200" cap="none" spc="0" normalizeH="0" baseline="0" noProof="0" dirty="0">
                <a:ln>
                  <a:noFill/>
                </a:ln>
                <a:solidFill>
                  <a:prstClr val="black"/>
                </a:solidFill>
                <a:effectLst/>
                <a:uLnTx/>
                <a:uFillTx/>
                <a:latin typeface="Calibri"/>
                <a:ea typeface="+mn-ea"/>
                <a:cs typeface="+mn-cs"/>
              </a:rPr>
              <a:t>Psychodynamic Psychiatry</a:t>
            </a:r>
            <a:r>
              <a:rPr kumimoji="0" lang="en-GB" sz="2800" b="0" i="0" u="none" strike="noStrike" kern="1200" cap="none" spc="0" normalizeH="0" baseline="0" noProof="0" dirty="0">
                <a:ln>
                  <a:noFill/>
                </a:ln>
                <a:solidFill>
                  <a:prstClr val="black"/>
                </a:solidFill>
                <a:effectLst/>
                <a:uLnTx/>
                <a:uFillTx/>
                <a:latin typeface="Calibri"/>
                <a:ea typeface="+mn-ea"/>
                <a:cs typeface="+mn-cs"/>
              </a:rPr>
              <a:t>, </a:t>
            </a:r>
            <a:r>
              <a:rPr kumimoji="0" lang="en-GB" sz="2800" b="0" i="1" u="none" strike="noStrike" kern="1200" cap="none" spc="0" normalizeH="0" baseline="0" noProof="0" dirty="0">
                <a:ln>
                  <a:noFill/>
                </a:ln>
                <a:solidFill>
                  <a:prstClr val="black"/>
                </a:solidFill>
                <a:effectLst/>
                <a:uLnTx/>
                <a:uFillTx/>
                <a:latin typeface="Calibri"/>
                <a:ea typeface="+mn-ea"/>
                <a:cs typeface="+mn-cs"/>
              </a:rPr>
              <a:t>51</a:t>
            </a:r>
            <a:r>
              <a:rPr kumimoji="0" lang="en-GB" sz="2800" b="0" i="0" u="none" strike="noStrike" kern="1200" cap="none" spc="0" normalizeH="0" baseline="0" noProof="0" dirty="0">
                <a:ln>
                  <a:noFill/>
                </a:ln>
                <a:solidFill>
                  <a:prstClr val="black"/>
                </a:solidFill>
                <a:effectLst/>
                <a:uLnTx/>
                <a:uFillTx/>
                <a:latin typeface="Calibri"/>
                <a:ea typeface="+mn-ea"/>
                <a:cs typeface="+mn-cs"/>
              </a:rPr>
              <a:t>(4), pp.386-391.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err="1">
                <a:ln>
                  <a:noFill/>
                </a:ln>
                <a:solidFill>
                  <a:prstClr val="black"/>
                </a:solidFill>
                <a:effectLst/>
                <a:uLnTx/>
                <a:uFillTx/>
                <a:latin typeface="Calibri"/>
                <a:ea typeface="+mn-ea"/>
                <a:cs typeface="+mn-cs"/>
              </a:rPr>
              <a:t>Danylova</a:t>
            </a:r>
            <a:r>
              <a:rPr kumimoji="0" lang="en-GB" sz="2800" b="0" i="0" u="none" strike="noStrike" kern="1200" cap="none" spc="0" normalizeH="0" baseline="0" noProof="0" dirty="0">
                <a:ln>
                  <a:noFill/>
                </a:ln>
                <a:solidFill>
                  <a:prstClr val="black"/>
                </a:solidFill>
                <a:effectLst/>
                <a:uLnTx/>
                <a:uFillTx/>
                <a:latin typeface="Calibri"/>
                <a:ea typeface="+mn-ea"/>
                <a:cs typeface="+mn-cs"/>
              </a:rPr>
              <a:t>, T., </a:t>
            </a:r>
            <a:r>
              <a:rPr kumimoji="0" lang="en-GB" sz="2800" b="0" i="0" u="none" strike="noStrike" kern="1200" cap="none" spc="0" normalizeH="0" baseline="0" noProof="0" dirty="0" err="1">
                <a:ln>
                  <a:noFill/>
                </a:ln>
                <a:solidFill>
                  <a:prstClr val="black"/>
                </a:solidFill>
                <a:effectLst/>
                <a:uLnTx/>
                <a:uFillTx/>
                <a:latin typeface="Calibri"/>
                <a:ea typeface="+mn-ea"/>
                <a:cs typeface="+mn-cs"/>
              </a:rPr>
              <a:t>Bonchuk</a:t>
            </a:r>
            <a:r>
              <a:rPr kumimoji="0" lang="en-GB" sz="2800" b="0" i="0" u="none" strike="noStrike" kern="1200" cap="none" spc="0" normalizeH="0" baseline="0" noProof="0" dirty="0">
                <a:ln>
                  <a:noFill/>
                </a:ln>
                <a:solidFill>
                  <a:prstClr val="black"/>
                </a:solidFill>
                <a:effectLst/>
                <a:uLnTx/>
                <a:uFillTx/>
                <a:latin typeface="Calibri"/>
                <a:ea typeface="+mn-ea"/>
                <a:cs typeface="+mn-cs"/>
              </a:rPr>
              <a:t>, R., </a:t>
            </a:r>
            <a:r>
              <a:rPr kumimoji="0" lang="en-GB" sz="2800" b="0" i="0" u="none" strike="noStrike" kern="1200" cap="none" spc="0" normalizeH="0" baseline="0" noProof="0" dirty="0" err="1">
                <a:ln>
                  <a:noFill/>
                </a:ln>
                <a:solidFill>
                  <a:prstClr val="black"/>
                </a:solidFill>
                <a:effectLst/>
                <a:uLnTx/>
                <a:uFillTx/>
                <a:latin typeface="Calibri"/>
                <a:ea typeface="+mn-ea"/>
                <a:cs typeface="+mn-cs"/>
              </a:rPr>
              <a:t>Hoian</a:t>
            </a:r>
            <a:r>
              <a:rPr kumimoji="0" lang="en-GB" sz="2800" b="0" i="0" u="none" strike="noStrike" kern="1200" cap="none" spc="0" normalizeH="0" baseline="0" noProof="0" dirty="0">
                <a:ln>
                  <a:noFill/>
                </a:ln>
                <a:solidFill>
                  <a:prstClr val="black"/>
                </a:solidFill>
                <a:effectLst/>
                <a:uLnTx/>
                <a:uFillTx/>
                <a:latin typeface="Calibri"/>
                <a:ea typeface="+mn-ea"/>
                <a:cs typeface="+mn-cs"/>
              </a:rPr>
              <a:t>, I., </a:t>
            </a:r>
            <a:r>
              <a:rPr kumimoji="0" lang="en-GB" sz="2800" b="0" i="0" u="none" strike="noStrike" kern="1200" cap="none" spc="0" normalizeH="0" baseline="0" noProof="0" dirty="0" err="1">
                <a:ln>
                  <a:noFill/>
                </a:ln>
                <a:solidFill>
                  <a:prstClr val="black"/>
                </a:solidFill>
                <a:effectLst/>
                <a:uLnTx/>
                <a:uFillTx/>
                <a:latin typeface="Calibri"/>
                <a:ea typeface="+mn-ea"/>
                <a:cs typeface="+mn-cs"/>
              </a:rPr>
              <a:t>Parasiei</a:t>
            </a:r>
            <a:r>
              <a:rPr kumimoji="0" lang="en-GB" sz="2800" b="0" i="0" u="none" strike="noStrike" kern="1200" cap="none" spc="0" normalizeH="0" baseline="0" noProof="0" dirty="0">
                <a:ln>
                  <a:noFill/>
                </a:ln>
                <a:solidFill>
                  <a:prstClr val="black"/>
                </a:solidFill>
                <a:effectLst/>
                <a:uLnTx/>
                <a:uFillTx/>
                <a:latin typeface="Calibri"/>
                <a:ea typeface="+mn-ea"/>
                <a:cs typeface="+mn-cs"/>
              </a:rPr>
              <a:t>-Hocher, A., </a:t>
            </a:r>
            <a:r>
              <a:rPr kumimoji="0" lang="en-GB" sz="2800" b="0" i="0" u="none" strike="noStrike" kern="1200" cap="none" spc="0" normalizeH="0" baseline="0" noProof="0" dirty="0" err="1">
                <a:ln>
                  <a:noFill/>
                </a:ln>
                <a:solidFill>
                  <a:prstClr val="black"/>
                </a:solidFill>
                <a:effectLst/>
                <a:uLnTx/>
                <a:uFillTx/>
                <a:latin typeface="Calibri"/>
                <a:ea typeface="+mn-ea"/>
                <a:cs typeface="+mn-cs"/>
              </a:rPr>
              <a:t>Mokhnatiuk</a:t>
            </a:r>
            <a:r>
              <a:rPr kumimoji="0" lang="en-GB" sz="2800" b="0" i="0" u="none" strike="noStrike" kern="1200" cap="none" spc="0" normalizeH="0" baseline="0" noProof="0" dirty="0">
                <a:ln>
                  <a:noFill/>
                </a:ln>
                <a:solidFill>
                  <a:prstClr val="black"/>
                </a:solidFill>
                <a:effectLst/>
                <a:uLnTx/>
                <a:uFillTx/>
                <a:latin typeface="Calibri"/>
                <a:ea typeface="+mn-ea"/>
                <a:cs typeface="+mn-cs"/>
              </a:rPr>
              <a:t>, I., </a:t>
            </a:r>
            <a:r>
              <a:rPr kumimoji="0" lang="en-GB" sz="2800" b="0" i="0" u="none" strike="noStrike" kern="1200" cap="none" spc="0" normalizeH="0" baseline="0" noProof="0" dirty="0" err="1">
                <a:ln>
                  <a:noFill/>
                </a:ln>
                <a:solidFill>
                  <a:prstClr val="black"/>
                </a:solidFill>
                <a:effectLst/>
                <a:uLnTx/>
                <a:uFillTx/>
                <a:latin typeface="Calibri"/>
                <a:ea typeface="+mn-ea"/>
                <a:cs typeface="+mn-cs"/>
              </a:rPr>
              <a:t>Honcharenko</a:t>
            </a:r>
            <a:r>
              <a:rPr kumimoji="0" lang="en-GB" sz="2800" b="0" i="0" u="none" strike="noStrike" kern="1200" cap="none" spc="0" normalizeH="0" baseline="0" noProof="0" dirty="0">
                <a:ln>
                  <a:noFill/>
                </a:ln>
                <a:solidFill>
                  <a:prstClr val="black"/>
                </a:solidFill>
                <a:effectLst/>
                <a:uLnTx/>
                <a:uFillTx/>
                <a:latin typeface="Calibri"/>
                <a:ea typeface="+mn-ea"/>
                <a:cs typeface="+mn-cs"/>
              </a:rPr>
              <a:t>, M. and </a:t>
            </a:r>
            <a:r>
              <a:rPr kumimoji="0" lang="en-GB" sz="2800" b="0" i="0" u="none" strike="noStrike" kern="1200" cap="none" spc="0" normalizeH="0" baseline="0" noProof="0" dirty="0" err="1">
                <a:ln>
                  <a:noFill/>
                </a:ln>
                <a:solidFill>
                  <a:prstClr val="black"/>
                </a:solidFill>
                <a:effectLst/>
                <a:uLnTx/>
                <a:uFillTx/>
                <a:latin typeface="Calibri"/>
                <a:ea typeface="+mn-ea"/>
                <a:cs typeface="+mn-cs"/>
              </a:rPr>
              <a:t>Sierova</a:t>
            </a:r>
            <a:r>
              <a:rPr kumimoji="0" lang="en-GB" sz="2800" b="0" i="0" u="none" strike="noStrike" kern="1200" cap="none" spc="0" normalizeH="0" baseline="0" noProof="0" dirty="0">
                <a:ln>
                  <a:noFill/>
                </a:ln>
                <a:solidFill>
                  <a:prstClr val="black"/>
                </a:solidFill>
                <a:effectLst/>
                <a:uLnTx/>
                <a:uFillTx/>
                <a:latin typeface="Calibri"/>
                <a:ea typeface="+mn-ea"/>
                <a:cs typeface="+mn-cs"/>
              </a:rPr>
              <a:t>, Y., (2023). Gazing Into the ABYSS: Toward A Philosophical Understanding of Anxiety and Fear. </a:t>
            </a:r>
            <a:r>
              <a:rPr kumimoji="0" lang="en-GB" sz="2800" b="0" i="1" u="none" strike="noStrike" kern="1200" cap="none" spc="0" normalizeH="0" baseline="0" noProof="0" dirty="0">
                <a:ln>
                  <a:noFill/>
                </a:ln>
                <a:solidFill>
                  <a:prstClr val="black"/>
                </a:solidFill>
                <a:effectLst/>
                <a:uLnTx/>
                <a:uFillTx/>
                <a:latin typeface="Calibri"/>
                <a:ea typeface="+mn-ea"/>
                <a:cs typeface="+mn-cs"/>
              </a:rPr>
              <a:t>Wiadomosci </a:t>
            </a:r>
            <a:r>
              <a:rPr kumimoji="0" lang="en-GB" sz="2800" b="0" i="1" u="none" strike="noStrike" kern="1200" cap="none" spc="0" normalizeH="0" baseline="0" noProof="0" dirty="0" err="1">
                <a:ln>
                  <a:noFill/>
                </a:ln>
                <a:solidFill>
                  <a:prstClr val="black"/>
                </a:solidFill>
                <a:effectLst/>
                <a:uLnTx/>
                <a:uFillTx/>
                <a:latin typeface="Calibri"/>
                <a:ea typeface="+mn-ea"/>
                <a:cs typeface="+mn-cs"/>
              </a:rPr>
              <a:t>Lekarskie</a:t>
            </a:r>
            <a:r>
              <a:rPr kumimoji="0" lang="en-GB" sz="2800" b="0" i="1" u="none" strike="noStrike" kern="1200" cap="none" spc="0" normalizeH="0" baseline="0" noProof="0" dirty="0">
                <a:ln>
                  <a:noFill/>
                </a:ln>
                <a:solidFill>
                  <a:prstClr val="black"/>
                </a:solidFill>
                <a:effectLst/>
                <a:uLnTx/>
                <a:uFillTx/>
                <a:latin typeface="Calibri"/>
                <a:ea typeface="+mn-ea"/>
                <a:cs typeface="+mn-cs"/>
              </a:rPr>
              <a:t> Medical Advances</a:t>
            </a:r>
            <a:r>
              <a:rPr kumimoji="0" lang="en-GB" sz="2800" b="0" i="0" u="none" strike="noStrike" kern="1200" cap="none" spc="0" normalizeH="0" baseline="0" noProof="0" dirty="0">
                <a:ln>
                  <a:noFill/>
                </a:ln>
                <a:solidFill>
                  <a:prstClr val="black"/>
                </a:solidFill>
                <a:effectLst/>
                <a:uLnTx/>
                <a:uFillTx/>
                <a:latin typeface="Calibri"/>
                <a:ea typeface="+mn-ea"/>
                <a:cs typeface="+mn-cs"/>
              </a:rPr>
              <a:t>, </a:t>
            </a:r>
            <a:r>
              <a:rPr kumimoji="0" lang="en-GB" sz="2800" b="0" i="1" u="none" strike="noStrike" kern="1200" cap="none" spc="0" normalizeH="0" baseline="0" noProof="0" dirty="0">
                <a:ln>
                  <a:noFill/>
                </a:ln>
                <a:solidFill>
                  <a:prstClr val="black"/>
                </a:solidFill>
                <a:effectLst/>
                <a:uLnTx/>
                <a:uFillTx/>
                <a:latin typeface="Calibri"/>
                <a:ea typeface="+mn-ea"/>
                <a:cs typeface="+mn-cs"/>
              </a:rPr>
              <a:t>76</a:t>
            </a:r>
            <a:r>
              <a:rPr kumimoji="0" lang="en-GB" sz="2800" b="0" i="0" u="none" strike="noStrike" kern="1200" cap="none" spc="0" normalizeH="0" baseline="0" noProof="0" dirty="0">
                <a:ln>
                  <a:noFill/>
                </a:ln>
                <a:solidFill>
                  <a:prstClr val="black"/>
                </a:solidFill>
                <a:effectLst/>
                <a:uLnTx/>
                <a:uFillTx/>
                <a:latin typeface="Calibri"/>
                <a:ea typeface="+mn-ea"/>
                <a:cs typeface="+mn-cs"/>
              </a:rPr>
              <a:t>(9), pp.2082-2088.</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a:ea typeface="+mn-ea"/>
                <a:cs typeface="+mn-cs"/>
              </a:rPr>
              <a:t>Dickerson, W.S., (2023). </a:t>
            </a:r>
            <a:r>
              <a:rPr kumimoji="0" lang="en-GB" sz="2800" b="0" i="1" u="none" strike="noStrike" kern="1200" cap="none" spc="0" normalizeH="0" baseline="0" noProof="0" dirty="0">
                <a:ln>
                  <a:noFill/>
                </a:ln>
                <a:solidFill>
                  <a:prstClr val="black"/>
                </a:solidFill>
                <a:effectLst/>
                <a:uLnTx/>
                <a:uFillTx/>
                <a:latin typeface="Calibri"/>
                <a:ea typeface="+mn-ea"/>
                <a:cs typeface="+mn-cs"/>
              </a:rPr>
              <a:t>The Impact of Stressors on Undergraduate College Students with Anxiety Disorders: A Phenomenological Study</a:t>
            </a:r>
            <a:r>
              <a:rPr kumimoji="0" lang="en-GB" sz="2800" b="0" i="0" u="none" strike="noStrike" kern="1200" cap="none" spc="0" normalizeH="0" baseline="0" noProof="0" dirty="0">
                <a:ln>
                  <a:noFill/>
                </a:ln>
                <a:solidFill>
                  <a:prstClr val="black"/>
                </a:solidFill>
                <a:effectLst/>
                <a:uLnTx/>
                <a:uFillTx/>
                <a:latin typeface="Calibri"/>
                <a:ea typeface="+mn-ea"/>
                <a:cs typeface="+mn-cs"/>
              </a:rPr>
              <a:t>. Liberty University.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err="1">
                <a:ln>
                  <a:noFill/>
                </a:ln>
                <a:solidFill>
                  <a:prstClr val="black"/>
                </a:solidFill>
                <a:effectLst/>
                <a:uLnTx/>
                <a:uFillTx/>
                <a:latin typeface="Calibri"/>
                <a:ea typeface="+mn-ea"/>
                <a:cs typeface="+mn-cs"/>
              </a:rPr>
              <a:t>Grezenko</a:t>
            </a:r>
            <a:r>
              <a:rPr kumimoji="0" lang="en-GB" sz="2800" b="0" i="0" u="none" strike="noStrike" kern="1200" cap="none" spc="0" normalizeH="0" baseline="0" noProof="0" dirty="0">
                <a:ln>
                  <a:noFill/>
                </a:ln>
                <a:solidFill>
                  <a:prstClr val="black"/>
                </a:solidFill>
                <a:effectLst/>
                <a:uLnTx/>
                <a:uFillTx/>
                <a:latin typeface="Calibri"/>
                <a:ea typeface="+mn-ea"/>
                <a:cs typeface="+mn-cs"/>
              </a:rPr>
              <a:t>, H., </a:t>
            </a:r>
            <a:r>
              <a:rPr kumimoji="0" lang="en-GB" sz="2800" b="0" i="0" u="none" strike="noStrike" kern="1200" cap="none" spc="0" normalizeH="0" baseline="0" noProof="0" dirty="0" err="1">
                <a:ln>
                  <a:noFill/>
                </a:ln>
                <a:solidFill>
                  <a:prstClr val="black"/>
                </a:solidFill>
                <a:effectLst/>
                <a:uLnTx/>
                <a:uFillTx/>
                <a:latin typeface="Calibri"/>
                <a:ea typeface="+mn-ea"/>
                <a:cs typeface="+mn-cs"/>
              </a:rPr>
              <a:t>Rodoshi</a:t>
            </a:r>
            <a:r>
              <a:rPr kumimoji="0" lang="en-GB" sz="2800" b="0" i="0" u="none" strike="noStrike" kern="1200" cap="none" spc="0" normalizeH="0" baseline="0" noProof="0" dirty="0">
                <a:ln>
                  <a:noFill/>
                </a:ln>
                <a:solidFill>
                  <a:prstClr val="black"/>
                </a:solidFill>
                <a:effectLst/>
                <a:uLnTx/>
                <a:uFillTx/>
                <a:latin typeface="Calibri"/>
                <a:ea typeface="+mn-ea"/>
                <a:cs typeface="+mn-cs"/>
              </a:rPr>
              <a:t>, Z.N., Mimms, C.S., Ahmed, M., Sabani, A., Hlaing, M.S., Batu, B.J., </a:t>
            </a:r>
            <a:r>
              <a:rPr kumimoji="0" lang="en-GB" sz="2800" b="0" i="0" u="none" strike="noStrike" kern="1200" cap="none" spc="0" normalizeH="0" baseline="0" noProof="0" dirty="0" err="1">
                <a:ln>
                  <a:noFill/>
                </a:ln>
                <a:solidFill>
                  <a:prstClr val="black"/>
                </a:solidFill>
                <a:effectLst/>
                <a:uLnTx/>
                <a:uFillTx/>
                <a:latin typeface="Calibri"/>
                <a:ea typeface="+mn-ea"/>
                <a:cs typeface="+mn-cs"/>
              </a:rPr>
              <a:t>Hundesa</a:t>
            </a:r>
            <a:r>
              <a:rPr kumimoji="0" lang="en-GB" sz="2800" b="0" i="0" u="none" strike="noStrike" kern="1200" cap="none" spc="0" normalizeH="0" baseline="0" noProof="0" dirty="0">
                <a:ln>
                  <a:noFill/>
                </a:ln>
                <a:solidFill>
                  <a:prstClr val="black"/>
                </a:solidFill>
                <a:effectLst/>
                <a:uLnTx/>
                <a:uFillTx/>
                <a:latin typeface="Calibri"/>
                <a:ea typeface="+mn-ea"/>
                <a:cs typeface="+mn-cs"/>
              </a:rPr>
              <a:t>, M.I., Ayalew, B.D., Shehryar, A. and Rehman, A., (2024). From Alzheimer’s disease to anxiety, Epilepsy to Schizophrenia: a Comprehensive Dive into Neuro-Psychiatric disorders. </a:t>
            </a:r>
            <a:r>
              <a:rPr kumimoji="0" lang="en-GB" sz="2800" b="0" i="0" u="none" strike="noStrike" kern="1200" cap="none" spc="0" normalizeH="0" baseline="0" noProof="0" dirty="0" err="1">
                <a:ln>
                  <a:noFill/>
                </a:ln>
                <a:solidFill>
                  <a:prstClr val="black"/>
                </a:solidFill>
                <a:effectLst/>
                <a:uLnTx/>
                <a:uFillTx/>
                <a:latin typeface="Calibri"/>
                <a:ea typeface="+mn-ea"/>
                <a:cs typeface="+mn-cs"/>
              </a:rPr>
              <a:t>Cureus</a:t>
            </a:r>
            <a:r>
              <a:rPr kumimoji="0" lang="en-GB" sz="2800" b="0" i="0" u="none" strike="noStrike" kern="1200" cap="none" spc="0" normalizeH="0" baseline="0" noProof="0" dirty="0">
                <a:ln>
                  <a:noFill/>
                </a:ln>
                <a:solidFill>
                  <a:prstClr val="black"/>
                </a:solidFill>
                <a:effectLst/>
                <a:uLnTx/>
                <a:uFillTx/>
                <a:latin typeface="Calibri"/>
                <a:ea typeface="+mn-ea"/>
                <a:cs typeface="+mn-cs"/>
              </a:rPr>
              <a:t>, 16(4).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a:ea typeface="+mn-ea"/>
                <a:cs typeface="+mn-cs"/>
              </a:rPr>
              <a:t>ICD-11, (2024). ICD-11 for Mortality and Morbidity Statistics. [Online]  Available at: https://icd.who.int/browse/2024-01/mms/en [Accessed 24 October 2025].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a:ea typeface="+mn-ea"/>
                <a:cs typeface="+mn-cs"/>
              </a:rPr>
              <a:t>Iverson, G.L., Kissinger-Knox, A., </a:t>
            </a:r>
            <a:r>
              <a:rPr kumimoji="0" lang="en-GB" sz="2800" b="0" i="0" u="none" strike="noStrike" kern="1200" cap="none" spc="0" normalizeH="0" baseline="0" noProof="0" dirty="0" err="1">
                <a:ln>
                  <a:noFill/>
                </a:ln>
                <a:solidFill>
                  <a:prstClr val="black"/>
                </a:solidFill>
                <a:effectLst/>
                <a:uLnTx/>
                <a:uFillTx/>
                <a:latin typeface="Calibri"/>
                <a:ea typeface="+mn-ea"/>
                <a:cs typeface="+mn-cs"/>
              </a:rPr>
              <a:t>Huebschmann</a:t>
            </a:r>
            <a:r>
              <a:rPr kumimoji="0" lang="en-GB" sz="2800" b="0" i="0" u="none" strike="noStrike" kern="1200" cap="none" spc="0" normalizeH="0" baseline="0" noProof="0" dirty="0">
                <a:ln>
                  <a:noFill/>
                </a:ln>
                <a:solidFill>
                  <a:prstClr val="black"/>
                </a:solidFill>
                <a:effectLst/>
                <a:uLnTx/>
                <a:uFillTx/>
                <a:latin typeface="Calibri"/>
                <a:ea typeface="+mn-ea"/>
                <a:cs typeface="+mn-cs"/>
              </a:rPr>
              <a:t>, N.A., Castellani, R.J. and Gardner, A.J., (2023). A narrative review of psychiatric features of traumatic encephalopathy syndrome as conceptualized in the 20th century. Frontiers in Neurology, 14, p.1214814.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a:ea typeface="+mn-ea"/>
              <a:cs typeface="+mn-cs"/>
            </a:endParaRPr>
          </a:p>
        </p:txBody>
      </p:sp>
      <p:sp>
        <p:nvSpPr>
          <p:cNvPr id="36" name="Freeform 36"/>
          <p:cNvSpPr/>
          <p:nvPr/>
        </p:nvSpPr>
        <p:spPr>
          <a:xfrm>
            <a:off x="10147300" y="-439640"/>
            <a:ext cx="4423254" cy="4612547"/>
          </a:xfrm>
          <a:custGeom>
            <a:avLst/>
            <a:gdLst/>
            <a:ahLst/>
            <a:cxnLst/>
            <a:rect l="l" t="t" r="r" b="b"/>
            <a:pathLst>
              <a:path w="3152492" h="2577162">
                <a:moveTo>
                  <a:pt x="0" y="0"/>
                </a:moveTo>
                <a:lnTo>
                  <a:pt x="3152492" y="0"/>
                </a:lnTo>
                <a:lnTo>
                  <a:pt x="3152492" y="2577162"/>
                </a:lnTo>
                <a:lnTo>
                  <a:pt x="0" y="2577162"/>
                </a:lnTo>
                <a:lnTo>
                  <a:pt x="0" y="0"/>
                </a:lnTo>
                <a:close/>
              </a:path>
            </a:pathLst>
          </a:custGeom>
          <a:blipFill>
            <a:blip r:embed="rId4"/>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85</TotalTime>
  <Words>4233</Words>
  <Application>Microsoft Macintosh PowerPoint</Application>
  <PresentationFormat>Custom</PresentationFormat>
  <Paragraphs>105</Paragraphs>
  <Slides>3</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Open Sans</vt:lpstr>
      <vt:lpstr>Arial</vt:lpstr>
      <vt:lpstr>Hussar Bold</vt:lpstr>
      <vt:lpstr>Calibri</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Author</cp:lastModifiedBy>
  <cp:revision>2</cp:revision>
  <dcterms:created xsi:type="dcterms:W3CDTF">2006-08-16T00:00:00Z</dcterms:created>
  <dcterms:modified xsi:type="dcterms:W3CDTF">2025-10-26T13:36:49Z</dcterms:modified>
  <dc:identifier>DAG2uTe5gdA</dc:identifier>
</cp:coreProperties>
</file>