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65" r:id="rId4"/>
    <p:sldId id="258" r:id="rId5"/>
    <p:sldId id="266" r:id="rId6"/>
    <p:sldId id="267" r:id="rId7"/>
    <p:sldId id="263" r:id="rId8"/>
    <p:sldId id="268" r:id="rId9"/>
    <p:sldId id="260" r:id="rId10"/>
    <p:sldId id="261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9" d="100"/>
          <a:sy n="79" d="100"/>
        </p:scale>
        <p:origin x="1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DD19B8-121F-4EC6-9936-5CDBC10EB30B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DAF48E-6A18-4533-8450-F84A24D611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317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1343437-D782-46DC-AC7F-D73E35A5C460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D920C-BF85-434C-9846-939606157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1567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43437-D782-46DC-AC7F-D73E35A5C460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D920C-BF85-434C-9846-939606157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040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43437-D782-46DC-AC7F-D73E35A5C460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D920C-BF85-434C-9846-939606157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5628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43437-D782-46DC-AC7F-D73E35A5C460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D920C-BF85-434C-9846-939606157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3375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43437-D782-46DC-AC7F-D73E35A5C460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D920C-BF85-434C-9846-939606157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384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43437-D782-46DC-AC7F-D73E35A5C460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D920C-BF85-434C-9846-939606157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9846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43437-D782-46DC-AC7F-D73E35A5C460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D920C-BF85-434C-9846-939606157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653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43437-D782-46DC-AC7F-D73E35A5C460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D920C-BF85-434C-9846-939606157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757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43437-D782-46DC-AC7F-D73E35A5C460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D920C-BF85-434C-9846-939606157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9567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43437-D782-46DC-AC7F-D73E35A5C460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D920C-BF85-434C-9846-939606157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285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43437-D782-46DC-AC7F-D73E35A5C460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D920C-BF85-434C-9846-939606157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016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343437-D782-46DC-AC7F-D73E35A5C460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DD920C-BF85-434C-9846-939606157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814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131B0-2A5C-4660-961E-8FBF3FAE861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Assessment Activity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1F48FE-4DB3-4F75-A902-F828F893109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Understanding the Contemporary HR Function</a:t>
            </a:r>
          </a:p>
        </p:txBody>
      </p:sp>
    </p:spTree>
    <p:extLst>
      <p:ext uri="{BB962C8B-B14F-4D97-AF65-F5344CB8AC3E}">
        <p14:creationId xmlns:p14="http://schemas.microsoft.com/office/powerpoint/2010/main" val="16527565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357FA-73C5-496F-892C-8E878D4D7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4951"/>
            <a:ext cx="10972800" cy="536895"/>
          </a:xfrm>
        </p:spPr>
        <p:txBody>
          <a:bodyPr>
            <a:normAutofit fontScale="90000"/>
          </a:bodyPr>
          <a:lstStyle/>
          <a:p>
            <a:r>
              <a:rPr lang="en-GB" dirty="0"/>
              <a:t>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1FB36-9F6F-42F8-B16A-433B3D5CB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99475"/>
            <a:ext cx="10972800" cy="48320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dirty="0"/>
              <a:t>You have been asked to provide a PowerPoint (or equivalent) presentation lasting around 20 minutes on ‘</a:t>
            </a:r>
            <a:r>
              <a:rPr lang="en-GB" sz="3000" i="1" dirty="0"/>
              <a:t>The Function of HR’</a:t>
            </a:r>
            <a:r>
              <a:rPr lang="en-GB" sz="3000" dirty="0"/>
              <a:t> for new employees in your organisation. You should assume they will have less understanding of the HR function than those with a long experience of employment.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i="1" dirty="0"/>
              <a:t>You will not be asked to deliver the presentation!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94977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150CD-75EF-4BC7-987C-D33EC10C02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 to be produced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7E4AA0-1134-46B8-AC7A-C01E6DF8CD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A set of slides, with related notes pages which amplify and develop the key content on each slide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Approximately 3000 words </a:t>
            </a:r>
            <a:r>
              <a:rPr lang="en-GB" b="1" dirty="0"/>
              <a:t>in total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(allowing around 2,500 words for the notes pages)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All reference sources should be acknowledged correctly and a bibliography provided where appropriate (these should be excluded from the word count).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8836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21E52-CD33-43C8-BE97-1AD991715E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A0347-B87C-44E9-9B74-A96BD45E34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Slides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Should follow recognised good practice:</a:t>
            </a:r>
          </a:p>
          <a:p>
            <a:pPr lvl="1"/>
            <a:r>
              <a:rPr lang="en-GB" dirty="0"/>
              <a:t>not excessive number of slides, </a:t>
            </a:r>
          </a:p>
          <a:p>
            <a:pPr lvl="1"/>
            <a:r>
              <a:rPr lang="en-GB" dirty="0"/>
              <a:t>uncluttered,</a:t>
            </a:r>
          </a:p>
          <a:p>
            <a:pPr lvl="1"/>
            <a:r>
              <a:rPr lang="en-GB" dirty="0"/>
              <a:t>appropriate font sizes</a:t>
            </a:r>
          </a:p>
          <a:p>
            <a:pPr lvl="1"/>
            <a:r>
              <a:rPr lang="en-GB" dirty="0"/>
              <a:t>cover key points/areas of the information to be presented.  </a:t>
            </a:r>
          </a:p>
          <a:p>
            <a:pPr marL="457200" lvl="1" indent="0">
              <a:buNone/>
            </a:pPr>
            <a:r>
              <a:rPr lang="en-GB" dirty="0"/>
              <a:t>A typical presentation structure would include: title slide, aims of presentation, main content areas to be covered, key information points/main content, conclusions/summary slide.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Notes pages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The notes pages should develop the key points on the slides and make reference to academic literature, theory or models.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44075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471A3-0E78-406C-ABF9-1C0D7749B9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14E4328-CC4F-4274-9E78-BD3308562E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0" y="1914853"/>
            <a:ext cx="5797956" cy="32613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BBF93EC-8708-4B00-B869-62B4AD08E8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496" y="1914854"/>
            <a:ext cx="5797956" cy="3261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6468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B2FD8-1D3C-487B-BD2E-2B293011E3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</a:t>
            </a:r>
            <a:r>
              <a:rPr lang="en-GB" dirty="0" err="1"/>
              <a:t>Cont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E036207-30DC-4BCF-AF75-DD7ED424DB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5208" y="1755776"/>
            <a:ext cx="5860792" cy="3348077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DEF6E07-440B-41E0-9F28-06B840CE6F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8646" y="1755776"/>
            <a:ext cx="5869139" cy="3348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88066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C00B3-A594-40D8-970E-9F4B10DD1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92947"/>
            <a:ext cx="10972800" cy="671119"/>
          </a:xfrm>
        </p:spPr>
        <p:txBody>
          <a:bodyPr>
            <a:normAutofit fontScale="90000"/>
          </a:bodyPr>
          <a:lstStyle/>
          <a:p>
            <a:r>
              <a:rPr lang="en-GB" dirty="0"/>
              <a:t>The Task Detail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F0C8CB-3671-4079-BFC7-FD00BB8F0F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89900"/>
            <a:ext cx="10972800" cy="477333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In preparation for your presentation, you should develop slides with related notes pages, which cover the following: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lvl="0"/>
            <a:r>
              <a:rPr lang="en-GB" dirty="0"/>
              <a:t>a synopsis of views on the function of HR and how this is evolving</a:t>
            </a:r>
          </a:p>
          <a:p>
            <a:pPr lvl="0"/>
            <a:r>
              <a:rPr lang="en-GB" dirty="0"/>
              <a:t>examples of how HR can contribute to effective change management, with reference to at least one model of change</a:t>
            </a:r>
          </a:p>
          <a:p>
            <a:pPr lvl="0"/>
            <a:r>
              <a:rPr lang="en-GB" dirty="0"/>
              <a:t>a summary of different ways that HR services can be delivered, comparing and contrasting the different models</a:t>
            </a:r>
          </a:p>
          <a:p>
            <a:pPr lvl="0"/>
            <a:r>
              <a:rPr lang="en-GB" dirty="0"/>
              <a:t>examples how HR can work with line managers to provide HR services</a:t>
            </a:r>
          </a:p>
          <a:p>
            <a:pPr lvl="0"/>
            <a:r>
              <a:rPr lang="en-GB" dirty="0"/>
              <a:t>a justification of why HR should be managed in an ethical manner with examples of ethical practice contrasted with examples of non-ethical practice</a:t>
            </a:r>
          </a:p>
          <a:p>
            <a:pPr lvl="0"/>
            <a:r>
              <a:rPr lang="en-GB" dirty="0"/>
              <a:t>an explanation of how HR’s contribution to the organisation can be evaluated.</a:t>
            </a:r>
          </a:p>
          <a:p>
            <a:r>
              <a:rPr lang="en-GB" dirty="0"/>
              <a:t>an evaluation of two examples of published research that demonstrates the link between HR and positive organisational outcomes.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34223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BC3A2-7DC8-4B0B-A98C-84506E02B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5501"/>
            <a:ext cx="10972800" cy="763398"/>
          </a:xfrm>
        </p:spPr>
        <p:txBody>
          <a:bodyPr/>
          <a:lstStyle/>
          <a:p>
            <a:r>
              <a:rPr lang="en-GB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CB0E8-98EC-4853-B65E-9A0DE53605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31178"/>
            <a:ext cx="10972800" cy="4588778"/>
          </a:xfrm>
        </p:spPr>
        <p:txBody>
          <a:bodyPr>
            <a:normAutofit fontScale="62500" lnSpcReduction="20000"/>
          </a:bodyPr>
          <a:lstStyle/>
          <a:p>
            <a:pPr marL="0" lvl="0" indent="0">
              <a:buNone/>
            </a:pPr>
            <a:r>
              <a:rPr lang="en-GB" sz="4000" b="1" dirty="0"/>
              <a:t>A synopsis of views on the function of HR and how this is evolving</a:t>
            </a:r>
          </a:p>
          <a:p>
            <a:pPr marL="0" lvl="0" indent="0">
              <a:buNone/>
            </a:pPr>
            <a:r>
              <a:rPr lang="en-GB" b="1" dirty="0"/>
              <a:t>(AC 1.1, 1.2)</a:t>
            </a:r>
          </a:p>
          <a:p>
            <a:r>
              <a:rPr lang="en-GB" dirty="0"/>
              <a:t>Summarise the purpose and key objectives of the HR function and how these have evolved </a:t>
            </a:r>
          </a:p>
          <a:p>
            <a:r>
              <a:rPr lang="en-GB" dirty="0"/>
              <a:t>e.g. different functions/objectives as per CIPD HRP Map, transactional v transformational, personnel v HR, different arrangements of HR within organisations.</a:t>
            </a:r>
          </a:p>
          <a:p>
            <a:pPr lvl="0"/>
            <a:endParaRPr lang="en-GB" dirty="0"/>
          </a:p>
          <a:p>
            <a:pPr marL="0" lvl="0" indent="0">
              <a:buNone/>
            </a:pPr>
            <a:r>
              <a:rPr lang="en-GB" sz="4000" b="1" dirty="0"/>
              <a:t>Examples of how HR can contribute to effective change management, with reference to at least one model of change</a:t>
            </a:r>
          </a:p>
          <a:p>
            <a:pPr marL="0" indent="0">
              <a:buNone/>
            </a:pPr>
            <a:r>
              <a:rPr lang="en-GB" b="1" dirty="0"/>
              <a:t>(AC 1.3)</a:t>
            </a:r>
            <a:endParaRPr lang="en-GB" dirty="0"/>
          </a:p>
          <a:p>
            <a:r>
              <a:rPr lang="en-GB" dirty="0"/>
              <a:t>Explain how HR can contribute to effective change management </a:t>
            </a:r>
          </a:p>
          <a:p>
            <a:r>
              <a:rPr lang="en-GB" dirty="0"/>
              <a:t>e.g. HRD interventions, employee participation and involvement activities, communications and management of expectations, conflict management and line-manager support. </a:t>
            </a:r>
          </a:p>
          <a:p>
            <a:r>
              <a:rPr lang="en-GB" dirty="0"/>
              <a:t>You should make reference to a </a:t>
            </a:r>
            <a:r>
              <a:rPr lang="en-GB" b="1" dirty="0"/>
              <a:t>model of change </a:t>
            </a:r>
            <a:r>
              <a:rPr lang="en-GB" dirty="0"/>
              <a:t>within your response. </a:t>
            </a:r>
          </a:p>
          <a:p>
            <a:pPr lvl="0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23102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BDFE3-E6A7-4E0D-BF60-0CD1166D4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480371"/>
          </a:xfrm>
        </p:spPr>
        <p:txBody>
          <a:bodyPr>
            <a:normAutofit fontScale="90000"/>
          </a:bodyPr>
          <a:lstStyle/>
          <a:p>
            <a:r>
              <a:rPr lang="en-GB" dirty="0"/>
              <a:t>Content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4D371-9863-47EE-9D6A-503EAA4140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06679"/>
            <a:ext cx="10972800" cy="4510554"/>
          </a:xfrm>
        </p:spPr>
        <p:txBody>
          <a:bodyPr>
            <a:normAutofit fontScale="70000" lnSpcReduction="20000"/>
          </a:bodyPr>
          <a:lstStyle/>
          <a:p>
            <a:pPr marL="0" lvl="0" indent="0">
              <a:buNone/>
            </a:pPr>
            <a:r>
              <a:rPr lang="en-GB" sz="3600" b="1" dirty="0"/>
              <a:t>A summary of different ways that HR services can be delivered, comparing and contrasting the different models</a:t>
            </a:r>
            <a:endParaRPr lang="en-GB" b="1" dirty="0"/>
          </a:p>
          <a:p>
            <a:pPr marL="0" lvl="0" indent="0">
              <a:buNone/>
            </a:pPr>
            <a:r>
              <a:rPr lang="en-GB" b="1" dirty="0"/>
              <a:t>(AC 2.1)</a:t>
            </a:r>
            <a:endParaRPr lang="en-GB" dirty="0"/>
          </a:p>
          <a:p>
            <a:r>
              <a:rPr lang="en-GB" dirty="0"/>
              <a:t>Compare and contrast different models of HR service delivery </a:t>
            </a:r>
          </a:p>
          <a:p>
            <a:r>
              <a:rPr lang="en-GB" dirty="0"/>
              <a:t>e.g. centralised; decentralised; account management; shared services; outsourced; integrated, Ulrich.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sz="3600" b="1" dirty="0"/>
              <a:t>Examples how HR can work with line managers to provide HR services</a:t>
            </a:r>
            <a:endParaRPr lang="en-GB" b="1" dirty="0"/>
          </a:p>
          <a:p>
            <a:pPr marL="0" indent="0">
              <a:buNone/>
            </a:pPr>
            <a:r>
              <a:rPr lang="en-GB" b="1" dirty="0"/>
              <a:t>(AC 2.2)</a:t>
            </a:r>
          </a:p>
          <a:p>
            <a:r>
              <a:rPr lang="en-GB" dirty="0"/>
              <a:t>Give examples of how HR can work with line managers</a:t>
            </a:r>
          </a:p>
          <a:p>
            <a:r>
              <a:rPr lang="en-GB" dirty="0"/>
              <a:t>e.g. business partnering, building line-manager capabilities, advice and direct support.</a:t>
            </a:r>
          </a:p>
          <a:p>
            <a:pPr lvl="0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13789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B88CA-3D02-4A34-A5F5-320D5D43E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56540"/>
          </a:xfrm>
        </p:spPr>
        <p:txBody>
          <a:bodyPr>
            <a:normAutofit fontScale="90000"/>
          </a:bodyPr>
          <a:lstStyle/>
          <a:p>
            <a:r>
              <a:rPr lang="en-GB" dirty="0"/>
              <a:t>Content (3)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E1F5-575C-4A1A-8EF7-8DD87EA622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65402"/>
            <a:ext cx="10972800" cy="4451831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2800" b="1" dirty="0"/>
              <a:t>A justification of why HR should be managed in an ethical manner with examples of ethical practice contrasted with examples of non-ethical practice</a:t>
            </a:r>
          </a:p>
          <a:p>
            <a:pPr marL="0" indent="0">
              <a:buNone/>
            </a:pPr>
            <a:r>
              <a:rPr lang="en-GB" sz="2800" b="1" dirty="0"/>
              <a:t>(AC 3.1)</a:t>
            </a:r>
          </a:p>
          <a:p>
            <a:r>
              <a:rPr lang="en-GB" sz="2500" dirty="0"/>
              <a:t>Give examples of ethical versus non-ethical practice with reference to extant (existing) legislation where appropriate </a:t>
            </a:r>
          </a:p>
          <a:p>
            <a:r>
              <a:rPr lang="en-GB" sz="2500" dirty="0"/>
              <a:t>e.g. fair dealing in terms of pay and reward; corporate social responsibility; duty of care; health and safety.</a:t>
            </a:r>
          </a:p>
          <a:p>
            <a:pPr lvl="0"/>
            <a:endParaRPr lang="en-GB" dirty="0"/>
          </a:p>
          <a:p>
            <a:pPr lvl="0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52132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ECAB2-4A08-495D-8D14-F6620CE12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89428"/>
          </a:xfrm>
        </p:spPr>
        <p:txBody>
          <a:bodyPr>
            <a:normAutofit fontScale="90000"/>
          </a:bodyPr>
          <a:lstStyle/>
          <a:p>
            <a:r>
              <a:rPr lang="en-GB" dirty="0"/>
              <a:t>Content (4)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F07795-B64E-47F3-A197-F4AE26C2C2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07347"/>
            <a:ext cx="10972800" cy="4409886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6800" b="1" dirty="0"/>
              <a:t>An explanation of how HR’s contribution to the organisation can be evaluated.</a:t>
            </a:r>
            <a:endParaRPr lang="en-GB" sz="6800" b="1" u="sng" dirty="0"/>
          </a:p>
          <a:p>
            <a:pPr marL="0" indent="0">
              <a:buNone/>
            </a:pPr>
            <a:r>
              <a:rPr lang="en-GB" sz="6200" b="1" dirty="0"/>
              <a:t>(AC 4.1)</a:t>
            </a:r>
          </a:p>
          <a:p>
            <a:r>
              <a:rPr lang="en-GB" sz="6200" dirty="0"/>
              <a:t>Give examples of how HR services can be evaluated </a:t>
            </a:r>
          </a:p>
          <a:p>
            <a:r>
              <a:rPr lang="en-GB" sz="6200" dirty="0"/>
              <a:t>e.g. service level agreements; key performance indicators; objective setting; benchmarking; balanced scorecards; staff satisfaction surveys.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6800" b="1" dirty="0"/>
              <a:t>An evaluation of two examples of published research that demonstrates the link between HR and positive organisational outcomes.</a:t>
            </a:r>
            <a:endParaRPr lang="en-GB" sz="6800" u="sng" dirty="0"/>
          </a:p>
          <a:p>
            <a:pPr marL="0" indent="0">
              <a:buNone/>
            </a:pPr>
            <a:r>
              <a:rPr lang="en-GB" sz="5500" b="1" dirty="0"/>
              <a:t>(AC 4.2)</a:t>
            </a:r>
          </a:p>
          <a:p>
            <a:r>
              <a:rPr lang="en-GB" sz="5500" dirty="0"/>
              <a:t>Independent research for examples</a:t>
            </a:r>
          </a:p>
          <a:p>
            <a:r>
              <a:rPr lang="en-GB" sz="5500" dirty="0"/>
              <a:t>Provide a short critique of two research studies linking HR to positive organisational outcomes. </a:t>
            </a:r>
          </a:p>
          <a:p>
            <a:r>
              <a:rPr lang="en-GB" sz="5500" dirty="0"/>
              <a:t>In the critique, the strengths of the research should be highlighted along with any weaknesses </a:t>
            </a:r>
          </a:p>
          <a:p>
            <a:r>
              <a:rPr lang="en-GB" sz="5500" dirty="0"/>
              <a:t>e.g. cross sectional vs longitudinal, sample sizes, sector – look at the limitations section of the article for the author’s self-evaluation. </a:t>
            </a:r>
          </a:p>
        </p:txBody>
      </p:sp>
    </p:spTree>
    <p:extLst>
      <p:ext uri="{BB962C8B-B14F-4D97-AF65-F5344CB8AC3E}">
        <p14:creationId xmlns:p14="http://schemas.microsoft.com/office/powerpoint/2010/main" val="16726292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814</Words>
  <Application>Microsoft Office PowerPoint</Application>
  <PresentationFormat>Widescreen</PresentationFormat>
  <Paragraphs>74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Myriad Pro</vt:lpstr>
      <vt:lpstr>Wingdings</vt:lpstr>
      <vt:lpstr>ThemeUWTSD</vt:lpstr>
      <vt:lpstr>Assessment Activity</vt:lpstr>
      <vt:lpstr>The Task</vt:lpstr>
      <vt:lpstr>Evidence to be produced</vt:lpstr>
      <vt:lpstr>Structure</vt:lpstr>
      <vt:lpstr>Examples</vt:lpstr>
      <vt:lpstr>Examples Cont</vt:lpstr>
      <vt:lpstr>The Task Detail</vt:lpstr>
      <vt:lpstr>Content</vt:lpstr>
      <vt:lpstr>Content (2)</vt:lpstr>
      <vt:lpstr>Content (3)</vt:lpstr>
      <vt:lpstr>Content (4)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the Contemporary HR Function</dc:title>
  <dc:creator>Rachael Jones</dc:creator>
  <cp:lastModifiedBy>Rachael Jones</cp:lastModifiedBy>
  <cp:revision>3</cp:revision>
  <dcterms:created xsi:type="dcterms:W3CDTF">2020-11-12T17:17:06Z</dcterms:created>
  <dcterms:modified xsi:type="dcterms:W3CDTF">2020-11-18T18:04:15Z</dcterms:modified>
</cp:coreProperties>
</file>