
<file path=[Content_Types].xml><?xml version="1.0" encoding="utf-8"?>
<Types xmlns="http://schemas.openxmlformats.org/package/2006/content-types"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drawingml.diagramColors+xml" PartName="/ppt/diagrams/colors1.xml"/>
  <Override ContentType="application/vnd.openxmlformats-officedocument.drawingml.diagramData+xml" PartName="/ppt/diagrams/data1.xml"/>
  <Override ContentType="application/vnd.ms-office.drawingml.diagramDrawing+xml" PartName="/ppt/diagrams/drawing1.xml"/>
  <Override ContentType="application/vnd.openxmlformats-officedocument.drawingml.diagramLayout+xml" PartName="/ppt/diagrams/layout1.xml"/>
  <Override ContentType="application/vnd.openxmlformats-officedocument.drawingml.diagramStyle+xml" PartName="/ppt/diagrams/quickStyle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no"?>
<Relationships xmlns="http://schemas.openxmlformats.org/package/2006/relationships">
<Relationship Id="rId1" Target="ppt/presentation.xml" Type="http://schemas.openxmlformats.org/officeDocument/2006/relationships/officeDocument"/>
<Relationship Id="rId2" Target="docProps/thumbnail.jpeg" Type="http://schemas.openxmlformats.org/package/2006/relationships/metadata/thumbnail"/>
<Relationship Id="rId3" Target="docProps/core.xml" Type="http://schemas.openxmlformats.org/package/2006/relationships/metadata/core-properties"/>
<Relationship Id="rId4" Target="docProps/app.xml" Type="http://schemas.openxmlformats.org/officeDocument/2006/relationships/extended-properties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8" r:id="rId4"/>
  </p:sldIdLst>
  <p:sldSz cx="9144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/>
    <p:restoredTop sz="94698"/>
  </p:normalViewPr>
  <p:slideViewPr>
    <p:cSldViewPr snapToGrid="0">
      <p:cViewPr>
        <p:scale>
          <a:sx n="123" d="100"/>
          <a:sy n="123" d="100"/>
        </p:scale>
        <p:origin x="1224" y="-4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no"?>
<Relationships xmlns="http://schemas.openxmlformats.org/package/2006/relationships">
<Relationship Id="rId1" Target="slideMasters/slideMaster1.xml" Type="http://schemas.openxmlformats.org/officeDocument/2006/relationships/slideMaster"/>
<Relationship Id="rId2" Target="slides/slide1.xml" Type="http://schemas.openxmlformats.org/officeDocument/2006/relationships/slide"/>
<Relationship Id="rId3" Target="slides/slide2.xml" Type="http://schemas.openxmlformats.org/officeDocument/2006/relationships/slide"/>
<Relationship Id="rId4" Target="slides/slide3.xml" Type="http://schemas.openxmlformats.org/officeDocument/2006/relationships/slide"/>
<Relationship Id="rId5" Target="presProps.xml" Type="http://schemas.openxmlformats.org/officeDocument/2006/relationships/presProps"/>
<Relationship Id="rId6" Target="viewProps.xml" Type="http://schemas.openxmlformats.org/officeDocument/2006/relationships/viewProps"/>
<Relationship Id="rId7" Target="theme/theme1.xml" Type="http://schemas.openxmlformats.org/officeDocument/2006/relationships/theme"/>
<Relationship Id="rId8" Target="tableStyles.xml" Type="http://schemas.openxmlformats.org/officeDocument/2006/relationships/tableStyles"/>
</Relationships>
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1DC504-5DF4-4FED-B3EE-BA05EEBCA47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27BFFE-1490-4C45-8530-9114D8E257E3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pPr algn="ctr"/>
          <a:r>
            <a:rPr lang="en-US" sz="3200" b="1" dirty="0"/>
            <a:t>Marketing Strategy: Microsoft RoboChef</a:t>
          </a:r>
        </a:p>
      </dgm:t>
    </dgm:pt>
    <dgm:pt modelId="{CB13659A-EC10-4238-8B67-3792CFAA24AE}" type="parTrans" cxnId="{389B27D3-FE23-4EFF-8E22-A5E668395F16}">
      <dgm:prSet/>
      <dgm:spPr/>
      <dgm:t>
        <a:bodyPr/>
        <a:lstStyle/>
        <a:p>
          <a:endParaRPr lang="en-US"/>
        </a:p>
      </dgm:t>
    </dgm:pt>
    <dgm:pt modelId="{0A78BE92-3248-49D0-A9E7-8E0D01E6C446}" type="sibTrans" cxnId="{389B27D3-FE23-4EFF-8E22-A5E668395F16}">
      <dgm:prSet/>
      <dgm:spPr/>
      <dgm:t>
        <a:bodyPr/>
        <a:lstStyle/>
        <a:p>
          <a:endParaRPr lang="en-US"/>
        </a:p>
      </dgm:t>
    </dgm:pt>
    <dgm:pt modelId="{2D85AA1F-55EB-4509-B1EC-01E9964BB54B}" type="pres">
      <dgm:prSet presAssocID="{C51DC504-5DF4-4FED-B3EE-BA05EEBCA472}" presName="linear" presStyleCnt="0">
        <dgm:presLayoutVars>
          <dgm:animLvl val="lvl"/>
          <dgm:resizeHandles val="exact"/>
        </dgm:presLayoutVars>
      </dgm:prSet>
      <dgm:spPr/>
    </dgm:pt>
    <dgm:pt modelId="{E6CB4632-10A6-487A-8FB8-97EA0667F0F8}" type="pres">
      <dgm:prSet presAssocID="{DC27BFFE-1490-4C45-8530-9114D8E257E3}" presName="parentText" presStyleLbl="node1" presStyleIdx="0" presStyleCnt="1" custScaleY="102960">
        <dgm:presLayoutVars>
          <dgm:chMax val="0"/>
          <dgm:bulletEnabled val="1"/>
        </dgm:presLayoutVars>
      </dgm:prSet>
      <dgm:spPr/>
    </dgm:pt>
  </dgm:ptLst>
  <dgm:cxnLst>
    <dgm:cxn modelId="{2414F90A-18BB-4658-8F54-61934C64133F}" type="presOf" srcId="{DC27BFFE-1490-4C45-8530-9114D8E257E3}" destId="{E6CB4632-10A6-487A-8FB8-97EA0667F0F8}" srcOrd="0" destOrd="0" presId="urn:microsoft.com/office/officeart/2005/8/layout/vList2"/>
    <dgm:cxn modelId="{01C5FB71-D6C7-4271-B4A1-AFD0674B3F5B}" type="presOf" srcId="{C51DC504-5DF4-4FED-B3EE-BA05EEBCA472}" destId="{2D85AA1F-55EB-4509-B1EC-01E9964BB54B}" srcOrd="0" destOrd="0" presId="urn:microsoft.com/office/officeart/2005/8/layout/vList2"/>
    <dgm:cxn modelId="{389B27D3-FE23-4EFF-8E22-A5E668395F16}" srcId="{C51DC504-5DF4-4FED-B3EE-BA05EEBCA472}" destId="{DC27BFFE-1490-4C45-8530-9114D8E257E3}" srcOrd="0" destOrd="0" parTransId="{CB13659A-EC10-4238-8B67-3792CFAA24AE}" sibTransId="{0A78BE92-3248-49D0-A9E7-8E0D01E6C446}"/>
    <dgm:cxn modelId="{56C00353-5E1F-4025-B31C-1226C5C0AA48}" type="presParOf" srcId="{2D85AA1F-55EB-4509-B1EC-01E9964BB54B}" destId="{E6CB4632-10A6-487A-8FB8-97EA0667F0F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CB4632-10A6-487A-8FB8-97EA0667F0F8}">
      <dsp:nvSpPr>
        <dsp:cNvPr id="0" name=""/>
        <dsp:cNvSpPr/>
      </dsp:nvSpPr>
      <dsp:spPr>
        <a:xfrm>
          <a:off x="0" y="150"/>
          <a:ext cx="9144000" cy="1061581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/>
            <a:t>Marketing Strategy: Microsoft RoboChef</a:t>
          </a:r>
        </a:p>
      </dsp:txBody>
      <dsp:txXfrm>
        <a:off x="51822" y="51972"/>
        <a:ext cx="9040356" cy="957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no"?>
<Relationships xmlns="http://schemas.openxmlformats.org/package/2006/relationships">
<Relationship Id="rId1" Target="../slideMasters/slideMaster1.xml" Type="http://schemas.openxmlformats.org/officeDocument/2006/relationships/slideMaster"/>
</Relationships>

</file>

<file path=ppt/slideLayouts/_rels/slideLayout2.xml.rels><?xml version="1.0" encoding="UTF-8" standalone="no"?>
<Relationships xmlns="http://schemas.openxmlformats.org/package/2006/relationships">
<Relationship Id="rId1" Target="../slideMasters/slideMaster1.xml" Type="http://schemas.openxmlformats.org/officeDocument/2006/relationships/slideMaster"/>
</Relationships>

</file>

<file path=ppt/slideLayouts/_rels/slideLayout3.xml.rels><?xml version="1.0" encoding="UTF-8" standalone="no"?>
<Relationships xmlns="http://schemas.openxmlformats.org/package/2006/relationships">
<Relationship Id="rId1" Target="../slideMasters/slideMaster1.xml" Type="http://schemas.openxmlformats.org/officeDocument/2006/relationships/slideMaster"/>
</Relationships>

</file>

<file path=ppt/slideLayouts/_rels/slideLayout4.xml.rels><?xml version="1.0" encoding="UTF-8" standalone="no"?>
<Relationships xmlns="http://schemas.openxmlformats.org/package/2006/relationships">
<Relationship Id="rId1" Target="../slideMasters/slideMaster1.xml" Type="http://schemas.openxmlformats.org/officeDocument/2006/relationships/slideMaster"/>
</Relationships>

</file>

<file path=ppt/slideLayouts/_rels/slideLayout5.xml.rels><?xml version="1.0" encoding="UTF-8" standalone="no"?>
<Relationships xmlns="http://schemas.openxmlformats.org/package/2006/relationships">
<Relationship Id="rId1" Target="../slideMasters/slideMaster1.xml" Type="http://schemas.openxmlformats.org/officeDocument/2006/relationships/slideMaster"/>
</Relationships>

</file>

<file path=ppt/slideLayouts/_rels/slideLayout6.xml.rels><?xml version="1.0" encoding="UTF-8" standalone="no"?>
<Relationships xmlns="http://schemas.openxmlformats.org/package/2006/relationships">
<Relationship Id="rId1" Target="../slideMasters/slideMaster1.xml" Type="http://schemas.openxmlformats.org/officeDocument/2006/relationships/slideMaster"/>
</Relationships>

</file>

<file path=ppt/slideLayouts/_rels/slideLayout7.xml.rels><?xml version="1.0" encoding="UTF-8" standalone="no"?>
<Relationships xmlns="http://schemas.openxmlformats.org/package/2006/relationships">
<Relationship Id="rId1" Target="../slideMasters/slideMaster1.xml" Type="http://schemas.openxmlformats.org/officeDocument/2006/relationships/slideMaster"/>
</Relationships>

</file>

<file path=ppt/slideLayouts/_rels/slideLayout8.xml.rels><?xml version="1.0" encoding="UTF-8" standalone="no"?>
<Relationships xmlns="http://schemas.openxmlformats.org/package/2006/relationships">
<Relationship Id="rId1" Target="../slideMasters/slideMaster1.xml" Type="http://schemas.openxmlformats.org/officeDocument/2006/relationships/slideMaster"/>
</Relationships>

</file>

<file path=ppt/slideLayouts/_rels/slideLayout9.xml.rels><?xml version="1.0" encoding="UTF-8" standalone="no"?>
<Relationships xmlns="http://schemas.openxmlformats.org/package/2006/relationships">
<Relationship Id="rId1" Target="../slideMasters/slideMaster1.xml" Type="http://schemas.openxmlformats.org/officeDocument/2006/relationships/slideMaster"/>
</Relationships>

</file>

<file path=ppt/slideLayouts/_rels/slideLayout10.xml.rels><?xml version="1.0" encoding="UTF-8" standalone="no"?>
<Relationships xmlns="http://schemas.openxmlformats.org/package/2006/relationships">
<Relationship Id="rId1" Target="../slideMasters/slideMaster1.xml" Type="http://schemas.openxmlformats.org/officeDocument/2006/relationships/slideMaster"/>
</Relationships>

</file>

<file path=ppt/slideLayouts/_rels/slideLayout11.xml.rels><?xml version="1.0" encoding="UTF-8" standalone="no"?>
<Relationships xmlns="http://schemas.openxmlformats.org/package/2006/relationships">
<Relationship Id="rId1" Target="../slideMasters/slideMaster1.xml" Type="http://schemas.openxmlformats.org/officeDocument/2006/relationships/slideMaster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95312"/>
            <a:ext cx="7772400" cy="4244622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6403623"/>
            <a:ext cx="6858000" cy="2943577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4078-5C1E-475B-B40F-CEBAA96D1AC6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97324-DA3D-4626-A771-B2DEF9EF55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13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4078-5C1E-475B-B40F-CEBAA96D1AC6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97324-DA3D-4626-A771-B2DEF9EF55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9834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3039537"/>
            <a:ext cx="7886700" cy="5071532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8159048"/>
            <a:ext cx="7886700" cy="2666999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4078-5C1E-475B-B40F-CEBAA96D1AC6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97324-DA3D-4626-A771-B2DEF9EF55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0506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3245556"/>
            <a:ext cx="388620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3245556"/>
            <a:ext cx="388620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4078-5C1E-475B-B40F-CEBAA96D1AC6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97324-DA3D-4626-A771-B2DEF9EF55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479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649114"/>
            <a:ext cx="7886700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2988734"/>
            <a:ext cx="3868340" cy="146473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4453467"/>
            <a:ext cx="3868340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1" y="2988734"/>
            <a:ext cx="3887391" cy="146473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1" y="4453467"/>
            <a:ext cx="3887391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4078-5C1E-475B-B40F-CEBAA96D1AC6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97324-DA3D-4626-A771-B2DEF9EF55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969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4078-5C1E-475B-B40F-CEBAA96D1AC6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97324-DA3D-4626-A771-B2DEF9EF55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130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4078-5C1E-475B-B40F-CEBAA96D1AC6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97324-DA3D-4626-A771-B2DEF9EF55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343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812800"/>
            <a:ext cx="2949178" cy="2844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1755425"/>
            <a:ext cx="4629150" cy="866422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3657600"/>
            <a:ext cx="2949178" cy="677615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4078-5C1E-475B-B40F-CEBAA96D1AC6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97324-DA3D-4626-A771-B2DEF9EF55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5566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812800"/>
            <a:ext cx="2949178" cy="2844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1755425"/>
            <a:ext cx="4629150" cy="866422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3657600"/>
            <a:ext cx="2949178" cy="677615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4078-5C1E-475B-B40F-CEBAA96D1AC6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97324-DA3D-4626-A771-B2DEF9EF55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480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4078-5C1E-475B-B40F-CEBAA96D1AC6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97324-DA3D-4626-A771-B2DEF9EF55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491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649111"/>
            <a:ext cx="1971675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1" y="649111"/>
            <a:ext cx="5800725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24078-5C1E-475B-B40F-CEBAA96D1AC6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97324-DA3D-4626-A771-B2DEF9EF55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076406"/>
      </p:ext>
    </p:extLst>
  </p:cSld>
  <p:clrMapOvr>
    <a:masterClrMapping/>
  </p:clrMapOvr>
</p:sldLayout>
</file>

<file path=ppt/slideMasters/_rels/slideMaster1.xml.rels><?xml version="1.0" encoding="UTF-8" standalone="no"?>
<Relationships xmlns="http://schemas.openxmlformats.org/package/2006/relationships">
<Relationship Id="rId1" Target="../slideLayouts/slideLayout1.xml" Type="http://schemas.openxmlformats.org/officeDocument/2006/relationships/slideLayout"/>
<Relationship Id="rId10" Target="../slideLayouts/slideLayout10.xml" Type="http://schemas.openxmlformats.org/officeDocument/2006/relationships/slideLayout"/>
<Relationship Id="rId11" Target="../slideLayouts/slideLayout11.xml" Type="http://schemas.openxmlformats.org/officeDocument/2006/relationships/slideLayout"/>
<Relationship Id="rId12" Target="../theme/theme1.xml" Type="http://schemas.openxmlformats.org/officeDocument/2006/relationships/theme"/>
<Relationship Id="rId2" Target="../slideLayouts/slideLayout2.xml" Type="http://schemas.openxmlformats.org/officeDocument/2006/relationships/slideLayout"/>
<Relationship Id="rId3" Target="../slideLayouts/slideLayout3.xml" Type="http://schemas.openxmlformats.org/officeDocument/2006/relationships/slideLayout"/>
<Relationship Id="rId4" Target="../slideLayouts/slideLayout4.xml" Type="http://schemas.openxmlformats.org/officeDocument/2006/relationships/slideLayout"/>
<Relationship Id="rId5" Target="../slideLayouts/slideLayout5.xml" Type="http://schemas.openxmlformats.org/officeDocument/2006/relationships/slideLayout"/>
<Relationship Id="rId6" Target="../slideLayouts/slideLayout6.xml" Type="http://schemas.openxmlformats.org/officeDocument/2006/relationships/slideLayout"/>
<Relationship Id="rId7" Target="../slideLayouts/slideLayout7.xml" Type="http://schemas.openxmlformats.org/officeDocument/2006/relationships/slideLayout"/>
<Relationship Id="rId8" Target="../slideLayouts/slideLayout8.xml" Type="http://schemas.openxmlformats.org/officeDocument/2006/relationships/slideLayout"/>
<Relationship Id="rId9" Target="../slideLayouts/slideLayout9.xml" Type="http://schemas.openxmlformats.org/officeDocument/2006/relationships/slideLayout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649114"/>
            <a:ext cx="7886700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3245556"/>
            <a:ext cx="7886700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11300181"/>
            <a:ext cx="205740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F724078-5C1E-475B-B40F-CEBAA96D1AC6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11300181"/>
            <a:ext cx="308610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11300181"/>
            <a:ext cx="205740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1797324-DA3D-4626-A771-B2DEF9EF55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014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no"?>
<Relationships xmlns="http://schemas.openxmlformats.org/package/2006/relationships">
<Relationship Id="rId1" Target="../slideLayouts/slideLayout1.xml" Type="http://schemas.openxmlformats.org/officeDocument/2006/relationships/slideLayout"/>
<Relationship Id="rId2" Target="../media/image1.png" Type="http://schemas.openxmlformats.org/officeDocument/2006/relationships/image"/>
</Relationships>

</file>

<file path=ppt/slides/_rels/slide2.xml.rels><?xml version="1.0" encoding="UTF-8" standalone="no"?>
<Relationships xmlns="http://schemas.openxmlformats.org/package/2006/relationships">
<Relationship Id="rId1" Target="../slideLayouts/slideLayout6.xml" Type="http://schemas.openxmlformats.org/officeDocument/2006/relationships/slideLayout"/>
<Relationship Id="rId10" Target="../media/image5.png" Type="http://schemas.openxmlformats.org/officeDocument/2006/relationships/image"/>
<Relationship Id="rId11" Target="../media/image6.png" Type="http://schemas.openxmlformats.org/officeDocument/2006/relationships/image"/>
<Relationship Id="rId12" Target="../media/image7.png" Type="http://schemas.openxmlformats.org/officeDocument/2006/relationships/image"/>
<Relationship Id="rId13" Target="../media/image8.png" Type="http://schemas.openxmlformats.org/officeDocument/2006/relationships/image"/>
<Relationship Id="rId14" Target="../media/image9.png" Type="http://schemas.openxmlformats.org/officeDocument/2006/relationships/image"/>
<Relationship Id="rId2" Target="../diagrams/data1.xml" Type="http://schemas.openxmlformats.org/officeDocument/2006/relationships/diagramData"/>
<Relationship Id="rId3" Target="../diagrams/layout1.xml" Type="http://schemas.openxmlformats.org/officeDocument/2006/relationships/diagramLayout"/>
<Relationship Id="rId4" Target="../diagrams/quickStyle1.xml" Type="http://schemas.openxmlformats.org/officeDocument/2006/relationships/diagramQuickStyle"/>
<Relationship Id="rId5" Target="../diagrams/colors1.xml" Type="http://schemas.openxmlformats.org/officeDocument/2006/relationships/diagramColors"/>
<Relationship Id="rId6" Target="../diagrams/drawing1.xml" Type="http://schemas.microsoft.com/office/2007/relationships/diagramDrawing"/>
<Relationship Id="rId7" Target="../media/image2.png" Type="http://schemas.openxmlformats.org/officeDocument/2006/relationships/image"/>
<Relationship Id="rId8" Target="../media/image3.png" Type="http://schemas.openxmlformats.org/officeDocument/2006/relationships/image"/>
<Relationship Id="rId9" Target="../media/image4.png" Type="http://schemas.openxmlformats.org/officeDocument/2006/relationships/image"/>
</Relationships>

</file>

<file path=ppt/slides/_rels/slide3.xml.rels><?xml version="1.0" encoding="UTF-8" standalone="no"?>
<Relationships xmlns="http://schemas.openxmlformats.org/package/2006/relationships">
<Relationship Id="rId1" Target="../slideLayouts/slideLayout6.xml" Type="http://schemas.openxmlformats.org/officeDocument/2006/relationships/slideLayout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>
            <a:extLst>
              <a:ext uri="{FF2B5EF4-FFF2-40B4-BE49-F238E27FC236}">
                <a16:creationId xmlns:a16="http://schemas.microsoft.com/office/drawing/2014/main" id="{7D0F0295-2E71-5655-D7FA-1C9B0F98B0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8" name="image1.png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CF191732-79D3-9CE2-F050-F6ADC8BB5A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7100" y="1910397"/>
            <a:ext cx="4749800" cy="189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6">
            <a:extLst>
              <a:ext uri="{FF2B5EF4-FFF2-40B4-BE49-F238E27FC236}">
                <a16:creationId xmlns:a16="http://schemas.microsoft.com/office/drawing/2014/main" id="{24714078-ED53-FF93-31EE-A7AD823B3E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33391" y="5354825"/>
            <a:ext cx="3677217" cy="3761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Student’s Name: Mikel Shil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Student ID: 2434307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Module Name: Marketing Management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Module Code: LCMB7024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Lecturer's Name: Dr. Jaya Gopalkrishnan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Marketing Strategy Pitch - Poster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Term 1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52673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271FEF0-19EE-5956-3596-C80F4BAFC66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56457014"/>
              </p:ext>
            </p:extLst>
          </p:nvPr>
        </p:nvGraphicFramePr>
        <p:xfrm>
          <a:off x="0" y="0"/>
          <a:ext cx="9144000" cy="1061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4E2EA6D-3B67-3CCB-9495-223E7D5A0B74}"/>
              </a:ext>
            </a:extLst>
          </p:cNvPr>
          <p:cNvSpPr/>
          <p:nvPr/>
        </p:nvSpPr>
        <p:spPr>
          <a:xfrm>
            <a:off x="1" y="1152830"/>
            <a:ext cx="4041058" cy="3625650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buNone/>
            </a:pPr>
            <a:endParaRPr lang="en-US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>
              <a:buNone/>
            </a:pP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>
              <a:buNone/>
            </a:pP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>
              <a:buNone/>
            </a:pP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>
              <a:buNone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Product Strategy</a:t>
            </a:r>
          </a:p>
          <a:p>
            <a:pPr lvl="0" algn="ctr">
              <a:buNone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Microsoft RoboChef is an AI-powered robotic kitchen appliance that automates meal prep, cooking, and cleanup using voice commands and recipe integration, reducing cooking time by up to 50% for busy households (Ye et al., 2023).</a:t>
            </a:r>
          </a:p>
          <a:p>
            <a:pPr lvl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B9AD4A5-D0F8-3B92-BD70-048FD434234C}"/>
              </a:ext>
            </a:extLst>
          </p:cNvPr>
          <p:cNvSpPr/>
          <p:nvPr/>
        </p:nvSpPr>
        <p:spPr>
          <a:xfrm>
            <a:off x="0" y="8829366"/>
            <a:ext cx="4041059" cy="3362634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buNone/>
            </a:pPr>
            <a:endParaRPr lang="en-US" sz="2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>
              <a:buNone/>
            </a:pPr>
            <a:endParaRPr lang="en-US" sz="2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>
              <a:buNone/>
            </a:pPr>
            <a:endParaRPr lang="en-US" sz="2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>
              <a:buNone/>
            </a:pPr>
            <a:r>
              <a:rPr lang="en-US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Financial Management</a:t>
            </a:r>
          </a:p>
          <a:p>
            <a:pPr lvl="0" algn="ctr">
              <a:buNone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Priced at $499 with an optional $9.99/month premium recipe subscription, aiming for 300,000 units sold globally in year one through efficient supply chain and e-commerce partnerships (De Brentani et al., 2010).</a:t>
            </a:r>
          </a:p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05A0EE8-48B4-6CA4-AC70-098111C89794}"/>
              </a:ext>
            </a:extLst>
          </p:cNvPr>
          <p:cNvSpPr/>
          <p:nvPr/>
        </p:nvSpPr>
        <p:spPr>
          <a:xfrm>
            <a:off x="0" y="4922674"/>
            <a:ext cx="4041059" cy="3687098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buNone/>
            </a:pPr>
            <a:endParaRPr lang="en-US" sz="2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>
              <a:buNone/>
            </a:pPr>
            <a:endParaRPr lang="en-US" sz="2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>
              <a:buNone/>
            </a:pPr>
            <a:endParaRPr lang="en-US" sz="2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>
              <a:buNone/>
            </a:pPr>
            <a:r>
              <a:rPr lang="en-US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Customer-Centric Design</a:t>
            </a:r>
          </a:p>
          <a:p>
            <a:pPr lvl="0" algn="ctr">
              <a:buNone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Tailored for urban professionals, families, and health enthusiasts aged 25-50, RoboChef offers customizable recipes via a mobile app, dietary adaptations (e.g., vegan/gluten-free), and intuitive touch controls for seamless user experience (Xu and Lui, 2014).</a:t>
            </a:r>
          </a:p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59C3EECB-DE2A-29A4-CAB7-C2A4CC3FE051}"/>
              </a:ext>
            </a:extLst>
          </p:cNvPr>
          <p:cNvSpPr/>
          <p:nvPr/>
        </p:nvSpPr>
        <p:spPr>
          <a:xfrm>
            <a:off x="5102942" y="1152830"/>
            <a:ext cx="4041058" cy="362565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buNone/>
            </a:pPr>
            <a:endParaRPr lang="en-US" sz="2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>
              <a:buNone/>
            </a:pPr>
            <a:endParaRPr lang="en-US" sz="2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>
              <a:buNone/>
            </a:pPr>
            <a:endParaRPr lang="en-US" sz="2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>
              <a:buNone/>
            </a:pPr>
            <a:r>
              <a:rPr lang="en-US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Customer-Centric Design</a:t>
            </a:r>
          </a:p>
          <a:p>
            <a:pPr lvl="0" algn="ctr">
              <a:buNone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Tailored for urban professionals, families, and health enthusiasts aged 25-50, RoboChef offers customizable recipes via a mobile app, dietary adaptations (e.g., vegan/gluten-free), and intuitive touch controls for seamless user experience (Xu and Lui, 2014).</a:t>
            </a:r>
          </a:p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D4CA99C-297F-E64C-4B37-AE0EBF0D7B63}"/>
              </a:ext>
            </a:extLst>
          </p:cNvPr>
          <p:cNvSpPr/>
          <p:nvPr/>
        </p:nvSpPr>
        <p:spPr>
          <a:xfrm>
            <a:off x="5206178" y="5021822"/>
            <a:ext cx="4041059" cy="362565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500" b="1" dirty="0">
              <a:solidFill>
                <a:schemeClr val="tx1"/>
              </a:solidFill>
            </a:endParaRPr>
          </a:p>
          <a:p>
            <a:pPr algn="ctr"/>
            <a:endParaRPr lang="en-US" sz="2500" b="1" dirty="0">
              <a:solidFill>
                <a:schemeClr val="tx1"/>
              </a:solidFill>
            </a:endParaRPr>
          </a:p>
          <a:p>
            <a:pPr algn="ctr"/>
            <a:r>
              <a:rPr lang="en-US" sz="2800" b="1" dirty="0">
                <a:solidFill>
                  <a:schemeClr val="tx1"/>
                </a:solidFill>
              </a:rPr>
              <a:t>Effective Marketing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Launch with influencer partnerships, a "Cook Smarter, Live Better" digital campaign featuring tech celebs, targeting 10M impressions on social media and app stores to drive awareness among tech-savvy consumers (Sarin et al., 2003).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7AEFB833-C8DA-86B1-1270-AAA39409706E}"/>
              </a:ext>
            </a:extLst>
          </p:cNvPr>
          <p:cNvSpPr/>
          <p:nvPr/>
        </p:nvSpPr>
        <p:spPr>
          <a:xfrm>
            <a:off x="4999631" y="8853872"/>
            <a:ext cx="4144295" cy="336263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500" b="1" dirty="0">
              <a:solidFill>
                <a:schemeClr val="tx1"/>
              </a:solidFill>
            </a:endParaRPr>
          </a:p>
          <a:p>
            <a:pPr algn="ctr"/>
            <a:r>
              <a:rPr lang="en-US" sz="2500" b="1" dirty="0">
                <a:solidFill>
                  <a:schemeClr val="tx1"/>
                </a:solidFill>
              </a:rPr>
              <a:t>Adaptability and Innovation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RoboChef receives bi-monthly OTA updates adding new cuisines, sustainability modes (e.g., waste reduction), and hardware expansions to adapt to changing consumer trends in smart homes (Ye et al., 2023).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61DAEF8-5C7A-E8E2-0D70-EF4065B55F9E}"/>
              </a:ext>
            </a:extLst>
          </p:cNvPr>
          <p:cNvSpPr/>
          <p:nvPr/>
        </p:nvSpPr>
        <p:spPr>
          <a:xfrm>
            <a:off x="4203288" y="1061883"/>
            <a:ext cx="825909" cy="28611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7C21D5-025C-6DD3-B081-A87A996A625A}"/>
              </a:ext>
            </a:extLst>
          </p:cNvPr>
          <p:cNvSpPr/>
          <p:nvPr/>
        </p:nvSpPr>
        <p:spPr>
          <a:xfrm>
            <a:off x="4210664" y="5335629"/>
            <a:ext cx="825909" cy="28611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DDFD725-D3D5-40D3-2A2B-1C8232D35513}"/>
              </a:ext>
            </a:extLst>
          </p:cNvPr>
          <p:cNvSpPr/>
          <p:nvPr/>
        </p:nvSpPr>
        <p:spPr>
          <a:xfrm>
            <a:off x="4151670" y="9330812"/>
            <a:ext cx="825909" cy="28611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35BB4775-28A8-EC50-E209-9B0BD906A1A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2236" y="7815937"/>
            <a:ext cx="2022824" cy="196553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02A3D393-8109-8CF8-DED6-3320469597D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97095" y="3842652"/>
            <a:ext cx="1785785" cy="21213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51E25104-F613-E749-685C-AC8684B3342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26823" y="1187187"/>
            <a:ext cx="1152406" cy="1152406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3B5E5670-574E-D110-3B88-9B824B22798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130497" y="1147929"/>
            <a:ext cx="1013429" cy="1013429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B502A559-E895-61B1-B2B0-7E441048079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4925894"/>
            <a:ext cx="1038107" cy="103810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2F53013-D268-D700-A6F4-90AAF104862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214708" y="5021822"/>
            <a:ext cx="1032529" cy="1032529"/>
          </a:xfrm>
          <a:prstGeom prst="rect">
            <a:avLst/>
          </a:prstGeom>
          <a:ln>
            <a:noFill/>
          </a:ln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368A1319-EF8A-AC52-70A6-3A4955AB49E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-1" y="8798702"/>
            <a:ext cx="1038107" cy="1038107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0956E1BD-F1CD-F668-0E25-19C57FD731E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285428" y="8861307"/>
            <a:ext cx="961809" cy="961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5420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6CF6C-7DB3-A26C-F5AF-78D6857EC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00474"/>
            <a:ext cx="7886700" cy="683297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4A5A23-A2FB-6A1C-B0E5-3FB754985123}"/>
              </a:ext>
            </a:extLst>
          </p:cNvPr>
          <p:cNvSpPr txBox="1"/>
          <p:nvPr/>
        </p:nvSpPr>
        <p:spPr>
          <a:xfrm>
            <a:off x="104503" y="1031966"/>
            <a:ext cx="885661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Cooper, R.G. and Kleinschmidt, E.J., (1995). Benchmarking the firm's critical success factors in new product development. Journal of product innovation management, 12(5), pp.374-391.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 Brentani, U., Kleinschmidt, E.J. and Salomo, S., (2010). Success in global new product development: Impact of strategy and the behavioral environment of the firm. Journal of Product Innovation Management, 27(2), pp.143-160.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Sarin, S., Sego, T. and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Chanvarasuth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N., (2003). Strategic use of bundling for reducing consumers' perceived risk associated with the purchase of new high-tech products. Journal of marketing theory and practice, 11(3), pp.71-83.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Xu, S. and Lui, J.C.S., (2014). Product selection problem: improve market share by learning consumer behavior. In Proceedings of the 20th ACM SIGKDD international conference on Knowledge discovery and data mining (pp. 1676-1685).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Ye, M., Schneiders, E., Lee, W.Y. and Jung, M., (2023). The Future of Home Appliances: A Study on the Robotic Toaster as a Domestic Social Robot. In 2023 32nd IEEE International Conference on Robot and Human Interactive Communication (RO-MAN) (pp. 1-8). IEEE.</a:t>
            </a:r>
          </a:p>
        </p:txBody>
      </p:sp>
    </p:spTree>
    <p:extLst>
      <p:ext uri="{BB962C8B-B14F-4D97-AF65-F5344CB8AC3E}">
        <p14:creationId xmlns:p14="http://schemas.microsoft.com/office/powerpoint/2010/main" val="39966557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554</Words>
  <Application/>
  <PresentationFormat>Custom</PresentationFormat>
  <Paragraphs>43</Paragraphs>
  <Slides>3</Slides>
  <Notes>0</Notes>
  <HiddenSlides>0</HiddenSlides>
  <MMClips>0</MMClips>
  <ScaleCrop>false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Aptos</vt:lpstr>
      <vt:lpstr>Aptos Display</vt:lpstr>
      <vt:lpstr>Arial</vt:lpstr>
      <vt:lpstr>Times New Roman</vt:lpstr>
      <vt:lpstr>Wingdings</vt:lpstr>
      <vt:lpstr>Office Theme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  <Manager/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cp:revision>0</cp:revision>
</cp:coreProperties>
</file>