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7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42622-27F2-45F0-8A62-5845AB5E9595}" type="datetimeFigureOut">
              <a:rPr lang="en-GB" smtClean="0"/>
              <a:t>13/01/2016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C94B7-E682-49AC-998D-A65032F38D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6892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42622-27F2-45F0-8A62-5845AB5E9595}" type="datetimeFigureOut">
              <a:rPr lang="en-GB" smtClean="0"/>
              <a:t>13/01/2016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C94B7-E682-49AC-998D-A65032F38D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28485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42622-27F2-45F0-8A62-5845AB5E9595}" type="datetimeFigureOut">
              <a:rPr lang="en-GB" smtClean="0"/>
              <a:t>13/01/2016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C94B7-E682-49AC-998D-A65032F38D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1108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42622-27F2-45F0-8A62-5845AB5E9595}" type="datetimeFigureOut">
              <a:rPr lang="en-GB" smtClean="0"/>
              <a:t>13/01/2016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C94B7-E682-49AC-998D-A65032F38D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0386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42622-27F2-45F0-8A62-5845AB5E9595}" type="datetimeFigureOut">
              <a:rPr lang="en-GB" smtClean="0"/>
              <a:t>13/01/2016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C94B7-E682-49AC-998D-A65032F38D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30691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42622-27F2-45F0-8A62-5845AB5E9595}" type="datetimeFigureOut">
              <a:rPr lang="en-GB" smtClean="0"/>
              <a:t>13/01/2016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C94B7-E682-49AC-998D-A65032F38D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3515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42622-27F2-45F0-8A62-5845AB5E9595}" type="datetimeFigureOut">
              <a:rPr lang="en-GB" smtClean="0"/>
              <a:t>13/01/2016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C94B7-E682-49AC-998D-A65032F38D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811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42622-27F2-45F0-8A62-5845AB5E9595}" type="datetimeFigureOut">
              <a:rPr lang="en-GB" smtClean="0"/>
              <a:t>13/01/2016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C94B7-E682-49AC-998D-A65032F38D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403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42622-27F2-45F0-8A62-5845AB5E9595}" type="datetimeFigureOut">
              <a:rPr lang="en-GB" smtClean="0"/>
              <a:t>13/01/2016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C94B7-E682-49AC-998D-A65032F38D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7607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42622-27F2-45F0-8A62-5845AB5E9595}" type="datetimeFigureOut">
              <a:rPr lang="en-GB" smtClean="0"/>
              <a:t>13/01/2016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C94B7-E682-49AC-998D-A65032F38D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21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42622-27F2-45F0-8A62-5845AB5E9595}" type="datetimeFigureOut">
              <a:rPr lang="en-GB" smtClean="0"/>
              <a:t>13/01/2016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C94B7-E682-49AC-998D-A65032F38D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95635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542622-27F2-45F0-8A62-5845AB5E9595}" type="datetimeFigureOut">
              <a:rPr lang="en-GB" smtClean="0"/>
              <a:t>13/01/2016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AC94B7-E682-49AC-998D-A65032F38D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077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Aspects of Written Work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John Rees,</a:t>
            </a:r>
          </a:p>
          <a:p>
            <a:r>
              <a:rPr lang="en-GB" dirty="0" smtClean="0"/>
              <a:t>12</a:t>
            </a:r>
            <a:r>
              <a:rPr lang="en-GB" baseline="30000" dirty="0" smtClean="0"/>
              <a:t>th</a:t>
            </a:r>
            <a:r>
              <a:rPr lang="en-GB" dirty="0" smtClean="0"/>
              <a:t> Jan, 2016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61028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Common Structural Approaches to Written Assignments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Analytic:  examining an issue in depth </a:t>
            </a:r>
          </a:p>
          <a:p>
            <a:pPr lvl="1"/>
            <a:r>
              <a:rPr lang="en-GB" dirty="0" smtClean="0"/>
              <a:t>Situation, problem, solution, evaluation, recommendation is the classic approach</a:t>
            </a:r>
          </a:p>
          <a:p>
            <a:r>
              <a:rPr lang="en-GB" dirty="0" smtClean="0"/>
              <a:t>Classification: ordering a set of objects or ideas to give meaning</a:t>
            </a:r>
          </a:p>
          <a:p>
            <a:r>
              <a:rPr lang="en-GB" dirty="0" smtClean="0"/>
              <a:t>Chronological:  description of a process or a sequence of events</a:t>
            </a:r>
          </a:p>
          <a:p>
            <a:r>
              <a:rPr lang="en-GB" dirty="0" smtClean="0"/>
              <a:t>Common factors:  identification of a common theme, characteristic or relationship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60187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Common Structural Approaches Cont.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Compare and contrast:  comparison of and differentiation between aspects of a theme or relationship</a:t>
            </a:r>
          </a:p>
          <a:p>
            <a:r>
              <a:rPr lang="en-GB" dirty="0" smtClean="0"/>
              <a:t>Phased:  Identifying and evaluating short-term, medium- and long-term aspects of a problem</a:t>
            </a:r>
          </a:p>
          <a:p>
            <a:r>
              <a:rPr lang="en-GB" dirty="0" smtClean="0"/>
              <a:t>Thematic:  Selecting and evaluating or commenting on a theme in different aspects of a problem or problems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44332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Essays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Writing good essays is a learnable, mechanistic skill</a:t>
            </a:r>
          </a:p>
          <a:p>
            <a:pPr lvl="1"/>
            <a:r>
              <a:rPr lang="en-GB" dirty="0" smtClean="0"/>
              <a:t>Writing great ones is an art form</a:t>
            </a:r>
          </a:p>
          <a:p>
            <a:r>
              <a:rPr lang="en-GB" dirty="0" smtClean="0"/>
              <a:t>The usual issues</a:t>
            </a:r>
          </a:p>
          <a:p>
            <a:pPr lvl="1"/>
            <a:r>
              <a:rPr lang="en-GB" dirty="0" smtClean="0"/>
              <a:t>Understand the question</a:t>
            </a:r>
          </a:p>
          <a:p>
            <a:pPr lvl="1"/>
            <a:r>
              <a:rPr lang="en-GB" dirty="0" smtClean="0"/>
              <a:t>Do the reading and research</a:t>
            </a:r>
          </a:p>
          <a:p>
            <a:pPr lvl="1"/>
            <a:r>
              <a:rPr lang="en-GB" dirty="0" smtClean="0"/>
              <a:t>Plan your essay</a:t>
            </a:r>
          </a:p>
          <a:p>
            <a:pPr lvl="1"/>
            <a:r>
              <a:rPr lang="en-GB" dirty="0" smtClean="0"/>
              <a:t>Write it</a:t>
            </a:r>
          </a:p>
          <a:p>
            <a:pPr lvl="1"/>
            <a:r>
              <a:rPr lang="en-GB" dirty="0" smtClean="0"/>
              <a:t>Be professional - g</a:t>
            </a:r>
            <a:r>
              <a:rPr lang="en-GB" dirty="0" smtClean="0"/>
              <a:t>o for a “killer” summary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99246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Essay Writing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Understand the </a:t>
            </a:r>
            <a:r>
              <a:rPr lang="en-GB" dirty="0" smtClean="0"/>
              <a:t>question</a:t>
            </a:r>
          </a:p>
          <a:p>
            <a:pPr lvl="1"/>
            <a:r>
              <a:rPr lang="en-GB" dirty="0" smtClean="0"/>
              <a:t>Read it a couple of times</a:t>
            </a:r>
          </a:p>
          <a:p>
            <a:pPr lvl="1"/>
            <a:r>
              <a:rPr lang="en-GB" dirty="0" smtClean="0"/>
              <a:t>Discuss it with your colleagues</a:t>
            </a:r>
          </a:p>
          <a:p>
            <a:pPr lvl="1"/>
            <a:r>
              <a:rPr lang="en-GB" dirty="0"/>
              <a:t>C</a:t>
            </a:r>
            <a:r>
              <a:rPr lang="en-GB" dirty="0" smtClean="0"/>
              <a:t>larify any uncertainty with the lecturer</a:t>
            </a:r>
          </a:p>
          <a:p>
            <a:pPr lvl="1"/>
            <a:r>
              <a:rPr lang="en-GB" dirty="0" smtClean="0"/>
              <a:t>You need aligned understanding of what is required</a:t>
            </a:r>
          </a:p>
          <a:p>
            <a:pPr lvl="2"/>
            <a:r>
              <a:rPr lang="en-GB" dirty="0" smtClean="0"/>
              <a:t>Aligned to what the lecturer wants/expects</a:t>
            </a:r>
          </a:p>
          <a:p>
            <a:pPr lvl="2"/>
            <a:r>
              <a:rPr lang="en-GB" dirty="0" smtClean="0"/>
              <a:t>Go along with your proposed outline – can’t discuss “blank sheets”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53716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Essay Writing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>
                <a:solidFill>
                  <a:prstClr val="black"/>
                </a:solidFill>
              </a:rPr>
              <a:t>Do the reading and research</a:t>
            </a:r>
          </a:p>
          <a:p>
            <a:pPr lvl="1"/>
            <a:r>
              <a:rPr lang="en-GB" dirty="0">
                <a:solidFill>
                  <a:prstClr val="black"/>
                </a:solidFill>
              </a:rPr>
              <a:t>The library is your friend</a:t>
            </a:r>
          </a:p>
          <a:p>
            <a:pPr lvl="1"/>
            <a:r>
              <a:rPr lang="en-GB" dirty="0">
                <a:solidFill>
                  <a:prstClr val="black"/>
                </a:solidFill>
              </a:rPr>
              <a:t>Think about the quality of your </a:t>
            </a:r>
            <a:r>
              <a:rPr lang="en-GB" dirty="0" smtClean="0">
                <a:solidFill>
                  <a:prstClr val="black"/>
                </a:solidFill>
              </a:rPr>
              <a:t>sources</a:t>
            </a:r>
          </a:p>
          <a:p>
            <a:pPr lvl="1"/>
            <a:r>
              <a:rPr lang="en-GB" dirty="0" smtClean="0">
                <a:solidFill>
                  <a:prstClr val="black"/>
                </a:solidFill>
              </a:rPr>
              <a:t>Nothing wrong with </a:t>
            </a:r>
            <a:r>
              <a:rPr lang="en-GB" b="1" i="1" dirty="0" smtClean="0">
                <a:solidFill>
                  <a:prstClr val="black"/>
                </a:solidFill>
              </a:rPr>
              <a:t>GOOD</a:t>
            </a:r>
            <a:r>
              <a:rPr lang="en-GB" dirty="0" smtClean="0">
                <a:solidFill>
                  <a:prstClr val="black"/>
                </a:solidFill>
              </a:rPr>
              <a:t> internet sources, but plenty of bad sources out there!</a:t>
            </a:r>
          </a:p>
          <a:p>
            <a:pPr lvl="1"/>
            <a:r>
              <a:rPr lang="en-GB" dirty="0" smtClean="0">
                <a:solidFill>
                  <a:prstClr val="black"/>
                </a:solidFill>
              </a:rPr>
              <a:t>Rewrite things you intend to use and attribute as you find them</a:t>
            </a:r>
          </a:p>
          <a:p>
            <a:pPr lvl="1"/>
            <a:r>
              <a:rPr lang="en-GB" dirty="0" smtClean="0">
                <a:solidFill>
                  <a:prstClr val="black"/>
                </a:solidFill>
              </a:rPr>
              <a:t>Write the reference for each immediately</a:t>
            </a:r>
          </a:p>
          <a:p>
            <a:pPr lvl="2"/>
            <a:r>
              <a:rPr lang="en-GB" dirty="0" smtClean="0">
                <a:solidFill>
                  <a:prstClr val="black"/>
                </a:solidFill>
              </a:rPr>
              <a:t>Hard to recover sources for things retrospectively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51811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Essay Writing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Plan your </a:t>
            </a:r>
            <a:r>
              <a:rPr lang="en-GB" dirty="0" smtClean="0"/>
              <a:t>essay</a:t>
            </a:r>
          </a:p>
          <a:p>
            <a:pPr lvl="1"/>
            <a:r>
              <a:rPr lang="en-GB" dirty="0" smtClean="0"/>
              <a:t>How will it break down?</a:t>
            </a:r>
          </a:p>
          <a:p>
            <a:pPr lvl="1"/>
            <a:r>
              <a:rPr lang="en-GB" dirty="0" smtClean="0"/>
              <a:t>What are the ideas and key concepts?</a:t>
            </a:r>
          </a:p>
          <a:p>
            <a:pPr lvl="1"/>
            <a:r>
              <a:rPr lang="en-GB" dirty="0" smtClean="0"/>
              <a:t>What are the related sections/themes?</a:t>
            </a:r>
          </a:p>
          <a:p>
            <a:pPr lvl="1"/>
            <a:r>
              <a:rPr lang="en-GB" dirty="0" smtClean="0"/>
              <a:t>How will the work flow or connect these ideas?</a:t>
            </a:r>
          </a:p>
          <a:p>
            <a:pPr lvl="1"/>
            <a:r>
              <a:rPr lang="en-GB" dirty="0" smtClean="0"/>
              <a:t>How do I draw things to a conclusion and give a really concise summary of the good bits</a:t>
            </a:r>
            <a:endParaRPr lang="en-GB" dirty="0"/>
          </a:p>
          <a:p>
            <a:r>
              <a:rPr lang="en-GB" dirty="0" smtClean="0"/>
              <a:t>Essay writing is an activity of </a:t>
            </a:r>
            <a:r>
              <a:rPr lang="en-GB" b="1" dirty="0" smtClean="0"/>
              <a:t>design</a:t>
            </a:r>
            <a:r>
              <a:rPr lang="en-GB" dirty="0" smtClean="0"/>
              <a:t>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61779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Essay Writing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Write </a:t>
            </a:r>
            <a:r>
              <a:rPr lang="en-GB" dirty="0" smtClean="0"/>
              <a:t>it</a:t>
            </a:r>
          </a:p>
          <a:p>
            <a:pPr lvl="1"/>
            <a:r>
              <a:rPr lang="en-GB" dirty="0" smtClean="0"/>
              <a:t>Say what you mean</a:t>
            </a:r>
          </a:p>
          <a:p>
            <a:pPr lvl="2"/>
            <a:r>
              <a:rPr lang="en-GB" dirty="0" smtClean="0"/>
              <a:t>Avoid hifalutin multiple clause sentences running to paragraph size</a:t>
            </a:r>
          </a:p>
          <a:p>
            <a:pPr lvl="2"/>
            <a:r>
              <a:rPr lang="en-GB" dirty="0" smtClean="0"/>
              <a:t>Clean, clear, precise</a:t>
            </a:r>
          </a:p>
          <a:p>
            <a:pPr lvl="1"/>
            <a:r>
              <a:rPr lang="en-GB" dirty="0" smtClean="0"/>
              <a:t>Good grammar, good spelling</a:t>
            </a:r>
          </a:p>
          <a:p>
            <a:pPr lvl="1"/>
            <a:r>
              <a:rPr lang="en-GB" dirty="0" smtClean="0"/>
              <a:t>Each paragraph self-consistent and advancing your points</a:t>
            </a:r>
          </a:p>
          <a:p>
            <a:pPr lvl="1"/>
            <a:r>
              <a:rPr lang="en-GB" dirty="0" smtClean="0"/>
              <a:t>Sensible transitions between paragraphs and sections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2574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Essay Writing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“killer</a:t>
            </a:r>
            <a:r>
              <a:rPr lang="en-GB" dirty="0"/>
              <a:t>” </a:t>
            </a:r>
            <a:r>
              <a:rPr lang="en-GB" dirty="0" smtClean="0"/>
              <a:t>summary/conclusion is the marque of the consummate </a:t>
            </a:r>
            <a:r>
              <a:rPr lang="en-GB" dirty="0"/>
              <a:t>professional </a:t>
            </a:r>
            <a:endParaRPr lang="en-GB" dirty="0" smtClean="0"/>
          </a:p>
          <a:p>
            <a:pPr lvl="1"/>
            <a:r>
              <a:rPr lang="en-GB" dirty="0" smtClean="0"/>
              <a:t>Marshal your main points</a:t>
            </a:r>
          </a:p>
          <a:p>
            <a:pPr lvl="1"/>
            <a:r>
              <a:rPr lang="en-GB" dirty="0" smtClean="0"/>
              <a:t>Find a good way of making that last paragraph from them (example overleaf)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51863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e.g. Explain the Rise of Nazism between 1920 and 1939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Summary – paragraph</a:t>
            </a:r>
          </a:p>
          <a:p>
            <a:pPr marL="0" indent="0">
              <a:buNone/>
            </a:pPr>
            <a:r>
              <a:rPr lang="en-GB" dirty="0" smtClean="0"/>
              <a:t>In conclusion, the rise of Nazism comes from circumstances and opportunism:  the starvation of the post-war period; the weakness of the Weimar government; the hatred of the Versailles Treaty “Diktat”; industrial class fear of Communism; the failure by the League of Nations powers to move against rearmament; the early successes of the strong state in food production and industrialisation, mirroring that of Mussolini’s Italy; and the impact of limitless personal ambition in  a power vacuum.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25126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e.g. Rise of Nazism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Summary – bulleted</a:t>
            </a:r>
          </a:p>
          <a:p>
            <a:pPr marL="0" indent="0">
              <a:buNone/>
            </a:pPr>
            <a:r>
              <a:rPr lang="en-GB" dirty="0" smtClean="0"/>
              <a:t>In conclusion, the principal contributory factors were circumstance and opportunism:</a:t>
            </a:r>
          </a:p>
          <a:p>
            <a:pPr lvl="1"/>
            <a:r>
              <a:rPr lang="en-GB" dirty="0" smtClean="0"/>
              <a:t>the memory of starvation and poverty in </a:t>
            </a:r>
            <a:r>
              <a:rPr lang="en-GB" dirty="0"/>
              <a:t>the post-war period; </a:t>
            </a:r>
            <a:endParaRPr lang="en-GB" dirty="0" smtClean="0"/>
          </a:p>
          <a:p>
            <a:pPr lvl="1"/>
            <a:r>
              <a:rPr lang="en-GB" dirty="0" smtClean="0"/>
              <a:t>the </a:t>
            </a:r>
            <a:r>
              <a:rPr lang="en-GB" dirty="0"/>
              <a:t>weakness of the Weimar government; </a:t>
            </a:r>
            <a:endParaRPr lang="en-GB" dirty="0" smtClean="0"/>
          </a:p>
          <a:p>
            <a:pPr lvl="1"/>
            <a:r>
              <a:rPr lang="en-GB" dirty="0"/>
              <a:t>d</a:t>
            </a:r>
            <a:r>
              <a:rPr lang="en-GB" dirty="0" smtClean="0"/>
              <a:t>emobilised soldiers’ </a:t>
            </a:r>
            <a:r>
              <a:rPr lang="en-GB" dirty="0"/>
              <a:t>hatred of the Versailles Treaty “Diktat”; </a:t>
            </a:r>
            <a:endParaRPr lang="en-GB" dirty="0" smtClean="0"/>
          </a:p>
          <a:p>
            <a:pPr lvl="1"/>
            <a:r>
              <a:rPr lang="en-GB" dirty="0"/>
              <a:t>F</a:t>
            </a:r>
            <a:r>
              <a:rPr lang="en-GB" dirty="0" smtClean="0"/>
              <a:t>ear </a:t>
            </a:r>
            <a:r>
              <a:rPr lang="en-GB" dirty="0"/>
              <a:t>of </a:t>
            </a:r>
            <a:r>
              <a:rPr lang="en-GB" dirty="0" smtClean="0"/>
              <a:t>Communism in the industrial class; 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failure </a:t>
            </a:r>
            <a:r>
              <a:rPr lang="en-GB" dirty="0" smtClean="0"/>
              <a:t>of the </a:t>
            </a:r>
            <a:r>
              <a:rPr lang="en-GB" dirty="0"/>
              <a:t>League of </a:t>
            </a:r>
            <a:r>
              <a:rPr lang="en-GB" dirty="0" smtClean="0"/>
              <a:t>Nations to oppose rearmament; </a:t>
            </a:r>
          </a:p>
          <a:p>
            <a:pPr lvl="1"/>
            <a:r>
              <a:rPr lang="en-GB" dirty="0" smtClean="0"/>
              <a:t>the successes </a:t>
            </a:r>
            <a:r>
              <a:rPr lang="en-GB" dirty="0"/>
              <a:t>of the strong state </a:t>
            </a:r>
            <a:r>
              <a:rPr lang="en-GB" dirty="0" smtClean="0"/>
              <a:t>model in </a:t>
            </a:r>
            <a:r>
              <a:rPr lang="en-GB" dirty="0"/>
              <a:t>food production and industrialisation, </a:t>
            </a:r>
            <a:r>
              <a:rPr lang="en-GB" dirty="0" smtClean="0"/>
              <a:t>mirroring Mussolini’s </a:t>
            </a:r>
            <a:r>
              <a:rPr lang="en-GB" dirty="0"/>
              <a:t>Italy; and </a:t>
            </a:r>
            <a:endParaRPr lang="en-GB" dirty="0" smtClean="0"/>
          </a:p>
          <a:p>
            <a:pPr lvl="1"/>
            <a:r>
              <a:rPr lang="en-GB" dirty="0"/>
              <a:t>t</a:t>
            </a:r>
            <a:r>
              <a:rPr lang="en-GB" dirty="0" smtClean="0"/>
              <a:t>he seductive nature of confidence, drive and limitless </a:t>
            </a:r>
            <a:r>
              <a:rPr lang="en-GB" dirty="0"/>
              <a:t>personal </a:t>
            </a:r>
            <a:r>
              <a:rPr lang="en-GB" dirty="0" smtClean="0"/>
              <a:t>ambition in the desperation of a failed state. </a:t>
            </a:r>
            <a:endParaRPr lang="en-GB" dirty="0"/>
          </a:p>
          <a:p>
            <a:pPr lvl="1"/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65051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for the Student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Create an essay plan for the essay “Icarus” by Bertrand Russell (supplied)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55224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Writing Technical Reports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 the prior work pertains:</a:t>
            </a:r>
          </a:p>
          <a:p>
            <a:pPr lvl="1"/>
            <a:r>
              <a:rPr lang="en-GB" dirty="0" smtClean="0"/>
              <a:t>Understand the question</a:t>
            </a:r>
          </a:p>
          <a:p>
            <a:pPr lvl="1"/>
            <a:r>
              <a:rPr lang="en-GB" dirty="0" smtClean="0"/>
              <a:t>Do the research</a:t>
            </a:r>
          </a:p>
          <a:p>
            <a:pPr lvl="1"/>
            <a:r>
              <a:rPr lang="en-GB" dirty="0"/>
              <a:t>Design your </a:t>
            </a:r>
            <a:r>
              <a:rPr lang="en-GB" dirty="0" smtClean="0"/>
              <a:t>report</a:t>
            </a:r>
          </a:p>
          <a:p>
            <a:pPr lvl="1"/>
            <a:r>
              <a:rPr lang="en-GB" dirty="0" smtClean="0"/>
              <a:t>Write well, properly and in an orderly manner</a:t>
            </a:r>
          </a:p>
          <a:p>
            <a:r>
              <a:rPr lang="en-GB" dirty="0" smtClean="0"/>
              <a:t>New aspects?</a:t>
            </a:r>
          </a:p>
          <a:p>
            <a:pPr lvl="1"/>
            <a:r>
              <a:rPr lang="en-GB" dirty="0" smtClean="0"/>
              <a:t>Emphasis:  structuring and section numbers</a:t>
            </a:r>
          </a:p>
          <a:p>
            <a:pPr lvl="1"/>
            <a:r>
              <a:rPr lang="en-GB" dirty="0" smtClean="0"/>
              <a:t>Presentation of data and visual information</a:t>
            </a:r>
          </a:p>
        </p:txBody>
      </p:sp>
    </p:spTree>
    <p:extLst>
      <p:ext uri="{BB962C8B-B14F-4D97-AF65-F5344CB8AC3E}">
        <p14:creationId xmlns:p14="http://schemas.microsoft.com/office/powerpoint/2010/main" val="3117056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Emphasis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Structure is a tool to show emphasis</a:t>
            </a:r>
          </a:p>
          <a:p>
            <a:pPr lvl="1"/>
            <a:r>
              <a:rPr lang="en-GB" dirty="0" smtClean="0"/>
              <a:t>Tells us what you thought </a:t>
            </a:r>
            <a:r>
              <a:rPr lang="en-GB" smtClean="0"/>
              <a:t>was important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60681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</TotalTime>
  <Words>692</Words>
  <Application>Microsoft Office PowerPoint</Application>
  <PresentationFormat>On-screen Show (4:3)</PresentationFormat>
  <Paragraphs>85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Aspects of Written Work</vt:lpstr>
      <vt:lpstr>Common Structural Approaches to Written Assignments</vt:lpstr>
      <vt:lpstr>Common Structural Approaches Cont.</vt:lpstr>
      <vt:lpstr>Essays</vt:lpstr>
      <vt:lpstr>Essay Writing</vt:lpstr>
      <vt:lpstr>Essay Writing</vt:lpstr>
      <vt:lpstr>Essay Writing</vt:lpstr>
      <vt:lpstr>Essay Writing</vt:lpstr>
      <vt:lpstr>Essay Writing</vt:lpstr>
      <vt:lpstr>e.g. Explain the Rise of Nazism between 1920 and 1939</vt:lpstr>
      <vt:lpstr>e.g. Rise of Nazism</vt:lpstr>
      <vt:lpstr>Exercise for the Student</vt:lpstr>
      <vt:lpstr>Writing Technical Reports</vt:lpstr>
      <vt:lpstr>Emphasis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Aspects of Written Work</dc:title>
  <dc:creator>Rees, John</dc:creator>
  <cp:lastModifiedBy>Rees, John</cp:lastModifiedBy>
  <cp:revision>10</cp:revision>
  <dcterms:created xsi:type="dcterms:W3CDTF">2016-01-12T15:15:52Z</dcterms:created>
  <dcterms:modified xsi:type="dcterms:W3CDTF">2016-01-13T12:20:22Z</dcterms:modified>
</cp:coreProperties>
</file>