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256" r:id="rId5"/>
    <p:sldId id="267" r:id="rId6"/>
    <p:sldId id="257" r:id="rId7"/>
    <p:sldId id="258" r:id="rId8"/>
    <p:sldId id="259" r:id="rId9"/>
    <p:sldId id="260" r:id="rId10"/>
    <p:sldId id="261" r:id="rId11"/>
    <p:sldId id="262" r:id="rId12"/>
    <p:sldId id="266" r:id="rId13"/>
    <p:sldId id="263" r:id="rId14"/>
    <p:sldId id="264" r:id="rId15"/>
    <p:sldId id="265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7FD58E-D800-4B99-A1EB-84D4BD284BF8}" v="206" dt="2026-06-07T20:44:01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78" autoAdjust="0"/>
    <p:restoredTop sz="93931" autoAdjust="0"/>
  </p:normalViewPr>
  <p:slideViewPr>
    <p:cSldViewPr snapToGrid="0">
      <p:cViewPr varScale="1">
        <p:scale>
          <a:sx n="70" d="100"/>
          <a:sy n="70" d="100"/>
        </p:scale>
        <p:origin x="64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23F4DC-E64B-49DC-82AC-3884E719252F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176001-53CA-48AA-886A-CB1C6DC636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176001-53CA-48AA-886A-CB1C6DC6362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574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B9559-997F-AAEE-B4E4-50DB0B54C2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DE6ADA-1967-1D42-7BA4-2F1C2202DD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2FF8F-0B52-A1E9-82BE-90703F512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5BBB7-2BAF-FCD0-115B-AA6005A37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A7449C-4F5F-0AF6-4A4C-614A9CCA1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897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447CD-9E27-EEF5-A2DA-E04F184F3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AC4AE-B745-EB64-E47A-EB691042F6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A4A19-AFA1-F9F2-F2CF-8262A269C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376C9-19A0-7C9A-B155-B75231184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3743D3-CDA7-B5D6-8592-2C440CB82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346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FEAE1-E9A2-9D9B-D296-A4B6AFEB0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178D6B-99F1-117D-2B07-8C388AC3A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9F54C-3A98-6AFE-E2E2-D94F00A32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2F8367-DAD5-16D6-AE62-E818D5002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CE6CF-305E-AFDE-55A2-5A8C8A07F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804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2B7A9-2C23-787F-E2D0-8A269D289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10E0A-4E40-9003-83C5-AC51058E41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36545-0729-E543-D4A9-BE75C2D7DF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18F5E4-BFA5-2A1C-3DE6-25079519A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5777DD-3BAD-8A97-C4A0-D2BB4CC86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C456C-5A96-5687-7F21-1D3E2735B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35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2706-5F6D-B24F-15BA-2A2DCB870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73B87-BD1F-50AE-ABF6-8CF18441D6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B2B3BE-93D9-2429-EF80-3BEA62FC18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1B871D-1BC5-6533-457A-AF8F6C59DC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85BA09-2189-02B0-389C-E1FD46EB57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EB59A3-0911-195A-642A-461E8422D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D1DF03-96E3-EDE1-69EE-04D06A5A2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D9D25A-DFB7-9CD5-52A8-B29B24A75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211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2A877-3ECA-155B-DD63-90E0D5600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9E308C-5695-FE4E-BB55-06BC8641F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358B16-0B0C-38CD-256D-837357DD4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3DF86-0E40-3324-C324-1DCAE5196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784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45E071-05C7-3927-70FE-ECA8DC5AE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5322-3F57-9404-DC59-A8A14E458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AD5F25-E0DE-C3B3-CF45-11B45E910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14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77F8C-120D-21BE-982A-E45D20C81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674B1-891D-14F1-0423-05122E6E9B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E2764C-6C36-3776-D262-61382D1AA9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F15EAF-69F9-472A-20E2-48A49F5A1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0E4E30-E6C2-6696-202F-70B378CB7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329D5-2CB9-66C7-8233-43504B146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4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F4F91-AE10-845A-26E9-EDDD7297C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BC4FB57-5A0D-C709-BED8-B900DC0190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0CD8D4-F040-214A-95A6-48AA55A5EF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02B7C-D827-5204-E850-4AD0DDBBD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AD37E-F23C-DAD7-7980-F8654481B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3F5AAA-9BD9-2144-8C89-BAC835EBF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936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691FE-C43B-97FA-58E6-A4F0DDF28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8BDA26-3D69-2344-1DBE-925E886252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D2028-9546-6342-82B7-2E761B4C1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5B6DF-710D-83DE-8A64-D11C92E5F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8815E-FE03-E68C-270C-61F1A4484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76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4EC5DA-91A9-1FF2-3BA2-FA7A2AE482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DDEA8A-DED5-E098-2111-A449D9EA7B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CC70FB-4CC1-AC81-4D31-A23EC8678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5F0C8-9649-1A78-E9C2-B23CC9FAD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CA09F-C618-538C-1D7E-04FAF724B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52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7AB8BC-D2E7-2C63-8F49-9C0EBA213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8E47EE-C454-A0D9-99B5-DB4423FAF4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9B9CF-085B-B1D2-7254-2414A38E21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6D990B7-0452-4CA9-97F6-5F47C8F6C43E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90142-8713-21ED-CF50-D8B6243F9A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1A1AF5-72E2-C8DD-55CB-63DCE87F4C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5AF16F-D3E4-469F-A69F-6179BEF38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467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42E764A5-5081-287F-4783-6F1141B405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C6D031A-894A-942A-13C6-B46F1A7EBB1E}"/>
              </a:ext>
            </a:extLst>
          </p:cNvPr>
          <p:cNvSpPr txBox="1"/>
          <p:nvPr/>
        </p:nvSpPr>
        <p:spPr>
          <a:xfrm>
            <a:off x="127000" y="122661"/>
            <a:ext cx="3530600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ZAIB UN NISSA</a:t>
            </a:r>
          </a:p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Student ID. 2511763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03EB97-64D3-60DF-CF7D-8DC82E43D97E}"/>
              </a:ext>
            </a:extLst>
          </p:cNvPr>
          <p:cNvSpPr txBox="1"/>
          <p:nvPr/>
        </p:nvSpPr>
        <p:spPr>
          <a:xfrm>
            <a:off x="516466" y="2367171"/>
            <a:ext cx="1115906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Impact" panose="020B0806030902050204" pitchFamily="34" charset="0"/>
              </a:rPr>
              <a:t>PSYCHOLOGY IN HEALTH + SOCIAL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57A4C4-80EE-3BD0-4D23-538E4FFB07BE}"/>
              </a:ext>
            </a:extLst>
          </p:cNvPr>
          <p:cNvSpPr txBox="1"/>
          <p:nvPr/>
        </p:nvSpPr>
        <p:spPr>
          <a:xfrm>
            <a:off x="8492066" y="4704918"/>
            <a:ext cx="353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Impact" panose="020B0806030902050204" pitchFamily="34" charset="0"/>
                <a:cs typeface="Arial" panose="020B0604020202020204" pitchFamily="34" charset="0"/>
              </a:rPr>
              <a:t>COMPONENT-1 PRESENTATION</a:t>
            </a:r>
          </a:p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</p:txBody>
      </p:sp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62276745-95EB-1F66-C6A5-B1CB65B19C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49479B-A276-AD8F-67AA-D529F346F543}"/>
              </a:ext>
            </a:extLst>
          </p:cNvPr>
          <p:cNvSpPr txBox="1"/>
          <p:nvPr/>
        </p:nvSpPr>
        <p:spPr>
          <a:xfrm>
            <a:off x="126999" y="-1429806"/>
            <a:ext cx="371816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15C2C1-C986-8209-A078-0CC3B97EB64A}"/>
              </a:ext>
            </a:extLst>
          </p:cNvPr>
          <p:cNvSpPr txBox="1"/>
          <p:nvPr/>
        </p:nvSpPr>
        <p:spPr>
          <a:xfrm>
            <a:off x="516466" y="8160869"/>
            <a:ext cx="5908431" cy="3879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Aim of my presentation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Brief of Isaac’s case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D7F6F8-4085-B7A4-1659-7EC40808D9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09230" y="1663758"/>
            <a:ext cx="2511770" cy="5194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4039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072427-CC29-70AB-F9D8-84E0ED3B8D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93ED6D16-89AC-96AE-30BD-A420238AC9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672573E-E4CD-FE1F-B977-99207389F34C}"/>
              </a:ext>
            </a:extLst>
          </p:cNvPr>
          <p:cNvSpPr txBox="1"/>
          <p:nvPr/>
        </p:nvSpPr>
        <p:spPr>
          <a:xfrm>
            <a:off x="16117300" y="122661"/>
            <a:ext cx="3530600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ZAIB UN NISSA</a:t>
            </a:r>
          </a:p>
          <a:p>
            <a:pPr algn="ctr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Student ID. 2511763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CB48C9-C2D6-770B-B26D-7E28737F62A7}"/>
              </a:ext>
            </a:extLst>
          </p:cNvPr>
          <p:cNvSpPr txBox="1"/>
          <p:nvPr/>
        </p:nvSpPr>
        <p:spPr>
          <a:xfrm>
            <a:off x="516466" y="9143123"/>
            <a:ext cx="1115906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latin typeface="Impact" panose="020B0806030902050204" pitchFamily="34" charset="0"/>
              </a:rPr>
              <a:t>PSYCHOLOGY IN HEALTH + SOCIAL 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8CF581-5751-D28B-AF55-C98072D24B48}"/>
              </a:ext>
            </a:extLst>
          </p:cNvPr>
          <p:cNvSpPr txBox="1"/>
          <p:nvPr/>
        </p:nvSpPr>
        <p:spPr>
          <a:xfrm>
            <a:off x="-4028194" y="4704918"/>
            <a:ext cx="353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Impact" panose="020B0806030902050204" pitchFamily="34" charset="0"/>
                <a:cs typeface="Arial" panose="020B0604020202020204" pitchFamily="34" charset="0"/>
              </a:rPr>
              <a:t>COMPONENT-1 PRESENTATION</a:t>
            </a:r>
          </a:p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</p:txBody>
      </p:sp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8ED21CB9-D31D-8189-3819-216BF29A0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E1049D-D33D-68B0-582C-8CD4197A3030}"/>
              </a:ext>
            </a:extLst>
          </p:cNvPr>
          <p:cNvSpPr txBox="1"/>
          <p:nvPr/>
        </p:nvSpPr>
        <p:spPr>
          <a:xfrm>
            <a:off x="126999" y="164536"/>
            <a:ext cx="371816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CF1395-5EA9-64BE-835C-584C9199635C}"/>
              </a:ext>
            </a:extLst>
          </p:cNvPr>
          <p:cNvSpPr txBox="1"/>
          <p:nvPr/>
        </p:nvSpPr>
        <p:spPr>
          <a:xfrm>
            <a:off x="516466" y="1595943"/>
            <a:ext cx="5908431" cy="3879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Aim of my presentation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Brief of Isaac’s case</a:t>
            </a:r>
          </a:p>
        </p:txBody>
      </p:sp>
      <p:pic>
        <p:nvPicPr>
          <p:cNvPr id="8" name="Picture 7" descr="Young boy thumbs down">
            <a:extLst>
              <a:ext uri="{FF2B5EF4-FFF2-40B4-BE49-F238E27FC236}">
                <a16:creationId xmlns:a16="http://schemas.microsoft.com/office/drawing/2014/main" id="{9A07A03D-D751-550C-D94E-B79E401B9C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629" y="1664676"/>
            <a:ext cx="2511483" cy="51933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1FB9F5-BFC3-F5C8-A4DA-E14854305521}"/>
              </a:ext>
            </a:extLst>
          </p:cNvPr>
          <p:cNvSpPr txBox="1"/>
          <p:nvPr/>
        </p:nvSpPr>
        <p:spPr>
          <a:xfrm>
            <a:off x="126999" y="-1881225"/>
            <a:ext cx="353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CASE SUMMARY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94D66D-04E5-CEF1-5729-1522DEFDC893}"/>
              </a:ext>
            </a:extLst>
          </p:cNvPr>
          <p:cNvSpPr txBox="1"/>
          <p:nvPr/>
        </p:nvSpPr>
        <p:spPr>
          <a:xfrm>
            <a:off x="-3945062" y="7261897"/>
            <a:ext cx="7415743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Isaac </a:t>
            </a:r>
          </a:p>
          <a:p>
            <a:pPr fontAlgn="base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000" dirty="0"/>
              <a:t>- Isaac is a four-year-old boy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is living with his single mother, who is suffering from postnatal 	depression (PND).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No Childcare currently arranged as they have recently moved to 	London.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Withdrawn from free play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Distressed during the separation of his parents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Delayed language development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Having trouble participating in group activities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has problems sleeping, is clingy, and there are few 	opportunities for him to play independently in the                 	neighbourhood.</a:t>
            </a:r>
            <a:endParaRPr lang="en-US" sz="2000" dirty="0"/>
          </a:p>
          <a:p>
            <a:endParaRPr lang="en-GB" dirty="0"/>
          </a:p>
        </p:txBody>
      </p:sp>
      <p:pic>
        <p:nvPicPr>
          <p:cNvPr id="11" name="Picture 10" descr="Young boy with hand on chin">
            <a:extLst>
              <a:ext uri="{FF2B5EF4-FFF2-40B4-BE49-F238E27FC236}">
                <a16:creationId xmlns:a16="http://schemas.microsoft.com/office/drawing/2014/main" id="{19891381-1531-5FAB-A059-89093CE448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38832" y="597158"/>
            <a:ext cx="1805467" cy="6260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9832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73C4AD-439C-382C-D2AF-88285080B3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279DBB96-ED23-B1BC-CEA0-B8F12C8CB6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6F5CE73-9C82-D8BA-C63B-FB3B76674F79}"/>
              </a:ext>
            </a:extLst>
          </p:cNvPr>
          <p:cNvSpPr txBox="1"/>
          <p:nvPr/>
        </p:nvSpPr>
        <p:spPr>
          <a:xfrm>
            <a:off x="101824" y="97694"/>
            <a:ext cx="353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CASE SUMMARY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487BA81-0B95-CCEC-7E46-EA3EA17C55F2}"/>
              </a:ext>
            </a:extLst>
          </p:cNvPr>
          <p:cNvSpPr txBox="1"/>
          <p:nvPr/>
        </p:nvSpPr>
        <p:spPr>
          <a:xfrm>
            <a:off x="213784" y="1638121"/>
            <a:ext cx="7415743" cy="49398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Isaac </a:t>
            </a:r>
          </a:p>
          <a:p>
            <a:pPr fontAlgn="base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000" dirty="0"/>
              <a:t>- Isaac is a four-year-old boy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is living with his single mother, who is suffering from postnatal 	depression (PND).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No Childcare currently arranged as they have recently moved to 	London.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Withdrawn from free play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Distressed during the separation of his parents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Delayed language development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Having trouble participating in group activities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has problems sleeping, is clingy, and there are few 	opportunities for him to play independently in the                 	neighbourhood.</a:t>
            </a:r>
            <a:endParaRPr lang="en-US" sz="2000" dirty="0"/>
          </a:p>
          <a:p>
            <a:endParaRPr lang="en-GB" dirty="0"/>
          </a:p>
        </p:txBody>
      </p:sp>
      <p:pic>
        <p:nvPicPr>
          <p:cNvPr id="14" name="Picture 13" descr="Young boy with hand on chin">
            <a:extLst>
              <a:ext uri="{FF2B5EF4-FFF2-40B4-BE49-F238E27FC236}">
                <a16:creationId xmlns:a16="http://schemas.microsoft.com/office/drawing/2014/main" id="{8D4812FA-8008-7579-178E-E92FEA133F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2695" y="597158"/>
            <a:ext cx="1805467" cy="6260841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5073A04C-ACA6-C35C-0C2A-CFEBDB9920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62C2578-DC33-3425-0633-CC11BD9A1EFE}"/>
              </a:ext>
            </a:extLst>
          </p:cNvPr>
          <p:cNvSpPr txBox="1"/>
          <p:nvPr/>
        </p:nvSpPr>
        <p:spPr>
          <a:xfrm>
            <a:off x="101824" y="-3187905"/>
            <a:ext cx="353060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MAIN THEORETICAL FRAMEWORK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986F07-1672-20C5-00F7-9640E7494180}"/>
              </a:ext>
            </a:extLst>
          </p:cNvPr>
          <p:cNvSpPr txBox="1"/>
          <p:nvPr/>
        </p:nvSpPr>
        <p:spPr>
          <a:xfrm>
            <a:off x="13576791" y="2828038"/>
            <a:ext cx="101081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latin typeface="Impact" panose="020B0806030902050204" pitchFamily="34" charset="0"/>
              </a:rPr>
              <a:t>BOWLBY’S ATTACHMENT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094FD2-93EE-09DC-ABF2-831AFCF86C12}"/>
              </a:ext>
            </a:extLst>
          </p:cNvPr>
          <p:cNvSpPr txBox="1"/>
          <p:nvPr/>
        </p:nvSpPr>
        <p:spPr>
          <a:xfrm>
            <a:off x="-4091887" y="443943"/>
            <a:ext cx="3718169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500" dirty="0">
                <a:latin typeface="Impact" panose="020B0806030902050204" pitchFamily="34" charset="0"/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C1CABC-6B74-668C-2291-66BE7B7472D2}"/>
              </a:ext>
            </a:extLst>
          </p:cNvPr>
          <p:cNvSpPr txBox="1"/>
          <p:nvPr/>
        </p:nvSpPr>
        <p:spPr>
          <a:xfrm>
            <a:off x="11264900" y="-5323789"/>
            <a:ext cx="5908431" cy="3879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Aim of my presentation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  <a:p>
            <a:pPr marL="457200" indent="-457200">
              <a:lnSpc>
                <a:spcPct val="200000"/>
              </a:lnSpc>
              <a:buFontTx/>
              <a:buChar char="-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 Brief of Isaac’s case</a:t>
            </a:r>
          </a:p>
        </p:txBody>
      </p:sp>
      <p:pic>
        <p:nvPicPr>
          <p:cNvPr id="10" name="Picture 9" descr="Young boy thumbs down">
            <a:extLst>
              <a:ext uri="{FF2B5EF4-FFF2-40B4-BE49-F238E27FC236}">
                <a16:creationId xmlns:a16="http://schemas.microsoft.com/office/drawing/2014/main" id="{84D11B3E-7370-E51A-58EC-B3FA26252E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22845" y="1787338"/>
            <a:ext cx="2511483" cy="519332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342A399-E82B-C28F-19F4-522C7EA1EA98}"/>
              </a:ext>
            </a:extLst>
          </p:cNvPr>
          <p:cNvSpPr txBox="1"/>
          <p:nvPr/>
        </p:nvSpPr>
        <p:spPr>
          <a:xfrm>
            <a:off x="1185147" y="8496120"/>
            <a:ext cx="9350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use this theory to analyse Isaac’s development and propose a theory-informed support plan.</a:t>
            </a:r>
            <a:br>
              <a:rPr lang="en-US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329612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DE3EF4-0A94-17F4-FA46-D8E8A001D0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59189C9F-4913-C316-F44F-A787EEA480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C53C7A-22F5-0F58-1ECE-7FFBAD921A53}"/>
              </a:ext>
            </a:extLst>
          </p:cNvPr>
          <p:cNvSpPr txBox="1"/>
          <p:nvPr/>
        </p:nvSpPr>
        <p:spPr>
          <a:xfrm>
            <a:off x="-4681190" y="97694"/>
            <a:ext cx="353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CASE SUMMARY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4" name="Picture 13" descr="Young boy with hand on chin">
            <a:extLst>
              <a:ext uri="{FF2B5EF4-FFF2-40B4-BE49-F238E27FC236}">
                <a16:creationId xmlns:a16="http://schemas.microsoft.com/office/drawing/2014/main" id="{37370FE3-A13F-F251-1B12-408119BFE0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5960" y="2321514"/>
            <a:ext cx="1308207" cy="4536485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3B7452F2-9605-A9A7-2F0F-AFB9063ED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686FA1-BD3D-EA45-D2B1-DB840CC7AEB3}"/>
              </a:ext>
            </a:extLst>
          </p:cNvPr>
          <p:cNvSpPr txBox="1"/>
          <p:nvPr/>
        </p:nvSpPr>
        <p:spPr>
          <a:xfrm>
            <a:off x="208538" y="151689"/>
            <a:ext cx="353060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MAIN THEORETICAL FRAMEWORK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A36779-AB4F-2703-E195-5531952601A4}"/>
              </a:ext>
            </a:extLst>
          </p:cNvPr>
          <p:cNvSpPr txBox="1"/>
          <p:nvPr/>
        </p:nvSpPr>
        <p:spPr>
          <a:xfrm>
            <a:off x="1041932" y="2557684"/>
            <a:ext cx="101081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latin typeface="Impact" panose="020B0806030902050204" pitchFamily="34" charset="0"/>
              </a:rPr>
              <a:t>BOWLBY’S ATTACHMENT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0A0A24-6BA0-ECA9-9DC2-E85E51FE8DB6}"/>
              </a:ext>
            </a:extLst>
          </p:cNvPr>
          <p:cNvSpPr txBox="1"/>
          <p:nvPr/>
        </p:nvSpPr>
        <p:spPr>
          <a:xfrm>
            <a:off x="1420928" y="5190432"/>
            <a:ext cx="9350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use this theory to analyse Isaac’s development and propose a theory-informed support plan.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D65108-05CE-FEEF-5742-A0916423342A}"/>
              </a:ext>
            </a:extLst>
          </p:cNvPr>
          <p:cNvSpPr txBox="1"/>
          <p:nvPr/>
        </p:nvSpPr>
        <p:spPr>
          <a:xfrm>
            <a:off x="208537" y="-2788803"/>
            <a:ext cx="3781571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WHY BOWLBY’S ATTACHMENT THEORY?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3" name="Picture 12" descr="Young boy holding out hand">
            <a:extLst>
              <a:ext uri="{FF2B5EF4-FFF2-40B4-BE49-F238E27FC236}">
                <a16:creationId xmlns:a16="http://schemas.microsoft.com/office/drawing/2014/main" id="{7732E58B-9E07-B4A8-A4FD-019B9B1DD9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8182" y="1394564"/>
            <a:ext cx="2549956" cy="54226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3F6EA6-9250-E052-BFB4-E1F787C655D2}"/>
              </a:ext>
            </a:extLst>
          </p:cNvPr>
          <p:cNvSpPr txBox="1"/>
          <p:nvPr/>
        </p:nvSpPr>
        <p:spPr>
          <a:xfrm>
            <a:off x="-7991038" y="5790596"/>
            <a:ext cx="7415743" cy="5124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u="sng" dirty="0">
                <a:latin typeface="Arial" panose="020B0604020202020204" pitchFamily="34" charset="0"/>
                <a:cs typeface="Arial" panose="020B0604020202020204" pitchFamily="34" charset="0"/>
              </a:rPr>
              <a:t>Isaac 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000" dirty="0"/>
              <a:t>- Isaac is a four-year-old boy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is living with his single mother, who is suffering from postnatal 	depression (PND).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No Childcare currently arranged as they have recently moved to 	London.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Withdrawn from free play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Distressed during the separation of his parents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Delayed language development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Having trouble participating in group activities </a:t>
            </a:r>
            <a:r>
              <a:rPr lang="en-US" sz="2000" dirty="0"/>
              <a:t>​</a:t>
            </a:r>
          </a:p>
          <a:p>
            <a:pPr fontAlgn="base"/>
            <a:r>
              <a:rPr lang="en-GB" sz="2000" dirty="0"/>
              <a:t>- He has problems sleeping, is clingy, and there are few 	opportunities for him to play independently in the                 	neighbourhood.</a:t>
            </a:r>
            <a:endParaRPr lang="en-US" sz="2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2CE3A-80B8-A4F5-2940-DCE1D13A5529}"/>
              </a:ext>
            </a:extLst>
          </p:cNvPr>
          <p:cNvSpPr txBox="1"/>
          <p:nvPr/>
        </p:nvSpPr>
        <p:spPr>
          <a:xfrm>
            <a:off x="422414" y="8417788"/>
            <a:ext cx="9372030" cy="4530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Bowlby (1969) theory of human development is primarily 	concerned with the very early relationships of a child and 	how they shape their development.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It explains separation distress, clinginess, and withdrawal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There is substantial evidence from the studies of adult and child 	attachment by Ainsworth et al.(1978).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Bowlby’s Theory is highly relevant to early childhood practice.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0217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8BEA7D-C7DA-E626-90C4-81EAAF3623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4939478D-A072-7D80-13E0-C66BA5AC9E4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Young boy with hand on chin">
            <a:extLst>
              <a:ext uri="{FF2B5EF4-FFF2-40B4-BE49-F238E27FC236}">
                <a16:creationId xmlns:a16="http://schemas.microsoft.com/office/drawing/2014/main" id="{658114A0-301B-50BB-8EB1-AFA8A8EDB1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28610" y="2330132"/>
            <a:ext cx="1308207" cy="4536485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18869A90-DE4E-46CC-2B5E-C73C86DC5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5260331-B9C6-B3F0-228F-A754142A774A}"/>
              </a:ext>
            </a:extLst>
          </p:cNvPr>
          <p:cNvSpPr txBox="1"/>
          <p:nvPr/>
        </p:nvSpPr>
        <p:spPr>
          <a:xfrm>
            <a:off x="-4695970" y="151689"/>
            <a:ext cx="353060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MAIN THEORETICAL FRAMEWORK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F0F56E-16A3-B6C1-AC13-739F3C88B6EC}"/>
              </a:ext>
            </a:extLst>
          </p:cNvPr>
          <p:cNvSpPr txBox="1"/>
          <p:nvPr/>
        </p:nvSpPr>
        <p:spPr>
          <a:xfrm>
            <a:off x="1041932" y="-5004655"/>
            <a:ext cx="1010813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>
                <a:latin typeface="Impact" panose="020B0806030902050204" pitchFamily="34" charset="0"/>
              </a:rPr>
              <a:t>BOWLBY’S ATTACHMENT</a:t>
            </a:r>
          </a:p>
          <a:p>
            <a:pPr algn="ctr"/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5F081C-49E1-E973-F4B4-75494D69787D}"/>
              </a:ext>
            </a:extLst>
          </p:cNvPr>
          <p:cNvSpPr txBox="1"/>
          <p:nvPr/>
        </p:nvSpPr>
        <p:spPr>
          <a:xfrm>
            <a:off x="1420928" y="-2371907"/>
            <a:ext cx="93501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use this theory to analyse Isaac’s development and propose a theory-informed support plan.</a:t>
            </a:r>
            <a:br>
              <a:rPr lang="en-US" sz="2400" dirty="0"/>
            </a:b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0149BC-73EA-3058-2C44-C08F42B65A7A}"/>
              </a:ext>
            </a:extLst>
          </p:cNvPr>
          <p:cNvSpPr txBox="1"/>
          <p:nvPr/>
        </p:nvSpPr>
        <p:spPr>
          <a:xfrm>
            <a:off x="270014" y="2352268"/>
            <a:ext cx="9372030" cy="4530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Bowlby (1969) theory of human development is primarily 	concerned with the very early relationships of a child and 	how they shape their development.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It explains separation distress, clinginess, and withdrawal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There is substantial evidence from the studies of adult and child 	attachment by Ainsworth et al.(1978).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Bowlby’s Theory is highly relevant to early childhood practice.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8E55AC-EEA8-A028-C5E3-1AC948A588CC}"/>
              </a:ext>
            </a:extLst>
          </p:cNvPr>
          <p:cNvSpPr txBox="1"/>
          <p:nvPr/>
        </p:nvSpPr>
        <p:spPr>
          <a:xfrm>
            <a:off x="187756" y="182490"/>
            <a:ext cx="3781571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WHY BOWLBY’S ATTACHMENT THEORY?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3" name="Picture 12" descr="Young boy holding out hand">
            <a:extLst>
              <a:ext uri="{FF2B5EF4-FFF2-40B4-BE49-F238E27FC236}">
                <a16:creationId xmlns:a16="http://schemas.microsoft.com/office/drawing/2014/main" id="{691AB937-0857-87C4-761A-AEA015F458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1142" y="1443992"/>
            <a:ext cx="2549956" cy="5422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B1EF9C-4246-F5A6-F506-06CD773B96DA}"/>
              </a:ext>
            </a:extLst>
          </p:cNvPr>
          <p:cNvSpPr txBox="1"/>
          <p:nvPr/>
        </p:nvSpPr>
        <p:spPr>
          <a:xfrm>
            <a:off x="187755" y="-2671924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E687541-7575-025D-5E50-F19076F53222}"/>
              </a:ext>
            </a:extLst>
          </p:cNvPr>
          <p:cNvSpPr/>
          <p:nvPr/>
        </p:nvSpPr>
        <p:spPr>
          <a:xfrm>
            <a:off x="15658414" y="2056025"/>
            <a:ext cx="9613387" cy="4065760"/>
          </a:xfrm>
          <a:prstGeom prst="roundRect">
            <a:avLst/>
          </a:prstGeom>
          <a:solidFill>
            <a:srgbClr val="C0000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941110A-8520-7A64-6BA9-1ED44E05F857}"/>
              </a:ext>
            </a:extLst>
          </p:cNvPr>
          <p:cNvSpPr/>
          <p:nvPr/>
        </p:nvSpPr>
        <p:spPr>
          <a:xfrm>
            <a:off x="26338773" y="2056025"/>
            <a:ext cx="9613387" cy="4065760"/>
          </a:xfrm>
          <a:prstGeom prst="roundRect">
            <a:avLst/>
          </a:prstGeom>
          <a:solidFill>
            <a:srgbClr val="0070C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878933-C2B2-4C8B-01DA-864570C80852}"/>
              </a:ext>
            </a:extLst>
          </p:cNvPr>
          <p:cNvSpPr txBox="1"/>
          <p:nvPr/>
        </p:nvSpPr>
        <p:spPr>
          <a:xfrm>
            <a:off x="16139376" y="2227730"/>
            <a:ext cx="87274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children have an inbuilt biological system that motivates them to want to be near their parents in order to survive, to feel safe and to be protected.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use their carers as a safe base to return to when they have been out exploring and have become lost or upset.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carer acts as a haven of safety to return to and be comforted by.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is how a child views themselves, how they view other people and how they view future relationships. These are formulated from their early interactions with their carers.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/>
          </a:p>
          <a:p>
            <a:endParaRPr lang="en-GB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F0CE7A-B8A7-73F7-33EC-68659F2EC396}"/>
              </a:ext>
            </a:extLst>
          </p:cNvPr>
          <p:cNvSpPr txBox="1"/>
          <p:nvPr/>
        </p:nvSpPr>
        <p:spPr>
          <a:xfrm>
            <a:off x="26769421" y="2535506"/>
            <a:ext cx="9074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primary attachment figure for a child is the mother, and the relationship that a child has with this figure has the greatest impact on the child’s emotional development.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Stable attachment is necessary for healthy development at a particular time in a child’s early years. So attachment theories provide a meaningful account of human emotional, social and behavioural development into adulthood.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Overall, the theory highlights how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relational experiences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shape long‑term emotional well-being, social confidence, and patterns of behaviour.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1577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8DCCFA-9C8C-9A23-51B8-92DDFA0E4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00D9E1D2-BB7C-E771-422D-46493A5BD9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A45EA53B-D7CF-4DF1-15FD-2C2E61FA4F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6DE4AFD-16CA-4D85-CBA2-19D68F78BB39}"/>
              </a:ext>
            </a:extLst>
          </p:cNvPr>
          <p:cNvSpPr txBox="1"/>
          <p:nvPr/>
        </p:nvSpPr>
        <p:spPr>
          <a:xfrm>
            <a:off x="-5357640" y="228210"/>
            <a:ext cx="3781571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WHY BOWLBY’S ATTACHMENT THEORY?</a:t>
            </a:r>
            <a:endParaRPr lang="en-GB" sz="2800" dirty="0">
              <a:latin typeface="Impact" panose="020B0806030902050204" pitchFamily="34" charset="0"/>
            </a:endParaRPr>
          </a:p>
        </p:txBody>
      </p:sp>
      <p:pic>
        <p:nvPicPr>
          <p:cNvPr id="13" name="Picture 12" descr="Young boy holding out hand">
            <a:extLst>
              <a:ext uri="{FF2B5EF4-FFF2-40B4-BE49-F238E27FC236}">
                <a16:creationId xmlns:a16="http://schemas.microsoft.com/office/drawing/2014/main" id="{C6C732A0-E09F-D0AC-F246-F1A00421A1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80317" y="1443992"/>
            <a:ext cx="2549956" cy="5422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F7EE70-BE34-0182-7482-FD0CBC48DD1F}"/>
              </a:ext>
            </a:extLst>
          </p:cNvPr>
          <p:cNvSpPr txBox="1"/>
          <p:nvPr/>
        </p:nvSpPr>
        <p:spPr>
          <a:xfrm>
            <a:off x="203200" y="229341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918BB37-6E0B-C516-8291-127AF225761B}"/>
              </a:ext>
            </a:extLst>
          </p:cNvPr>
          <p:cNvSpPr/>
          <p:nvPr/>
        </p:nvSpPr>
        <p:spPr>
          <a:xfrm>
            <a:off x="282936" y="2056025"/>
            <a:ext cx="9613387" cy="4065760"/>
          </a:xfrm>
          <a:prstGeom prst="roundRect">
            <a:avLst/>
          </a:prstGeom>
          <a:solidFill>
            <a:srgbClr val="C0000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B46F538-7444-42BE-4522-BEFD2F05A40F}"/>
              </a:ext>
            </a:extLst>
          </p:cNvPr>
          <p:cNvSpPr/>
          <p:nvPr/>
        </p:nvSpPr>
        <p:spPr>
          <a:xfrm>
            <a:off x="10963295" y="2056025"/>
            <a:ext cx="9613387" cy="4065760"/>
          </a:xfrm>
          <a:prstGeom prst="roundRect">
            <a:avLst/>
          </a:prstGeom>
          <a:solidFill>
            <a:srgbClr val="0070C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D95B05-8111-C060-4A3D-F7872892B589}"/>
              </a:ext>
            </a:extLst>
          </p:cNvPr>
          <p:cNvSpPr txBox="1"/>
          <p:nvPr/>
        </p:nvSpPr>
        <p:spPr>
          <a:xfrm>
            <a:off x="904194" y="2227453"/>
            <a:ext cx="87274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children have an inbuilt biological system that motivates them to want to be near their parents in order to survive, to feel safe and to be protected.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use their carers as a safe base to return to when they have been out exploring and have become lost or upset.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carer acts as a haven of safety to return to and be comforted by.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is how a child views themselves, how they view other people and how they view future relationships. These are formulated from their early interactions with their carers.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/>
          </a:p>
          <a:p>
            <a:endParaRPr lang="en-GB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6663BD8-D332-F97E-B21A-CA86EEE9C74D}"/>
              </a:ext>
            </a:extLst>
          </p:cNvPr>
          <p:cNvSpPr txBox="1"/>
          <p:nvPr/>
        </p:nvSpPr>
        <p:spPr>
          <a:xfrm>
            <a:off x="11264900" y="2535230"/>
            <a:ext cx="9074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primary attachment figure for a child is the mother, and the relationship that a child has with this figure has the greatest impact on the child’s emotional development.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Stable attachment is necessary for healthy development at a particular time in a child’s early years. So attachment theories provide a meaningful account of human emotional, social and behavioural development into adulthood.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Overall, the theory highlights how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relational experiences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shape long‑term emotional well-being, social confidence, and patterns of behaviour.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Young boy raising hand">
            <a:extLst>
              <a:ext uri="{FF2B5EF4-FFF2-40B4-BE49-F238E27FC236}">
                <a16:creationId xmlns:a16="http://schemas.microsoft.com/office/drawing/2014/main" id="{184546C5-7891-918F-2E47-F46D6B62FE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9284" y="2360188"/>
            <a:ext cx="2439688" cy="45064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38EB94-2026-0D40-39F7-DB7453AE69C4}"/>
              </a:ext>
            </a:extLst>
          </p:cNvPr>
          <p:cNvSpPr txBox="1"/>
          <p:nvPr/>
        </p:nvSpPr>
        <p:spPr>
          <a:xfrm>
            <a:off x="-9534808" y="3429000"/>
            <a:ext cx="9372030" cy="4530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Bowlby (1969) theory of human development is primarily 	concerned with the very early relationships of a child and 	how they shape their development.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It explains separation distress, clinginess, and withdrawal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There is substantial evidence from the studies of adult and child 	attachment by Ainsworth et al.(1978).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Bowlby’s Theory is highly relevant to early childhood practice.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80727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A986BB-ABAA-11F5-33CA-A284663E7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32585448-D244-2D1D-869C-70BE6460CC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4AEDDB2C-EBF3-3F4D-4471-A6D6E82BDF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E699C55-8E00-AEFE-7B2A-6D82C133E904}"/>
              </a:ext>
            </a:extLst>
          </p:cNvPr>
          <p:cNvSpPr txBox="1"/>
          <p:nvPr/>
        </p:nvSpPr>
        <p:spPr>
          <a:xfrm>
            <a:off x="203200" y="229341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144FF4A-15CC-20F8-6D9E-CC556EF0D2C5}"/>
              </a:ext>
            </a:extLst>
          </p:cNvPr>
          <p:cNvSpPr/>
          <p:nvPr/>
        </p:nvSpPr>
        <p:spPr>
          <a:xfrm>
            <a:off x="-10412781" y="2056025"/>
            <a:ext cx="9613387" cy="4065760"/>
          </a:xfrm>
          <a:prstGeom prst="roundRect">
            <a:avLst/>
          </a:prstGeom>
          <a:solidFill>
            <a:srgbClr val="C0000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AD1C6F3-B711-C877-E550-9D8BD153EA32}"/>
              </a:ext>
            </a:extLst>
          </p:cNvPr>
          <p:cNvSpPr/>
          <p:nvPr/>
        </p:nvSpPr>
        <p:spPr>
          <a:xfrm>
            <a:off x="267578" y="2056025"/>
            <a:ext cx="9613387" cy="4065760"/>
          </a:xfrm>
          <a:prstGeom prst="roundRect">
            <a:avLst/>
          </a:prstGeom>
          <a:solidFill>
            <a:srgbClr val="0070C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Young boy raising hand">
            <a:extLst>
              <a:ext uri="{FF2B5EF4-FFF2-40B4-BE49-F238E27FC236}">
                <a16:creationId xmlns:a16="http://schemas.microsoft.com/office/drawing/2014/main" id="{250B8F0D-0989-78BC-D3C5-EE9F3DFA78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3567" y="2360188"/>
            <a:ext cx="2439688" cy="45064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9549E3A-739E-93CB-A033-DBCEAAC35D28}"/>
              </a:ext>
            </a:extLst>
          </p:cNvPr>
          <p:cNvSpPr txBox="1"/>
          <p:nvPr/>
        </p:nvSpPr>
        <p:spPr>
          <a:xfrm>
            <a:off x="203200" y="-902584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CONCEPTS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540D89-B31C-6667-33B3-B838E5E20B8D}"/>
              </a:ext>
            </a:extLst>
          </p:cNvPr>
          <p:cNvSpPr txBox="1"/>
          <p:nvPr/>
        </p:nvSpPr>
        <p:spPr>
          <a:xfrm>
            <a:off x="203200" y="7249142"/>
            <a:ext cx="8948312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Proximity-seeking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Maternal sensitivity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(Ainsworth et al,. 1978)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(0–5 years) Attachment underpins emotional, social, and cognitive development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(Howe, 2011; Trevarthen &amp; Aitken, 2001)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Young boy with hand on face">
            <a:extLst>
              <a:ext uri="{FF2B5EF4-FFF2-40B4-BE49-F238E27FC236}">
                <a16:creationId xmlns:a16="http://schemas.microsoft.com/office/drawing/2014/main" id="{0C2A921F-4789-4719-73C6-C9676415D5C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6103" y="1129403"/>
            <a:ext cx="1764236" cy="577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53D4C7-F4CE-8E2D-51AA-57CAD8E45720}"/>
              </a:ext>
            </a:extLst>
          </p:cNvPr>
          <p:cNvSpPr txBox="1"/>
          <p:nvPr/>
        </p:nvSpPr>
        <p:spPr>
          <a:xfrm>
            <a:off x="-9951061" y="2199808"/>
            <a:ext cx="87274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children have an inbuilt biological system that motivates them to want to be near their parents in order to survive, to feel safe and to be protected.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use their carers as a safe base to return to when they have been out exploring and have become lost or upset.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carer acts as a haven of safety to return to and be comforted by.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is how a child views themselves, how they view other people and how they view future relationships. These are formulated from their early interactions with their carers.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7B5AC7-EE5D-EBF4-9DED-E1CC7409EA17}"/>
              </a:ext>
            </a:extLst>
          </p:cNvPr>
          <p:cNvSpPr txBox="1"/>
          <p:nvPr/>
        </p:nvSpPr>
        <p:spPr>
          <a:xfrm>
            <a:off x="587953" y="2507584"/>
            <a:ext cx="9074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primary attachment figure for a child is the mother, and the relationship that a child has with this figure has the greatest impact on the child’s emotional development.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Stable attachment is necessary for healthy development at a particular time in a child’s early years. So attachment theories provide a meaningful account of human emotional, social and behavioural development into adulthood.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Overall, the theory highlights how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relational experiences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shape long‑term emotional well-being, social confidence, and patterns of behaviour.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520211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7D28D0-BAA7-0EE7-7CFE-34513FB24C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F742581C-46D2-A47B-7493-DD468182FD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111553E4-C882-17B9-812A-2793667FD6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F0929A-405B-BE86-81C0-98C1CC30245F}"/>
              </a:ext>
            </a:extLst>
          </p:cNvPr>
          <p:cNvSpPr txBox="1"/>
          <p:nvPr/>
        </p:nvSpPr>
        <p:spPr>
          <a:xfrm>
            <a:off x="-5544454" y="229341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C85A479-F065-615E-599F-E57A1E297D08}"/>
              </a:ext>
            </a:extLst>
          </p:cNvPr>
          <p:cNvSpPr/>
          <p:nvPr/>
        </p:nvSpPr>
        <p:spPr>
          <a:xfrm>
            <a:off x="-23998139" y="2056025"/>
            <a:ext cx="9613387" cy="4065760"/>
          </a:xfrm>
          <a:prstGeom prst="roundRect">
            <a:avLst/>
          </a:prstGeom>
          <a:solidFill>
            <a:srgbClr val="C0000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3C5A553-44B5-60C7-1BD7-06ACC44B5601}"/>
              </a:ext>
            </a:extLst>
          </p:cNvPr>
          <p:cNvSpPr/>
          <p:nvPr/>
        </p:nvSpPr>
        <p:spPr>
          <a:xfrm>
            <a:off x="-13317780" y="2056025"/>
            <a:ext cx="9613387" cy="4065760"/>
          </a:xfrm>
          <a:prstGeom prst="roundRect">
            <a:avLst/>
          </a:prstGeom>
          <a:solidFill>
            <a:srgbClr val="0070C0">
              <a:alpha val="16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 descr="Young boy raising hand">
            <a:extLst>
              <a:ext uri="{FF2B5EF4-FFF2-40B4-BE49-F238E27FC236}">
                <a16:creationId xmlns:a16="http://schemas.microsoft.com/office/drawing/2014/main" id="{119A8A3E-5A19-DC65-AFC4-1EFF2D84D7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761791" y="2360188"/>
            <a:ext cx="2439688" cy="45064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EA5510-1F30-29AB-B013-89470A2D09AB}"/>
              </a:ext>
            </a:extLst>
          </p:cNvPr>
          <p:cNvSpPr txBox="1"/>
          <p:nvPr/>
        </p:nvSpPr>
        <p:spPr>
          <a:xfrm>
            <a:off x="169334" y="114622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CONCEPTS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047B4C-344B-62F9-31D0-9F3E177D0B9D}"/>
              </a:ext>
            </a:extLst>
          </p:cNvPr>
          <p:cNvSpPr txBox="1"/>
          <p:nvPr/>
        </p:nvSpPr>
        <p:spPr>
          <a:xfrm>
            <a:off x="237066" y="1407149"/>
            <a:ext cx="8948312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Proximity-seeking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Maternal sensitivity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(Ainsworth et al,. 1978)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(0–5 years) Attachment underpins emotional, social, and cognitive development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(Howe, 2011; Trevarthen &amp; Aitken, 2001)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Young boy with hand on face">
            <a:extLst>
              <a:ext uri="{FF2B5EF4-FFF2-40B4-BE49-F238E27FC236}">
                <a16:creationId xmlns:a16="http://schemas.microsoft.com/office/drawing/2014/main" id="{563355BF-D481-E5DB-5DD2-D0FBE75C0F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0687" y="1149414"/>
            <a:ext cx="1764236" cy="577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0FC590-B3AE-26E3-F90D-D5520E8A7CE8}"/>
              </a:ext>
            </a:extLst>
          </p:cNvPr>
          <p:cNvSpPr txBox="1"/>
          <p:nvPr/>
        </p:nvSpPr>
        <p:spPr>
          <a:xfrm>
            <a:off x="169334" y="-2117144"/>
            <a:ext cx="3781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APPLICATION TO ISAAC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7D38F2-7BE2-F5CA-5E89-E8A371F3AFC5}"/>
              </a:ext>
            </a:extLst>
          </p:cNvPr>
          <p:cNvSpPr txBox="1"/>
          <p:nvPr/>
        </p:nvSpPr>
        <p:spPr>
          <a:xfrm>
            <a:off x="-9636735" y="6924903"/>
            <a:ext cx="66202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Clinginess + separation distress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→ anxious‑ambivalent attachment (Ainsworth et al., 1978)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Withdrawal in play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→ insecure base; limited confidence to explore (Bowlby, 1988)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→ reduced attuned interaction due to maternal PND (Murray &amp; Cooper, 1997)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5AB501-C4E6-9A02-2745-377BF62245B1}"/>
              </a:ext>
            </a:extLst>
          </p:cNvPr>
          <p:cNvSpPr txBox="1"/>
          <p:nvPr/>
        </p:nvSpPr>
        <p:spPr>
          <a:xfrm>
            <a:off x="14165821" y="767105"/>
            <a:ext cx="48280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→ low social confidence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Sleep + regulation difficulties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→ early stress impacts brain development (Gerhardt, 2004)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Disrupted childcare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→ unstable internal working model (Howe, 2011)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398EE6A-7721-D3F0-44FA-1CD14514B7C1}"/>
              </a:ext>
            </a:extLst>
          </p:cNvPr>
          <p:cNvSpPr txBox="1"/>
          <p:nvPr/>
        </p:nvSpPr>
        <p:spPr>
          <a:xfrm>
            <a:off x="-23552801" y="2189094"/>
            <a:ext cx="872748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children have an inbuilt biological system that motivates them to want to be near their parents in order to survive, to feel safe and to be protected.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use their carers as a safe base to return to when they have been out exploring and have become lost or upset.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carer acts as a haven of safety to return to and be comforted by.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internal working model is how a child views themselves, how they view other people and how they view future relationships. These are formulated from their early interactions with their carers.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/>
          </a:p>
          <a:p>
            <a:endParaRPr lang="en-GB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449E6AC-7FC7-5AF8-1F6F-B48494F3EC4A}"/>
              </a:ext>
            </a:extLst>
          </p:cNvPr>
          <p:cNvSpPr txBox="1"/>
          <p:nvPr/>
        </p:nvSpPr>
        <p:spPr>
          <a:xfrm>
            <a:off x="-13013787" y="2496870"/>
            <a:ext cx="907416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primary attachment figure for a child is the mother, and the relationship that a child has with this figure has the greatest impact on the child’s emotional development.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Stable attachment is necessary for healthy development at a particular time in a child’s early years. So attachment theories provide a meaningful account of human emotional, social and behavioural development into adulthood.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Overall, the theory highlights how 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relational experiences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 shape long‑term emotional well-being, social confidence, and patterns of behaviour.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79887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EEE9FC-0C67-C959-CCA8-630441E701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071E966F-AA3F-8093-D59E-2016B838E5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EA8BC18A-9378-F3F7-FFD4-8056F53F46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BD89C1-049C-8E06-2D90-4742B888D6F9}"/>
              </a:ext>
            </a:extLst>
          </p:cNvPr>
          <p:cNvSpPr txBox="1"/>
          <p:nvPr/>
        </p:nvSpPr>
        <p:spPr>
          <a:xfrm>
            <a:off x="-5544454" y="229341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POINTS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1EC324-A2EA-39B4-F854-39688116C161}"/>
              </a:ext>
            </a:extLst>
          </p:cNvPr>
          <p:cNvSpPr txBox="1"/>
          <p:nvPr/>
        </p:nvSpPr>
        <p:spPr>
          <a:xfrm>
            <a:off x="169334" y="114622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CONCEPTS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4F98E1-6115-27C7-B96F-74AFF9F92B14}"/>
              </a:ext>
            </a:extLst>
          </p:cNvPr>
          <p:cNvSpPr txBox="1"/>
          <p:nvPr/>
        </p:nvSpPr>
        <p:spPr>
          <a:xfrm>
            <a:off x="237066" y="1407149"/>
            <a:ext cx="8948312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Proximity-seeking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Maternal sensitivity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(Ainsworth et al,. 1978)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(0–5 years) Attachment underpins emotional, social, and cognitive development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(Howe, 2011; Trevarthen &amp; Aitken, 2001)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Young boy with hand on face">
            <a:extLst>
              <a:ext uri="{FF2B5EF4-FFF2-40B4-BE49-F238E27FC236}">
                <a16:creationId xmlns:a16="http://schemas.microsoft.com/office/drawing/2014/main" id="{D544FD68-A368-1BE6-FD8C-0508721858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0687" y="1149414"/>
            <a:ext cx="1764236" cy="577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0F85C3-3E0F-11C5-6338-104F9E21C943}"/>
              </a:ext>
            </a:extLst>
          </p:cNvPr>
          <p:cNvSpPr txBox="1"/>
          <p:nvPr/>
        </p:nvSpPr>
        <p:spPr>
          <a:xfrm>
            <a:off x="169334" y="-2117144"/>
            <a:ext cx="3781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APPLICATION TO ISAAC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965B67-35A7-6CB0-A015-373EFD898987}"/>
              </a:ext>
            </a:extLst>
          </p:cNvPr>
          <p:cNvSpPr txBox="1"/>
          <p:nvPr/>
        </p:nvSpPr>
        <p:spPr>
          <a:xfrm>
            <a:off x="-6963796" y="6305197"/>
            <a:ext cx="66202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behaviour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seen in a child who is clingy and displays separation distress (Ainsworth et al., 1978).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Withdrawal in play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insecure base; limited confidence to explore (Bowlby, 1988)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This is due to reduced attuned interaction between the child and mother, as a result of her postnatal depression (Murray &amp; Cooper, 1997).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28BCCBC-B187-2058-CE41-12B932594614}"/>
              </a:ext>
            </a:extLst>
          </p:cNvPr>
          <p:cNvSpPr txBox="1"/>
          <p:nvPr/>
        </p:nvSpPr>
        <p:spPr>
          <a:xfrm>
            <a:off x="14549792" y="1411550"/>
            <a:ext cx="4828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low social confidence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Sleep problems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child’s regulation difficulties – an early sign of stress with potential to affect child’s brain development (Gerhardt, 2004).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the child has been disrupted → child’s internal working model is unstable (Howe, 2011).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16581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72AF5-79D4-43F4-0957-16097E42C5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6498B33A-BCF0-7845-5750-520ECE2611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E67E3EB8-A354-11DA-094C-EEABBFF5D1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A163357-198C-165D-4D4C-B0E260A7E399}"/>
              </a:ext>
            </a:extLst>
          </p:cNvPr>
          <p:cNvSpPr txBox="1"/>
          <p:nvPr/>
        </p:nvSpPr>
        <p:spPr>
          <a:xfrm>
            <a:off x="-4426112" y="114622"/>
            <a:ext cx="3781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KEY CONCEPTS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F52E7E-774B-F5C9-8DBE-90DFE2B46329}"/>
              </a:ext>
            </a:extLst>
          </p:cNvPr>
          <p:cNvSpPr txBox="1"/>
          <p:nvPr/>
        </p:nvSpPr>
        <p:spPr>
          <a:xfrm>
            <a:off x="12192000" y="-5124217"/>
            <a:ext cx="8948312" cy="5183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Proximity-seeking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Maternal sensitivity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(Ainsworth et al,. 1978)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Critical period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(0–5 years) Attachment underpins emotional, social, and cognitive development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  (Howe, 2011; Trevarthen &amp; Aitken, 2001)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Young boy with hand on face">
            <a:extLst>
              <a:ext uri="{FF2B5EF4-FFF2-40B4-BE49-F238E27FC236}">
                <a16:creationId xmlns:a16="http://schemas.microsoft.com/office/drawing/2014/main" id="{5FB854AD-BED3-03F1-03BA-C3F0AB8EC7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4322" y="1149414"/>
            <a:ext cx="1764236" cy="57754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670461-0E95-8311-B1EE-C49BD6A16E3F}"/>
              </a:ext>
            </a:extLst>
          </p:cNvPr>
          <p:cNvSpPr txBox="1"/>
          <p:nvPr/>
        </p:nvSpPr>
        <p:spPr>
          <a:xfrm>
            <a:off x="143042" y="120093"/>
            <a:ext cx="3781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APPLICATION TO ISAAC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86F23C-D1A8-DD06-81CA-104C9CFE26AA}"/>
              </a:ext>
            </a:extLst>
          </p:cNvPr>
          <p:cNvSpPr txBox="1"/>
          <p:nvPr/>
        </p:nvSpPr>
        <p:spPr>
          <a:xfrm>
            <a:off x="143042" y="1951269"/>
            <a:ext cx="66202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behaviour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seen in a child who is clingy and displays separation distress (Ainsworth et al., 1978).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Withdrawal in play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insecure base; limited confidence to explore (Bowlby, 1988)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This is due to reduced attuned interaction between the child and mother, as a result of her postnatal depression (Murray &amp; Cooper, 1997).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507C99-D117-31ED-8F8F-55FC0B597FC5}"/>
              </a:ext>
            </a:extLst>
          </p:cNvPr>
          <p:cNvSpPr txBox="1"/>
          <p:nvPr/>
        </p:nvSpPr>
        <p:spPr>
          <a:xfrm>
            <a:off x="6906340" y="1411550"/>
            <a:ext cx="4828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low social confidence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Sleep problems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child’s regulation difficulties – an early sign of stress with potential to affect child’s brain development (Gerhardt, 2004).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the child has been disrupted → child’s internal working model is unstable (Howe, 2011).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F76B4BE-1CB0-393A-0E57-C15356985FE4}"/>
              </a:ext>
            </a:extLst>
          </p:cNvPr>
          <p:cNvSpPr txBox="1"/>
          <p:nvPr/>
        </p:nvSpPr>
        <p:spPr>
          <a:xfrm>
            <a:off x="126999" y="-3058880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7198CB9-DFE5-E9DE-EDBB-EB3F6DDCCA77}"/>
              </a:ext>
            </a:extLst>
          </p:cNvPr>
          <p:cNvSpPr/>
          <p:nvPr/>
        </p:nvSpPr>
        <p:spPr>
          <a:xfrm>
            <a:off x="20855253" y="1787627"/>
            <a:ext cx="4444409" cy="3443136"/>
          </a:xfrm>
          <a:prstGeom prst="roundRect">
            <a:avLst/>
          </a:prstGeom>
          <a:solidFill>
            <a:srgbClr val="00B0F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068D96B-4EAE-6012-FE9A-8E023D827922}"/>
              </a:ext>
            </a:extLst>
          </p:cNvPr>
          <p:cNvSpPr/>
          <p:nvPr/>
        </p:nvSpPr>
        <p:spPr>
          <a:xfrm>
            <a:off x="26192793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98BA5C3-CB19-DFD0-421F-0488EB64EF79}"/>
              </a:ext>
            </a:extLst>
          </p:cNvPr>
          <p:cNvSpPr/>
          <p:nvPr/>
        </p:nvSpPr>
        <p:spPr>
          <a:xfrm>
            <a:off x="31530333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CC5C3B-14ED-5910-38E5-E03A0F8E8169}"/>
              </a:ext>
            </a:extLst>
          </p:cNvPr>
          <p:cNvSpPr txBox="1"/>
          <p:nvPr/>
        </p:nvSpPr>
        <p:spPr>
          <a:xfrm>
            <a:off x="26677637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B6145A7-1D33-77B2-239B-A485FA17B558}"/>
              </a:ext>
            </a:extLst>
          </p:cNvPr>
          <p:cNvSpPr txBox="1"/>
          <p:nvPr/>
        </p:nvSpPr>
        <p:spPr>
          <a:xfrm>
            <a:off x="21340097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&amp;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BC154F3-880C-60DB-AD9F-EE211A9D50A6}"/>
              </a:ext>
            </a:extLst>
          </p:cNvPr>
          <p:cNvGrpSpPr/>
          <p:nvPr/>
        </p:nvGrpSpPr>
        <p:grpSpPr>
          <a:xfrm>
            <a:off x="15517713" y="1784411"/>
            <a:ext cx="4444409" cy="5712942"/>
            <a:chOff x="15517713" y="1784411"/>
            <a:chExt cx="4444409" cy="5712942"/>
          </a:xfrm>
        </p:grpSpPr>
        <p:pic>
          <p:nvPicPr>
            <p:cNvPr id="20" name="Picture 19" descr="Young boy holding sign">
              <a:extLst>
                <a:ext uri="{FF2B5EF4-FFF2-40B4-BE49-F238E27FC236}">
                  <a16:creationId xmlns:a16="http://schemas.microsoft.com/office/drawing/2014/main" id="{E4D83965-5EEF-FC67-194E-9760EC07114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17080690" y="5197051"/>
              <a:ext cx="1309631" cy="2300302"/>
            </a:xfrm>
            <a:prstGeom prst="rect">
              <a:avLst/>
            </a:prstGeom>
          </p:spPr>
        </p:pic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9608FABD-4E39-B4D3-A1E4-F6F4C3D7959E}"/>
                </a:ext>
              </a:extLst>
            </p:cNvPr>
            <p:cNvSpPr/>
            <p:nvPr/>
          </p:nvSpPr>
          <p:spPr>
            <a:xfrm>
              <a:off x="15517713" y="1784411"/>
              <a:ext cx="4444409" cy="3415854"/>
            </a:xfrm>
            <a:prstGeom prst="roundRect">
              <a:avLst/>
            </a:prstGeom>
            <a:solidFill>
              <a:srgbClr val="FF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E6F48D0-8BA3-9902-7FD0-43330260FD18}"/>
                </a:ext>
              </a:extLst>
            </p:cNvPr>
            <p:cNvSpPr txBox="1"/>
            <p:nvPr/>
          </p:nvSpPr>
          <p:spPr>
            <a:xfrm>
              <a:off x="16002558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06CF4773-16E4-96FF-6F6A-1E1220B2F32F}"/>
              </a:ext>
            </a:extLst>
          </p:cNvPr>
          <p:cNvSpPr txBox="1"/>
          <p:nvPr/>
        </p:nvSpPr>
        <p:spPr>
          <a:xfrm>
            <a:off x="32015177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SALT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21" name="Picture 20" descr="Young boy holding sign">
            <a:extLst>
              <a:ext uri="{FF2B5EF4-FFF2-40B4-BE49-F238E27FC236}">
                <a16:creationId xmlns:a16="http://schemas.microsoft.com/office/drawing/2014/main" id="{F834C075-E6B3-CD14-20CA-002EEBE707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22422641" y="5197051"/>
            <a:ext cx="1309631" cy="2300302"/>
          </a:xfrm>
          <a:prstGeom prst="rect">
            <a:avLst/>
          </a:prstGeom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FBAE4148-910B-D390-3371-82553E7338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27757977" y="5197051"/>
            <a:ext cx="1309631" cy="2300302"/>
          </a:xfrm>
          <a:prstGeom prst="rect">
            <a:avLst/>
          </a:prstGeom>
        </p:spPr>
      </p:pic>
      <p:pic>
        <p:nvPicPr>
          <p:cNvPr id="25" name="Picture 24" descr="Young boy holding sign">
            <a:extLst>
              <a:ext uri="{FF2B5EF4-FFF2-40B4-BE49-F238E27FC236}">
                <a16:creationId xmlns:a16="http://schemas.microsoft.com/office/drawing/2014/main" id="{EB1726CA-5C6F-B862-D263-2940054F67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33099928" y="5197051"/>
            <a:ext cx="1309631" cy="2300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41800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00FDE8-F2AC-942D-8090-BDF6A86071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47931E70-6A5B-AFD4-D342-132FCFC5B3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Young boy holding sign">
            <a:extLst>
              <a:ext uri="{FF2B5EF4-FFF2-40B4-BE49-F238E27FC236}">
                <a16:creationId xmlns:a16="http://schemas.microsoft.com/office/drawing/2014/main" id="{DE5A65D8-B9B7-67C8-57D5-91B6F54B0A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17925827" y="5197051"/>
            <a:ext cx="1309631" cy="2300302"/>
          </a:xfrm>
          <a:prstGeom prst="rect">
            <a:avLst/>
          </a:prstGeom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C1907A2B-88C1-501E-9A6B-AE3EC9B2C7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12583876" y="5197051"/>
            <a:ext cx="1309631" cy="2300302"/>
          </a:xfrm>
          <a:prstGeom prst="rect">
            <a:avLst/>
          </a:prstGeom>
        </p:spPr>
      </p:pic>
      <p:pic>
        <p:nvPicPr>
          <p:cNvPr id="21" name="Picture 20" descr="Young boy holding sign">
            <a:extLst>
              <a:ext uri="{FF2B5EF4-FFF2-40B4-BE49-F238E27FC236}">
                <a16:creationId xmlns:a16="http://schemas.microsoft.com/office/drawing/2014/main" id="{D8306742-6BB1-25C4-300E-2028F4B850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7248540" y="5197051"/>
            <a:ext cx="1309631" cy="2300302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04D2F067-FD5B-D0E5-CE3C-52579C523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7954D9-45CA-40E8-A03C-0FFE3F620169}"/>
              </a:ext>
            </a:extLst>
          </p:cNvPr>
          <p:cNvSpPr txBox="1"/>
          <p:nvPr/>
        </p:nvSpPr>
        <p:spPr>
          <a:xfrm>
            <a:off x="-5800558" y="120093"/>
            <a:ext cx="3781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APPLICATION TO ISAAC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1E7529-8361-3171-A695-28190D447C2D}"/>
              </a:ext>
            </a:extLst>
          </p:cNvPr>
          <p:cNvSpPr txBox="1"/>
          <p:nvPr/>
        </p:nvSpPr>
        <p:spPr>
          <a:xfrm>
            <a:off x="143042" y="134112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93C8AF0-C723-F165-AF0B-CA5CEF2C3843}"/>
              </a:ext>
            </a:extLst>
          </p:cNvPr>
          <p:cNvSpPr/>
          <p:nvPr/>
        </p:nvSpPr>
        <p:spPr>
          <a:xfrm>
            <a:off x="5681152" y="1787627"/>
            <a:ext cx="4444409" cy="3443136"/>
          </a:xfrm>
          <a:prstGeom prst="round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D13FDC8-23EA-DF53-21B4-2CC2972DFC00}"/>
              </a:ext>
            </a:extLst>
          </p:cNvPr>
          <p:cNvSpPr/>
          <p:nvPr/>
        </p:nvSpPr>
        <p:spPr>
          <a:xfrm>
            <a:off x="11018692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8626B45-B17F-4E4D-C7DF-C54918E8A485}"/>
              </a:ext>
            </a:extLst>
          </p:cNvPr>
          <p:cNvSpPr/>
          <p:nvPr/>
        </p:nvSpPr>
        <p:spPr>
          <a:xfrm>
            <a:off x="16356232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7A0B2C-3814-C1A0-7EDA-F0D06C6A1505}"/>
              </a:ext>
            </a:extLst>
          </p:cNvPr>
          <p:cNvSpPr txBox="1"/>
          <p:nvPr/>
        </p:nvSpPr>
        <p:spPr>
          <a:xfrm>
            <a:off x="11503536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916B46-48A1-E67A-A05E-8EDF39DEB8AC}"/>
              </a:ext>
            </a:extLst>
          </p:cNvPr>
          <p:cNvSpPr txBox="1"/>
          <p:nvPr/>
        </p:nvSpPr>
        <p:spPr>
          <a:xfrm>
            <a:off x="6165996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&amp;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ACD6B25-4980-AE42-41E9-4D5AC6008512}"/>
              </a:ext>
            </a:extLst>
          </p:cNvPr>
          <p:cNvGrpSpPr/>
          <p:nvPr/>
        </p:nvGrpSpPr>
        <p:grpSpPr>
          <a:xfrm>
            <a:off x="343612" y="1784411"/>
            <a:ext cx="4444409" cy="5712942"/>
            <a:chOff x="343612" y="1784411"/>
            <a:chExt cx="4444409" cy="5712942"/>
          </a:xfrm>
        </p:grpSpPr>
        <p:pic>
          <p:nvPicPr>
            <p:cNvPr id="20" name="Picture 19" descr="Young boy holding sign">
              <a:extLst>
                <a:ext uri="{FF2B5EF4-FFF2-40B4-BE49-F238E27FC236}">
                  <a16:creationId xmlns:a16="http://schemas.microsoft.com/office/drawing/2014/main" id="{E5C59CDB-5175-5DC5-87A3-8BB8CB30C15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1906589" y="5197051"/>
              <a:ext cx="1309631" cy="2300302"/>
            </a:xfrm>
            <a:prstGeom prst="rect">
              <a:avLst/>
            </a:prstGeom>
          </p:spPr>
        </p:pic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64E13985-DADC-89F8-1C68-F3A56AB26AE9}"/>
                </a:ext>
              </a:extLst>
            </p:cNvPr>
            <p:cNvSpPr/>
            <p:nvPr/>
          </p:nvSpPr>
          <p:spPr>
            <a:xfrm>
              <a:off x="343612" y="1784411"/>
              <a:ext cx="4444409" cy="3415854"/>
            </a:xfrm>
            <a:prstGeom prst="roundRect">
              <a:avLst/>
            </a:prstGeom>
            <a:solidFill>
              <a:srgbClr val="C0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85CB066-02A5-A2B3-4295-FDEDABCF4950}"/>
                </a:ext>
              </a:extLst>
            </p:cNvPr>
            <p:cNvSpPr txBox="1"/>
            <p:nvPr/>
          </p:nvSpPr>
          <p:spPr>
            <a:xfrm>
              <a:off x="828457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745DAA23-505B-726B-3AD6-8406E1D7D488}"/>
              </a:ext>
            </a:extLst>
          </p:cNvPr>
          <p:cNvSpPr txBox="1"/>
          <p:nvPr/>
        </p:nvSpPr>
        <p:spPr>
          <a:xfrm>
            <a:off x="16841076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 And Listen Thoughtfully (SALT)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21ACE9C7-A59A-348F-196C-2BF4162610C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7293351"/>
            <a:ext cx="1594697" cy="507358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DEF99442-869B-D5CB-0056-F29FFE8B28EE}"/>
              </a:ext>
            </a:extLst>
          </p:cNvPr>
          <p:cNvSpPr txBox="1"/>
          <p:nvPr/>
        </p:nvSpPr>
        <p:spPr>
          <a:xfrm>
            <a:off x="-5945030" y="7293351"/>
            <a:ext cx="66202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Anxious-ambivalent attachment behaviour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seen in a child who is clingy and displays separation distress (Ainsworth et al., 1978).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Withdrawal in play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insecure base; limited confidence to explore (Bowlby, 1988)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This is due to reduced attuned interaction between the child and mother, as a result of her postnatal depression (Murray &amp; Cooper, 1997).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DE368C7-7060-3D21-6BA1-331CEADA531A}"/>
              </a:ext>
            </a:extLst>
          </p:cNvPr>
          <p:cNvSpPr txBox="1"/>
          <p:nvPr/>
        </p:nvSpPr>
        <p:spPr>
          <a:xfrm>
            <a:off x="13869852" y="-3254231"/>
            <a:ext cx="4828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Difficulty joining groups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→ low social confidence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Sleep problems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child’s regulation difficulties – an early sign of stress with potential to affect child’s brain development (Gerhardt, 2004).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the child has been disrupted → child’s internal working model is unstable (Howe, 2011).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7909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57996-A01A-459D-BC11-5531A98E8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FD8FB93F-CC22-C868-9E64-C56AA3F1B0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 descr="Young boy holding sign">
            <a:extLst>
              <a:ext uri="{FF2B5EF4-FFF2-40B4-BE49-F238E27FC236}">
                <a16:creationId xmlns:a16="http://schemas.microsoft.com/office/drawing/2014/main" id="{153CC913-4310-4CA8-1021-B11697C71C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7279609" y="5197051"/>
            <a:ext cx="1309631" cy="2300302"/>
          </a:xfrm>
          <a:prstGeom prst="rect">
            <a:avLst/>
          </a:prstGeom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ECF7667F-86ED-289A-CC74-A5CC88F9C3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1937658" y="5197051"/>
            <a:ext cx="1309631" cy="2300302"/>
          </a:xfrm>
          <a:prstGeom prst="rect">
            <a:avLst/>
          </a:prstGeom>
        </p:spPr>
      </p:pic>
      <p:pic>
        <p:nvPicPr>
          <p:cNvPr id="21" name="Picture 20" descr="Young boy holding sign">
            <a:extLst>
              <a:ext uri="{FF2B5EF4-FFF2-40B4-BE49-F238E27FC236}">
                <a16:creationId xmlns:a16="http://schemas.microsoft.com/office/drawing/2014/main" id="{33843ACD-267C-A97A-2A36-DE0D810AA7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3397678" y="5197051"/>
            <a:ext cx="1309631" cy="2300302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C0C1C4ED-5CFB-E5B1-D56E-3D5BA5369C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ED302F-8CDA-87ED-F1E9-54A8E8996301}"/>
              </a:ext>
            </a:extLst>
          </p:cNvPr>
          <p:cNvSpPr txBox="1"/>
          <p:nvPr/>
        </p:nvSpPr>
        <p:spPr>
          <a:xfrm>
            <a:off x="143042" y="134112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2356AF1-69C6-F00F-5DA2-AF71784F1A1B}"/>
              </a:ext>
            </a:extLst>
          </p:cNvPr>
          <p:cNvSpPr/>
          <p:nvPr/>
        </p:nvSpPr>
        <p:spPr>
          <a:xfrm>
            <a:off x="-4965066" y="1787627"/>
            <a:ext cx="4444409" cy="3443136"/>
          </a:xfrm>
          <a:prstGeom prst="round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A925ED4-DEF0-52B4-54FC-2558E3F88E4A}"/>
              </a:ext>
            </a:extLst>
          </p:cNvPr>
          <p:cNvSpPr/>
          <p:nvPr/>
        </p:nvSpPr>
        <p:spPr>
          <a:xfrm>
            <a:off x="372474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AEBF66D-FEE1-F902-8BFF-5CEA5CD0097A}"/>
              </a:ext>
            </a:extLst>
          </p:cNvPr>
          <p:cNvSpPr/>
          <p:nvPr/>
        </p:nvSpPr>
        <p:spPr>
          <a:xfrm>
            <a:off x="5710014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530949-B3F4-83A3-0C60-A6873D9DA87B}"/>
              </a:ext>
            </a:extLst>
          </p:cNvPr>
          <p:cNvSpPr txBox="1"/>
          <p:nvPr/>
        </p:nvSpPr>
        <p:spPr>
          <a:xfrm>
            <a:off x="857318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39075B5-B446-988C-DC3E-D233B2F67232}"/>
              </a:ext>
            </a:extLst>
          </p:cNvPr>
          <p:cNvSpPr txBox="1"/>
          <p:nvPr/>
        </p:nvSpPr>
        <p:spPr>
          <a:xfrm>
            <a:off x="-4480222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&amp;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9C706BB-3400-D72B-A2E3-D8E46E375750}"/>
              </a:ext>
            </a:extLst>
          </p:cNvPr>
          <p:cNvGrpSpPr/>
          <p:nvPr/>
        </p:nvGrpSpPr>
        <p:grpSpPr>
          <a:xfrm>
            <a:off x="-10302606" y="1784411"/>
            <a:ext cx="4444409" cy="5712942"/>
            <a:chOff x="-10302606" y="1784411"/>
            <a:chExt cx="4444409" cy="5712942"/>
          </a:xfrm>
        </p:grpSpPr>
        <p:pic>
          <p:nvPicPr>
            <p:cNvPr id="20" name="Picture 19" descr="Young boy holding sign">
              <a:extLst>
                <a:ext uri="{FF2B5EF4-FFF2-40B4-BE49-F238E27FC236}">
                  <a16:creationId xmlns:a16="http://schemas.microsoft.com/office/drawing/2014/main" id="{2547F3BC-7C48-3F6C-A6F0-EEAC7A1D79A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-8739629" y="5197051"/>
              <a:ext cx="1309631" cy="2300302"/>
            </a:xfrm>
            <a:prstGeom prst="rect">
              <a:avLst/>
            </a:prstGeom>
          </p:spPr>
        </p:pic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053967A8-9FDD-DB89-7EA0-09A5C80D3639}"/>
                </a:ext>
              </a:extLst>
            </p:cNvPr>
            <p:cNvSpPr/>
            <p:nvPr/>
          </p:nvSpPr>
          <p:spPr>
            <a:xfrm>
              <a:off x="-10302606" y="1784411"/>
              <a:ext cx="4444409" cy="3415854"/>
            </a:xfrm>
            <a:prstGeom prst="roundRect">
              <a:avLst/>
            </a:prstGeom>
            <a:solidFill>
              <a:srgbClr val="C0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85C1CE5-B307-3090-CCCC-D9C6DA1B4C29}"/>
                </a:ext>
              </a:extLst>
            </p:cNvPr>
            <p:cNvSpPr txBox="1"/>
            <p:nvPr/>
          </p:nvSpPr>
          <p:spPr>
            <a:xfrm>
              <a:off x="-9817761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0CFFBA9-CC63-3057-3903-179B4CF5CA59}"/>
              </a:ext>
            </a:extLst>
          </p:cNvPr>
          <p:cNvSpPr txBox="1"/>
          <p:nvPr/>
        </p:nvSpPr>
        <p:spPr>
          <a:xfrm>
            <a:off x="6194858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 And Listen Thoughtfully (SALT)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559156E8-3A3E-A3DB-E169-5780BDDBCB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1822629"/>
            <a:ext cx="1594697" cy="50735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59E036-BAA9-F312-81B3-151E6075A32B}"/>
              </a:ext>
            </a:extLst>
          </p:cNvPr>
          <p:cNvSpPr txBox="1"/>
          <p:nvPr/>
        </p:nvSpPr>
        <p:spPr>
          <a:xfrm>
            <a:off x="143041" y="-1835851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SPEAKING IMPACT -</a:t>
            </a:r>
          </a:p>
          <a:p>
            <a:r>
              <a:rPr lang="en-GB" sz="4500" dirty="0">
                <a:latin typeface="Impact" panose="020B0806030902050204" pitchFamily="34" charset="0"/>
              </a:rPr>
              <a:t>NATURE + NURTURE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BB6209-47F7-8E12-00E6-E2CC9F3FBD2C}"/>
              </a:ext>
            </a:extLst>
          </p:cNvPr>
          <p:cNvSpPr txBox="1"/>
          <p:nvPr/>
        </p:nvSpPr>
        <p:spPr>
          <a:xfrm>
            <a:off x="468273" y="7575047"/>
            <a:ext cx="5996697" cy="2424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Slow-to-warm temperament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Stress-sensitive early brain development (Gerhardt, 2004)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8A86E56-1E59-9300-93C3-50E1657784BF}"/>
              </a:ext>
            </a:extLst>
          </p:cNvPr>
          <p:cNvSpPr txBox="1"/>
          <p:nvPr/>
        </p:nvSpPr>
        <p:spPr>
          <a:xfrm>
            <a:off x="12712657" y="6543006"/>
            <a:ext cx="599669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PND leads to low empathy and low awareness (Murray &amp; Cooper, 1997)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Disrupted routines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+ transitions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delays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Transactional model: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shaped by continuous interaction (Sameroff, 2010)</a:t>
            </a:r>
          </a:p>
        </p:txBody>
      </p:sp>
      <p:pic>
        <p:nvPicPr>
          <p:cNvPr id="22" name="Picture 21" descr="Young boy with hand on waist">
            <a:extLst>
              <a:ext uri="{FF2B5EF4-FFF2-40B4-BE49-F238E27FC236}">
                <a16:creationId xmlns:a16="http://schemas.microsoft.com/office/drawing/2014/main" id="{B5685E96-F473-F970-D3B9-C29E8643B5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6824" y="4433490"/>
            <a:ext cx="862154" cy="2424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6515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361AE4-C6C7-DBCD-618B-C9BB473B1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6F54F563-B2F4-DB3C-36BE-1D3D284ECD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Young boy holding sign">
            <a:extLst>
              <a:ext uri="{FF2B5EF4-FFF2-40B4-BE49-F238E27FC236}">
                <a16:creationId xmlns:a16="http://schemas.microsoft.com/office/drawing/2014/main" id="{357A1899-3B83-4C78-7658-EE5456F31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8913222" y="5197051"/>
            <a:ext cx="1309631" cy="2300302"/>
          </a:xfrm>
          <a:prstGeom prst="rect">
            <a:avLst/>
          </a:prstGeom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316269C0-AD76-C2F5-C64F-F2FD7D0CF2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EC388B6-69A0-E21D-B900-BDEE3E102A7A}"/>
              </a:ext>
            </a:extLst>
          </p:cNvPr>
          <p:cNvSpPr txBox="1"/>
          <p:nvPr/>
        </p:nvSpPr>
        <p:spPr>
          <a:xfrm>
            <a:off x="-5544870" y="167101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SUPPORT PLAN</a:t>
            </a:r>
          </a:p>
          <a:p>
            <a:r>
              <a:rPr lang="en-GB" sz="4500" dirty="0">
                <a:latin typeface="Impact" panose="020B0806030902050204" pitchFamily="34" charset="0"/>
              </a:rPr>
              <a:t>(THEORY-INFORMED)</a:t>
            </a:r>
            <a:endParaRPr lang="en-GB" sz="2800" dirty="0">
              <a:latin typeface="Impact" panose="020B080603090205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199D234-D3A3-D4A7-1BB1-21F863CDAFBE}"/>
              </a:ext>
            </a:extLst>
          </p:cNvPr>
          <p:cNvSpPr/>
          <p:nvPr/>
        </p:nvSpPr>
        <p:spPr>
          <a:xfrm>
            <a:off x="-10478406" y="1787625"/>
            <a:ext cx="4444409" cy="3443137"/>
          </a:xfrm>
          <a:prstGeom prst="roundRect">
            <a:avLst/>
          </a:prstGeom>
          <a:solidFill>
            <a:schemeClr val="accent6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1B305E2-FE0B-D571-277C-0900FA8DCB4A}"/>
              </a:ext>
            </a:extLst>
          </p:cNvPr>
          <p:cNvSpPr/>
          <p:nvPr/>
        </p:nvSpPr>
        <p:spPr>
          <a:xfrm>
            <a:off x="-5140866" y="1784411"/>
            <a:ext cx="4444409" cy="3443137"/>
          </a:xfrm>
          <a:prstGeom prst="roundRect">
            <a:avLst/>
          </a:prstGeom>
          <a:solidFill>
            <a:schemeClr val="accent2">
              <a:lumMod val="7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262D45-1F49-4FBB-237C-AF1421494C70}"/>
              </a:ext>
            </a:extLst>
          </p:cNvPr>
          <p:cNvSpPr txBox="1"/>
          <p:nvPr/>
        </p:nvSpPr>
        <p:spPr>
          <a:xfrm>
            <a:off x="-9993562" y="2222976"/>
            <a:ext cx="3474720" cy="2257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Parent support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response interaction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 parental confidence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mental wellbeing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Classes for mothers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B4FC2B-C1E2-BD1B-9F13-86C645768C31}"/>
              </a:ext>
            </a:extLst>
          </p:cNvPr>
          <p:cNvSpPr txBox="1"/>
          <p:nvPr/>
        </p:nvSpPr>
        <p:spPr>
          <a:xfrm>
            <a:off x="-4656022" y="2222976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Multi-agency collaboration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Stop And Listen Thoughtfully (SALT)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support worker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GPs</a:t>
            </a:r>
          </a:p>
        </p:txBody>
      </p:sp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BC0E3FC8-0534-333A-05F4-7B8D8DC093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-5383970"/>
            <a:ext cx="1594697" cy="50735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B5D9E6-163B-D237-CA64-22A98620D98C}"/>
              </a:ext>
            </a:extLst>
          </p:cNvPr>
          <p:cNvSpPr txBox="1"/>
          <p:nvPr/>
        </p:nvSpPr>
        <p:spPr>
          <a:xfrm>
            <a:off x="143041" y="114869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SPEAKING IMPACT -</a:t>
            </a:r>
          </a:p>
          <a:p>
            <a:r>
              <a:rPr lang="en-GB" sz="4500" dirty="0">
                <a:latin typeface="Impact" panose="020B0806030902050204" pitchFamily="34" charset="0"/>
              </a:rPr>
              <a:t>NATURE + NURTURE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6D464B-DABF-135F-85F1-8E30CABEDCAF}"/>
              </a:ext>
            </a:extLst>
          </p:cNvPr>
          <p:cNvSpPr txBox="1"/>
          <p:nvPr/>
        </p:nvSpPr>
        <p:spPr>
          <a:xfrm>
            <a:off x="343404" y="1822629"/>
            <a:ext cx="5996697" cy="2424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Slow-to-warm temperament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Stress-sensitive early brain development (Gerhardt, 2004)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FE3446-1E74-ECC6-B71E-E2B6ED718603}"/>
              </a:ext>
            </a:extLst>
          </p:cNvPr>
          <p:cNvSpPr txBox="1"/>
          <p:nvPr/>
        </p:nvSpPr>
        <p:spPr>
          <a:xfrm>
            <a:off x="5851899" y="1822629"/>
            <a:ext cx="599669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PND leads to low empathy and low awareness (Murray &amp; Cooper, 1997)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Disrupted routines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+ transitions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delays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Transactional model: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shaped by continuous interaction (Sameroff, 2010)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E71C9C3-0E40-56DB-D23A-4F7B93BE80AE}"/>
              </a:ext>
            </a:extLst>
          </p:cNvPr>
          <p:cNvSpPr txBox="1"/>
          <p:nvPr/>
        </p:nvSpPr>
        <p:spPr>
          <a:xfrm>
            <a:off x="143040" y="-1683698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CRITICAL EVALUATION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3AE8BF9-53F4-B478-F2E0-27096A62B4D8}"/>
              </a:ext>
            </a:extLst>
          </p:cNvPr>
          <p:cNvSpPr/>
          <p:nvPr/>
        </p:nvSpPr>
        <p:spPr>
          <a:xfrm>
            <a:off x="6590176" y="-5383970"/>
            <a:ext cx="5033141" cy="4879769"/>
          </a:xfrm>
          <a:prstGeom prst="roundRect">
            <a:avLst/>
          </a:prstGeom>
          <a:solidFill>
            <a:srgbClr val="FF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C81C6CC-9E21-E5DA-5C29-FEF6A33BC3C9}"/>
              </a:ext>
            </a:extLst>
          </p:cNvPr>
          <p:cNvSpPr txBox="1"/>
          <p:nvPr/>
        </p:nvSpPr>
        <p:spPr>
          <a:xfrm>
            <a:off x="7015019" y="-5021578"/>
            <a:ext cx="41834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bias (Howe 2011)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Overemphasis on mother-child pair 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fully explain language or cognition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Underestimates resilience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3DD8789-6E8E-00A5-554A-D879EA550AC1}"/>
              </a:ext>
            </a:extLst>
          </p:cNvPr>
          <p:cNvSpPr/>
          <p:nvPr/>
        </p:nvSpPr>
        <p:spPr>
          <a:xfrm>
            <a:off x="547044" y="7168381"/>
            <a:ext cx="5033141" cy="4879770"/>
          </a:xfrm>
          <a:prstGeom prst="roundRect">
            <a:avLst/>
          </a:prstGeom>
          <a:solidFill>
            <a:srgbClr val="00B05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47CAC49-3600-C408-7ADD-15AB533F9FDE}"/>
              </a:ext>
            </a:extLst>
          </p:cNvPr>
          <p:cNvSpPr txBox="1"/>
          <p:nvPr/>
        </p:nvSpPr>
        <p:spPr>
          <a:xfrm>
            <a:off x="867945" y="7574742"/>
            <a:ext cx="45789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evidence base (Bowlby, 1969)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 relevance to early years practice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Explains emotional + social development</a:t>
            </a:r>
          </a:p>
        </p:txBody>
      </p:sp>
      <p:pic>
        <p:nvPicPr>
          <p:cNvPr id="34" name="Picture 33" descr="Young boy holding sign">
            <a:extLst>
              <a:ext uri="{FF2B5EF4-FFF2-40B4-BE49-F238E27FC236}">
                <a16:creationId xmlns:a16="http://schemas.microsoft.com/office/drawing/2014/main" id="{5387D798-7BEB-C6E4-4FD8-1F504B57FB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3569519" y="5227548"/>
            <a:ext cx="1309631" cy="2300302"/>
          </a:xfrm>
          <a:prstGeom prst="rect">
            <a:avLst/>
          </a:prstGeom>
        </p:spPr>
      </p:pic>
      <p:pic>
        <p:nvPicPr>
          <p:cNvPr id="36" name="Picture 35" descr="Young boy holding sign">
            <a:extLst>
              <a:ext uri="{FF2B5EF4-FFF2-40B4-BE49-F238E27FC236}">
                <a16:creationId xmlns:a16="http://schemas.microsoft.com/office/drawing/2014/main" id="{9F97C4A1-35CE-DF33-34B2-CAB67021C5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3583655" y="5192992"/>
            <a:ext cx="1309631" cy="2300302"/>
          </a:xfrm>
          <a:prstGeom prst="rect">
            <a:avLst/>
          </a:prstGeom>
        </p:spPr>
      </p:pic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E2952F40-4903-5E7A-055B-66BC7B39E093}"/>
              </a:ext>
            </a:extLst>
          </p:cNvPr>
          <p:cNvSpPr/>
          <p:nvPr/>
        </p:nvSpPr>
        <p:spPr>
          <a:xfrm>
            <a:off x="-5826980" y="-5380754"/>
            <a:ext cx="4444409" cy="3443136"/>
          </a:xfrm>
          <a:prstGeom prst="round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F6D4E5A-D431-23B6-838A-FADBF1653CDE}"/>
              </a:ext>
            </a:extLst>
          </p:cNvPr>
          <p:cNvSpPr txBox="1"/>
          <p:nvPr/>
        </p:nvSpPr>
        <p:spPr>
          <a:xfrm>
            <a:off x="-5342136" y="-4945405"/>
            <a:ext cx="3474720" cy="2395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Language-rich environment</a:t>
            </a:r>
          </a:p>
          <a:p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Modelling + commenting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Small-group supported play</a:t>
            </a:r>
          </a:p>
          <a:p>
            <a:pPr marL="285750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Shared attention activities (Murray &amp; Cooper, 1997)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Make a same age group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91D9705-D12F-9A2E-0BA4-53DEFA089DA6}"/>
              </a:ext>
            </a:extLst>
          </p:cNvPr>
          <p:cNvGrpSpPr/>
          <p:nvPr/>
        </p:nvGrpSpPr>
        <p:grpSpPr>
          <a:xfrm>
            <a:off x="-11164520" y="-5383970"/>
            <a:ext cx="4444409" cy="5712942"/>
            <a:chOff x="-10302606" y="1784411"/>
            <a:chExt cx="4444409" cy="5712942"/>
          </a:xfrm>
        </p:grpSpPr>
        <p:pic>
          <p:nvPicPr>
            <p:cNvPr id="40" name="Picture 39" descr="Young boy holding sign">
              <a:extLst>
                <a:ext uri="{FF2B5EF4-FFF2-40B4-BE49-F238E27FC236}">
                  <a16:creationId xmlns:a16="http://schemas.microsoft.com/office/drawing/2014/main" id="{91A22BC8-3D00-F7B0-E0F8-627EEE646CF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7945" b="-27945"/>
            <a:stretch>
              <a:fillRect/>
            </a:stretch>
          </p:blipFill>
          <p:spPr>
            <a:xfrm>
              <a:off x="-8739629" y="5197051"/>
              <a:ext cx="1309631" cy="2300302"/>
            </a:xfrm>
            <a:prstGeom prst="rect">
              <a:avLst/>
            </a:prstGeom>
          </p:spPr>
        </p:pic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16FCB62A-F259-3671-82D3-26C07DD3AC40}"/>
                </a:ext>
              </a:extLst>
            </p:cNvPr>
            <p:cNvSpPr/>
            <p:nvPr/>
          </p:nvSpPr>
          <p:spPr>
            <a:xfrm>
              <a:off x="-10302606" y="1784411"/>
              <a:ext cx="4444409" cy="3415854"/>
            </a:xfrm>
            <a:prstGeom prst="roundRect">
              <a:avLst/>
            </a:prstGeom>
            <a:solidFill>
              <a:srgbClr val="C00000">
                <a:alpha val="25000"/>
              </a:srgb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56779701-F4FB-2AB9-5769-9F943F5A04FD}"/>
                </a:ext>
              </a:extLst>
            </p:cNvPr>
            <p:cNvSpPr txBox="1"/>
            <p:nvPr/>
          </p:nvSpPr>
          <p:spPr>
            <a:xfrm>
              <a:off x="-9817761" y="2192479"/>
              <a:ext cx="3474720" cy="24468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u="sng" dirty="0">
                  <a:latin typeface="Arial" panose="020B0604020202020204" pitchFamily="34" charset="0"/>
                  <a:cs typeface="Arial" panose="020B0604020202020204" pitchFamily="34" charset="0"/>
                </a:rPr>
                <a:t>Attachment-based strategies</a:t>
              </a:r>
            </a:p>
            <a:p>
              <a:endParaRPr lang="en-GB" b="1" u="sng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Consistent key workers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Warm, familiar </a:t>
              </a:r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attraction</a:t>
              </a:r>
            </a:p>
            <a:p>
              <a:pPr marL="285750" indent="-285750">
                <a:lnSpc>
                  <a:spcPct val="150000"/>
                </a:lnSpc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Anticipated routines</a:t>
              </a:r>
            </a:p>
            <a:p>
              <a:pPr marL="285750" indent="-285750">
                <a:buFontTx/>
                <a:buChar char="-"/>
              </a:pP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Emotion coaching + co-regulation (Howe, 2011)</a:t>
              </a:r>
            </a:p>
          </p:txBody>
        </p:sp>
      </p:grpSp>
      <p:pic>
        <p:nvPicPr>
          <p:cNvPr id="43" name="Picture 42" descr="Young boy with hand on waist">
            <a:extLst>
              <a:ext uri="{FF2B5EF4-FFF2-40B4-BE49-F238E27FC236}">
                <a16:creationId xmlns:a16="http://schemas.microsoft.com/office/drawing/2014/main" id="{6E1AD190-6EEE-2669-FFDD-3A19E0D08F0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88738" y="-2734891"/>
            <a:ext cx="862154" cy="2424510"/>
          </a:xfrm>
          <a:prstGeom prst="rect">
            <a:avLst/>
          </a:prstGeom>
        </p:spPr>
      </p:pic>
      <p:pic>
        <p:nvPicPr>
          <p:cNvPr id="45" name="Picture 44" descr="Young boy holding sign">
            <a:extLst>
              <a:ext uri="{FF2B5EF4-FFF2-40B4-BE49-F238E27FC236}">
                <a16:creationId xmlns:a16="http://schemas.microsoft.com/office/drawing/2014/main" id="{5AF261E2-981C-AC7A-5CAC-BFEAFBC104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45" b="-27945"/>
          <a:stretch>
            <a:fillRect/>
          </a:stretch>
        </p:blipFill>
        <p:spPr>
          <a:xfrm>
            <a:off x="-8913223" y="5192992"/>
            <a:ext cx="1309631" cy="2300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6088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92DFCD-B66E-6822-2A13-8B1D40D9E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5733B4C7-EF43-8755-C622-FD23B4AFAC9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5B21D76B-FDB3-4E3F-B719-63A157C52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Young boy with hands on the back">
            <a:extLst>
              <a:ext uri="{FF2B5EF4-FFF2-40B4-BE49-F238E27FC236}">
                <a16:creationId xmlns:a16="http://schemas.microsoft.com/office/drawing/2014/main" id="{BE4B5DCF-9AD9-2C31-CA69-E6D43F279A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3" y="-5383970"/>
            <a:ext cx="1594697" cy="50735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8FA262-E5C8-79B4-6E8E-52EA368559BC}"/>
              </a:ext>
            </a:extLst>
          </p:cNvPr>
          <p:cNvSpPr txBox="1"/>
          <p:nvPr/>
        </p:nvSpPr>
        <p:spPr>
          <a:xfrm>
            <a:off x="-4975413" y="122661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SPEAKING IMPACT -</a:t>
            </a:r>
          </a:p>
          <a:p>
            <a:r>
              <a:rPr lang="en-GB" sz="4500" dirty="0">
                <a:latin typeface="Impact" panose="020B0806030902050204" pitchFamily="34" charset="0"/>
              </a:rPr>
              <a:t>NATURE + NURTURE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407B18-7B18-3471-51BA-8930686C8E15}"/>
              </a:ext>
            </a:extLst>
          </p:cNvPr>
          <p:cNvSpPr txBox="1"/>
          <p:nvPr/>
        </p:nvSpPr>
        <p:spPr>
          <a:xfrm>
            <a:off x="-5853657" y="2096398"/>
            <a:ext cx="5996697" cy="2424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Slow-to-warm temperament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Stress-sensitive early brain development (Gerhardt, 2004)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F4B57B-CD85-B127-818E-74DD0410D2CA}"/>
              </a:ext>
            </a:extLst>
          </p:cNvPr>
          <p:cNvSpPr txBox="1"/>
          <p:nvPr/>
        </p:nvSpPr>
        <p:spPr>
          <a:xfrm>
            <a:off x="13435240" y="198861"/>
            <a:ext cx="5996697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PND leads to low empathy and low awareness (Murray &amp; Cooper, 1997)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Limited social support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Disrupted routines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+ transitions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Language delays</a:t>
            </a:r>
          </a:p>
          <a:p>
            <a:pPr marL="342900" indent="-342900">
              <a:buFontTx/>
              <a:buChar char="-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Transactional model: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shaped by continuous interaction (Sameroff, 2010)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58F11DC-6C0E-A4E6-AB64-5BC7A1D49861}"/>
              </a:ext>
            </a:extLst>
          </p:cNvPr>
          <p:cNvSpPr txBox="1"/>
          <p:nvPr/>
        </p:nvSpPr>
        <p:spPr>
          <a:xfrm>
            <a:off x="143040" y="121655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CRITICAL EVALUATION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9C67DCA-2E46-E150-FE02-1C3D3292D3F7}"/>
              </a:ext>
            </a:extLst>
          </p:cNvPr>
          <p:cNvSpPr/>
          <p:nvPr/>
        </p:nvSpPr>
        <p:spPr>
          <a:xfrm>
            <a:off x="6369522" y="1692767"/>
            <a:ext cx="5033141" cy="4879769"/>
          </a:xfrm>
          <a:prstGeom prst="roundRect">
            <a:avLst/>
          </a:prstGeom>
          <a:solidFill>
            <a:srgbClr val="FF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02D9A4A-2500-F289-F539-171DFFA2E59F}"/>
              </a:ext>
            </a:extLst>
          </p:cNvPr>
          <p:cNvSpPr txBox="1"/>
          <p:nvPr/>
        </p:nvSpPr>
        <p:spPr>
          <a:xfrm>
            <a:off x="6794365" y="2055159"/>
            <a:ext cx="41834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bias (Howe 2011)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Overemphasis on mother-child pair 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fully explain language or cognition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Underestimates resilience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03820AC-FAA0-A393-E49C-5D9AA22DE765}"/>
              </a:ext>
            </a:extLst>
          </p:cNvPr>
          <p:cNvSpPr/>
          <p:nvPr/>
        </p:nvSpPr>
        <p:spPr>
          <a:xfrm>
            <a:off x="789337" y="1692767"/>
            <a:ext cx="5033141" cy="4879770"/>
          </a:xfrm>
          <a:prstGeom prst="roundRect">
            <a:avLst/>
          </a:prstGeom>
          <a:solidFill>
            <a:srgbClr val="00B05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0FCC335-14CB-E16D-C9E1-ADA1E305CBDA}"/>
              </a:ext>
            </a:extLst>
          </p:cNvPr>
          <p:cNvSpPr txBox="1"/>
          <p:nvPr/>
        </p:nvSpPr>
        <p:spPr>
          <a:xfrm>
            <a:off x="1110238" y="2099128"/>
            <a:ext cx="45789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evidence base (Bowlby, 1969)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 relevance to early years practice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Explains emotional + social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922206-A51F-E9A5-4F94-62E853E77E0B}"/>
              </a:ext>
            </a:extLst>
          </p:cNvPr>
          <p:cNvSpPr txBox="1"/>
          <p:nvPr/>
        </p:nvSpPr>
        <p:spPr>
          <a:xfrm>
            <a:off x="143039" y="-1102482"/>
            <a:ext cx="484841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5B18F9-46F9-06C0-2338-A20DE3F8D0AF}"/>
              </a:ext>
            </a:extLst>
          </p:cNvPr>
          <p:cNvSpPr txBox="1"/>
          <p:nvPr/>
        </p:nvSpPr>
        <p:spPr>
          <a:xfrm>
            <a:off x="398582" y="7243131"/>
            <a:ext cx="764344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reading Bowlby’s attachment theory, we can see how his ideas can explain Isaac’s experiences</a:t>
            </a:r>
          </a:p>
          <a:p>
            <a:pPr marL="342900" indent="-342900" fontAlgn="base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His behaviours align with insecure attachment patterns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experiences, maternal mental health and homeostasis all affect children’s development.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plans must strengthen emotional security, communication, and relationships. Multi‑agency work essential for holistic support.</a:t>
            </a:r>
          </a:p>
          <a:p>
            <a:endParaRPr lang="en-GB" dirty="0"/>
          </a:p>
        </p:txBody>
      </p:sp>
      <p:pic>
        <p:nvPicPr>
          <p:cNvPr id="14" name="Picture 13" descr="Young boy pointing to side">
            <a:extLst>
              <a:ext uri="{FF2B5EF4-FFF2-40B4-BE49-F238E27FC236}">
                <a16:creationId xmlns:a16="http://schemas.microsoft.com/office/drawing/2014/main" id="{51918F43-DBE6-A1F5-F3A0-B5E7E10ABDE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6816" y="1899399"/>
            <a:ext cx="3673798" cy="497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5423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8F0EF-7528-6082-D796-B11842E90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D42A1830-3E65-D560-16AE-7DD4B14B3C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0FC125A3-A9AB-7469-3DCF-449DE9951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109CE59-CFE7-F193-41B2-1DB97CE70DF2}"/>
              </a:ext>
            </a:extLst>
          </p:cNvPr>
          <p:cNvSpPr txBox="1"/>
          <p:nvPr/>
        </p:nvSpPr>
        <p:spPr>
          <a:xfrm>
            <a:off x="-3749030" y="94557"/>
            <a:ext cx="4848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CRITICAL EVALUATION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9088EBD-19E2-BEAD-8BE4-CBFFFAD0C0CD}"/>
              </a:ext>
            </a:extLst>
          </p:cNvPr>
          <p:cNvSpPr/>
          <p:nvPr/>
        </p:nvSpPr>
        <p:spPr>
          <a:xfrm>
            <a:off x="6369522" y="7929447"/>
            <a:ext cx="5033141" cy="4879769"/>
          </a:xfrm>
          <a:prstGeom prst="roundRect">
            <a:avLst/>
          </a:prstGeom>
          <a:solidFill>
            <a:srgbClr val="FF00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E122DA1-3DE1-15EF-42B7-D162B8097BF7}"/>
              </a:ext>
            </a:extLst>
          </p:cNvPr>
          <p:cNvSpPr txBox="1"/>
          <p:nvPr/>
        </p:nvSpPr>
        <p:spPr>
          <a:xfrm>
            <a:off x="6794365" y="8291839"/>
            <a:ext cx="418345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bias (Howe 2011)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Overemphasis on mother-child pair 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Does not fully explain language or cognition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Underestimates resilience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B824A87-18BB-E2A6-90A8-F13E11CA816A}"/>
              </a:ext>
            </a:extLst>
          </p:cNvPr>
          <p:cNvSpPr/>
          <p:nvPr/>
        </p:nvSpPr>
        <p:spPr>
          <a:xfrm>
            <a:off x="-5447343" y="1692767"/>
            <a:ext cx="5033141" cy="4879770"/>
          </a:xfrm>
          <a:prstGeom prst="roundRect">
            <a:avLst/>
          </a:prstGeom>
          <a:solidFill>
            <a:srgbClr val="00B05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FB8E119-CC2D-D935-D297-68AE2A294E58}"/>
              </a:ext>
            </a:extLst>
          </p:cNvPr>
          <p:cNvSpPr txBox="1"/>
          <p:nvPr/>
        </p:nvSpPr>
        <p:spPr>
          <a:xfrm>
            <a:off x="-5126442" y="2099128"/>
            <a:ext cx="457890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evidence base (Bowlby, 1969)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 relevance to early years practice</a:t>
            </a:r>
          </a:p>
          <a:p>
            <a:pPr marL="342900" indent="-342900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Explains emotional + social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139833-7225-549B-C540-F4C1C41DD96E}"/>
              </a:ext>
            </a:extLst>
          </p:cNvPr>
          <p:cNvSpPr txBox="1"/>
          <p:nvPr/>
        </p:nvSpPr>
        <p:spPr>
          <a:xfrm>
            <a:off x="166485" y="140162"/>
            <a:ext cx="484841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B15463-8B49-D231-5860-72705D312201}"/>
              </a:ext>
            </a:extLst>
          </p:cNvPr>
          <p:cNvSpPr txBox="1"/>
          <p:nvPr/>
        </p:nvSpPr>
        <p:spPr>
          <a:xfrm>
            <a:off x="304797" y="1467393"/>
            <a:ext cx="764344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reading Bowlby’s attachment theory, we can see how his ideas can explain Isaac’s experiences</a:t>
            </a:r>
          </a:p>
          <a:p>
            <a:pPr marL="342900" indent="-342900" fontAlgn="base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His behaviours align with insecure attachment patterns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experiences, maternal mental health and homeostasis all affect children’s development.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plans must strengthen emotional security, communication, and relationships. Multi‑agency work essential for holistic support.</a:t>
            </a:r>
          </a:p>
          <a:p>
            <a:endParaRPr lang="en-GB" dirty="0"/>
          </a:p>
        </p:txBody>
      </p:sp>
      <p:pic>
        <p:nvPicPr>
          <p:cNvPr id="14" name="Picture 13" descr="Young boy pointing to side">
            <a:extLst>
              <a:ext uri="{FF2B5EF4-FFF2-40B4-BE49-F238E27FC236}">
                <a16:creationId xmlns:a16="http://schemas.microsoft.com/office/drawing/2014/main" id="{E863EDA4-6FF1-133B-7E3A-D4BCB63221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8243" y="1571885"/>
            <a:ext cx="3915515" cy="53053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FA174D-481F-61B1-18A9-E151E7F7B869}"/>
              </a:ext>
            </a:extLst>
          </p:cNvPr>
          <p:cNvSpPr txBox="1"/>
          <p:nvPr/>
        </p:nvSpPr>
        <p:spPr>
          <a:xfrm>
            <a:off x="166484" y="-1031554"/>
            <a:ext cx="367868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REFERENCE LIST</a:t>
            </a:r>
          </a:p>
        </p:txBody>
      </p:sp>
      <p:pic>
        <p:nvPicPr>
          <p:cNvPr id="11" name="Picture 10" descr="Young boy with hand on waist">
            <a:extLst>
              <a:ext uri="{FF2B5EF4-FFF2-40B4-BE49-F238E27FC236}">
                <a16:creationId xmlns:a16="http://schemas.microsoft.com/office/drawing/2014/main" id="{E9A68C26-B994-48AF-7B35-4F6320A9D2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2707807" y="1639976"/>
            <a:ext cx="1875695" cy="527474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3F75409-BF65-6D58-011B-4861860DB26E}"/>
              </a:ext>
            </a:extLst>
          </p:cNvPr>
          <p:cNvSpPr txBox="1"/>
          <p:nvPr/>
        </p:nvSpPr>
        <p:spPr>
          <a:xfrm>
            <a:off x="416807" y="7697792"/>
            <a:ext cx="993075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b="1" dirty="0"/>
              <a:t>Ainsworth, M., </a:t>
            </a:r>
            <a:r>
              <a:rPr lang="en-GB" sz="2000" b="1" dirty="0" err="1"/>
              <a:t>Blehar</a:t>
            </a:r>
            <a:r>
              <a:rPr lang="en-GB" sz="2000" b="1" dirty="0"/>
              <a:t>, M., Waters, E. and Wall, S.</a:t>
            </a:r>
            <a:r>
              <a:rPr lang="en-GB" sz="2000" dirty="0"/>
              <a:t> (1978) </a:t>
            </a:r>
            <a:r>
              <a:rPr lang="en-GB" sz="2000" i="1" dirty="0"/>
              <a:t>Patterns of Attachment: A Psychological Study of the Strange Situation.</a:t>
            </a:r>
            <a:r>
              <a:rPr lang="en-GB" sz="2000" dirty="0"/>
              <a:t> Hillsdale, NJ: Erlbaum.​</a:t>
            </a:r>
          </a:p>
          <a:p>
            <a:pPr fontAlgn="base"/>
            <a:r>
              <a:rPr lang="en-GB" sz="2000" b="1" dirty="0"/>
              <a:t>Bowlby, J.</a:t>
            </a:r>
            <a:r>
              <a:rPr lang="en-GB" sz="2000" dirty="0"/>
              <a:t> (1969) </a:t>
            </a:r>
            <a:r>
              <a:rPr lang="en-GB" sz="2000" i="1" dirty="0"/>
              <a:t>Attachment and Loss: Volume 1 – Attachment.</a:t>
            </a:r>
            <a:r>
              <a:rPr lang="en-GB" sz="2000" dirty="0"/>
              <a:t> London: Hogarth Press.​</a:t>
            </a:r>
          </a:p>
          <a:p>
            <a:pPr fontAlgn="base"/>
            <a:r>
              <a:rPr lang="en-GB" sz="2000" b="1" dirty="0"/>
              <a:t>Bowlby, J.</a:t>
            </a:r>
            <a:r>
              <a:rPr lang="en-GB" sz="2000" dirty="0"/>
              <a:t> (1988) </a:t>
            </a:r>
            <a:r>
              <a:rPr lang="en-GB" sz="2000" i="1" dirty="0"/>
              <a:t>A Secure Base: Parent-Child Attachment and Healthy Human Development. </a:t>
            </a:r>
            <a:r>
              <a:rPr lang="en-GB" sz="2000" dirty="0"/>
              <a:t>London: Routledge.​</a:t>
            </a:r>
          </a:p>
          <a:p>
            <a:pPr fontAlgn="base"/>
            <a:r>
              <a:rPr lang="en-GB" sz="2000" b="1" dirty="0"/>
              <a:t>Gerhardt, S.</a:t>
            </a:r>
            <a:r>
              <a:rPr lang="en-GB" sz="2000" dirty="0"/>
              <a:t> (2004) </a:t>
            </a:r>
            <a:r>
              <a:rPr lang="en-GB" sz="2000" i="1" dirty="0"/>
              <a:t>Why Love Matters: How Affection Shapes a Baby’s Brain.</a:t>
            </a:r>
            <a:r>
              <a:rPr lang="en-GB" sz="2000" dirty="0"/>
              <a:t> London: Routledge.​</a:t>
            </a:r>
          </a:p>
          <a:p>
            <a:pPr fontAlgn="base"/>
            <a:r>
              <a:rPr lang="en-GB" sz="2000" b="1" dirty="0"/>
              <a:t>Howe, D.</a:t>
            </a:r>
            <a:r>
              <a:rPr lang="en-GB" sz="2000" dirty="0"/>
              <a:t> (2011) </a:t>
            </a:r>
            <a:r>
              <a:rPr lang="en-GB" sz="2000" i="1" dirty="0"/>
              <a:t>Attachment Across the Life course: A Brief Introduction.</a:t>
            </a:r>
            <a:r>
              <a:rPr lang="en-GB" sz="2000" dirty="0"/>
              <a:t> Basingstoke: Palgrave Macmillan.​</a:t>
            </a:r>
          </a:p>
          <a:p>
            <a:pPr fontAlgn="base"/>
            <a:r>
              <a:rPr lang="en-GB" sz="2000" b="1" dirty="0"/>
              <a:t>Murray, L. and Cooper, P.</a:t>
            </a:r>
            <a:r>
              <a:rPr lang="en-GB" sz="2000" dirty="0"/>
              <a:t> (1997) </a:t>
            </a:r>
            <a:r>
              <a:rPr lang="en-GB" sz="2000" i="1" dirty="0"/>
              <a:t>Postpartum Depression and Child Development.</a:t>
            </a:r>
            <a:r>
              <a:rPr lang="en-GB" sz="2000" dirty="0"/>
              <a:t> New York: Guilford Press.​</a:t>
            </a:r>
          </a:p>
          <a:p>
            <a:pPr fontAlgn="base"/>
            <a:r>
              <a:rPr lang="en-GB" sz="2000" b="1" dirty="0"/>
              <a:t>Trevarthen, C. and Aitken, K.</a:t>
            </a:r>
            <a:r>
              <a:rPr lang="en-GB" sz="2000" dirty="0"/>
              <a:t> (2001) ‘Infant intersubjectivity: Research, theory, and clinical applications’, </a:t>
            </a:r>
            <a:r>
              <a:rPr lang="en-GB" sz="2000" i="1" dirty="0"/>
              <a:t>Journal of Child Psychology and Psychiatry</a:t>
            </a:r>
            <a:r>
              <a:rPr lang="en-GB" sz="2000" dirty="0"/>
              <a:t>, 42(1), pp. 3–48.​</a:t>
            </a:r>
          </a:p>
          <a:p>
            <a:pPr fontAlgn="base"/>
            <a:r>
              <a:rPr lang="en-GB" sz="2000" b="1" dirty="0"/>
              <a:t>Sameroff, A.</a:t>
            </a:r>
            <a:r>
              <a:rPr lang="en-GB" sz="2000" dirty="0"/>
              <a:t> (2010) ‘A unified theory of development: A dialectic integration of nature and nurture’, </a:t>
            </a:r>
            <a:r>
              <a:rPr lang="en-GB" sz="2000" i="1" dirty="0"/>
              <a:t>Child Development</a:t>
            </a:r>
            <a:r>
              <a:rPr lang="en-GB" sz="2000" dirty="0"/>
              <a:t>, 81(1), pp. 6–22.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28348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3B521-CDB8-3AC0-1F81-CE6336C0DA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4,941 Abstract Powerpoint Background Royalty-Free Images, Stock Photos &amp;  Pictures | Shutterstock">
            <a:extLst>
              <a:ext uri="{FF2B5EF4-FFF2-40B4-BE49-F238E27FC236}">
                <a16:creationId xmlns:a16="http://schemas.microsoft.com/office/drawing/2014/main" id="{FAB4654F-1BF1-21C8-E309-EFAD26CA51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57"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ain icons | Canva">
            <a:extLst>
              <a:ext uri="{FF2B5EF4-FFF2-40B4-BE49-F238E27FC236}">
                <a16:creationId xmlns:a16="http://schemas.microsoft.com/office/drawing/2014/main" id="{5A200E49-A861-3B1A-82F1-ABE07B2356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800" y="122661"/>
            <a:ext cx="1600200" cy="128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D3F3AD-F76D-2630-6251-5BAB293A6B1F}"/>
              </a:ext>
            </a:extLst>
          </p:cNvPr>
          <p:cNvSpPr txBox="1"/>
          <p:nvPr/>
        </p:nvSpPr>
        <p:spPr>
          <a:xfrm>
            <a:off x="-9118201" y="140162"/>
            <a:ext cx="484841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ABD34F-0381-43F9-9342-891C10972B34}"/>
              </a:ext>
            </a:extLst>
          </p:cNvPr>
          <p:cNvSpPr txBox="1"/>
          <p:nvPr/>
        </p:nvSpPr>
        <p:spPr>
          <a:xfrm>
            <a:off x="-8979889" y="1467393"/>
            <a:ext cx="764344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reading Bowlby’s attachment theory, we can see how his ideas can explain Isaac’s experiences</a:t>
            </a:r>
          </a:p>
          <a:p>
            <a:pPr marL="342900" indent="-342900" fontAlgn="base">
              <a:buFontTx/>
              <a:buChar char="-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His behaviours align with insecure attachment patterns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342900" indent="-342900" fontAlgn="base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Early experiences, maternal mental health and homeostasis all affect children’s development.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fontAlgn="base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plans must strengthen emotional security, communication, and relationships. Multi‑agency work essential for holistic support.</a:t>
            </a:r>
          </a:p>
          <a:p>
            <a:endParaRPr lang="en-GB" dirty="0"/>
          </a:p>
        </p:txBody>
      </p:sp>
      <p:pic>
        <p:nvPicPr>
          <p:cNvPr id="14" name="Picture 13" descr="Young boy pointing to side">
            <a:extLst>
              <a:ext uri="{FF2B5EF4-FFF2-40B4-BE49-F238E27FC236}">
                <a16:creationId xmlns:a16="http://schemas.microsoft.com/office/drawing/2014/main" id="{288F6816-3089-18D9-D14B-C503A2FD8E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292" y="7235149"/>
            <a:ext cx="3915515" cy="53053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D0A8A1-0F55-2960-0009-08F7B3C09549}"/>
              </a:ext>
            </a:extLst>
          </p:cNvPr>
          <p:cNvSpPr txBox="1"/>
          <p:nvPr/>
        </p:nvSpPr>
        <p:spPr>
          <a:xfrm>
            <a:off x="149791" y="146107"/>
            <a:ext cx="3678685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500" dirty="0">
                <a:latin typeface="Impact" panose="020B0806030902050204" pitchFamily="34" charset="0"/>
              </a:rPr>
              <a:t>REFERENCE LIST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42AB66F-7858-4008-F803-8C11BBCE20AD}"/>
              </a:ext>
            </a:extLst>
          </p:cNvPr>
          <p:cNvSpPr txBox="1"/>
          <p:nvPr/>
        </p:nvSpPr>
        <p:spPr>
          <a:xfrm>
            <a:off x="221421" y="1467393"/>
            <a:ext cx="993075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b="1" dirty="0"/>
              <a:t>Ainsworth, M., </a:t>
            </a:r>
            <a:r>
              <a:rPr lang="en-GB" sz="2000" b="1" dirty="0" err="1"/>
              <a:t>Blehar</a:t>
            </a:r>
            <a:r>
              <a:rPr lang="en-GB" sz="2000" b="1" dirty="0"/>
              <a:t>, M., Waters, E. and Wall, S.</a:t>
            </a:r>
            <a:r>
              <a:rPr lang="en-GB" sz="2000" dirty="0"/>
              <a:t> (1978) </a:t>
            </a:r>
            <a:r>
              <a:rPr lang="en-GB" sz="2000" i="1" dirty="0"/>
              <a:t>Patterns of Attachment: A Psychological Study of the Strange Situation.</a:t>
            </a:r>
            <a:r>
              <a:rPr lang="en-GB" sz="2000" dirty="0"/>
              <a:t> Hillsdale, NJ: Erlbaum.​</a:t>
            </a:r>
          </a:p>
          <a:p>
            <a:pPr fontAlgn="base"/>
            <a:r>
              <a:rPr lang="en-GB" sz="2000" b="1" dirty="0"/>
              <a:t>Bowlby, J.</a:t>
            </a:r>
            <a:r>
              <a:rPr lang="en-GB" sz="2000" dirty="0"/>
              <a:t> (1969) </a:t>
            </a:r>
            <a:r>
              <a:rPr lang="en-GB" sz="2000" i="1" dirty="0"/>
              <a:t>Attachment and Loss: Volume 1 – Attachment.</a:t>
            </a:r>
            <a:r>
              <a:rPr lang="en-GB" sz="2000" dirty="0"/>
              <a:t> London: Hogarth Press.​</a:t>
            </a:r>
          </a:p>
          <a:p>
            <a:pPr fontAlgn="base"/>
            <a:r>
              <a:rPr lang="en-GB" sz="2000" b="1" dirty="0"/>
              <a:t>Bowlby, J.</a:t>
            </a:r>
            <a:r>
              <a:rPr lang="en-GB" sz="2000" dirty="0"/>
              <a:t> (1988) </a:t>
            </a:r>
            <a:r>
              <a:rPr lang="en-GB" sz="2000" i="1" dirty="0"/>
              <a:t>A Secure Base: Parent-Child Attachment and Healthy Human Development. </a:t>
            </a:r>
            <a:r>
              <a:rPr lang="en-GB" sz="2000" dirty="0"/>
              <a:t>London: Routledge.​</a:t>
            </a:r>
          </a:p>
          <a:p>
            <a:pPr fontAlgn="base"/>
            <a:r>
              <a:rPr lang="en-GB" sz="2000" b="1" dirty="0"/>
              <a:t>Gerhardt, S.</a:t>
            </a:r>
            <a:r>
              <a:rPr lang="en-GB" sz="2000" dirty="0"/>
              <a:t> (2004) </a:t>
            </a:r>
            <a:r>
              <a:rPr lang="en-GB" sz="2000" i="1" dirty="0"/>
              <a:t>Why Love Matters: How Affection Shapes a Baby’s Brain.</a:t>
            </a:r>
            <a:r>
              <a:rPr lang="en-GB" sz="2000" dirty="0"/>
              <a:t> London: Routledge.​</a:t>
            </a:r>
          </a:p>
          <a:p>
            <a:pPr fontAlgn="base"/>
            <a:r>
              <a:rPr lang="en-GB" sz="2000" b="1" dirty="0"/>
              <a:t>Howe, D.</a:t>
            </a:r>
            <a:r>
              <a:rPr lang="en-GB" sz="2000" dirty="0"/>
              <a:t> (2011) </a:t>
            </a:r>
            <a:r>
              <a:rPr lang="en-GB" sz="2000" i="1" dirty="0"/>
              <a:t>Attachment Across the Life course: A Brief Introduction.</a:t>
            </a:r>
            <a:r>
              <a:rPr lang="en-GB" sz="2000" dirty="0"/>
              <a:t> Basingstoke: Palgrave Macmillan.​</a:t>
            </a:r>
          </a:p>
          <a:p>
            <a:pPr fontAlgn="base"/>
            <a:r>
              <a:rPr lang="en-GB" sz="2000" b="1" dirty="0"/>
              <a:t>Murray, L. and Cooper, P.</a:t>
            </a:r>
            <a:r>
              <a:rPr lang="en-GB" sz="2000" dirty="0"/>
              <a:t> (1997) </a:t>
            </a:r>
            <a:r>
              <a:rPr lang="en-GB" sz="2000" i="1" dirty="0"/>
              <a:t>Postpartum Depression and Child Development.</a:t>
            </a:r>
            <a:r>
              <a:rPr lang="en-GB" sz="2000" dirty="0"/>
              <a:t> New York: Guilford Press.​</a:t>
            </a:r>
          </a:p>
          <a:p>
            <a:pPr fontAlgn="base"/>
            <a:r>
              <a:rPr lang="en-GB" sz="2000" b="1" dirty="0"/>
              <a:t>Trevarthen, C. and Aitken, K.</a:t>
            </a:r>
            <a:r>
              <a:rPr lang="en-GB" sz="2000" dirty="0"/>
              <a:t> (2001) ‘Infant intersubjectivity: Research, theory, and clinical applications’, </a:t>
            </a:r>
            <a:r>
              <a:rPr lang="en-GB" sz="2000" i="1" dirty="0"/>
              <a:t>Journal of Child Psychology and Psychiatry</a:t>
            </a:r>
            <a:r>
              <a:rPr lang="en-GB" sz="2000" dirty="0"/>
              <a:t>, 42(1), pp. 3–48.​</a:t>
            </a:r>
          </a:p>
          <a:p>
            <a:pPr fontAlgn="base"/>
            <a:r>
              <a:rPr lang="en-GB" sz="2000" b="1" dirty="0"/>
              <a:t>Sameroff, A.</a:t>
            </a:r>
            <a:r>
              <a:rPr lang="en-GB" sz="2000" dirty="0"/>
              <a:t> (2010) ‘A unified theory of development: A dialectic integration of nature and nurture’, </a:t>
            </a:r>
            <a:r>
              <a:rPr lang="en-GB" sz="2000" i="1" dirty="0"/>
              <a:t>Child Development</a:t>
            </a:r>
            <a:r>
              <a:rPr lang="en-GB" sz="2000" dirty="0"/>
              <a:t>, 81(1), pp. 6–22.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Young boy with hand on waist">
            <a:extLst>
              <a:ext uri="{FF2B5EF4-FFF2-40B4-BE49-F238E27FC236}">
                <a16:creationId xmlns:a16="http://schemas.microsoft.com/office/drawing/2014/main" id="{1EC3B79B-1FC8-DF6D-9466-1B14018577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52180" y="1639976"/>
            <a:ext cx="1875695" cy="5274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5023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4" ma:contentTypeDescription="Create a new document." ma:contentTypeScope="" ma:versionID="2a191fa440f604e65cde9d4def36820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ca081d9055a0cafd7d8c1556be0a232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FDD6FAC-646F-447B-8613-660F183AC5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20F4C28-8A09-41FF-AC07-6ED7C1EB4BB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3D7C140-DF7B-409E-A394-27C2CFFD5553}">
  <ds:schemaRefs>
    <ds:schemaRef ds:uri="http://purl.org/dc/elements/1.1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3ef5847a-e696-4fee-a2c0-6c3f87568321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1491</TotalTime>
  <Words>3392</Words>
  <Application>Microsoft Office PowerPoint</Application>
  <PresentationFormat>Widescreen</PresentationFormat>
  <Paragraphs>447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Impact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Zaib Un Nissa (2511761)</dc:creator>
  <cp:lastModifiedBy>Zaib Un Nissa (2511761)</cp:lastModifiedBy>
  <cp:revision>2</cp:revision>
  <dcterms:created xsi:type="dcterms:W3CDTF">2026-06-06T19:50:32Z</dcterms:created>
  <dcterms:modified xsi:type="dcterms:W3CDTF">2026-06-07T20:49:05Z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