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8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80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AA7BE8-D9ED-A948-A60C-CBB9E644977E}" v="7" dt="2021-02-22T19:14:45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4" autoAdjust="0"/>
    <p:restoredTop sz="86391" autoAdjust="0"/>
  </p:normalViewPr>
  <p:slideViewPr>
    <p:cSldViewPr>
      <p:cViewPr varScale="1">
        <p:scale>
          <a:sx n="97" d="100"/>
          <a:sy n="97" d="100"/>
        </p:scale>
        <p:origin x="99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32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2/22/21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Giving people the information and signposting early on (</a:t>
            </a:r>
            <a:r>
              <a:rPr lang="en-GB" dirty="0" err="1"/>
              <a:t>ie</a:t>
            </a:r>
            <a:r>
              <a:rPr lang="en-GB" dirty="0"/>
              <a:t> the first day we’re together)</a:t>
            </a:r>
          </a:p>
          <a:p>
            <a:r>
              <a:rPr lang="en-GB" dirty="0"/>
              <a:t>Exit level competence = mastery of the subject</a:t>
            </a:r>
          </a:p>
          <a:p>
            <a:r>
              <a:rPr lang="en-GB" dirty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73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Jude Carroll’s favoured</a:t>
            </a:r>
            <a:r>
              <a:rPr lang="en-GB" baseline="0" dirty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most straightforward.</a:t>
            </a:r>
          </a:p>
          <a:p>
            <a:r>
              <a:rPr lang="en-GB" dirty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checking everyone’s awake – the quotation is as fictional as one of Austen’s novels!</a:t>
            </a:r>
          </a:p>
          <a:p>
            <a:r>
              <a:rPr lang="en-GB" dirty="0"/>
              <a:t>Ephemeral – hence the date.</a:t>
            </a:r>
          </a:p>
          <a:p>
            <a:r>
              <a:rPr lang="en-GB" dirty="0"/>
              <a:t>Avoid commercial sites 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Always attempt to refer to the primary source</a:t>
            </a:r>
          </a:p>
          <a:p>
            <a:r>
              <a:rPr lang="en-GB" dirty="0"/>
              <a:t>When in doubt – confer with your</a:t>
            </a:r>
            <a:r>
              <a:rPr lang="en-GB" baseline="0" dirty="0"/>
              <a:t> tutor</a:t>
            </a:r>
          </a:p>
          <a:p>
            <a:r>
              <a:rPr lang="en-GB" baseline="0" dirty="0"/>
              <a:t>Check those on-line assets available to </a:t>
            </a:r>
            <a:r>
              <a:rPr lang="en-GB" baseline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0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3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6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4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43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17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1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5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8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22/02/2021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88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Plagiarism and 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93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Helping you on your journey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alerting students  – </a:t>
            </a:r>
            <a:r>
              <a:rPr lang="en-US" i="1" dirty="0"/>
              <a:t>‘wake up!’  ‘new game, new rules’</a:t>
            </a:r>
          </a:p>
          <a:p>
            <a:r>
              <a:rPr lang="en-US" dirty="0"/>
              <a:t>early diagnostics (‘</a:t>
            </a:r>
            <a:r>
              <a:rPr lang="en-US" i="1" dirty="0"/>
              <a:t>Ah, I have these weaknesses …)</a:t>
            </a:r>
          </a:p>
          <a:p>
            <a:r>
              <a:rPr lang="en-US" dirty="0"/>
              <a:t>learning the skills</a:t>
            </a:r>
          </a:p>
          <a:p>
            <a:r>
              <a:rPr lang="en-US" dirty="0"/>
              <a:t>safe practice and feedback</a:t>
            </a:r>
          </a:p>
          <a:p>
            <a:r>
              <a:rPr lang="en-US" dirty="0"/>
              <a:t>progression – improving skill use</a:t>
            </a:r>
          </a:p>
          <a:p>
            <a:r>
              <a:rPr lang="en-US" dirty="0"/>
              <a:t>achieving exit- level competence</a:t>
            </a:r>
          </a:p>
        </p:txBody>
      </p:sp>
    </p:spTree>
    <p:extLst>
      <p:ext uri="{BB962C8B-B14F-4D97-AF65-F5344CB8AC3E}">
        <p14:creationId xmlns:p14="http://schemas.microsoft.com/office/powerpoint/2010/main" val="148370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Plagiarism defined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charset="2"/>
              <a:buNone/>
            </a:pPr>
            <a:r>
              <a:rPr lang="en-US" dirty="0"/>
              <a:t>“Submitting the words, ideas or work product of a named person or source</a:t>
            </a:r>
            <a:r>
              <a:rPr lang="en-US" b="1" dirty="0"/>
              <a:t> </a:t>
            </a:r>
            <a:r>
              <a:rPr lang="en-US" dirty="0"/>
              <a:t>in a situation where originality is expected as if it is the result of your own work for credit or other benefit.”   </a:t>
            </a:r>
          </a:p>
          <a:p>
            <a:pPr algn="ctr">
              <a:buFont typeface="Wingdings 2" charset="2"/>
              <a:buNone/>
            </a:pPr>
            <a:r>
              <a:rPr lang="en-US" sz="2000" dirty="0"/>
              <a:t>							Fishman,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48134" cy="6466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 spectrum of plagiarism</a:t>
            </a:r>
            <a:endParaRPr lang="en-US" b="1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57198" y="958679"/>
            <a:ext cx="8225482" cy="46516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701480" y="3657600"/>
            <a:ext cx="1981200" cy="4705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Misconduct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19600" y="4572000"/>
            <a:ext cx="1981200" cy="450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77062" y="5006913"/>
            <a:ext cx="2019300" cy="5060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57800" y="958679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Deliberate cheating – intent to deceive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6997" y="17335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34867" y="3031084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133600" y="2536914"/>
            <a:ext cx="2009444" cy="297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00600" y="1524000"/>
            <a:ext cx="220980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sub-skills of scholarship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Finding ‘good stuff’;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Making notes – keeping links between sources and notes;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Weaving in others’ words and ideas: - summary, direct quotes, paraphrasing;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Structuring an argument, using appropriate evidence;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/>
              <a:t>Using an agreed referencing system consistently.</a:t>
            </a:r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Referencing can look confusing at first sight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38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Labov's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analysis of narratives of personal experience told in conversation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Waletzky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1967;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1972) as well as from van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Dijk's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framework for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news discourse (1998b). The analysis of time in news stories derives from Bell (1995b, 1996). The frameworks used to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structure of different kinds of stories have a lot of their elements in common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Labov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1972;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Rumelhart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1975; van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Dijk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1988b).”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dirty="0"/>
              <a:t>					</a:t>
            </a:r>
          </a:p>
          <a:p>
            <a:pPr marL="0" indent="0">
              <a:buNone/>
            </a:pPr>
            <a:r>
              <a:rPr lang="en-US" sz="2000" dirty="0"/>
              <a:t>(Bell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Referencing’s seven questions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reference is complete when we know:</a:t>
            </a:r>
          </a:p>
          <a:p>
            <a:pPr lvl="1"/>
            <a:r>
              <a:rPr lang="en-GB" dirty="0"/>
              <a:t>Who wrote it or edited it ?</a:t>
            </a:r>
          </a:p>
          <a:p>
            <a:pPr lvl="1"/>
            <a:r>
              <a:rPr lang="en-GB" dirty="0"/>
              <a:t>When was it published ?</a:t>
            </a:r>
          </a:p>
          <a:p>
            <a:pPr lvl="1"/>
            <a:r>
              <a:rPr lang="en-GB" dirty="0"/>
              <a:t>What’s it called ?</a:t>
            </a:r>
          </a:p>
          <a:p>
            <a:pPr lvl="1"/>
            <a:r>
              <a:rPr lang="en-GB" dirty="0"/>
              <a:t>What kind of a thing is it (book, article </a:t>
            </a:r>
            <a:r>
              <a:rPr lang="en-GB" dirty="0" err="1"/>
              <a:t>etc</a:t>
            </a:r>
            <a:r>
              <a:rPr lang="en-GB" dirty="0"/>
              <a:t>) ?</a:t>
            </a:r>
          </a:p>
          <a:p>
            <a:pPr lvl="1"/>
            <a:r>
              <a:rPr lang="en-GB" dirty="0"/>
              <a:t>Where was it published ?</a:t>
            </a:r>
          </a:p>
          <a:p>
            <a:pPr lvl="1"/>
            <a:r>
              <a:rPr lang="en-GB" dirty="0"/>
              <a:t>Who published it ?</a:t>
            </a:r>
          </a:p>
          <a:p>
            <a:pPr lvl="1"/>
            <a:r>
              <a:rPr lang="en-GB" dirty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Sources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r>
              <a:rPr lang="en-GB" dirty="0"/>
              <a:t>Journal Articles</a:t>
            </a:r>
          </a:p>
          <a:p>
            <a:r>
              <a:rPr lang="en-GB" dirty="0"/>
              <a:t>Websites and on-line material</a:t>
            </a:r>
          </a:p>
          <a:p>
            <a:r>
              <a:rPr lang="en-GB" dirty="0"/>
              <a:t>Newspapers</a:t>
            </a:r>
          </a:p>
          <a:p>
            <a:r>
              <a:rPr lang="en-GB" dirty="0"/>
              <a:t>Unpublished materials</a:t>
            </a:r>
          </a:p>
          <a:p>
            <a:r>
              <a:rPr lang="en-GB" dirty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Books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 err="1"/>
              <a:t>Widdowson</a:t>
            </a:r>
            <a:r>
              <a:rPr lang="en-GB" dirty="0"/>
              <a:t>, H.G. (1975) </a:t>
            </a:r>
            <a:r>
              <a:rPr lang="en-GB" i="1" dirty="0"/>
              <a:t>Stylistics and the Teaching of Literature</a:t>
            </a:r>
            <a:r>
              <a:rPr lang="en-GB" dirty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Journal Articles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Jenkins, L. and Kramer, C. (1978) ‘Small Group Processes: Learning from Women’ </a:t>
            </a:r>
            <a:r>
              <a:rPr lang="en-GB" i="1" dirty="0"/>
              <a:t>Women’s Studies International Quarterly,</a:t>
            </a:r>
            <a:r>
              <a:rPr lang="en-GB" dirty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Websites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‘Jane Austen was a wonderful gymnast’ (</a:t>
            </a:r>
            <a:r>
              <a:rPr lang="en-GB" i="1" dirty="0"/>
              <a:t>The Republic of </a:t>
            </a:r>
            <a:r>
              <a:rPr lang="en-GB" i="1" dirty="0" err="1"/>
              <a:t>Pemberley</a:t>
            </a:r>
            <a:r>
              <a:rPr lang="en-GB" dirty="0"/>
              <a:t>, no date)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The Republic of </a:t>
            </a:r>
            <a:r>
              <a:rPr lang="en-GB" dirty="0" err="1"/>
              <a:t>Pemberley</a:t>
            </a:r>
            <a:r>
              <a:rPr lang="en-GB" dirty="0"/>
              <a:t> (no date) ‘Allusions to books and authors in Jane Austen’s writings’ in The Republic of </a:t>
            </a:r>
            <a:r>
              <a:rPr lang="en-GB" dirty="0" err="1"/>
              <a:t>Pemberley</a:t>
            </a:r>
            <a:r>
              <a:rPr lang="en-GB" dirty="0"/>
              <a:t>. Available at </a:t>
            </a:r>
            <a:r>
              <a:rPr lang="en-GB" dirty="0">
                <a:hlinkClick r:id="rId3"/>
              </a:rPr>
              <a:t>http://www.pemberley.com/janeinfo/litallus.html</a:t>
            </a:r>
            <a:r>
              <a:rPr lang="en-GB" dirty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 Newspapers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the text:</a:t>
            </a:r>
          </a:p>
          <a:p>
            <a:pPr marL="0" indent="0">
              <a:buNone/>
            </a:pPr>
            <a:r>
              <a:rPr lang="en-GB" dirty="0"/>
              <a:t>‘John Prescott played the male chauvinist pig’ (</a:t>
            </a:r>
            <a:r>
              <a:rPr lang="en-GB" i="1" dirty="0"/>
              <a:t>The Guardian</a:t>
            </a:r>
            <a:r>
              <a:rPr lang="en-GB" dirty="0"/>
              <a:t>, 2000, p.23)</a:t>
            </a:r>
          </a:p>
          <a:p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i="1" dirty="0"/>
              <a:t>The Guardian </a:t>
            </a:r>
            <a:r>
              <a:rPr lang="en-GB" dirty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Note: if the writer’s name is given:</a:t>
            </a:r>
          </a:p>
          <a:p>
            <a:r>
              <a:rPr lang="en-GB" dirty="0"/>
              <a:t>‘he adopted a standard macho attitude’ (</a:t>
            </a:r>
            <a:r>
              <a:rPr lang="en-GB" dirty="0" err="1"/>
              <a:t>Voynet</a:t>
            </a:r>
            <a:r>
              <a:rPr lang="en-GB" dirty="0"/>
              <a:t>, 2000, p.23)</a:t>
            </a:r>
          </a:p>
          <a:p>
            <a:r>
              <a:rPr lang="en-GB" dirty="0" err="1"/>
              <a:t>Voynet</a:t>
            </a:r>
            <a:r>
              <a:rPr lang="en-GB" dirty="0"/>
              <a:t>, D. (2000) ‘Dear John’, </a:t>
            </a:r>
            <a:r>
              <a:rPr lang="en-GB" i="1" dirty="0"/>
              <a:t>The Guardian</a:t>
            </a:r>
            <a:r>
              <a:rPr lang="en-GB" dirty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Secondary 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/>
              <a:t>Note, the references list the work you actually looked at: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reference list:</a:t>
            </a:r>
          </a:p>
          <a:p>
            <a:pPr marL="0" indent="0">
              <a:buNone/>
            </a:pPr>
            <a:r>
              <a:rPr lang="en-GB" dirty="0"/>
              <a:t>Spender, D. (1985) </a:t>
            </a:r>
            <a:r>
              <a:rPr lang="en-GB" i="1" dirty="0"/>
              <a:t>Man Made Language.</a:t>
            </a:r>
            <a:r>
              <a:rPr lang="en-GB" dirty="0"/>
              <a:t> London : </a:t>
            </a:r>
            <a:r>
              <a:rPr lang="en-GB" dirty="0" err="1"/>
              <a:t>Routledge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7044-DBB5-C349-94B3-5E5329F1A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7653D-3F99-A748-8323-1DB59FF14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view the video on Harvard Referencing – this is a mandatory activity;</a:t>
            </a:r>
          </a:p>
          <a:p>
            <a:r>
              <a:rPr lang="en-GB" dirty="0"/>
              <a:t>You will find the video link in the links for </a:t>
            </a:r>
            <a:r>
              <a:rPr lang="en-GB"/>
              <a:t>this Week.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47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/>
          </a:p>
          <a:p>
            <a:pPr>
              <a:spcBef>
                <a:spcPts val="0"/>
              </a:spcBef>
            </a:pPr>
            <a:r>
              <a:rPr lang="en-GB" sz="2400" i="1" dirty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824091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1008</Words>
  <Application>Microsoft Macintosh PowerPoint</Application>
  <PresentationFormat>On-screen Show (4:3)</PresentationFormat>
  <Paragraphs>123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Myriad Pro</vt:lpstr>
      <vt:lpstr>Wingdings 2</vt:lpstr>
      <vt:lpstr>20140311PresentationUWTSDTemplate</vt:lpstr>
      <vt:lpstr>Plagiarism and Referencing</vt:lpstr>
      <vt:lpstr>Helping you on your journey</vt:lpstr>
      <vt:lpstr>Plagiarism defined</vt:lpstr>
      <vt:lpstr>A spectrum of plagiarism</vt:lpstr>
      <vt:lpstr>The sub-skills of scholarship</vt:lpstr>
      <vt:lpstr>Referencing can look confusing 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  <vt:lpstr>Harvard Referencing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Stuart Morgan</cp:lastModifiedBy>
  <cp:revision>20</cp:revision>
  <dcterms:created xsi:type="dcterms:W3CDTF">2013-04-11T11:59:58Z</dcterms:created>
  <dcterms:modified xsi:type="dcterms:W3CDTF">2021-02-22T19:16:25Z</dcterms:modified>
</cp:coreProperties>
</file>