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6" r:id="rId17"/>
    <p:sldId id="278" r:id="rId18"/>
    <p:sldId id="279" r:id="rId19"/>
  </p:sldIdLst>
  <p:sldSz cx="9144000" cy="6858000" type="screen4x3"/>
  <p:notesSz cx="9144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1400" y="5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200" b="1" i="0">
                <a:solidFill>
                  <a:srgbClr val="006FC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45565" y="320166"/>
            <a:ext cx="7052868" cy="100139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1" i="0">
                <a:solidFill>
                  <a:srgbClr val="006FC0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3250" y="1898650"/>
            <a:ext cx="8248650" cy="3952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1/28/2023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92200" y="1796541"/>
            <a:ext cx="7061834" cy="75148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362835" marR="5080" indent="-2350770">
              <a:lnSpc>
                <a:spcPct val="100000"/>
              </a:lnSpc>
              <a:spcBef>
                <a:spcPts val="100"/>
              </a:spcBef>
            </a:pPr>
            <a:r>
              <a:rPr sz="4800" b="0" spc="-20" dirty="0">
                <a:latin typeface="Calibri"/>
                <a:cs typeface="Calibri"/>
              </a:rPr>
              <a:t>Course work </a:t>
            </a:r>
            <a:r>
              <a:rPr sz="4800" b="0" spc="-1075" dirty="0">
                <a:latin typeface="Calibri"/>
                <a:cs typeface="Calibri"/>
              </a:rPr>
              <a:t> </a:t>
            </a:r>
            <a:r>
              <a:rPr sz="4800" b="0" dirty="0">
                <a:latin typeface="Calibri"/>
                <a:cs typeface="Calibri"/>
              </a:rPr>
              <a:t>Guidance</a:t>
            </a:r>
            <a:endParaRPr sz="4800" dirty="0">
              <a:latin typeface="Calibri"/>
              <a:cs typeface="Calibr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2257041" y="4293108"/>
            <a:ext cx="4844415" cy="2565400"/>
            <a:chOff x="2257041" y="4293108"/>
            <a:chExt cx="4844415" cy="25654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257041" y="6362719"/>
              <a:ext cx="4844038" cy="495279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2267712" y="4293108"/>
              <a:ext cx="4824984" cy="2075688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40991" y="769442"/>
            <a:ext cx="4483735" cy="6972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5" dirty="0">
                <a:latin typeface="Calibri"/>
                <a:cs typeface="Calibri"/>
              </a:rPr>
              <a:t>Learning</a:t>
            </a:r>
            <a:r>
              <a:rPr sz="4400" b="0" spc="-40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Objectives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4370" y="1699640"/>
            <a:ext cx="3275329" cy="41414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440690" indent="-42862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440690" algn="l"/>
                <a:tab pos="441325" algn="l"/>
              </a:tabLst>
            </a:pPr>
            <a:r>
              <a:rPr sz="3000" spc="-5" dirty="0">
                <a:latin typeface="Calibri"/>
                <a:cs typeface="Calibri"/>
              </a:rPr>
              <a:t>The</a:t>
            </a:r>
            <a:r>
              <a:rPr sz="3000" spc="-65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Requirements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What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to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cover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Structure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3000" spc="-10" dirty="0">
                <a:latin typeface="Calibri"/>
                <a:cs typeface="Calibri"/>
              </a:rPr>
              <a:t>Critical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5" dirty="0">
                <a:latin typeface="Calibri"/>
                <a:cs typeface="Calibri"/>
              </a:rPr>
              <a:t>writing</a:t>
            </a:r>
            <a:endParaRPr sz="3000">
              <a:latin typeface="Calibri"/>
              <a:cs typeface="Calibri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95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3000" dirty="0">
                <a:latin typeface="Calibri"/>
                <a:cs typeface="Calibri"/>
              </a:rPr>
              <a:t>Marking</a:t>
            </a:r>
            <a:r>
              <a:rPr sz="3000" spc="-4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Criteria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35757" y="461899"/>
            <a:ext cx="387477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5" dirty="0">
                <a:latin typeface="Calibri"/>
                <a:cs typeface="Calibri"/>
              </a:rPr>
              <a:t>Assignment</a:t>
            </a:r>
            <a:r>
              <a:rPr sz="4400" b="0" spc="-40" dirty="0">
                <a:latin typeface="Calibri"/>
                <a:cs typeface="Calibri"/>
              </a:rPr>
              <a:t> </a:t>
            </a:r>
            <a:r>
              <a:rPr sz="4400" b="0" spc="-10" dirty="0">
                <a:latin typeface="Calibri"/>
                <a:cs typeface="Calibri"/>
              </a:rPr>
              <a:t>Brief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468577"/>
            <a:ext cx="8073390" cy="4598670"/>
          </a:xfrm>
          <a:prstGeom prst="rect">
            <a:avLst/>
          </a:prstGeom>
        </p:spPr>
        <p:txBody>
          <a:bodyPr vert="horz" wrap="square" lIns="0" tIns="88265" rIns="0" bIns="0" rtlCol="0">
            <a:spAutoFit/>
          </a:bodyPr>
          <a:lstStyle/>
          <a:p>
            <a:pPr marL="12700" marR="5080" indent="71120" algn="just">
              <a:lnSpc>
                <a:spcPct val="80000"/>
              </a:lnSpc>
              <a:spcBef>
                <a:spcPts val="695"/>
              </a:spcBef>
            </a:pPr>
            <a:r>
              <a:rPr sz="2500" spc="-70" dirty="0">
                <a:latin typeface="Calibri"/>
                <a:cs typeface="Calibri"/>
              </a:rPr>
              <a:t>You </a:t>
            </a:r>
            <a:r>
              <a:rPr sz="2500" spc="-15" dirty="0">
                <a:latin typeface="Calibri"/>
                <a:cs typeface="Calibri"/>
              </a:rPr>
              <a:t>are </a:t>
            </a:r>
            <a:r>
              <a:rPr sz="2500" spc="-5" dirty="0">
                <a:latin typeface="Calibri"/>
                <a:cs typeface="Calibri"/>
              </a:rPr>
              <a:t>part of an HR </a:t>
            </a:r>
            <a:r>
              <a:rPr sz="2500" spc="-10" dirty="0">
                <a:latin typeface="Calibri"/>
                <a:cs typeface="Calibri"/>
              </a:rPr>
              <a:t>team </a:t>
            </a:r>
            <a:r>
              <a:rPr sz="2500" spc="-5" dirty="0">
                <a:latin typeface="Calibri"/>
                <a:cs typeface="Calibri"/>
              </a:rPr>
              <a:t>in a </a:t>
            </a:r>
            <a:r>
              <a:rPr sz="2500" spc="-10" dirty="0">
                <a:latin typeface="Calibri"/>
                <a:cs typeface="Calibri"/>
              </a:rPr>
              <a:t>new international </a:t>
            </a:r>
            <a:r>
              <a:rPr sz="2500" spc="-15" dirty="0">
                <a:latin typeface="Calibri"/>
                <a:cs typeface="Calibri"/>
              </a:rPr>
              <a:t>merger </a:t>
            </a:r>
            <a:r>
              <a:rPr sz="2500" spc="-5" dirty="0">
                <a:latin typeface="Calibri"/>
                <a:cs typeface="Calibri"/>
              </a:rPr>
              <a:t>and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acquisition </a:t>
            </a:r>
            <a:r>
              <a:rPr sz="2500" spc="-10" dirty="0">
                <a:latin typeface="Calibri"/>
                <a:cs typeface="Calibri"/>
              </a:rPr>
              <a:t>between </a:t>
            </a:r>
            <a:r>
              <a:rPr sz="2500" spc="-5" dirty="0">
                <a:latin typeface="Calibri"/>
                <a:cs typeface="Calibri"/>
              </a:rPr>
              <a:t>two </a:t>
            </a:r>
            <a:r>
              <a:rPr sz="2500" spc="-10" dirty="0">
                <a:latin typeface="Calibri"/>
                <a:cs typeface="Calibri"/>
              </a:rPr>
              <a:t>companies </a:t>
            </a:r>
            <a:r>
              <a:rPr sz="2500" spc="-15" dirty="0">
                <a:latin typeface="Calibri"/>
                <a:cs typeface="Calibri"/>
              </a:rPr>
              <a:t>(company </a:t>
            </a:r>
            <a:r>
              <a:rPr sz="2500" spc="-5" dirty="0">
                <a:latin typeface="Calibri"/>
                <a:cs typeface="Calibri"/>
              </a:rPr>
              <a:t>X and </a:t>
            </a:r>
            <a:r>
              <a:rPr sz="2500" spc="-15" dirty="0">
                <a:latin typeface="Calibri"/>
                <a:cs typeface="Calibri"/>
              </a:rPr>
              <a:t>company </a:t>
            </a:r>
            <a:r>
              <a:rPr sz="2500" spc="-55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Y) </a:t>
            </a:r>
            <a:r>
              <a:rPr sz="2500" spc="-15" dirty="0">
                <a:latin typeface="Calibri"/>
                <a:cs typeface="Calibri"/>
              </a:rPr>
              <a:t>from </a:t>
            </a:r>
            <a:r>
              <a:rPr sz="2500" spc="-5" dirty="0">
                <a:latin typeface="Calibri"/>
                <a:cs typeface="Calibri"/>
              </a:rPr>
              <a:t>2 </a:t>
            </a:r>
            <a:r>
              <a:rPr sz="2500" spc="-20" dirty="0">
                <a:latin typeface="Calibri"/>
                <a:cs typeface="Calibri"/>
              </a:rPr>
              <a:t>different </a:t>
            </a:r>
            <a:r>
              <a:rPr sz="2500" spc="-10" dirty="0">
                <a:latin typeface="Calibri"/>
                <a:cs typeface="Calibri"/>
              </a:rPr>
              <a:t>countries </a:t>
            </a:r>
            <a:r>
              <a:rPr sz="2500" spc="-5" dirty="0">
                <a:latin typeface="Calibri"/>
                <a:cs typeface="Calibri"/>
              </a:rPr>
              <a:t>of </a:t>
            </a:r>
            <a:r>
              <a:rPr sz="2500" spc="-10" dirty="0">
                <a:latin typeface="Calibri"/>
                <a:cs typeface="Calibri"/>
              </a:rPr>
              <a:t>your </a:t>
            </a:r>
            <a:r>
              <a:rPr sz="2500" spc="-5" dirty="0">
                <a:latin typeface="Calibri"/>
                <a:cs typeface="Calibri"/>
              </a:rPr>
              <a:t>choice in the </a:t>
            </a:r>
            <a:r>
              <a:rPr sz="2500" b="1" spc="-5" dirty="0">
                <a:latin typeface="Calibri"/>
                <a:cs typeface="Calibri"/>
              </a:rPr>
              <a:t>oil and </a:t>
            </a:r>
            <a:r>
              <a:rPr sz="2500" b="1" spc="-20" dirty="0">
                <a:latin typeface="Calibri"/>
                <a:cs typeface="Calibri"/>
              </a:rPr>
              <a:t>gas </a:t>
            </a:r>
            <a:r>
              <a:rPr sz="2500" b="1" spc="-15" dirty="0">
                <a:latin typeface="Calibri"/>
                <a:cs typeface="Calibri"/>
              </a:rPr>
              <a:t> </a:t>
            </a:r>
            <a:r>
              <a:rPr sz="2500" b="1" spc="-5" dirty="0">
                <a:latin typeface="Calibri"/>
                <a:cs typeface="Calibri"/>
              </a:rPr>
              <a:t>sector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15" dirty="0">
                <a:latin typeface="Calibri"/>
                <a:cs typeface="Calibri"/>
              </a:rPr>
              <a:t>you </a:t>
            </a:r>
            <a:r>
              <a:rPr sz="2500" spc="-20" dirty="0">
                <a:latin typeface="Calibri"/>
                <a:cs typeface="Calibri"/>
              </a:rPr>
              <a:t>have </a:t>
            </a:r>
            <a:r>
              <a:rPr sz="2500" spc="-10" dirty="0">
                <a:latin typeface="Calibri"/>
                <a:cs typeface="Calibri"/>
              </a:rPr>
              <a:t>been </a:t>
            </a:r>
            <a:r>
              <a:rPr sz="2500" spc="-20" dirty="0">
                <a:latin typeface="Calibri"/>
                <a:cs typeface="Calibri"/>
              </a:rPr>
              <a:t>asked </a:t>
            </a:r>
            <a:r>
              <a:rPr sz="2500" spc="-10" dirty="0">
                <a:latin typeface="Calibri"/>
                <a:cs typeface="Calibri"/>
              </a:rPr>
              <a:t>to give </a:t>
            </a:r>
            <a:r>
              <a:rPr sz="2500" spc="-5" dirty="0">
                <a:latin typeface="Calibri"/>
                <a:cs typeface="Calibri"/>
              </a:rPr>
              <a:t>advice on this </a:t>
            </a:r>
            <a:r>
              <a:rPr sz="2500" spc="-15" dirty="0">
                <a:latin typeface="Calibri"/>
                <a:cs typeface="Calibri"/>
              </a:rPr>
              <a:t>cross- </a:t>
            </a:r>
            <a:r>
              <a:rPr sz="2500" spc="-10" dirty="0">
                <a:latin typeface="Calibri"/>
                <a:cs typeface="Calibri"/>
              </a:rPr>
              <a:t> border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process.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70" dirty="0">
                <a:latin typeface="Calibri"/>
                <a:cs typeface="Calibri"/>
              </a:rPr>
              <a:t>You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are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to</a:t>
            </a:r>
            <a:r>
              <a:rPr sz="2500" spc="-10" dirty="0">
                <a:latin typeface="Calibri"/>
                <a:cs typeface="Calibri"/>
              </a:rPr>
              <a:t> develop</a:t>
            </a:r>
            <a:r>
              <a:rPr sz="2500" spc="-5" dirty="0">
                <a:latin typeface="Calibri"/>
                <a:cs typeface="Calibri"/>
              </a:rPr>
              <a:t> an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analysis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on</a:t>
            </a:r>
            <a:r>
              <a:rPr sz="2500" dirty="0">
                <a:latin typeface="Calibri"/>
                <a:cs typeface="Calibri"/>
              </a:rPr>
              <a:t> the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HR 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department’s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involvement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in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different</a:t>
            </a:r>
            <a:r>
              <a:rPr sz="2500" spc="-1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phases</a:t>
            </a:r>
            <a:r>
              <a:rPr sz="2500" spc="-5" dirty="0">
                <a:latin typeface="Calibri"/>
                <a:cs typeface="Calibri"/>
              </a:rPr>
              <a:t> 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merger</a:t>
            </a:r>
            <a:r>
              <a:rPr sz="2500" spc="1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acquisition.</a:t>
            </a:r>
            <a:endParaRPr sz="2500">
              <a:latin typeface="Calibri"/>
              <a:cs typeface="Calibri"/>
            </a:endParaRPr>
          </a:p>
          <a:p>
            <a:pPr marL="12700" marR="8255" algn="just">
              <a:lnSpc>
                <a:spcPts val="2400"/>
              </a:lnSpc>
              <a:spcBef>
                <a:spcPts val="580"/>
              </a:spcBef>
            </a:pPr>
            <a:r>
              <a:rPr sz="2500" spc="-5" dirty="0">
                <a:latin typeface="Calibri"/>
                <a:cs typeface="Calibri"/>
              </a:rPr>
              <a:t>Based on this </a:t>
            </a:r>
            <a:r>
              <a:rPr sz="2500" spc="-35" dirty="0">
                <a:latin typeface="Calibri"/>
                <a:cs typeface="Calibri"/>
              </a:rPr>
              <a:t>brief,</a:t>
            </a:r>
            <a:r>
              <a:rPr sz="2500" spc="-3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you </a:t>
            </a:r>
            <a:r>
              <a:rPr sz="2500" spc="-15" dirty="0">
                <a:latin typeface="Calibri"/>
                <a:cs typeface="Calibri"/>
              </a:rPr>
              <a:t>are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to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formulate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 critical</a:t>
            </a:r>
            <a:r>
              <a:rPr sz="2500" spc="55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report</a:t>
            </a:r>
            <a:r>
              <a:rPr sz="2500" spc="545" dirty="0">
                <a:latin typeface="Calibri"/>
                <a:cs typeface="Calibri"/>
              </a:rPr>
              <a:t> </a:t>
            </a:r>
            <a:r>
              <a:rPr sz="2500" spc="-35" dirty="0">
                <a:latin typeface="Calibri"/>
                <a:cs typeface="Calibri"/>
              </a:rPr>
              <a:t>to </a:t>
            </a:r>
            <a:r>
              <a:rPr sz="2500" spc="-3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board</a:t>
            </a:r>
            <a:r>
              <a:rPr sz="2500" spc="54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directors</a:t>
            </a:r>
            <a:r>
              <a:rPr sz="2500" spc="54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which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addresses</a:t>
            </a:r>
            <a:r>
              <a:rPr sz="2500" spc="-5" dirty="0">
                <a:latin typeface="Calibri"/>
                <a:cs typeface="Calibri"/>
              </a:rPr>
              <a:t> the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following </a:t>
            </a:r>
            <a:r>
              <a:rPr sz="2500" spc="-10" dirty="0">
                <a:latin typeface="Calibri"/>
                <a:cs typeface="Calibri"/>
              </a:rPr>
              <a:t> questions:</a:t>
            </a:r>
            <a:endParaRPr sz="2500">
              <a:latin typeface="Calibri"/>
              <a:cs typeface="Calibri"/>
            </a:endParaRPr>
          </a:p>
          <a:p>
            <a:pPr marL="355600" marR="6350" indent="-343535" algn="just">
              <a:lnSpc>
                <a:spcPts val="2400"/>
              </a:lnSpc>
              <a:spcBef>
                <a:spcPts val="605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10" dirty="0">
                <a:latin typeface="Calibri"/>
                <a:cs typeface="Calibri"/>
              </a:rPr>
              <a:t>What </a:t>
            </a:r>
            <a:r>
              <a:rPr sz="2500" spc="-15" dirty="0">
                <a:latin typeface="Calibri"/>
                <a:cs typeface="Calibri"/>
              </a:rPr>
              <a:t>are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 major </a:t>
            </a:r>
            <a:r>
              <a:rPr sz="2500" spc="-10" dirty="0">
                <a:latin typeface="Calibri"/>
                <a:cs typeface="Calibri"/>
              </a:rPr>
              <a:t>institutional</a:t>
            </a:r>
            <a:r>
              <a:rPr sz="2500" spc="-5" dirty="0">
                <a:latin typeface="Calibri"/>
                <a:cs typeface="Calibri"/>
              </a:rPr>
              <a:t> and </a:t>
            </a:r>
            <a:r>
              <a:rPr sz="2500" spc="-10" dirty="0">
                <a:latin typeface="Calibri"/>
                <a:cs typeface="Calibri"/>
              </a:rPr>
              <a:t>cultural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differences 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which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separate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country</a:t>
            </a:r>
            <a:r>
              <a:rPr sz="2500" spc="25" dirty="0">
                <a:latin typeface="Calibri"/>
                <a:cs typeface="Calibri"/>
              </a:rPr>
              <a:t> </a:t>
            </a:r>
            <a:r>
              <a:rPr sz="2500" b="1" spc="-5" dirty="0">
                <a:latin typeface="Calibri"/>
                <a:cs typeface="Calibri"/>
              </a:rPr>
              <a:t>X</a:t>
            </a:r>
            <a:r>
              <a:rPr sz="2500" b="1" spc="-1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country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b="1" spc="-5" dirty="0">
                <a:latin typeface="Calibri"/>
                <a:cs typeface="Calibri"/>
              </a:rPr>
              <a:t>Y</a:t>
            </a:r>
            <a:r>
              <a:rPr sz="2500" spc="-5" dirty="0">
                <a:latin typeface="Calibri"/>
                <a:cs typeface="Calibri"/>
              </a:rPr>
              <a:t>?</a:t>
            </a:r>
            <a:endParaRPr sz="2500">
              <a:latin typeface="Calibri"/>
              <a:cs typeface="Calibri"/>
            </a:endParaRPr>
          </a:p>
          <a:p>
            <a:pPr marL="355600" marR="6985" indent="-343535" algn="just">
              <a:lnSpc>
                <a:spcPts val="2400"/>
              </a:lnSpc>
              <a:spcBef>
                <a:spcPts val="600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10" dirty="0">
                <a:latin typeface="Calibri"/>
                <a:cs typeface="Calibri"/>
              </a:rPr>
              <a:t>What </a:t>
            </a:r>
            <a:r>
              <a:rPr sz="2500" spc="-5" dirty="0">
                <a:latin typeface="Calibri"/>
                <a:cs typeface="Calibri"/>
              </a:rPr>
              <a:t>is </a:t>
            </a:r>
            <a:r>
              <a:rPr sz="2500" dirty="0">
                <a:latin typeface="Calibri"/>
                <a:cs typeface="Calibri"/>
              </a:rPr>
              <a:t>the </a:t>
            </a:r>
            <a:r>
              <a:rPr sz="2500" spc="-15" dirty="0">
                <a:latin typeface="Calibri"/>
                <a:cs typeface="Calibri"/>
              </a:rPr>
              <a:t>role </a:t>
            </a:r>
            <a:r>
              <a:rPr sz="2500" spc="-5" dirty="0">
                <a:latin typeface="Calibri"/>
                <a:cs typeface="Calibri"/>
              </a:rPr>
              <a:t>of IHRM in implementing </a:t>
            </a:r>
            <a:r>
              <a:rPr sz="2500" spc="-15" dirty="0">
                <a:latin typeface="Calibri"/>
                <a:cs typeface="Calibri"/>
              </a:rPr>
              <a:t>effective mergers </a:t>
            </a:r>
            <a:r>
              <a:rPr sz="2500" spc="-55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acquisitions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at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</a:t>
            </a:r>
            <a:r>
              <a:rPr sz="2500" spc="1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pre-merger</a:t>
            </a:r>
            <a:r>
              <a:rPr sz="2500" spc="2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post-merger</a:t>
            </a:r>
            <a:r>
              <a:rPr sz="2500" spc="2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stages?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59785" y="461899"/>
            <a:ext cx="342519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35" dirty="0">
                <a:latin typeface="Calibri"/>
                <a:cs typeface="Calibri"/>
              </a:rPr>
              <a:t>Key</a:t>
            </a:r>
            <a:r>
              <a:rPr sz="4400" b="0" spc="-75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Instruction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07946"/>
            <a:ext cx="8075295" cy="344042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b="1" spc="-85" dirty="0">
                <a:latin typeface="Calibri"/>
                <a:cs typeface="Calibri"/>
              </a:rPr>
              <a:t>You</a:t>
            </a:r>
            <a:r>
              <a:rPr sz="3200" b="1" spc="-80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are</a:t>
            </a:r>
            <a:r>
              <a:rPr sz="3200" b="1" spc="-5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to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choose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two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existing</a:t>
            </a:r>
            <a:r>
              <a:rPr sz="3200" b="1" spc="-5" dirty="0">
                <a:latin typeface="Calibri"/>
                <a:cs typeface="Calibri"/>
              </a:rPr>
              <a:t> companies 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within </a:t>
            </a:r>
            <a:r>
              <a:rPr sz="3200" b="1" dirty="0">
                <a:latin typeface="Calibri"/>
                <a:cs typeface="Calibri"/>
              </a:rPr>
              <a:t>the </a:t>
            </a:r>
            <a:r>
              <a:rPr sz="3200" b="1" dirty="0">
                <a:solidFill>
                  <a:srgbClr val="FF0000"/>
                </a:solidFill>
                <a:latin typeface="Calibri"/>
                <a:cs typeface="Calibri"/>
              </a:rPr>
              <a:t>oil and </a:t>
            </a:r>
            <a:r>
              <a:rPr sz="3200" b="1" spc="-20" dirty="0">
                <a:solidFill>
                  <a:srgbClr val="FF0000"/>
                </a:solidFill>
                <a:latin typeface="Calibri"/>
                <a:cs typeface="Calibri"/>
              </a:rPr>
              <a:t>gas </a:t>
            </a:r>
            <a:r>
              <a:rPr sz="3200" b="1" spc="-5" dirty="0">
                <a:latin typeface="Calibri"/>
                <a:cs typeface="Calibri"/>
              </a:rPr>
              <a:t>sector </a:t>
            </a:r>
            <a:r>
              <a:rPr sz="3200" b="1" dirty="0">
                <a:latin typeface="Calibri"/>
                <a:cs typeface="Calibri"/>
              </a:rPr>
              <a:t>or </a:t>
            </a:r>
            <a:r>
              <a:rPr sz="3200" b="1" spc="-25" dirty="0">
                <a:latin typeface="Calibri"/>
                <a:cs typeface="Calibri"/>
              </a:rPr>
              <a:t>industry. </a:t>
            </a:r>
            <a:r>
              <a:rPr sz="3200" b="1" spc="-5" dirty="0">
                <a:latin typeface="Calibri"/>
                <a:cs typeface="Calibri"/>
              </a:rPr>
              <a:t>The 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companies</a:t>
            </a:r>
            <a:r>
              <a:rPr sz="3200" b="1" spc="-5" dirty="0">
                <a:latin typeface="Calibri"/>
                <a:cs typeface="Calibri"/>
              </a:rPr>
              <a:t> selected</a:t>
            </a:r>
            <a:r>
              <a:rPr sz="3200" b="1" dirty="0">
                <a:latin typeface="Calibri"/>
                <a:cs typeface="Calibri"/>
              </a:rPr>
              <a:t> should</a:t>
            </a:r>
            <a:r>
              <a:rPr sz="3200" b="1" spc="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not</a:t>
            </a:r>
            <a:r>
              <a:rPr sz="3200" b="1" spc="5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have</a:t>
            </a:r>
            <a:r>
              <a:rPr sz="3200" b="1" spc="-1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fully 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5" dirty="0">
                <a:latin typeface="Calibri"/>
                <a:cs typeface="Calibri"/>
              </a:rPr>
              <a:t>completed</a:t>
            </a:r>
            <a:r>
              <a:rPr sz="3200" b="1" spc="-1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a</a:t>
            </a:r>
            <a:r>
              <a:rPr sz="3200" b="1" spc="5" dirty="0">
                <a:latin typeface="Calibri"/>
                <a:cs typeface="Calibri"/>
              </a:rPr>
              <a:t> </a:t>
            </a:r>
            <a:r>
              <a:rPr sz="3200" b="1" spc="-15" dirty="0">
                <a:latin typeface="Calibri"/>
                <a:cs typeface="Calibri"/>
              </a:rPr>
              <a:t>merger</a:t>
            </a:r>
            <a:r>
              <a:rPr sz="3200" b="1" spc="-10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or</a:t>
            </a:r>
            <a:r>
              <a:rPr sz="3200" b="1" spc="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acquisition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process, </a:t>
            </a:r>
            <a:r>
              <a:rPr sz="3200" b="1" spc="-710" dirty="0">
                <a:latin typeface="Calibri"/>
                <a:cs typeface="Calibri"/>
              </a:rPr>
              <a:t> </a:t>
            </a:r>
            <a:r>
              <a:rPr sz="3200" b="1" spc="-15" dirty="0">
                <a:latin typeface="Calibri"/>
                <a:cs typeface="Calibri"/>
              </a:rPr>
              <a:t>however</a:t>
            </a:r>
            <a:r>
              <a:rPr sz="3200" b="1" spc="-5" dirty="0">
                <a:latin typeface="Calibri"/>
                <a:cs typeface="Calibri"/>
              </a:rPr>
              <a:t> they</a:t>
            </a:r>
            <a:r>
              <a:rPr sz="3200" b="1" spc="685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can</a:t>
            </a:r>
            <a:r>
              <a:rPr sz="3200" b="1" spc="69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be</a:t>
            </a:r>
            <a:r>
              <a:rPr sz="3200" b="1" spc="69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in</a:t>
            </a:r>
            <a:r>
              <a:rPr sz="3200" b="1" spc="70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the</a:t>
            </a:r>
            <a:r>
              <a:rPr sz="3200" b="1" spc="69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negotiation</a:t>
            </a:r>
            <a:r>
              <a:rPr sz="3200" b="1" spc="680" dirty="0">
                <a:latin typeface="Calibri"/>
                <a:cs typeface="Calibri"/>
              </a:rPr>
              <a:t> </a:t>
            </a:r>
            <a:r>
              <a:rPr sz="3200" b="1" spc="5" dirty="0">
                <a:latin typeface="Calibri"/>
                <a:cs typeface="Calibri"/>
              </a:rPr>
              <a:t>or </a:t>
            </a:r>
            <a:r>
              <a:rPr sz="3200" b="1" spc="-715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planning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process.</a:t>
            </a:r>
            <a:r>
              <a:rPr sz="3200" b="1" spc="-5" dirty="0">
                <a:latin typeface="Calibri"/>
                <a:cs typeface="Calibri"/>
              </a:rPr>
              <a:t> The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companies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5" dirty="0">
                <a:latin typeface="Calibri"/>
                <a:cs typeface="Calibri"/>
              </a:rPr>
              <a:t>must</a:t>
            </a:r>
            <a:r>
              <a:rPr sz="3200" b="1" spc="-10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be </a:t>
            </a:r>
            <a:r>
              <a:rPr sz="3200" b="1" dirty="0">
                <a:latin typeface="Calibri"/>
                <a:cs typeface="Calibri"/>
              </a:rPr>
              <a:t> </a:t>
            </a:r>
            <a:r>
              <a:rPr sz="3200" b="1" spc="-10" dirty="0">
                <a:latin typeface="Calibri"/>
                <a:cs typeface="Calibri"/>
              </a:rPr>
              <a:t>located</a:t>
            </a:r>
            <a:r>
              <a:rPr sz="3200" b="1" spc="-45" dirty="0">
                <a:latin typeface="Calibri"/>
                <a:cs typeface="Calibri"/>
              </a:rPr>
              <a:t> </a:t>
            </a:r>
            <a:r>
              <a:rPr sz="3200" b="1" dirty="0">
                <a:latin typeface="Calibri"/>
                <a:cs typeface="Calibri"/>
              </a:rPr>
              <a:t>in</a:t>
            </a:r>
            <a:r>
              <a:rPr sz="3200" b="1" spc="-10" dirty="0">
                <a:latin typeface="Calibri"/>
                <a:cs typeface="Calibri"/>
              </a:rPr>
              <a:t> </a:t>
            </a:r>
            <a:r>
              <a:rPr sz="3200" b="1" spc="-20" dirty="0">
                <a:latin typeface="Calibri"/>
                <a:cs typeface="Calibri"/>
              </a:rPr>
              <a:t>different</a:t>
            </a:r>
            <a:r>
              <a:rPr sz="3200" b="1" spc="-10" dirty="0">
                <a:latin typeface="Calibri"/>
                <a:cs typeface="Calibri"/>
              </a:rPr>
              <a:t> </a:t>
            </a:r>
            <a:r>
              <a:rPr sz="3200" b="1" spc="-5" dirty="0">
                <a:latin typeface="Calibri"/>
                <a:cs typeface="Calibri"/>
              </a:rPr>
              <a:t>countries.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175410" y="461899"/>
            <a:ext cx="6788784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5" dirty="0">
                <a:latin typeface="Calibri"/>
                <a:cs typeface="Calibri"/>
              </a:rPr>
              <a:t>Oil</a:t>
            </a:r>
            <a:r>
              <a:rPr sz="4400" b="0" spc="-10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and</a:t>
            </a:r>
            <a:r>
              <a:rPr sz="4400" b="0" spc="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Gas</a:t>
            </a:r>
            <a:r>
              <a:rPr sz="4400" b="0" spc="5" dirty="0">
                <a:latin typeface="Calibri"/>
                <a:cs typeface="Calibri"/>
              </a:rPr>
              <a:t> </a:t>
            </a:r>
            <a:r>
              <a:rPr sz="4400" b="0" spc="-15" dirty="0">
                <a:latin typeface="Calibri"/>
                <a:cs typeface="Calibri"/>
              </a:rPr>
              <a:t>Sector</a:t>
            </a:r>
            <a:r>
              <a:rPr sz="4400" b="0" spc="-5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or</a:t>
            </a:r>
            <a:r>
              <a:rPr sz="4400" b="0" spc="-5" dirty="0">
                <a:latin typeface="Calibri"/>
                <a:cs typeface="Calibri"/>
              </a:rPr>
              <a:t> Industry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83540" y="1576781"/>
            <a:ext cx="8375015" cy="45192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5" dirty="0">
                <a:latin typeface="Calibri"/>
                <a:cs typeface="Calibri"/>
              </a:rPr>
              <a:t>Operates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three</a:t>
            </a:r>
            <a:r>
              <a:rPr sz="2400" dirty="0">
                <a:latin typeface="Calibri"/>
                <a:cs typeface="Calibri"/>
              </a:rPr>
              <a:t> main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segments</a:t>
            </a:r>
            <a:endParaRPr sz="24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3450">
              <a:latin typeface="Calibri"/>
              <a:cs typeface="Calibri"/>
            </a:endParaRPr>
          </a:p>
          <a:p>
            <a:pPr marL="355600" indent="-342900">
              <a:lnSpc>
                <a:spcPts val="2510"/>
              </a:lnSpc>
              <a:buFont typeface="Arial MT"/>
              <a:buChar char="•"/>
              <a:tabLst>
                <a:tab pos="354965" algn="l"/>
                <a:tab pos="355600" algn="l"/>
                <a:tab pos="1678305" algn="l"/>
                <a:tab pos="2405380" algn="l"/>
                <a:tab pos="3042920" algn="l"/>
                <a:tab pos="3452495" algn="l"/>
                <a:tab pos="4013200" algn="l"/>
                <a:tab pos="4518025" algn="l"/>
                <a:tab pos="6008370" algn="l"/>
                <a:tab pos="7338059" algn="l"/>
              </a:tabLst>
            </a:pPr>
            <a:r>
              <a:rPr sz="2200" spc="-5" dirty="0">
                <a:latin typeface="Calibri"/>
                <a:cs typeface="Calibri"/>
              </a:rPr>
              <a:t>U</a:t>
            </a:r>
            <a:r>
              <a:rPr sz="2200" spc="-20" dirty="0">
                <a:latin typeface="Calibri"/>
                <a:cs typeface="Calibri"/>
              </a:rPr>
              <a:t>p</a:t>
            </a:r>
            <a:r>
              <a:rPr sz="2200" spc="-25" dirty="0">
                <a:latin typeface="Calibri"/>
                <a:cs typeface="Calibri"/>
              </a:rPr>
              <a:t>s</a:t>
            </a:r>
            <a:r>
              <a:rPr sz="2200" spc="-5" dirty="0">
                <a:latin typeface="Calibri"/>
                <a:cs typeface="Calibri"/>
              </a:rPr>
              <a:t>t</a:t>
            </a:r>
            <a:r>
              <a:rPr sz="2200" spc="-35" dirty="0">
                <a:latin typeface="Calibri"/>
                <a:cs typeface="Calibri"/>
              </a:rPr>
              <a:t>r</a:t>
            </a:r>
            <a:r>
              <a:rPr sz="2200" spc="-5" dirty="0">
                <a:latin typeface="Calibri"/>
                <a:cs typeface="Calibri"/>
              </a:rPr>
              <a:t>ea</a:t>
            </a:r>
            <a:r>
              <a:rPr sz="2200" spc="-10" dirty="0">
                <a:latin typeface="Calibri"/>
                <a:cs typeface="Calibri"/>
              </a:rPr>
              <a:t>m</a:t>
            </a:r>
            <a:r>
              <a:rPr sz="2200" spc="-5" dirty="0">
                <a:latin typeface="Calibri"/>
                <a:cs typeface="Calibri"/>
              </a:rPr>
              <a:t>: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10" dirty="0">
                <a:latin typeface="Calibri"/>
                <a:cs typeface="Calibri"/>
              </a:rPr>
              <a:t>deal</a:t>
            </a:r>
            <a:r>
              <a:rPr sz="2200" spc="-5" dirty="0">
                <a:latin typeface="Calibri"/>
                <a:cs typeface="Calibri"/>
              </a:rPr>
              <a:t>s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5" dirty="0">
                <a:latin typeface="Calibri"/>
                <a:cs typeface="Calibri"/>
              </a:rPr>
              <a:t>with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5" dirty="0">
                <a:latin typeface="Calibri"/>
                <a:cs typeface="Calibri"/>
              </a:rPr>
              <a:t>oil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5" dirty="0">
                <a:latin typeface="Calibri"/>
                <a:cs typeface="Calibri"/>
              </a:rPr>
              <a:t>and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45" dirty="0">
                <a:latin typeface="Calibri"/>
                <a:cs typeface="Calibri"/>
              </a:rPr>
              <a:t>g</a:t>
            </a:r>
            <a:r>
              <a:rPr sz="2200" spc="-5" dirty="0">
                <a:latin typeface="Calibri"/>
                <a:cs typeface="Calibri"/>
              </a:rPr>
              <a:t>as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45" dirty="0">
                <a:latin typeface="Calibri"/>
                <a:cs typeface="Calibri"/>
              </a:rPr>
              <a:t>e</a:t>
            </a:r>
            <a:r>
              <a:rPr sz="2200" dirty="0">
                <a:latin typeface="Calibri"/>
                <a:cs typeface="Calibri"/>
              </a:rPr>
              <a:t>x</a:t>
            </a:r>
            <a:r>
              <a:rPr sz="2200" spc="-10" dirty="0">
                <a:latin typeface="Calibri"/>
                <a:cs typeface="Calibri"/>
              </a:rPr>
              <a:t>plo</a:t>
            </a:r>
            <a:r>
              <a:rPr sz="2200" spc="-50" dirty="0">
                <a:latin typeface="Calibri"/>
                <a:cs typeface="Calibri"/>
              </a:rPr>
              <a:t>r</a:t>
            </a:r>
            <a:r>
              <a:rPr sz="2200" spc="-25" dirty="0">
                <a:latin typeface="Calibri"/>
                <a:cs typeface="Calibri"/>
              </a:rPr>
              <a:t>a</a:t>
            </a:r>
            <a:r>
              <a:rPr sz="2200" spc="-5" dirty="0">
                <a:latin typeface="Calibri"/>
                <a:cs typeface="Calibri"/>
              </a:rPr>
              <a:t>tion,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30" dirty="0">
                <a:latin typeface="Calibri"/>
                <a:cs typeface="Calibri"/>
              </a:rPr>
              <a:t>r</a:t>
            </a:r>
            <a:r>
              <a:rPr sz="2200" spc="-5" dirty="0">
                <a:latin typeface="Calibri"/>
                <a:cs typeface="Calibri"/>
              </a:rPr>
              <a:t>e</a:t>
            </a:r>
            <a:r>
              <a:rPr sz="2200" spc="-35" dirty="0">
                <a:latin typeface="Calibri"/>
                <a:cs typeface="Calibri"/>
              </a:rPr>
              <a:t>c</a:t>
            </a:r>
            <a:r>
              <a:rPr sz="2200" spc="-10" dirty="0">
                <a:latin typeface="Calibri"/>
                <a:cs typeface="Calibri"/>
              </a:rPr>
              <a:t>o</a:t>
            </a:r>
            <a:r>
              <a:rPr sz="2200" spc="-35" dirty="0">
                <a:latin typeface="Calibri"/>
                <a:cs typeface="Calibri"/>
              </a:rPr>
              <a:t>v</a:t>
            </a:r>
            <a:r>
              <a:rPr sz="2200" spc="-5" dirty="0">
                <a:latin typeface="Calibri"/>
                <a:cs typeface="Calibri"/>
              </a:rPr>
              <a:t>ering</a:t>
            </a:r>
            <a:r>
              <a:rPr sz="2200" dirty="0">
                <a:latin typeface="Calibri"/>
                <a:cs typeface="Calibri"/>
              </a:rPr>
              <a:t>	</a:t>
            </a:r>
            <a:r>
              <a:rPr sz="2200" spc="-30" dirty="0">
                <a:latin typeface="Calibri"/>
                <a:cs typeface="Calibri"/>
              </a:rPr>
              <a:t>r</a:t>
            </a:r>
            <a:r>
              <a:rPr sz="2200" spc="-5" dirty="0">
                <a:latin typeface="Calibri"/>
                <a:cs typeface="Calibri"/>
              </a:rPr>
              <a:t>ese</a:t>
            </a:r>
            <a:r>
              <a:rPr sz="2200" spc="20" dirty="0">
                <a:latin typeface="Calibri"/>
                <a:cs typeface="Calibri"/>
              </a:rPr>
              <a:t>r</a:t>
            </a:r>
            <a:r>
              <a:rPr sz="2200" spc="-25" dirty="0">
                <a:latin typeface="Calibri"/>
                <a:cs typeface="Calibri"/>
              </a:rPr>
              <a:t>v</a:t>
            </a:r>
            <a:r>
              <a:rPr sz="2200" spc="-5" dirty="0">
                <a:latin typeface="Calibri"/>
                <a:cs typeface="Calibri"/>
              </a:rPr>
              <a:t>es,</a:t>
            </a:r>
            <a:endParaRPr sz="2200">
              <a:latin typeface="Calibri"/>
              <a:cs typeface="Calibri"/>
            </a:endParaRPr>
          </a:p>
          <a:p>
            <a:pPr marL="355600">
              <a:lnSpc>
                <a:spcPts val="2510"/>
              </a:lnSpc>
            </a:pPr>
            <a:r>
              <a:rPr sz="2200" spc="-10" dirty="0">
                <a:latin typeface="Calibri"/>
                <a:cs typeface="Calibri"/>
              </a:rPr>
              <a:t>drilling</a:t>
            </a:r>
            <a:r>
              <a:rPr sz="2200" spc="-3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wells</a:t>
            </a:r>
            <a:endParaRPr sz="2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26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200" spc="-10" dirty="0">
                <a:latin typeface="Calibri"/>
                <a:cs typeface="Calibri"/>
              </a:rPr>
              <a:t>Midstream: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deals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with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transportation </a:t>
            </a:r>
            <a:r>
              <a:rPr sz="2200" spc="-5" dirty="0">
                <a:latin typeface="Calibri"/>
                <a:cs typeface="Calibri"/>
              </a:rPr>
              <a:t>and </a:t>
            </a:r>
            <a:r>
              <a:rPr sz="2200" spc="-10" dirty="0">
                <a:latin typeface="Calibri"/>
                <a:cs typeface="Calibri"/>
              </a:rPr>
              <a:t>pipelines</a:t>
            </a:r>
            <a:endParaRPr sz="2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26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200" spc="-10" dirty="0">
                <a:latin typeface="Calibri"/>
                <a:cs typeface="Calibri"/>
              </a:rPr>
              <a:t>Downstream: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deals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with</a:t>
            </a:r>
            <a:r>
              <a:rPr sz="2200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refining</a:t>
            </a:r>
            <a:r>
              <a:rPr sz="2200" spc="-5" dirty="0">
                <a:latin typeface="Calibri"/>
                <a:cs typeface="Calibri"/>
              </a:rPr>
              <a:t> and </a:t>
            </a:r>
            <a:r>
              <a:rPr sz="2200" spc="-15" dirty="0">
                <a:latin typeface="Calibri"/>
                <a:cs typeface="Calibri"/>
              </a:rPr>
              <a:t>marketing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  <a:buFont typeface="Arial MT"/>
              <a:buChar char="•"/>
            </a:pPr>
            <a:endParaRPr sz="2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200" spc="-5" dirty="0">
                <a:latin typeface="Calibri"/>
                <a:cs typeface="Calibri"/>
              </a:rPr>
              <a:t>And</a:t>
            </a:r>
            <a:r>
              <a:rPr sz="2200" spc="-20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two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subsegments</a:t>
            </a:r>
            <a:endParaRPr sz="2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270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200" spc="-20" dirty="0">
                <a:latin typeface="Calibri"/>
                <a:cs typeface="Calibri"/>
              </a:rPr>
              <a:t>Integrated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oil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and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20" dirty="0">
                <a:latin typeface="Calibri"/>
                <a:cs typeface="Calibri"/>
              </a:rPr>
              <a:t>gas</a:t>
            </a:r>
            <a:endParaRPr sz="2200">
              <a:latin typeface="Calibri"/>
              <a:cs typeface="Calibri"/>
            </a:endParaRPr>
          </a:p>
          <a:p>
            <a:pPr marL="355600" indent="-342900">
              <a:lnSpc>
                <a:spcPct val="100000"/>
              </a:lnSpc>
              <a:spcBef>
                <a:spcPts val="265"/>
              </a:spcBef>
              <a:buFont typeface="Arial MT"/>
              <a:buChar char="•"/>
              <a:tabLst>
                <a:tab pos="354965" algn="l"/>
                <a:tab pos="355600" algn="l"/>
              </a:tabLst>
            </a:pPr>
            <a:r>
              <a:rPr sz="2200" spc="-10" dirty="0">
                <a:latin typeface="Calibri"/>
                <a:cs typeface="Calibri"/>
              </a:rPr>
              <a:t>Oilfield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service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and</a:t>
            </a:r>
            <a:r>
              <a:rPr sz="2200" spc="-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equipment</a:t>
            </a:r>
            <a:endParaRPr sz="22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55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200" spc="-60" dirty="0">
                <a:latin typeface="Calibri"/>
                <a:cs typeface="Calibri"/>
              </a:rPr>
              <a:t>You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can</a:t>
            </a:r>
            <a:r>
              <a:rPr sz="2200" spc="5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choose</a:t>
            </a:r>
            <a:r>
              <a:rPr sz="2200" spc="1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companies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from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spc="-15" dirty="0">
                <a:latin typeface="Calibri"/>
                <a:cs typeface="Calibri"/>
              </a:rPr>
              <a:t>any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dirty="0">
                <a:latin typeface="Calibri"/>
                <a:cs typeface="Calibri"/>
              </a:rPr>
              <a:t>of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spc="-5" dirty="0">
                <a:latin typeface="Calibri"/>
                <a:cs typeface="Calibri"/>
              </a:rPr>
              <a:t>the</a:t>
            </a:r>
            <a:r>
              <a:rPr sz="2200" spc="1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segments</a:t>
            </a:r>
            <a:r>
              <a:rPr sz="2200" spc="40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listed</a:t>
            </a:r>
            <a:r>
              <a:rPr sz="2200" spc="-5" dirty="0">
                <a:latin typeface="Calibri"/>
                <a:cs typeface="Calibri"/>
              </a:rPr>
              <a:t> </a:t>
            </a:r>
            <a:r>
              <a:rPr sz="2200" spc="-10" dirty="0">
                <a:latin typeface="Calibri"/>
                <a:cs typeface="Calibri"/>
              </a:rPr>
              <a:t>above</a:t>
            </a:r>
            <a:endParaRPr sz="2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22426" y="300989"/>
            <a:ext cx="7299959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spc="-5" dirty="0">
                <a:latin typeface="Calibri"/>
                <a:cs typeface="Calibri"/>
              </a:rPr>
              <a:t>Assessment</a:t>
            </a:r>
            <a:r>
              <a:rPr sz="4400" b="0" spc="-35" dirty="0">
                <a:latin typeface="Calibri"/>
                <a:cs typeface="Calibri"/>
              </a:rPr>
              <a:t> </a:t>
            </a:r>
            <a:r>
              <a:rPr sz="4400" b="0" spc="-10" dirty="0">
                <a:latin typeface="Calibri"/>
                <a:cs typeface="Calibri"/>
              </a:rPr>
              <a:t>Criteria</a:t>
            </a:r>
            <a:r>
              <a:rPr sz="4400" b="0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Explanation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235709"/>
            <a:ext cx="8416290" cy="34410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0" dirty="0">
                <a:latin typeface="Calibri"/>
                <a:cs typeface="Calibri"/>
              </a:rPr>
              <a:t>Display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knowledge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dirty="0">
                <a:latin typeface="Calibri"/>
                <a:cs typeface="Calibri"/>
              </a:rPr>
              <a:t> the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major </a:t>
            </a:r>
            <a:r>
              <a:rPr sz="2000" spc="-5" dirty="0">
                <a:latin typeface="Calibri"/>
                <a:cs typeface="Calibri"/>
              </a:rPr>
              <a:t>principles,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theories,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methodologies,</a:t>
            </a:r>
            <a:r>
              <a:rPr sz="2000" dirty="0">
                <a:latin typeface="Calibri"/>
                <a:cs typeface="Calibri"/>
              </a:rPr>
              <a:t> and</a:t>
            </a:r>
            <a:endParaRPr sz="20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</a:pPr>
            <a:r>
              <a:rPr sz="2000" spc="-5" dirty="0">
                <a:latin typeface="Calibri"/>
                <a:cs typeface="Calibri"/>
              </a:rPr>
              <a:t>practices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involved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 an ability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to</a:t>
            </a:r>
            <a:r>
              <a:rPr sz="2000" dirty="0">
                <a:latin typeface="Calibri"/>
                <a:cs typeface="Calibri"/>
              </a:rPr>
              <a:t> apply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them </a:t>
            </a:r>
            <a:r>
              <a:rPr sz="2000" spc="-25" dirty="0">
                <a:latin typeface="Calibri"/>
                <a:cs typeface="Calibri"/>
              </a:rPr>
              <a:t>effectively.</a:t>
            </a:r>
            <a:endParaRPr sz="2000">
              <a:latin typeface="Calibri"/>
              <a:cs typeface="Calibri"/>
            </a:endParaRPr>
          </a:p>
          <a:p>
            <a:pPr marL="355600" marR="5080" indent="-343535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0" dirty="0">
                <a:latin typeface="Calibri"/>
                <a:cs typeface="Calibri"/>
              </a:rPr>
              <a:t>Provide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correctly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cited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references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to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show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evidence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of wide</a:t>
            </a:r>
            <a:r>
              <a:rPr sz="2000" dirty="0">
                <a:latin typeface="Calibri"/>
                <a:cs typeface="Calibri"/>
              </a:rPr>
              <a:t> reading,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including </a:t>
            </a:r>
            <a:r>
              <a:rPr sz="2000" spc="-44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academic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journals.</a:t>
            </a:r>
            <a:endParaRPr sz="20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dirty="0">
                <a:latin typeface="Calibri"/>
                <a:cs typeface="Calibri"/>
              </a:rPr>
              <a:t>Include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supportive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illustrations</a:t>
            </a:r>
            <a:r>
              <a:rPr sz="2000" spc="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with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correctly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cited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references.</a:t>
            </a:r>
            <a:endParaRPr sz="20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5" dirty="0">
                <a:latin typeface="Calibri"/>
                <a:cs typeface="Calibri"/>
              </a:rPr>
              <a:t>Demonstrate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ability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to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select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critical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points,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5" dirty="0">
                <a:latin typeface="Calibri"/>
                <a:cs typeface="Calibri"/>
              </a:rPr>
              <a:t>evaluate</a:t>
            </a:r>
            <a:r>
              <a:rPr sz="2000" spc="20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them</a:t>
            </a:r>
            <a:r>
              <a:rPr sz="2000" spc="-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endParaRPr sz="2000">
              <a:latin typeface="Calibri"/>
              <a:cs typeface="Calibri"/>
            </a:endParaRPr>
          </a:p>
          <a:p>
            <a:pPr marL="355600">
              <a:lnSpc>
                <a:spcPct val="100000"/>
              </a:lnSpc>
              <a:spcBef>
                <a:spcPts val="5"/>
              </a:spcBef>
            </a:pPr>
            <a:r>
              <a:rPr sz="2000" spc="-10" dirty="0">
                <a:latin typeface="Calibri"/>
                <a:cs typeface="Calibri"/>
              </a:rPr>
              <a:t>communicate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the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conclusions </a:t>
            </a:r>
            <a:r>
              <a:rPr sz="2000" spc="-25" dirty="0">
                <a:latin typeface="Calibri"/>
                <a:cs typeface="Calibri"/>
              </a:rPr>
              <a:t>effectively.</a:t>
            </a:r>
            <a:endParaRPr sz="20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47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0" dirty="0">
                <a:latin typeface="Calibri"/>
                <a:cs typeface="Calibri"/>
              </a:rPr>
              <a:t>Provide</a:t>
            </a:r>
            <a:r>
              <a:rPr sz="2000" spc="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approaches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that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are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creative,</a:t>
            </a:r>
            <a:r>
              <a:rPr sz="2000" spc="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practicable,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supported.</a:t>
            </a:r>
            <a:endParaRPr sz="20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484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0" dirty="0">
                <a:latin typeface="Calibri"/>
                <a:cs typeface="Calibri"/>
              </a:rPr>
              <a:t>Provide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sound,</a:t>
            </a:r>
            <a:r>
              <a:rPr sz="2000" spc="-2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supported </a:t>
            </a:r>
            <a:r>
              <a:rPr sz="2000" dirty="0">
                <a:latin typeface="Calibri"/>
                <a:cs typeface="Calibri"/>
              </a:rPr>
              <a:t>critique </a:t>
            </a:r>
            <a:r>
              <a:rPr sz="2000" spc="-5" dirty="0">
                <a:latin typeface="Calibri"/>
                <a:cs typeface="Calibri"/>
              </a:rPr>
              <a:t>of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spc="-10" dirty="0">
                <a:latin typeface="Calibri"/>
                <a:cs typeface="Calibri"/>
              </a:rPr>
              <a:t>your</a:t>
            </a:r>
            <a:r>
              <a:rPr sz="2000" spc="-2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own</a:t>
            </a:r>
            <a:r>
              <a:rPr sz="2000" spc="-10" dirty="0">
                <a:latin typeface="Calibri"/>
                <a:cs typeface="Calibri"/>
              </a:rPr>
              <a:t> work.</a:t>
            </a:r>
            <a:endParaRPr sz="20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48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000" spc="-10" dirty="0">
                <a:latin typeface="Calibri"/>
                <a:cs typeface="Calibri"/>
              </a:rPr>
              <a:t>Provided</a:t>
            </a:r>
            <a:r>
              <a:rPr sz="200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supported discussions</a:t>
            </a:r>
            <a:r>
              <a:rPr sz="2000" spc="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sound</a:t>
            </a:r>
            <a:r>
              <a:rPr sz="2000" spc="-1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change</a:t>
            </a:r>
            <a:r>
              <a:rPr sz="2000" spc="-3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plan</a:t>
            </a:r>
            <a:r>
              <a:rPr sz="2000" spc="5" dirty="0">
                <a:latin typeface="Calibri"/>
                <a:cs typeface="Calibri"/>
              </a:rPr>
              <a:t> </a:t>
            </a:r>
            <a:r>
              <a:rPr sz="2000" dirty="0">
                <a:latin typeface="Calibri"/>
                <a:cs typeface="Calibri"/>
              </a:rPr>
              <a:t>and</a:t>
            </a:r>
            <a:r>
              <a:rPr sz="2000" spc="-10" dirty="0">
                <a:latin typeface="Calibri"/>
                <a:cs typeface="Calibri"/>
              </a:rPr>
              <a:t> </a:t>
            </a:r>
            <a:r>
              <a:rPr sz="2000" spc="-5" dirty="0">
                <a:latin typeface="Calibri"/>
                <a:cs typeface="Calibri"/>
              </a:rPr>
              <a:t>recommendation</a:t>
            </a:r>
            <a:endParaRPr sz="2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376552" y="461899"/>
            <a:ext cx="6386195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10" dirty="0">
                <a:latin typeface="Calibri"/>
                <a:cs typeface="Calibri"/>
              </a:rPr>
              <a:t>Structure</a:t>
            </a:r>
            <a:r>
              <a:rPr sz="4400" b="0" spc="-15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of</a:t>
            </a:r>
            <a:r>
              <a:rPr sz="4400" b="0" spc="-20" dirty="0">
                <a:latin typeface="Calibri"/>
                <a:cs typeface="Calibri"/>
              </a:rPr>
              <a:t> </a:t>
            </a:r>
            <a:r>
              <a:rPr sz="4400" b="0" dirty="0">
                <a:latin typeface="Calibri"/>
                <a:cs typeface="Calibri"/>
              </a:rPr>
              <a:t>the</a:t>
            </a:r>
            <a:r>
              <a:rPr sz="4400" b="0" spc="-15" dirty="0">
                <a:latin typeface="Calibri"/>
                <a:cs typeface="Calibri"/>
              </a:rPr>
              <a:t> </a:t>
            </a:r>
            <a:r>
              <a:rPr sz="4400" b="0" spc="-20" dirty="0">
                <a:latin typeface="Calibri"/>
                <a:cs typeface="Calibri"/>
              </a:rPr>
              <a:t>coursework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07946"/>
            <a:ext cx="7988300" cy="39281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203200" indent="-343535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spc="-15" dirty="0">
                <a:latin typeface="Calibri"/>
                <a:cs typeface="Calibri"/>
              </a:rPr>
              <a:t>Abstract/Executive</a:t>
            </a:r>
            <a:r>
              <a:rPr sz="3200" spc="-5" dirty="0">
                <a:latin typeface="Calibri"/>
                <a:cs typeface="Calibri"/>
              </a:rPr>
              <a:t> summary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(not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included</a:t>
            </a:r>
            <a:r>
              <a:rPr sz="3200" dirty="0">
                <a:latin typeface="Calibri"/>
                <a:cs typeface="Calibri"/>
              </a:rPr>
              <a:t> in </a:t>
            </a:r>
            <a:r>
              <a:rPr sz="3200" spc="-7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word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count</a:t>
            </a:r>
            <a:endParaRPr sz="32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76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spc="-50" dirty="0">
                <a:latin typeface="Calibri"/>
                <a:cs typeface="Calibri"/>
              </a:rPr>
              <a:t>Table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contents </a:t>
            </a:r>
            <a:r>
              <a:rPr sz="3200" spc="-5" dirty="0">
                <a:latin typeface="Calibri"/>
                <a:cs typeface="Calibri"/>
              </a:rPr>
              <a:t>(not included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word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count)</a:t>
            </a:r>
            <a:endParaRPr sz="32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spc="-10" dirty="0">
                <a:latin typeface="Calibri"/>
                <a:cs typeface="Calibri"/>
              </a:rPr>
              <a:t>Introduction</a:t>
            </a:r>
            <a:endParaRPr sz="32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dirty="0">
                <a:latin typeface="Calibri"/>
                <a:cs typeface="Calibri"/>
              </a:rPr>
              <a:t>Main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body</a:t>
            </a:r>
            <a:endParaRPr sz="32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spc="-5" dirty="0">
                <a:latin typeface="Calibri"/>
                <a:cs typeface="Calibri"/>
              </a:rPr>
              <a:t>Conclusion</a:t>
            </a:r>
            <a:r>
              <a:rPr sz="3200" dirty="0">
                <a:latin typeface="Calibri"/>
                <a:cs typeface="Calibri"/>
              </a:rPr>
              <a:t> and</a:t>
            </a:r>
            <a:r>
              <a:rPr sz="3200" spc="-10" dirty="0">
                <a:latin typeface="Calibri"/>
                <a:cs typeface="Calibri"/>
              </a:rPr>
              <a:t> Recommendations</a:t>
            </a:r>
            <a:endParaRPr sz="320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200" spc="-25" dirty="0">
                <a:latin typeface="Calibri"/>
                <a:cs typeface="Calibri"/>
              </a:rPr>
              <a:t>Reference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list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(not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included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in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word</a:t>
            </a:r>
            <a:r>
              <a:rPr sz="3200" spc="-10" dirty="0">
                <a:latin typeface="Calibri"/>
                <a:cs typeface="Calibri"/>
              </a:rPr>
              <a:t> count)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614165" y="461899"/>
            <a:ext cx="1917064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dirty="0">
                <a:latin typeface="Calibri"/>
                <a:cs typeface="Calibri"/>
              </a:rPr>
              <a:t>A</a:t>
            </a:r>
            <a:r>
              <a:rPr sz="4400" b="0" spc="-25" dirty="0">
                <a:latin typeface="Calibri"/>
                <a:cs typeface="Calibri"/>
              </a:rPr>
              <a:t>b</a:t>
            </a:r>
            <a:r>
              <a:rPr sz="4400" b="0" spc="-45" dirty="0">
                <a:latin typeface="Calibri"/>
                <a:cs typeface="Calibri"/>
              </a:rPr>
              <a:t>s</a:t>
            </a:r>
            <a:r>
              <a:rPr sz="4400" b="0" dirty="0">
                <a:latin typeface="Calibri"/>
                <a:cs typeface="Calibri"/>
              </a:rPr>
              <a:t>t</a:t>
            </a:r>
            <a:r>
              <a:rPr sz="4400" b="0" spc="-85" dirty="0">
                <a:latin typeface="Calibri"/>
                <a:cs typeface="Calibri"/>
              </a:rPr>
              <a:t>r</a:t>
            </a:r>
            <a:r>
              <a:rPr sz="4400" b="0" dirty="0">
                <a:latin typeface="Calibri"/>
                <a:cs typeface="Calibri"/>
              </a:rPr>
              <a:t>act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07946"/>
            <a:ext cx="8073390" cy="37331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spc="-20" dirty="0">
                <a:latin typeface="Calibri"/>
                <a:cs typeface="Calibri"/>
              </a:rPr>
              <a:t>Abstract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should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35" dirty="0">
                <a:latin typeface="Calibri"/>
                <a:cs typeface="Calibri"/>
              </a:rPr>
              <a:t>state</a:t>
            </a:r>
            <a:r>
              <a:rPr sz="3200" spc="-3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purpose</a:t>
            </a:r>
            <a:r>
              <a:rPr sz="3200" dirty="0">
                <a:latin typeface="Calibri"/>
                <a:cs typeface="Calibri"/>
              </a:rPr>
              <a:t> of</a:t>
            </a:r>
            <a:r>
              <a:rPr sz="3200" spc="7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report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and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summarise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45" dirty="0">
                <a:latin typeface="Calibri"/>
                <a:cs typeface="Calibri"/>
              </a:rPr>
              <a:t>key</a:t>
            </a:r>
            <a:r>
              <a:rPr sz="3200" spc="-4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findings</a:t>
            </a:r>
            <a:r>
              <a:rPr sz="3200" dirty="0">
                <a:latin typeface="Calibri"/>
                <a:cs typeface="Calibri"/>
              </a:rPr>
              <a:t> of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your 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analysis</a:t>
            </a:r>
            <a:endParaRPr sz="3200">
              <a:latin typeface="Calibri"/>
              <a:cs typeface="Calibri"/>
            </a:endParaRPr>
          </a:p>
          <a:p>
            <a:pPr marL="355600" indent="-343535" algn="just">
              <a:lnSpc>
                <a:spcPct val="100000"/>
              </a:lnSpc>
              <a:spcBef>
                <a:spcPts val="765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spc="-5" dirty="0">
                <a:latin typeface="Calibri"/>
                <a:cs typeface="Calibri"/>
              </a:rPr>
              <a:t>Maximum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one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page</a:t>
            </a:r>
            <a:endParaRPr sz="3200">
              <a:latin typeface="Calibri"/>
              <a:cs typeface="Calibri"/>
            </a:endParaRPr>
          </a:p>
          <a:p>
            <a:pPr marL="355600" indent="-343535" algn="just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spc="-20" dirty="0">
                <a:latin typeface="Calibri"/>
                <a:cs typeface="Calibri"/>
              </a:rPr>
              <a:t>Abstract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is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not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included</a:t>
            </a:r>
            <a:r>
              <a:rPr sz="3200" spc="2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word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count</a:t>
            </a:r>
            <a:endParaRPr sz="3200">
              <a:latin typeface="Calibri"/>
              <a:cs typeface="Calibri"/>
            </a:endParaRPr>
          </a:p>
          <a:p>
            <a:pPr marL="355600" marR="6985" indent="-343535" algn="just">
              <a:lnSpc>
                <a:spcPct val="100000"/>
              </a:lnSpc>
              <a:spcBef>
                <a:spcPts val="770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spc="-50" dirty="0">
                <a:latin typeface="Calibri"/>
                <a:cs typeface="Calibri"/>
              </a:rPr>
              <a:t>Table</a:t>
            </a:r>
            <a:r>
              <a:rPr sz="3200" spc="-4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of </a:t>
            </a:r>
            <a:r>
              <a:rPr sz="3200" spc="-15" dirty="0">
                <a:latin typeface="Calibri"/>
                <a:cs typeface="Calibri"/>
              </a:rPr>
              <a:t>contents</a:t>
            </a:r>
            <a:r>
              <a:rPr sz="3200" spc="-1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(not included </a:t>
            </a:r>
            <a:r>
              <a:rPr sz="3200" spc="5" dirty="0">
                <a:latin typeface="Calibri"/>
                <a:cs typeface="Calibri"/>
              </a:rPr>
              <a:t>in </a:t>
            </a:r>
            <a:r>
              <a:rPr sz="3200" dirty="0">
                <a:latin typeface="Calibri"/>
                <a:cs typeface="Calibri"/>
              </a:rPr>
              <a:t>the </a:t>
            </a:r>
            <a:r>
              <a:rPr sz="3200" spc="-20" dirty="0">
                <a:latin typeface="Calibri"/>
                <a:cs typeface="Calibri"/>
              </a:rPr>
              <a:t>word </a:t>
            </a:r>
            <a:r>
              <a:rPr sz="3200" spc="-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count)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4773" y="461899"/>
            <a:ext cx="285369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10" dirty="0">
                <a:latin typeface="Calibri"/>
                <a:cs typeface="Calibri"/>
              </a:rPr>
              <a:t>Introduction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18031"/>
            <a:ext cx="8075295" cy="2586355"/>
          </a:xfrm>
          <a:prstGeom prst="rect">
            <a:avLst/>
          </a:prstGeom>
        </p:spPr>
        <p:txBody>
          <a:bodyPr vert="horz" wrap="square" lIns="0" tIns="1041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20"/>
              </a:spcBef>
            </a:pPr>
            <a:r>
              <a:rPr sz="3000" dirty="0">
                <a:latin typeface="Calibri"/>
                <a:cs typeface="Calibri"/>
              </a:rPr>
              <a:t>In</a:t>
            </a:r>
            <a:r>
              <a:rPr sz="3000" spc="-2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this</a:t>
            </a:r>
            <a:r>
              <a:rPr sz="3000" spc="-20" dirty="0">
                <a:latin typeface="Calibri"/>
                <a:cs typeface="Calibri"/>
              </a:rPr>
              <a:t> </a:t>
            </a:r>
            <a:r>
              <a:rPr sz="3000" spc="-5" dirty="0">
                <a:latin typeface="Calibri"/>
                <a:cs typeface="Calibri"/>
              </a:rPr>
              <a:t>section</a:t>
            </a:r>
            <a:r>
              <a:rPr sz="3000" spc="-15" dirty="0">
                <a:latin typeface="Calibri"/>
                <a:cs typeface="Calibri"/>
              </a:rPr>
              <a:t> you </a:t>
            </a:r>
            <a:r>
              <a:rPr sz="3000" spc="-5" dirty="0">
                <a:latin typeface="Calibri"/>
                <a:cs typeface="Calibri"/>
              </a:rPr>
              <a:t>should</a:t>
            </a:r>
            <a:r>
              <a:rPr sz="3000" spc="-15" dirty="0">
                <a:latin typeface="Calibri"/>
                <a:cs typeface="Calibri"/>
              </a:rPr>
              <a:t> provide:</a:t>
            </a:r>
            <a:endParaRPr sz="3000">
              <a:latin typeface="Calibri"/>
              <a:cs typeface="Calibri"/>
            </a:endParaRPr>
          </a:p>
          <a:p>
            <a:pPr marL="355600" marR="6985" indent="-343535">
              <a:lnSpc>
                <a:spcPct val="100000"/>
              </a:lnSpc>
              <a:spcBef>
                <a:spcPts val="72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3000" dirty="0">
                <a:latin typeface="Calibri"/>
                <a:cs typeface="Calibri"/>
              </a:rPr>
              <a:t>A</a:t>
            </a:r>
            <a:r>
              <a:rPr sz="3000" spc="160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general</a:t>
            </a:r>
            <a:r>
              <a:rPr sz="3000" spc="150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overview</a:t>
            </a:r>
            <a:r>
              <a:rPr sz="3000" spc="1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1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140" dirty="0">
                <a:latin typeface="Calibri"/>
                <a:cs typeface="Calibri"/>
              </a:rPr>
              <a:t> </a:t>
            </a:r>
            <a:r>
              <a:rPr sz="3000" spc="-5" dirty="0">
                <a:latin typeface="Calibri"/>
                <a:cs typeface="Calibri"/>
              </a:rPr>
              <a:t>oil</a:t>
            </a:r>
            <a:r>
              <a:rPr sz="3000" spc="15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and</a:t>
            </a:r>
            <a:r>
              <a:rPr sz="3000" spc="15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gas</a:t>
            </a:r>
            <a:r>
              <a:rPr sz="3000" spc="1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segment</a:t>
            </a:r>
            <a:r>
              <a:rPr sz="3000" spc="14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or </a:t>
            </a:r>
            <a:r>
              <a:rPr sz="3000" spc="-66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segments</a:t>
            </a:r>
            <a:r>
              <a:rPr sz="3000" spc="-1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that</a:t>
            </a:r>
            <a:r>
              <a:rPr sz="3000" spc="-15" dirty="0">
                <a:latin typeface="Calibri"/>
                <a:cs typeface="Calibri"/>
              </a:rPr>
              <a:t> you</a:t>
            </a:r>
            <a:r>
              <a:rPr sz="3000" dirty="0">
                <a:latin typeface="Calibri"/>
                <a:cs typeface="Calibri"/>
              </a:rPr>
              <a:t> </a:t>
            </a:r>
            <a:r>
              <a:rPr sz="3000" spc="-25" dirty="0">
                <a:latin typeface="Calibri"/>
                <a:cs typeface="Calibri"/>
              </a:rPr>
              <a:t>have</a:t>
            </a:r>
            <a:r>
              <a:rPr sz="3000" spc="-20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chosen</a:t>
            </a:r>
            <a:r>
              <a:rPr sz="3000" spc="-25" dirty="0">
                <a:latin typeface="Calibri"/>
                <a:cs typeface="Calibri"/>
              </a:rPr>
              <a:t> for</a:t>
            </a:r>
            <a:r>
              <a:rPr sz="3000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your</a:t>
            </a:r>
            <a:r>
              <a:rPr sz="3000" spc="15" dirty="0">
                <a:latin typeface="Calibri"/>
                <a:cs typeface="Calibri"/>
              </a:rPr>
              <a:t> </a:t>
            </a:r>
            <a:r>
              <a:rPr sz="3000" spc="-10" dirty="0">
                <a:latin typeface="Calibri"/>
                <a:cs typeface="Calibri"/>
              </a:rPr>
              <a:t>study</a:t>
            </a:r>
            <a:endParaRPr sz="3000">
              <a:latin typeface="Calibri"/>
              <a:cs typeface="Calibri"/>
            </a:endParaRPr>
          </a:p>
          <a:p>
            <a:pPr marL="355600" marR="5080" indent="-343535">
              <a:lnSpc>
                <a:spcPct val="100000"/>
              </a:lnSpc>
              <a:spcBef>
                <a:spcPts val="720"/>
              </a:spcBef>
              <a:buFont typeface="Arial MT"/>
              <a:buChar char="•"/>
              <a:tabLst>
                <a:tab pos="355600" algn="l"/>
                <a:tab pos="356235" algn="l"/>
                <a:tab pos="940435" algn="l"/>
                <a:tab pos="1593215" algn="l"/>
                <a:tab pos="2170430" algn="l"/>
                <a:tab pos="2517140" algn="l"/>
                <a:tab pos="2823210" algn="l"/>
                <a:tab pos="2995295" algn="l"/>
                <a:tab pos="3675379" algn="l"/>
                <a:tab pos="3803015" algn="l"/>
                <a:tab pos="4437380" algn="l"/>
                <a:tab pos="4504690" algn="l"/>
                <a:tab pos="4977130" algn="l"/>
                <a:tab pos="5332095" algn="l"/>
                <a:tab pos="5721985" algn="l"/>
                <a:tab pos="5784850" algn="l"/>
                <a:tab pos="6388735" algn="l"/>
              </a:tabLst>
            </a:pPr>
            <a:r>
              <a:rPr sz="3000" dirty="0">
                <a:latin typeface="Calibri"/>
                <a:cs typeface="Calibri"/>
              </a:rPr>
              <a:t>An	</a:t>
            </a:r>
            <a:r>
              <a:rPr sz="3000" spc="-25" dirty="0">
                <a:latin typeface="Calibri"/>
                <a:cs typeface="Calibri"/>
              </a:rPr>
              <a:t>ov</a:t>
            </a:r>
            <a:r>
              <a:rPr sz="3000" dirty="0">
                <a:latin typeface="Calibri"/>
                <a:cs typeface="Calibri"/>
              </a:rPr>
              <a:t>e</a:t>
            </a:r>
            <a:r>
              <a:rPr sz="3000" spc="10" dirty="0">
                <a:latin typeface="Calibri"/>
                <a:cs typeface="Calibri"/>
              </a:rPr>
              <a:t>r</a:t>
            </a:r>
            <a:r>
              <a:rPr sz="3000" dirty="0">
                <a:latin typeface="Calibri"/>
                <a:cs typeface="Calibri"/>
              </a:rPr>
              <a:t>vi</a:t>
            </a:r>
            <a:r>
              <a:rPr sz="3000" spc="-25" dirty="0">
                <a:latin typeface="Calibri"/>
                <a:cs typeface="Calibri"/>
              </a:rPr>
              <a:t>e</a:t>
            </a:r>
            <a:r>
              <a:rPr sz="3000" dirty="0">
                <a:latin typeface="Calibri"/>
                <a:cs typeface="Calibri"/>
              </a:rPr>
              <a:t>w	of	the	t</a:t>
            </a:r>
            <a:r>
              <a:rPr sz="3000" spc="-20" dirty="0">
                <a:latin typeface="Calibri"/>
                <a:cs typeface="Calibri"/>
              </a:rPr>
              <a:t>w</a:t>
            </a:r>
            <a:r>
              <a:rPr sz="3000" dirty="0">
                <a:latin typeface="Calibri"/>
                <a:cs typeface="Calibri"/>
              </a:rPr>
              <a:t>o	</a:t>
            </a:r>
            <a:r>
              <a:rPr sz="3000" spc="-5" dirty="0">
                <a:latin typeface="Calibri"/>
                <a:cs typeface="Calibri"/>
              </a:rPr>
              <a:t>oi</a:t>
            </a:r>
            <a:r>
              <a:rPr sz="3000" dirty="0">
                <a:latin typeface="Calibri"/>
                <a:cs typeface="Calibri"/>
              </a:rPr>
              <a:t>l	and	</a:t>
            </a:r>
            <a:r>
              <a:rPr sz="3000" spc="-60" dirty="0">
                <a:latin typeface="Calibri"/>
                <a:cs typeface="Calibri"/>
              </a:rPr>
              <a:t>g</a:t>
            </a:r>
            <a:r>
              <a:rPr sz="3000" dirty="0">
                <a:latin typeface="Calibri"/>
                <a:cs typeface="Calibri"/>
              </a:rPr>
              <a:t>as	</a:t>
            </a:r>
            <a:r>
              <a:rPr sz="3000" spc="-25" dirty="0">
                <a:latin typeface="Calibri"/>
                <a:cs typeface="Calibri"/>
              </a:rPr>
              <a:t>c</a:t>
            </a:r>
            <a:r>
              <a:rPr sz="3000" spc="-5" dirty="0">
                <a:latin typeface="Calibri"/>
                <a:cs typeface="Calibri"/>
              </a:rPr>
              <a:t>ompani</a:t>
            </a:r>
            <a:r>
              <a:rPr sz="3000" spc="-10" dirty="0">
                <a:latin typeface="Calibri"/>
                <a:cs typeface="Calibri"/>
              </a:rPr>
              <a:t>e</a:t>
            </a:r>
            <a:r>
              <a:rPr sz="3000" dirty="0">
                <a:latin typeface="Calibri"/>
                <a:cs typeface="Calibri"/>
              </a:rPr>
              <a:t>s  chosen	</a:t>
            </a:r>
            <a:r>
              <a:rPr sz="3000" spc="-65" dirty="0">
                <a:latin typeface="Calibri"/>
                <a:cs typeface="Calibri"/>
              </a:rPr>
              <a:t>f</a:t>
            </a:r>
            <a:r>
              <a:rPr sz="3000" spc="-10" dirty="0">
                <a:latin typeface="Calibri"/>
                <a:cs typeface="Calibri"/>
              </a:rPr>
              <a:t>o</a:t>
            </a:r>
            <a:r>
              <a:rPr sz="3000" dirty="0">
                <a:latin typeface="Calibri"/>
                <a:cs typeface="Calibri"/>
              </a:rPr>
              <a:t>r	the	</a:t>
            </a:r>
            <a:r>
              <a:rPr sz="3000" spc="-35" dirty="0">
                <a:latin typeface="Calibri"/>
                <a:cs typeface="Calibri"/>
              </a:rPr>
              <a:t>s</a:t>
            </a:r>
            <a:r>
              <a:rPr sz="3000" dirty="0">
                <a:latin typeface="Calibri"/>
                <a:cs typeface="Calibri"/>
              </a:rPr>
              <a:t>t</a:t>
            </a:r>
            <a:r>
              <a:rPr sz="3000" spc="-15" dirty="0">
                <a:latin typeface="Calibri"/>
                <a:cs typeface="Calibri"/>
              </a:rPr>
              <a:t>u</a:t>
            </a:r>
            <a:r>
              <a:rPr sz="3000" spc="-5" dirty="0">
                <a:latin typeface="Calibri"/>
                <a:cs typeface="Calibri"/>
              </a:rPr>
              <a:t>d</a:t>
            </a:r>
            <a:r>
              <a:rPr sz="3000" dirty="0">
                <a:latin typeface="Calibri"/>
                <a:cs typeface="Calibri"/>
              </a:rPr>
              <a:t>y		</a:t>
            </a:r>
            <a:r>
              <a:rPr sz="3000" spc="-5" dirty="0">
                <a:latin typeface="Calibri"/>
                <a:cs typeface="Calibri"/>
              </a:rPr>
              <a:t>i.e</a:t>
            </a:r>
            <a:r>
              <a:rPr sz="3000" spc="10" dirty="0">
                <a:latin typeface="Calibri"/>
                <a:cs typeface="Calibri"/>
              </a:rPr>
              <a:t>.</a:t>
            </a:r>
            <a:r>
              <a:rPr sz="3000" dirty="0">
                <a:latin typeface="Calibri"/>
                <a:cs typeface="Calibri"/>
              </a:rPr>
              <a:t>,		</a:t>
            </a:r>
            <a:r>
              <a:rPr sz="3000" spc="-5" dirty="0">
                <a:latin typeface="Calibri"/>
                <a:cs typeface="Calibri"/>
              </a:rPr>
              <a:t>d</a:t>
            </a:r>
            <a:r>
              <a:rPr sz="3000" spc="-30" dirty="0">
                <a:latin typeface="Calibri"/>
                <a:cs typeface="Calibri"/>
              </a:rPr>
              <a:t>a</a:t>
            </a:r>
            <a:r>
              <a:rPr sz="3000" spc="-35" dirty="0">
                <a:latin typeface="Calibri"/>
                <a:cs typeface="Calibri"/>
              </a:rPr>
              <a:t>t</a:t>
            </a:r>
            <a:r>
              <a:rPr sz="3000" dirty="0">
                <a:latin typeface="Calibri"/>
                <a:cs typeface="Calibri"/>
              </a:rPr>
              <a:t>e	of		e</a:t>
            </a:r>
            <a:r>
              <a:rPr sz="3000" spc="-35" dirty="0">
                <a:latin typeface="Calibri"/>
                <a:cs typeface="Calibri"/>
              </a:rPr>
              <a:t>s</a:t>
            </a:r>
            <a:r>
              <a:rPr sz="3000" spc="-45" dirty="0">
                <a:latin typeface="Calibri"/>
                <a:cs typeface="Calibri"/>
              </a:rPr>
              <a:t>t</a:t>
            </a:r>
            <a:r>
              <a:rPr sz="3000" dirty="0">
                <a:latin typeface="Calibri"/>
                <a:cs typeface="Calibri"/>
              </a:rPr>
              <a:t>ablishm</a:t>
            </a:r>
            <a:r>
              <a:rPr sz="3000" spc="5" dirty="0">
                <a:latin typeface="Calibri"/>
                <a:cs typeface="Calibri"/>
              </a:rPr>
              <a:t>e</a:t>
            </a:r>
            <a:r>
              <a:rPr sz="3000" spc="-30" dirty="0">
                <a:latin typeface="Calibri"/>
                <a:cs typeface="Calibri"/>
              </a:rPr>
              <a:t>n</a:t>
            </a:r>
            <a:r>
              <a:rPr sz="3000" dirty="0">
                <a:latin typeface="Calibri"/>
                <a:cs typeface="Calibri"/>
              </a:rPr>
              <a:t>t,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046214" y="4078300"/>
            <a:ext cx="1560830" cy="48323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25" dirty="0">
                <a:latin typeface="Calibri"/>
                <a:cs typeface="Calibri"/>
              </a:rPr>
              <a:t>c</a:t>
            </a:r>
            <a:r>
              <a:rPr sz="3000" spc="-5" dirty="0">
                <a:latin typeface="Calibri"/>
                <a:cs typeface="Calibri"/>
              </a:rPr>
              <a:t>ou</a:t>
            </a:r>
            <a:r>
              <a:rPr sz="3000" spc="-35" dirty="0">
                <a:latin typeface="Calibri"/>
                <a:cs typeface="Calibri"/>
              </a:rPr>
              <a:t>n</a:t>
            </a:r>
            <a:r>
              <a:rPr sz="3000" dirty="0">
                <a:latin typeface="Calibri"/>
                <a:cs typeface="Calibri"/>
              </a:rPr>
              <a:t>tri</a:t>
            </a:r>
            <a:r>
              <a:rPr sz="3000" spc="-30" dirty="0">
                <a:latin typeface="Calibri"/>
                <a:cs typeface="Calibri"/>
              </a:rPr>
              <a:t>e</a:t>
            </a:r>
            <a:r>
              <a:rPr sz="3000" spc="-5" dirty="0">
                <a:latin typeface="Calibri"/>
                <a:cs typeface="Calibri"/>
              </a:rPr>
              <a:t>s,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79144" y="4078300"/>
            <a:ext cx="5962650" cy="94106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  <a:tabLst>
                <a:tab pos="1522730" algn="l"/>
                <a:tab pos="2124710" algn="l"/>
                <a:tab pos="2854960" algn="l"/>
                <a:tab pos="3932554" algn="l"/>
                <a:tab pos="4084954" algn="l"/>
                <a:tab pos="4447540" algn="l"/>
                <a:tab pos="4950460" algn="l"/>
              </a:tabLst>
            </a:pPr>
            <a:r>
              <a:rPr sz="3000" spc="-5" dirty="0">
                <a:latin typeface="Calibri"/>
                <a:cs typeface="Calibri"/>
              </a:rPr>
              <a:t>num</a:t>
            </a:r>
            <a:r>
              <a:rPr sz="3000" spc="-15" dirty="0">
                <a:latin typeface="Calibri"/>
                <a:cs typeface="Calibri"/>
              </a:rPr>
              <a:t>b</a:t>
            </a:r>
            <a:r>
              <a:rPr sz="3000" dirty="0">
                <a:latin typeface="Calibri"/>
                <a:cs typeface="Calibri"/>
              </a:rPr>
              <a:t>e</a:t>
            </a:r>
            <a:r>
              <a:rPr sz="3000" spc="-265" dirty="0">
                <a:latin typeface="Calibri"/>
                <a:cs typeface="Calibri"/>
              </a:rPr>
              <a:t>r</a:t>
            </a:r>
            <a:r>
              <a:rPr sz="3000" dirty="0">
                <a:latin typeface="Calibri"/>
                <a:cs typeface="Calibri"/>
              </a:rPr>
              <a:t>,	</a:t>
            </a:r>
            <a:r>
              <a:rPr sz="3000" spc="-62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mar</a:t>
            </a:r>
            <a:r>
              <a:rPr sz="3000" spc="-100" dirty="0">
                <a:latin typeface="Calibri"/>
                <a:cs typeface="Calibri"/>
              </a:rPr>
              <a:t>k</a:t>
            </a:r>
            <a:r>
              <a:rPr sz="3000" spc="-20" dirty="0">
                <a:latin typeface="Calibri"/>
                <a:cs typeface="Calibri"/>
              </a:rPr>
              <a:t>e</a:t>
            </a:r>
            <a:r>
              <a:rPr sz="3000" dirty="0">
                <a:latin typeface="Calibri"/>
                <a:cs typeface="Calibri"/>
              </a:rPr>
              <a:t>t	</a:t>
            </a:r>
            <a:r>
              <a:rPr sz="3000" spc="-10" dirty="0">
                <a:latin typeface="Calibri"/>
                <a:cs typeface="Calibri"/>
              </a:rPr>
              <a:t>s</a:t>
            </a:r>
            <a:r>
              <a:rPr sz="3000" spc="-5" dirty="0">
                <a:latin typeface="Calibri"/>
                <a:cs typeface="Calibri"/>
              </a:rPr>
              <a:t>ha</a:t>
            </a:r>
            <a:r>
              <a:rPr sz="3000" spc="-45" dirty="0">
                <a:latin typeface="Calibri"/>
                <a:cs typeface="Calibri"/>
              </a:rPr>
              <a:t>r</a:t>
            </a:r>
            <a:r>
              <a:rPr sz="3000" dirty="0">
                <a:latin typeface="Calibri"/>
                <a:cs typeface="Calibri"/>
              </a:rPr>
              <a:t>e	</a:t>
            </a:r>
            <a:r>
              <a:rPr sz="3000" spc="-5" dirty="0">
                <a:latin typeface="Calibri"/>
                <a:cs typeface="Calibri"/>
              </a:rPr>
              <a:t>i</a:t>
            </a:r>
            <a:r>
              <a:rPr sz="3000" dirty="0">
                <a:latin typeface="Calibri"/>
                <a:cs typeface="Calibri"/>
              </a:rPr>
              <a:t>n	i</a:t>
            </a:r>
            <a:r>
              <a:rPr sz="3000" spc="-15" dirty="0">
                <a:latin typeface="Calibri"/>
                <a:cs typeface="Calibri"/>
              </a:rPr>
              <a:t>n</a:t>
            </a:r>
            <a:r>
              <a:rPr sz="3000" spc="-5" dirty="0">
                <a:latin typeface="Calibri"/>
                <a:cs typeface="Calibri"/>
              </a:rPr>
              <a:t>d</a:t>
            </a:r>
            <a:r>
              <a:rPr sz="3000" spc="-15" dirty="0">
                <a:latin typeface="Calibri"/>
                <a:cs typeface="Calibri"/>
              </a:rPr>
              <a:t>i</a:t>
            </a:r>
            <a:r>
              <a:rPr sz="3000" dirty="0">
                <a:latin typeface="Calibri"/>
                <a:cs typeface="Calibri"/>
              </a:rPr>
              <a:t>vi</a:t>
            </a:r>
            <a:r>
              <a:rPr sz="3000" spc="-15" dirty="0">
                <a:latin typeface="Calibri"/>
                <a:cs typeface="Calibri"/>
              </a:rPr>
              <a:t>d</a:t>
            </a:r>
            <a:r>
              <a:rPr sz="3000" spc="-5" dirty="0">
                <a:latin typeface="Calibri"/>
                <a:cs typeface="Calibri"/>
              </a:rPr>
              <a:t>ual  </a:t>
            </a:r>
            <a:r>
              <a:rPr sz="3000" spc="-10" dirty="0">
                <a:latin typeface="Calibri"/>
                <a:cs typeface="Calibri"/>
              </a:rPr>
              <a:t>number	</a:t>
            </a:r>
            <a:r>
              <a:rPr sz="3000" dirty="0">
                <a:latin typeface="Calibri"/>
                <a:cs typeface="Calibri"/>
              </a:rPr>
              <a:t>of	</a:t>
            </a:r>
            <a:r>
              <a:rPr sz="3000" spc="-10" dirty="0">
                <a:latin typeface="Calibri"/>
                <a:cs typeface="Calibri"/>
              </a:rPr>
              <a:t>employees		</a:t>
            </a:r>
            <a:r>
              <a:rPr sz="3000" spc="-5" dirty="0">
                <a:latin typeface="Calibri"/>
                <a:cs typeface="Calibri"/>
              </a:rPr>
              <a:t>and	</a:t>
            </a:r>
            <a:r>
              <a:rPr sz="3000" spc="-45" dirty="0">
                <a:latin typeface="Calibri"/>
                <a:cs typeface="Calibri"/>
              </a:rPr>
              <a:t>key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621018" y="4536185"/>
            <a:ext cx="198755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5" dirty="0">
                <a:latin typeface="Calibri"/>
                <a:cs typeface="Calibri"/>
              </a:rPr>
              <a:t>competitors.</a:t>
            </a:r>
            <a:endParaRPr sz="3000">
              <a:latin typeface="Calibri"/>
              <a:cs typeface="Calibr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79144" y="4993385"/>
            <a:ext cx="528066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spc="-15" dirty="0">
                <a:latin typeface="Calibri"/>
                <a:cs typeface="Calibri"/>
              </a:rPr>
              <a:t>profile</a:t>
            </a:r>
            <a:r>
              <a:rPr sz="3000" spc="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of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spc="-15" dirty="0">
                <a:latin typeface="Calibri"/>
                <a:cs typeface="Calibri"/>
              </a:rPr>
              <a:t>customers </a:t>
            </a:r>
            <a:r>
              <a:rPr sz="3000" spc="-5" dirty="0">
                <a:latin typeface="Calibri"/>
                <a:cs typeface="Calibri"/>
              </a:rPr>
              <a:t>in</a:t>
            </a:r>
            <a:r>
              <a:rPr sz="3000" spc="-25" dirty="0">
                <a:latin typeface="Calibri"/>
                <a:cs typeface="Calibri"/>
              </a:rPr>
              <a:t> </a:t>
            </a:r>
            <a:r>
              <a:rPr sz="3000" dirty="0">
                <a:latin typeface="Calibri"/>
                <a:cs typeface="Calibri"/>
              </a:rPr>
              <a:t>the</a:t>
            </a:r>
            <a:r>
              <a:rPr sz="3000" spc="-30" dirty="0">
                <a:latin typeface="Calibri"/>
                <a:cs typeface="Calibri"/>
              </a:rPr>
              <a:t> </a:t>
            </a:r>
            <a:r>
              <a:rPr sz="3000" spc="-20" dirty="0">
                <a:latin typeface="Calibri"/>
                <a:cs typeface="Calibri"/>
              </a:rPr>
              <a:t>market</a:t>
            </a:r>
            <a:endParaRPr sz="30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62457" y="506094"/>
            <a:ext cx="8025130" cy="4521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800" spc="-5" dirty="0"/>
              <a:t>Section</a:t>
            </a:r>
            <a:r>
              <a:rPr sz="2800" spc="25" dirty="0"/>
              <a:t> </a:t>
            </a:r>
            <a:r>
              <a:rPr sz="2800" spc="-5" dirty="0"/>
              <a:t>1:</a:t>
            </a:r>
            <a:r>
              <a:rPr sz="2800" spc="15" dirty="0"/>
              <a:t> </a:t>
            </a:r>
            <a:r>
              <a:rPr sz="2800" spc="-20" dirty="0"/>
              <a:t>Part</a:t>
            </a:r>
            <a:r>
              <a:rPr sz="2800" spc="25" dirty="0"/>
              <a:t> </a:t>
            </a:r>
            <a:r>
              <a:rPr sz="2800" spc="-5" dirty="0"/>
              <a:t>1</a:t>
            </a:r>
            <a:r>
              <a:rPr sz="2800" spc="15" dirty="0"/>
              <a:t> </a:t>
            </a:r>
            <a:r>
              <a:rPr sz="2800" spc="-15" dirty="0"/>
              <a:t>Cultural</a:t>
            </a:r>
            <a:r>
              <a:rPr sz="2800" spc="30" dirty="0"/>
              <a:t> </a:t>
            </a:r>
            <a:r>
              <a:rPr sz="2800" spc="-5" dirty="0"/>
              <a:t>Analysis</a:t>
            </a:r>
            <a:r>
              <a:rPr sz="2800" spc="15" dirty="0"/>
              <a:t> </a:t>
            </a:r>
            <a:r>
              <a:rPr sz="2800" spc="-5" dirty="0"/>
              <a:t>of</a:t>
            </a:r>
            <a:r>
              <a:rPr sz="2800" dirty="0"/>
              <a:t> </a:t>
            </a:r>
            <a:r>
              <a:rPr sz="2800" spc="-10" dirty="0"/>
              <a:t>Countries</a:t>
            </a:r>
            <a:r>
              <a:rPr sz="2800" spc="30" dirty="0"/>
              <a:t> </a:t>
            </a:r>
            <a:r>
              <a:rPr sz="2800" spc="-5" dirty="0"/>
              <a:t>X</a:t>
            </a:r>
            <a:r>
              <a:rPr sz="2800" spc="5" dirty="0"/>
              <a:t> </a:t>
            </a:r>
            <a:r>
              <a:rPr sz="2800" spc="-5" dirty="0"/>
              <a:t>and</a:t>
            </a:r>
            <a:r>
              <a:rPr sz="2800" spc="15" dirty="0"/>
              <a:t> </a:t>
            </a:r>
            <a:r>
              <a:rPr sz="2800" spc="-5" dirty="0"/>
              <a:t>Y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535940" y="1607946"/>
            <a:ext cx="8074659" cy="295275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6235" algn="l"/>
              </a:tabLst>
            </a:pPr>
            <a:r>
              <a:rPr sz="3200" spc="-5" dirty="0">
                <a:latin typeface="Calibri"/>
                <a:cs typeface="Calibri"/>
              </a:rPr>
              <a:t>In</a:t>
            </a:r>
            <a:r>
              <a:rPr sz="3200" spc="685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this</a:t>
            </a:r>
            <a:r>
              <a:rPr sz="3200" spc="680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section</a:t>
            </a:r>
            <a:r>
              <a:rPr sz="3200" spc="68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67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should</a:t>
            </a:r>
            <a:r>
              <a:rPr sz="3200" spc="68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explain</a:t>
            </a:r>
            <a:r>
              <a:rPr sz="3200" spc="68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what</a:t>
            </a:r>
            <a:r>
              <a:rPr sz="3200" spc="68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 </a:t>
            </a:r>
            <a:r>
              <a:rPr sz="3200" spc="-710" dirty="0">
                <a:latin typeface="Calibri"/>
                <a:cs typeface="Calibri"/>
              </a:rPr>
              <a:t> </a:t>
            </a:r>
            <a:r>
              <a:rPr sz="3200" spc="-20" dirty="0">
                <a:latin typeface="Calibri"/>
                <a:cs typeface="Calibri"/>
              </a:rPr>
              <a:t>understand </a:t>
            </a:r>
            <a:r>
              <a:rPr sz="3200" spc="-10" dirty="0">
                <a:latin typeface="Calibri"/>
                <a:cs typeface="Calibri"/>
              </a:rPr>
              <a:t>by </a:t>
            </a:r>
            <a:r>
              <a:rPr sz="3200" spc="-5" dirty="0">
                <a:latin typeface="Calibri"/>
                <a:cs typeface="Calibri"/>
              </a:rPr>
              <a:t>culture </a:t>
            </a:r>
            <a:r>
              <a:rPr sz="3200" dirty="0">
                <a:latin typeface="Calibri"/>
                <a:cs typeface="Calibri"/>
              </a:rPr>
              <a:t>and </a:t>
            </a:r>
            <a:r>
              <a:rPr sz="3200" spc="-5" dirty="0">
                <a:latin typeface="Calibri"/>
                <a:cs typeface="Calibri"/>
              </a:rPr>
              <a:t>how </a:t>
            </a:r>
            <a:r>
              <a:rPr sz="3200" dirty="0">
                <a:latin typeface="Calibri"/>
                <a:cs typeface="Calibri"/>
              </a:rPr>
              <a:t>it impacts </a:t>
            </a:r>
            <a:r>
              <a:rPr sz="3200" spc="10" dirty="0">
                <a:latin typeface="Calibri"/>
                <a:cs typeface="Calibri"/>
              </a:rPr>
              <a:t>on 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organisational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40" dirty="0">
                <a:latin typeface="Calibri"/>
                <a:cs typeface="Calibri"/>
              </a:rPr>
              <a:t>behaviour.</a:t>
            </a:r>
            <a:r>
              <a:rPr sz="3200" spc="-3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Using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30" dirty="0">
                <a:latin typeface="Calibri"/>
                <a:cs typeface="Calibri"/>
              </a:rPr>
              <a:t>theory,</a:t>
            </a:r>
            <a:r>
              <a:rPr sz="3200" spc="-25" dirty="0">
                <a:latin typeface="Calibri"/>
                <a:cs typeface="Calibri"/>
              </a:rPr>
              <a:t> </a:t>
            </a:r>
            <a:r>
              <a:rPr sz="3200" spc="5" dirty="0">
                <a:latin typeface="Calibri"/>
                <a:cs typeface="Calibri"/>
              </a:rPr>
              <a:t>e.g., </a:t>
            </a:r>
            <a:r>
              <a:rPr sz="3200" spc="1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Hofstede, </a:t>
            </a:r>
            <a:r>
              <a:rPr sz="3200" spc="-30" dirty="0">
                <a:latin typeface="Calibri"/>
                <a:cs typeface="Calibri"/>
              </a:rPr>
              <a:t>Trompenaars </a:t>
            </a:r>
            <a:r>
              <a:rPr sz="3200" spc="-10" dirty="0">
                <a:latin typeface="Calibri"/>
                <a:cs typeface="Calibri"/>
              </a:rPr>
              <a:t>you </a:t>
            </a:r>
            <a:r>
              <a:rPr sz="3200" spc="-5" dirty="0">
                <a:latin typeface="Calibri"/>
                <a:cs typeface="Calibri"/>
              </a:rPr>
              <a:t>should </a:t>
            </a:r>
            <a:r>
              <a:rPr sz="3200" spc="-15" dirty="0">
                <a:latin typeface="Calibri"/>
                <a:cs typeface="Calibri"/>
              </a:rPr>
              <a:t>provide </a:t>
            </a:r>
            <a:r>
              <a:rPr sz="3200" dirty="0">
                <a:latin typeface="Calibri"/>
                <a:cs typeface="Calibri"/>
              </a:rPr>
              <a:t>an 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5" dirty="0">
                <a:latin typeface="Calibri"/>
                <a:cs typeface="Calibri"/>
              </a:rPr>
              <a:t>analysis </a:t>
            </a:r>
            <a:r>
              <a:rPr sz="3200" dirty="0">
                <a:latin typeface="Calibri"/>
                <a:cs typeface="Calibri"/>
              </a:rPr>
              <a:t>of </a:t>
            </a:r>
            <a:r>
              <a:rPr sz="3200" spc="-10" dirty="0">
                <a:latin typeface="Calibri"/>
                <a:cs typeface="Calibri"/>
              </a:rPr>
              <a:t>cultural </a:t>
            </a:r>
            <a:r>
              <a:rPr sz="3200" spc="-20" dirty="0">
                <a:latin typeface="Calibri"/>
                <a:cs typeface="Calibri"/>
              </a:rPr>
              <a:t>differences </a:t>
            </a:r>
            <a:r>
              <a:rPr sz="3200" dirty="0">
                <a:latin typeface="Calibri"/>
                <a:cs typeface="Calibri"/>
              </a:rPr>
              <a:t>or similarities 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between</a:t>
            </a:r>
            <a:r>
              <a:rPr sz="3200" spc="-20" dirty="0">
                <a:latin typeface="Calibri"/>
                <a:cs typeface="Calibri"/>
              </a:rPr>
              <a:t> </a:t>
            </a:r>
            <a:r>
              <a:rPr sz="3200" dirty="0">
                <a:latin typeface="Calibri"/>
                <a:cs typeface="Calibri"/>
              </a:rPr>
              <a:t>the</a:t>
            </a:r>
            <a:r>
              <a:rPr sz="3200" spc="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two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countries</a:t>
            </a:r>
            <a:r>
              <a:rPr sz="3200" dirty="0">
                <a:latin typeface="Calibri"/>
                <a:cs typeface="Calibri"/>
              </a:rPr>
              <a:t> </a:t>
            </a:r>
            <a:r>
              <a:rPr sz="3200" spc="-15" dirty="0">
                <a:latin typeface="Calibri"/>
                <a:cs typeface="Calibri"/>
              </a:rPr>
              <a:t>you</a:t>
            </a:r>
            <a:r>
              <a:rPr sz="3200" spc="-5" dirty="0">
                <a:latin typeface="Calibri"/>
                <a:cs typeface="Calibri"/>
              </a:rPr>
              <a:t> </a:t>
            </a:r>
            <a:r>
              <a:rPr sz="3200" spc="-25" dirty="0">
                <a:latin typeface="Calibri"/>
                <a:cs typeface="Calibri"/>
              </a:rPr>
              <a:t>have</a:t>
            </a:r>
            <a:r>
              <a:rPr sz="3200" spc="15" dirty="0">
                <a:latin typeface="Calibri"/>
                <a:cs typeface="Calibri"/>
              </a:rPr>
              <a:t> </a:t>
            </a:r>
            <a:r>
              <a:rPr sz="3200" spc="-10" dirty="0">
                <a:latin typeface="Calibri"/>
                <a:cs typeface="Calibri"/>
              </a:rPr>
              <a:t>selected</a:t>
            </a:r>
            <a:endParaRPr sz="3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522528" y="258049"/>
            <a:ext cx="8073390" cy="5351780"/>
          </a:xfrm>
          <a:prstGeom prst="rect">
            <a:avLst/>
          </a:prstGeom>
        </p:spPr>
        <p:txBody>
          <a:bodyPr vert="horz" wrap="square" lIns="0" tIns="202565" rIns="0" bIns="0" rtlCol="0">
            <a:spAutoFit/>
          </a:bodyPr>
          <a:lstStyle/>
          <a:p>
            <a:pPr marL="369570">
              <a:lnSpc>
                <a:spcPct val="100000"/>
              </a:lnSpc>
              <a:spcBef>
                <a:spcPts val="1595"/>
              </a:spcBef>
            </a:pPr>
            <a:r>
              <a:rPr sz="2400" b="1" spc="-5" dirty="0">
                <a:solidFill>
                  <a:srgbClr val="006FC0"/>
                </a:solidFill>
                <a:latin typeface="Calibri"/>
                <a:cs typeface="Calibri"/>
              </a:rPr>
              <a:t>Section</a:t>
            </a:r>
            <a:r>
              <a:rPr sz="2400" b="1" spc="-2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Calibri"/>
                <a:cs typeface="Calibri"/>
              </a:rPr>
              <a:t>1:</a:t>
            </a:r>
            <a:r>
              <a:rPr sz="24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spc="-15" dirty="0">
                <a:solidFill>
                  <a:srgbClr val="006FC0"/>
                </a:solidFill>
                <a:latin typeface="Calibri"/>
                <a:cs typeface="Calibri"/>
              </a:rPr>
              <a:t>Part</a:t>
            </a:r>
            <a:r>
              <a:rPr sz="24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Calibri"/>
                <a:cs typeface="Calibri"/>
              </a:rPr>
              <a:t>2</a:t>
            </a:r>
            <a:r>
              <a:rPr sz="2400" b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Calibri"/>
                <a:cs typeface="Calibri"/>
              </a:rPr>
              <a:t>Institutional</a:t>
            </a:r>
            <a:r>
              <a:rPr sz="2400" b="1" spc="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006FC0"/>
                </a:solidFill>
                <a:latin typeface="Calibri"/>
                <a:cs typeface="Calibri"/>
              </a:rPr>
              <a:t>analysis</a:t>
            </a:r>
            <a:r>
              <a:rPr sz="2400" b="1" dirty="0">
                <a:solidFill>
                  <a:srgbClr val="006FC0"/>
                </a:solidFill>
                <a:latin typeface="Calibri"/>
                <a:cs typeface="Calibri"/>
              </a:rPr>
              <a:t> of </a:t>
            </a:r>
            <a:r>
              <a:rPr sz="2400" b="1" spc="-10" dirty="0">
                <a:solidFill>
                  <a:srgbClr val="006FC0"/>
                </a:solidFill>
                <a:latin typeface="Calibri"/>
                <a:cs typeface="Calibri"/>
              </a:rPr>
              <a:t>Countries</a:t>
            </a:r>
            <a:r>
              <a:rPr sz="2400" b="1" spc="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Calibri"/>
                <a:cs typeface="Calibri"/>
              </a:rPr>
              <a:t>X </a:t>
            </a:r>
            <a:r>
              <a:rPr sz="2400" b="1" spc="-5" dirty="0">
                <a:solidFill>
                  <a:srgbClr val="006FC0"/>
                </a:solidFill>
                <a:latin typeface="Calibri"/>
                <a:cs typeface="Calibri"/>
              </a:rPr>
              <a:t>and</a:t>
            </a:r>
            <a:r>
              <a:rPr sz="2400" b="1" spc="-1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400" b="1" dirty="0">
                <a:solidFill>
                  <a:srgbClr val="006FC0"/>
                </a:solidFill>
                <a:latin typeface="Calibri"/>
                <a:cs typeface="Calibri"/>
              </a:rPr>
              <a:t>Y</a:t>
            </a:r>
            <a:endParaRPr sz="2400">
              <a:latin typeface="Calibri"/>
              <a:cs typeface="Calibri"/>
            </a:endParaRPr>
          </a:p>
          <a:p>
            <a:pPr marL="355600" marR="6985" indent="-343535" algn="just">
              <a:lnSpc>
                <a:spcPts val="2400"/>
              </a:lnSpc>
              <a:spcBef>
                <a:spcPts val="2135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5" dirty="0">
                <a:latin typeface="Calibri"/>
                <a:cs typeface="Calibri"/>
              </a:rPr>
              <a:t>In this section, </a:t>
            </a:r>
            <a:r>
              <a:rPr sz="2500" spc="-15" dirty="0">
                <a:latin typeface="Calibri"/>
                <a:cs typeface="Calibri"/>
              </a:rPr>
              <a:t>you </a:t>
            </a:r>
            <a:r>
              <a:rPr sz="2500" spc="-10" dirty="0">
                <a:latin typeface="Calibri"/>
                <a:cs typeface="Calibri"/>
              </a:rPr>
              <a:t>should explain what </a:t>
            </a:r>
            <a:r>
              <a:rPr sz="2500" spc="-5" dirty="0">
                <a:latin typeface="Calibri"/>
                <a:cs typeface="Calibri"/>
              </a:rPr>
              <a:t>is </a:t>
            </a:r>
            <a:r>
              <a:rPr sz="2500" spc="-10" dirty="0">
                <a:latin typeface="Calibri"/>
                <a:cs typeface="Calibri"/>
              </a:rPr>
              <a:t>meant </a:t>
            </a:r>
            <a:r>
              <a:rPr sz="2500" spc="-5" dirty="0">
                <a:latin typeface="Calibri"/>
                <a:cs typeface="Calibri"/>
              </a:rPr>
              <a:t>by the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institutional</a:t>
            </a:r>
            <a:r>
              <a:rPr sz="2500" spc="-1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approach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to </a:t>
            </a:r>
            <a:r>
              <a:rPr sz="2500" spc="-5" dirty="0">
                <a:latin typeface="Calibri"/>
                <a:cs typeface="Calibri"/>
              </a:rPr>
              <a:t>IHRM</a:t>
            </a:r>
            <a:endParaRPr sz="2500">
              <a:latin typeface="Calibri"/>
              <a:cs typeface="Calibri"/>
            </a:endParaRPr>
          </a:p>
          <a:p>
            <a:pPr marL="355600" marR="5080" indent="-343535" algn="just">
              <a:lnSpc>
                <a:spcPts val="2400"/>
              </a:lnSpc>
              <a:spcBef>
                <a:spcPts val="600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5" dirty="0">
                <a:latin typeface="Calibri"/>
                <a:cs typeface="Calibri"/>
              </a:rPr>
              <a:t>Identify</a:t>
            </a:r>
            <a:r>
              <a:rPr sz="2500" dirty="0">
                <a:latin typeface="Calibri"/>
                <a:cs typeface="Calibri"/>
              </a:rPr>
              <a:t> the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political,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economic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and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social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institutions</a:t>
            </a:r>
            <a:r>
              <a:rPr sz="2500" spc="-5" dirty="0">
                <a:latin typeface="Calibri"/>
                <a:cs typeface="Calibri"/>
              </a:rPr>
              <a:t> of </a:t>
            </a:r>
            <a:r>
              <a:rPr sz="2500" spc="-55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countries</a:t>
            </a:r>
            <a:r>
              <a:rPr sz="2500" spc="-5" dirty="0">
                <a:latin typeface="Calibri"/>
                <a:cs typeface="Calibri"/>
              </a:rPr>
              <a:t> X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Y</a:t>
            </a:r>
            <a:r>
              <a:rPr sz="2500" dirty="0">
                <a:latin typeface="Calibri"/>
                <a:cs typeface="Calibri"/>
              </a:rPr>
              <a:t> and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how</a:t>
            </a:r>
            <a:r>
              <a:rPr sz="2500" spc="-5" dirty="0">
                <a:latin typeface="Calibri"/>
                <a:cs typeface="Calibri"/>
              </a:rPr>
              <a:t> they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may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impact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on</a:t>
            </a:r>
            <a:r>
              <a:rPr sz="2500" dirty="0">
                <a:latin typeface="Calibri"/>
                <a:cs typeface="Calibri"/>
              </a:rPr>
              <a:t> IHRM 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practices</a:t>
            </a:r>
            <a:endParaRPr sz="2500">
              <a:latin typeface="Calibri"/>
              <a:cs typeface="Calibri"/>
            </a:endParaRPr>
          </a:p>
          <a:p>
            <a:pPr marL="355600" marR="5080" indent="-343535" algn="just">
              <a:lnSpc>
                <a:spcPct val="80000"/>
              </a:lnSpc>
              <a:spcBef>
                <a:spcPts val="620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5" dirty="0">
                <a:latin typeface="Calibri"/>
                <a:cs typeface="Calibri"/>
              </a:rPr>
              <a:t>Show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evidence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research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these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two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countries</a:t>
            </a:r>
            <a:r>
              <a:rPr sz="2500" spc="545" dirty="0">
                <a:latin typeface="Calibri"/>
                <a:cs typeface="Calibri"/>
              </a:rPr>
              <a:t> </a:t>
            </a:r>
            <a:r>
              <a:rPr sz="2500" spc="-30" dirty="0">
                <a:latin typeface="Calibri"/>
                <a:cs typeface="Calibri"/>
              </a:rPr>
              <a:t>to </a:t>
            </a:r>
            <a:r>
              <a:rPr sz="2500" spc="-2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identify</a:t>
            </a:r>
            <a:r>
              <a:rPr sz="2500" dirty="0">
                <a:latin typeface="Calibri"/>
                <a:cs typeface="Calibri"/>
              </a:rPr>
              <a:t> their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political,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economic</a:t>
            </a:r>
            <a:r>
              <a:rPr sz="2500" spc="-5" dirty="0">
                <a:latin typeface="Calibri"/>
                <a:cs typeface="Calibri"/>
              </a:rPr>
              <a:t> and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social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institutions.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Discuss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this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critically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using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examples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and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references</a:t>
            </a:r>
            <a:r>
              <a:rPr sz="2500" spc="-15" dirty="0">
                <a:latin typeface="Calibri"/>
                <a:cs typeface="Calibri"/>
              </a:rPr>
              <a:t> </a:t>
            </a:r>
            <a:r>
              <a:rPr sz="2500" spc="-30" dirty="0">
                <a:latin typeface="Calibri"/>
                <a:cs typeface="Calibri"/>
              </a:rPr>
              <a:t>to </a:t>
            </a:r>
            <a:r>
              <a:rPr sz="2500" spc="-2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support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the</a:t>
            </a:r>
            <a:r>
              <a:rPr sz="2500" spc="1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analysis</a:t>
            </a:r>
            <a:endParaRPr sz="2500">
              <a:latin typeface="Calibri"/>
              <a:cs typeface="Calibri"/>
            </a:endParaRPr>
          </a:p>
          <a:p>
            <a:pPr marL="355600" marR="5715" indent="-343535" algn="just">
              <a:lnSpc>
                <a:spcPct val="80000"/>
              </a:lnSpc>
              <a:spcBef>
                <a:spcPts val="600"/>
              </a:spcBef>
              <a:buFont typeface="Arial MT"/>
              <a:buChar char="•"/>
              <a:tabLst>
                <a:tab pos="356235" algn="l"/>
              </a:tabLst>
            </a:pPr>
            <a:r>
              <a:rPr sz="2500" spc="-75" dirty="0">
                <a:latin typeface="Calibri"/>
                <a:cs typeface="Calibri"/>
              </a:rPr>
              <a:t>You </a:t>
            </a:r>
            <a:r>
              <a:rPr sz="2500" spc="-15" dirty="0">
                <a:latin typeface="Calibri"/>
                <a:cs typeface="Calibri"/>
              </a:rPr>
              <a:t>are </a:t>
            </a:r>
            <a:r>
              <a:rPr sz="2500" spc="-10" dirty="0">
                <a:latin typeface="Calibri"/>
                <a:cs typeface="Calibri"/>
              </a:rPr>
              <a:t>expected </a:t>
            </a:r>
            <a:r>
              <a:rPr sz="2500" spc="-15" dirty="0">
                <a:latin typeface="Calibri"/>
                <a:cs typeface="Calibri"/>
              </a:rPr>
              <a:t>to </a:t>
            </a:r>
            <a:r>
              <a:rPr sz="2500" spc="-5" dirty="0">
                <a:latin typeface="Calibri"/>
                <a:cs typeface="Calibri"/>
              </a:rPr>
              <a:t>apply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properly </a:t>
            </a:r>
            <a:r>
              <a:rPr sz="2500" spc="-20" dirty="0">
                <a:latin typeface="Calibri"/>
                <a:cs typeface="Calibri"/>
              </a:rPr>
              <a:t>reference </a:t>
            </a:r>
            <a:r>
              <a:rPr sz="2500" spc="-15" dirty="0">
                <a:latin typeface="Calibri"/>
                <a:cs typeface="Calibri"/>
              </a:rPr>
              <a:t>at </a:t>
            </a:r>
            <a:r>
              <a:rPr sz="2500" spc="-5" dirty="0">
                <a:latin typeface="Calibri"/>
                <a:cs typeface="Calibri"/>
              </a:rPr>
              <a:t>least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two </a:t>
            </a:r>
            <a:r>
              <a:rPr sz="2500" spc="-5" dirty="0">
                <a:latin typeface="Calibri"/>
                <a:cs typeface="Calibri"/>
              </a:rPr>
              <a:t>theories and </a:t>
            </a:r>
            <a:r>
              <a:rPr sz="2500" spc="-15" dirty="0">
                <a:latin typeface="Calibri"/>
                <a:cs typeface="Calibri"/>
              </a:rPr>
              <a:t>relevant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frameworks</a:t>
            </a:r>
            <a:r>
              <a:rPr sz="2500" spc="53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in </a:t>
            </a:r>
            <a:r>
              <a:rPr sz="2500" spc="-15" dirty="0">
                <a:latin typeface="Calibri"/>
                <a:cs typeface="Calibri"/>
              </a:rPr>
              <a:t>your</a:t>
            </a:r>
            <a:r>
              <a:rPr sz="2500" spc="53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discussions </a:t>
            </a:r>
            <a:r>
              <a:rPr sz="2500" spc="-5" dirty="0">
                <a:latin typeface="Calibri"/>
                <a:cs typeface="Calibri"/>
              </a:rPr>
              <a:t> in this section </a:t>
            </a:r>
            <a:r>
              <a:rPr sz="2500" dirty="0">
                <a:latin typeface="Calibri"/>
                <a:cs typeface="Calibri"/>
              </a:rPr>
              <a:t>(e.g., </a:t>
            </a:r>
            <a:r>
              <a:rPr sz="2500" spc="-10" dirty="0">
                <a:latin typeface="Calibri"/>
                <a:cs typeface="Calibri"/>
              </a:rPr>
              <a:t>neo-institutional </a:t>
            </a:r>
            <a:r>
              <a:rPr sz="2500" dirty="0">
                <a:latin typeface="Calibri"/>
                <a:cs typeface="Calibri"/>
              </a:rPr>
              <a:t>theory- </a:t>
            </a:r>
            <a:r>
              <a:rPr sz="2500" spc="-15" dirty="0">
                <a:latin typeface="Calibri"/>
                <a:cs typeface="Calibri"/>
              </a:rPr>
              <a:t>(Scott, </a:t>
            </a:r>
            <a:r>
              <a:rPr sz="2500" spc="-5" dirty="0">
                <a:latin typeface="Calibri"/>
                <a:cs typeface="Calibri"/>
              </a:rPr>
              <a:t>1995), </a:t>
            </a:r>
            <a:r>
              <a:rPr sz="2500" dirty="0">
                <a:latin typeface="Calibri"/>
                <a:cs typeface="Calibri"/>
              </a:rPr>
              <a:t> theory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isomorphism</a:t>
            </a:r>
            <a:r>
              <a:rPr sz="2500" dirty="0">
                <a:latin typeface="Calibri"/>
                <a:cs typeface="Calibri"/>
              </a:rPr>
              <a:t> (DiMaggio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Powell</a:t>
            </a:r>
            <a:r>
              <a:rPr sz="2500" spc="-1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1991;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PES </a:t>
            </a:r>
            <a:r>
              <a:rPr sz="2500" spc="-10" dirty="0">
                <a:latin typeface="Calibri"/>
                <a:cs typeface="Calibri"/>
              </a:rPr>
              <a:t> analysis)</a:t>
            </a:r>
            <a:endParaRPr sz="25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828925" marR="5080" indent="-2815590">
              <a:lnSpc>
                <a:spcPct val="100000"/>
              </a:lnSpc>
              <a:spcBef>
                <a:spcPts val="100"/>
              </a:spcBef>
            </a:pPr>
            <a:r>
              <a:rPr dirty="0"/>
              <a:t>Section</a:t>
            </a:r>
            <a:r>
              <a:rPr spc="-25" dirty="0"/>
              <a:t> </a:t>
            </a:r>
            <a:r>
              <a:rPr dirty="0"/>
              <a:t>2:</a:t>
            </a:r>
            <a:r>
              <a:rPr spc="-5" dirty="0"/>
              <a:t> M&amp;A Rationale</a:t>
            </a:r>
            <a:r>
              <a:rPr spc="-35" dirty="0"/>
              <a:t> </a:t>
            </a:r>
            <a:r>
              <a:rPr dirty="0"/>
              <a:t>and</a:t>
            </a:r>
            <a:r>
              <a:rPr spc="-25" dirty="0"/>
              <a:t> </a:t>
            </a:r>
            <a:r>
              <a:rPr spc="-15" dirty="0"/>
              <a:t>Integration </a:t>
            </a:r>
            <a:r>
              <a:rPr spc="-710" dirty="0"/>
              <a:t> </a:t>
            </a:r>
            <a:r>
              <a:rPr spc="-20" dirty="0"/>
              <a:t>Strategy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535940" y="1611833"/>
            <a:ext cx="8074659" cy="42278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355600" marR="5080" indent="-343535" algn="just">
              <a:lnSpc>
                <a:spcPct val="100000"/>
              </a:lnSpc>
              <a:spcBef>
                <a:spcPts val="105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dirty="0">
                <a:latin typeface="Calibri"/>
                <a:cs typeface="Calibri"/>
              </a:rPr>
              <a:t>In </a:t>
            </a:r>
            <a:r>
              <a:rPr sz="2600" spc="-5" dirty="0">
                <a:latin typeface="Calibri"/>
                <a:cs typeface="Calibri"/>
              </a:rPr>
              <a:t>this section, </a:t>
            </a:r>
            <a:r>
              <a:rPr sz="2600" spc="-15" dirty="0">
                <a:latin typeface="Calibri"/>
                <a:cs typeface="Calibri"/>
              </a:rPr>
              <a:t>you </a:t>
            </a:r>
            <a:r>
              <a:rPr sz="2600" spc="-5" dirty="0">
                <a:latin typeface="Calibri"/>
                <a:cs typeface="Calibri"/>
              </a:rPr>
              <a:t>should identify the </a:t>
            </a:r>
            <a:r>
              <a:rPr sz="2600" spc="-10" dirty="0">
                <a:latin typeface="Calibri"/>
                <a:cs typeface="Calibri"/>
              </a:rPr>
              <a:t>reason </a:t>
            </a:r>
            <a:r>
              <a:rPr sz="2600" spc="-15" dirty="0">
                <a:latin typeface="Calibri"/>
                <a:cs typeface="Calibri"/>
              </a:rPr>
              <a:t>why </a:t>
            </a:r>
            <a:r>
              <a:rPr sz="2600" spc="-20" dirty="0">
                <a:latin typeface="Calibri"/>
                <a:cs typeface="Calibri"/>
              </a:rPr>
              <a:t>you 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think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company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X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and</a:t>
            </a:r>
            <a:r>
              <a:rPr sz="2600" dirty="0">
                <a:latin typeface="Calibri"/>
                <a:cs typeface="Calibri"/>
              </a:rPr>
              <a:t> Y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will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embark</a:t>
            </a:r>
            <a:r>
              <a:rPr sz="260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on</a:t>
            </a:r>
            <a:r>
              <a:rPr sz="2600" dirty="0">
                <a:latin typeface="Calibri"/>
                <a:cs typeface="Calibri"/>
              </a:rPr>
              <a:t> a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merger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or 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acquisition </a:t>
            </a:r>
            <a:r>
              <a:rPr sz="2600" spc="5" dirty="0">
                <a:latin typeface="Calibri"/>
                <a:cs typeface="Calibri"/>
              </a:rPr>
              <a:t>e.g., </a:t>
            </a:r>
            <a:r>
              <a:rPr sz="2600" spc="-15" dirty="0">
                <a:latin typeface="Calibri"/>
                <a:cs typeface="Calibri"/>
              </a:rPr>
              <a:t>overcapacity </a:t>
            </a:r>
            <a:r>
              <a:rPr sz="2600" spc="-10" dirty="0">
                <a:latin typeface="Calibri"/>
                <a:cs typeface="Calibri"/>
              </a:rPr>
              <a:t>reduction/ </a:t>
            </a:r>
            <a:r>
              <a:rPr sz="2600" spc="-5" dirty="0">
                <a:latin typeface="Calibri"/>
                <a:cs typeface="Calibri"/>
              </a:rPr>
              <a:t>global </a:t>
            </a:r>
            <a:r>
              <a:rPr sz="2600" spc="-30" dirty="0">
                <a:latin typeface="Calibri"/>
                <a:cs typeface="Calibri"/>
              </a:rPr>
              <a:t>efficiency, </a:t>
            </a:r>
            <a:r>
              <a:rPr sz="2600" spc="-57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acquisition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of </a:t>
            </a:r>
            <a:r>
              <a:rPr sz="2600" dirty="0">
                <a:latin typeface="Calibri"/>
                <a:cs typeface="Calibri"/>
              </a:rPr>
              <a:t>R&amp;D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or</a:t>
            </a:r>
            <a:r>
              <a:rPr sz="2600" spc="1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knowledge,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talent </a:t>
            </a:r>
            <a:r>
              <a:rPr sz="2600" dirty="0">
                <a:latin typeface="Calibri"/>
                <a:cs typeface="Calibri"/>
              </a:rPr>
              <a:t>acquisition</a:t>
            </a:r>
            <a:endParaRPr sz="2600">
              <a:latin typeface="Calibri"/>
              <a:cs typeface="Calibri"/>
            </a:endParaRPr>
          </a:p>
          <a:p>
            <a:pPr marL="355600" marR="7620" indent="-343535" algn="just">
              <a:lnSpc>
                <a:spcPct val="100000"/>
              </a:lnSpc>
              <a:spcBef>
                <a:spcPts val="630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spc="-65" dirty="0">
                <a:latin typeface="Calibri"/>
                <a:cs typeface="Calibri"/>
              </a:rPr>
              <a:t>You</a:t>
            </a:r>
            <a:r>
              <a:rPr sz="2600" spc="210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should</a:t>
            </a:r>
            <a:r>
              <a:rPr sz="2600" spc="21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clearly</a:t>
            </a:r>
            <a:r>
              <a:rPr sz="2600" spc="215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state</a:t>
            </a:r>
            <a:r>
              <a:rPr sz="2600" spc="2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if</a:t>
            </a:r>
            <a:r>
              <a:rPr sz="2600" spc="22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it</a:t>
            </a:r>
            <a:r>
              <a:rPr sz="2600" spc="229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is</a:t>
            </a:r>
            <a:r>
              <a:rPr sz="2600" spc="22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to</a:t>
            </a:r>
            <a:r>
              <a:rPr sz="2600" spc="21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be</a:t>
            </a:r>
            <a:r>
              <a:rPr sz="2600" spc="22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</a:t>
            </a:r>
            <a:r>
              <a:rPr sz="2600" spc="22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merger</a:t>
            </a:r>
            <a:r>
              <a:rPr sz="2600" spc="229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of</a:t>
            </a:r>
            <a:r>
              <a:rPr sz="2600" spc="21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equals, </a:t>
            </a:r>
            <a:r>
              <a:rPr sz="2600" spc="-575" dirty="0">
                <a:latin typeface="Calibri"/>
                <a:cs typeface="Calibri"/>
              </a:rPr>
              <a:t> </a:t>
            </a:r>
            <a:r>
              <a:rPr sz="2600" spc="-5" dirty="0">
                <a:latin typeface="Calibri"/>
                <a:cs typeface="Calibri"/>
              </a:rPr>
              <a:t>or</a:t>
            </a:r>
            <a:r>
              <a:rPr sz="2600" spc="10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an</a:t>
            </a:r>
            <a:r>
              <a:rPr sz="2600" spc="-1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acquisition</a:t>
            </a:r>
            <a:endParaRPr sz="2600">
              <a:latin typeface="Calibri"/>
              <a:cs typeface="Calibri"/>
            </a:endParaRPr>
          </a:p>
          <a:p>
            <a:pPr marL="355600" marR="5715" indent="-343535" algn="just">
              <a:lnSpc>
                <a:spcPct val="100000"/>
              </a:lnSpc>
              <a:spcBef>
                <a:spcPts val="625"/>
              </a:spcBef>
              <a:buFont typeface="Arial MT"/>
              <a:buChar char="•"/>
              <a:tabLst>
                <a:tab pos="431165" algn="l"/>
              </a:tabLst>
            </a:pPr>
            <a:r>
              <a:rPr dirty="0"/>
              <a:t>	</a:t>
            </a:r>
            <a:r>
              <a:rPr sz="2600" spc="-10" dirty="0">
                <a:latin typeface="Calibri"/>
                <a:cs typeface="Calibri"/>
              </a:rPr>
              <a:t>Propose </a:t>
            </a:r>
            <a:r>
              <a:rPr sz="2600" dirty="0">
                <a:latin typeface="Calibri"/>
                <a:cs typeface="Calibri"/>
              </a:rPr>
              <a:t>a </a:t>
            </a:r>
            <a:r>
              <a:rPr sz="2600" spc="-5" dirty="0">
                <a:latin typeface="Calibri"/>
                <a:cs typeface="Calibri"/>
              </a:rPr>
              <a:t>possible </a:t>
            </a:r>
            <a:r>
              <a:rPr sz="2600" spc="-15" dirty="0">
                <a:latin typeface="Calibri"/>
                <a:cs typeface="Calibri"/>
              </a:rPr>
              <a:t>integration typology/strategy </a:t>
            </a:r>
            <a:r>
              <a:rPr sz="2600" spc="-25" dirty="0">
                <a:latin typeface="Calibri"/>
                <a:cs typeface="Calibri"/>
              </a:rPr>
              <a:t>for </a:t>
            </a:r>
            <a:r>
              <a:rPr sz="2600" dirty="0">
                <a:latin typeface="Calibri"/>
                <a:cs typeface="Calibri"/>
              </a:rPr>
              <a:t>the </a:t>
            </a:r>
            <a:r>
              <a:rPr sz="2600" spc="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merger</a:t>
            </a:r>
            <a:endParaRPr sz="2600">
              <a:latin typeface="Calibri"/>
              <a:cs typeface="Calibri"/>
            </a:endParaRPr>
          </a:p>
          <a:p>
            <a:pPr marL="355600" marR="5715" indent="-343535" algn="just">
              <a:lnSpc>
                <a:spcPct val="100000"/>
              </a:lnSpc>
              <a:spcBef>
                <a:spcPts val="625"/>
              </a:spcBef>
              <a:buFont typeface="Arial MT"/>
              <a:buChar char="•"/>
              <a:tabLst>
                <a:tab pos="356235" algn="l"/>
              </a:tabLst>
            </a:pPr>
            <a:r>
              <a:rPr sz="2600" spc="-50" dirty="0">
                <a:latin typeface="Calibri"/>
                <a:cs typeface="Calibri"/>
              </a:rPr>
              <a:t>*You</a:t>
            </a:r>
            <a:r>
              <a:rPr sz="2600" spc="-4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are </a:t>
            </a:r>
            <a:r>
              <a:rPr sz="2600" spc="-15" dirty="0">
                <a:latin typeface="Calibri"/>
                <a:cs typeface="Calibri"/>
              </a:rPr>
              <a:t>expected to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-25" dirty="0">
                <a:latin typeface="Calibri"/>
                <a:cs typeface="Calibri"/>
              </a:rPr>
              <a:t>reference</a:t>
            </a:r>
            <a:r>
              <a:rPr sz="2600" spc="-2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relevant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literature </a:t>
            </a:r>
            <a:r>
              <a:rPr sz="2600" spc="-10" dirty="0">
                <a:latin typeface="Calibri"/>
                <a:cs typeface="Calibri"/>
              </a:rPr>
              <a:t>and </a:t>
            </a:r>
            <a:r>
              <a:rPr sz="2600" spc="-5" dirty="0">
                <a:latin typeface="Calibri"/>
                <a:cs typeface="Calibri"/>
              </a:rPr>
              <a:t> </a:t>
            </a:r>
            <a:r>
              <a:rPr sz="2600" dirty="0">
                <a:latin typeface="Calibri"/>
                <a:cs typeface="Calibri"/>
              </a:rPr>
              <a:t>theories</a:t>
            </a:r>
            <a:r>
              <a:rPr sz="2600" spc="-3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to </a:t>
            </a:r>
            <a:r>
              <a:rPr sz="2600" spc="-5" dirty="0">
                <a:latin typeface="Calibri"/>
                <a:cs typeface="Calibri"/>
              </a:rPr>
              <a:t>justify</a:t>
            </a:r>
            <a:r>
              <a:rPr sz="2600" spc="-25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your</a:t>
            </a:r>
            <a:r>
              <a:rPr sz="2600" spc="1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argument</a:t>
            </a:r>
            <a:endParaRPr sz="26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78739" y="252476"/>
            <a:ext cx="8911590" cy="55860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77470" algn="ctr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Section</a:t>
            </a:r>
            <a:r>
              <a:rPr sz="2000" b="1" spc="-1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2,</a:t>
            </a:r>
            <a:r>
              <a:rPr sz="2000" b="1" spc="-2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Part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2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–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Role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of IHRM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in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implementing</a:t>
            </a:r>
            <a:r>
              <a:rPr sz="2000" b="1" spc="-30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spc="-10" dirty="0">
                <a:solidFill>
                  <a:srgbClr val="006FC0"/>
                </a:solidFill>
                <a:latin typeface="Calibri"/>
                <a:cs typeface="Calibri"/>
              </a:rPr>
              <a:t>effective</a:t>
            </a:r>
            <a:r>
              <a:rPr sz="2000" b="1" spc="-5" dirty="0">
                <a:solidFill>
                  <a:srgbClr val="006FC0"/>
                </a:solidFill>
                <a:latin typeface="Calibri"/>
                <a:cs typeface="Calibri"/>
              </a:rPr>
              <a:t> </a:t>
            </a:r>
            <a:r>
              <a:rPr sz="2000" b="1" dirty="0">
                <a:solidFill>
                  <a:srgbClr val="006FC0"/>
                </a:solidFill>
                <a:latin typeface="Calibri"/>
                <a:cs typeface="Calibri"/>
              </a:rPr>
              <a:t>M&amp;A</a:t>
            </a: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</a:pPr>
            <a:endParaRPr sz="20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1900">
              <a:latin typeface="Calibri"/>
              <a:cs typeface="Calibri"/>
            </a:endParaRPr>
          </a:p>
          <a:p>
            <a:pPr marL="355600" marR="5715" indent="-342900" algn="just">
              <a:lnSpc>
                <a:spcPct val="80000"/>
              </a:lnSpc>
              <a:buFont typeface="Arial MT"/>
              <a:buChar char="•"/>
              <a:tabLst>
                <a:tab pos="355600" algn="l"/>
              </a:tabLst>
            </a:pPr>
            <a:r>
              <a:rPr sz="2500" spc="-5" dirty="0">
                <a:latin typeface="Calibri"/>
                <a:cs typeface="Calibri"/>
              </a:rPr>
              <a:t>In this section </a:t>
            </a:r>
            <a:r>
              <a:rPr sz="2500" spc="-15" dirty="0">
                <a:latin typeface="Calibri"/>
                <a:cs typeface="Calibri"/>
              </a:rPr>
              <a:t>you </a:t>
            </a:r>
            <a:r>
              <a:rPr sz="2500" spc="-5" dirty="0">
                <a:latin typeface="Calibri"/>
                <a:cs typeface="Calibri"/>
              </a:rPr>
              <a:t>should identify the HR </a:t>
            </a:r>
            <a:r>
              <a:rPr sz="2500" spc="-10" dirty="0">
                <a:latin typeface="Calibri"/>
                <a:cs typeface="Calibri"/>
              </a:rPr>
              <a:t>challenges that </a:t>
            </a:r>
            <a:r>
              <a:rPr sz="2500" dirty="0">
                <a:latin typeface="Calibri"/>
                <a:cs typeface="Calibri"/>
              </a:rPr>
              <a:t>arise 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during the </a:t>
            </a:r>
            <a:r>
              <a:rPr sz="2500" spc="-20" dirty="0">
                <a:latin typeface="Calibri"/>
                <a:cs typeface="Calibri"/>
              </a:rPr>
              <a:t>pre </a:t>
            </a:r>
            <a:r>
              <a:rPr sz="2500" spc="-5" dirty="0">
                <a:latin typeface="Calibri"/>
                <a:cs typeface="Calibri"/>
              </a:rPr>
              <a:t>and </a:t>
            </a:r>
            <a:r>
              <a:rPr sz="2500" spc="-15" dirty="0">
                <a:latin typeface="Calibri"/>
                <a:cs typeface="Calibri"/>
              </a:rPr>
              <a:t>post </a:t>
            </a:r>
            <a:r>
              <a:rPr sz="2500" spc="-20" dirty="0">
                <a:latin typeface="Calibri"/>
                <a:cs typeface="Calibri"/>
              </a:rPr>
              <a:t>stages </a:t>
            </a:r>
            <a:r>
              <a:rPr sz="2500" dirty="0">
                <a:latin typeface="Calibri"/>
                <a:cs typeface="Calibri"/>
              </a:rPr>
              <a:t>as </a:t>
            </a:r>
            <a:r>
              <a:rPr sz="2500" spc="-5" dirty="0">
                <a:latin typeface="Calibri"/>
                <a:cs typeface="Calibri"/>
              </a:rPr>
              <a:t>a consequence of </a:t>
            </a:r>
            <a:r>
              <a:rPr sz="2500" dirty="0">
                <a:latin typeface="Calibri"/>
                <a:cs typeface="Calibri"/>
              </a:rPr>
              <a:t>the </a:t>
            </a:r>
            <a:r>
              <a:rPr sz="2500" spc="-10" dirty="0">
                <a:latin typeface="Calibri"/>
                <a:cs typeface="Calibri"/>
              </a:rPr>
              <a:t>cultural </a:t>
            </a:r>
            <a:r>
              <a:rPr sz="2500" spc="-5" dirty="0">
                <a:latin typeface="Calibri"/>
                <a:cs typeface="Calibri"/>
              </a:rPr>
              <a:t> and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institutional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analysis</a:t>
            </a:r>
            <a:r>
              <a:rPr sz="2500" spc="1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you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conducted</a:t>
            </a:r>
            <a:r>
              <a:rPr sz="2500" spc="3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earlier</a:t>
            </a:r>
            <a:endParaRPr sz="2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Arial MT"/>
              <a:buChar char="•"/>
            </a:pPr>
            <a:endParaRPr sz="2900">
              <a:latin typeface="Calibri"/>
              <a:cs typeface="Calibri"/>
            </a:endParaRPr>
          </a:p>
          <a:p>
            <a:pPr marL="355600" marR="5080" indent="-342900" algn="just">
              <a:lnSpc>
                <a:spcPts val="2400"/>
              </a:lnSpc>
              <a:buFont typeface="Arial MT"/>
              <a:buChar char="•"/>
              <a:tabLst>
                <a:tab pos="355600" algn="l"/>
              </a:tabLst>
            </a:pPr>
            <a:r>
              <a:rPr sz="2500" spc="-10" dirty="0">
                <a:latin typeface="Calibri"/>
                <a:cs typeface="Calibri"/>
              </a:rPr>
              <a:t>Explore </a:t>
            </a:r>
            <a:r>
              <a:rPr sz="2500" spc="-40" dirty="0">
                <a:latin typeface="Calibri"/>
                <a:cs typeface="Calibri"/>
              </a:rPr>
              <a:t>HR’s </a:t>
            </a:r>
            <a:r>
              <a:rPr sz="2500" spc="-15" dirty="0">
                <a:latin typeface="Calibri"/>
                <a:cs typeface="Calibri"/>
              </a:rPr>
              <a:t>role </a:t>
            </a:r>
            <a:r>
              <a:rPr sz="2500" spc="-5" dirty="0">
                <a:latin typeface="Calibri"/>
                <a:cs typeface="Calibri"/>
              </a:rPr>
              <a:t>in </a:t>
            </a:r>
            <a:r>
              <a:rPr sz="2500" spc="-10" dirty="0">
                <a:latin typeface="Calibri"/>
                <a:cs typeface="Calibri"/>
              </a:rPr>
              <a:t>M&amp;A processes </a:t>
            </a:r>
            <a:r>
              <a:rPr sz="2500" spc="-5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how </a:t>
            </a:r>
            <a:r>
              <a:rPr sz="2500" spc="-5" dirty="0">
                <a:latin typeface="Calibri"/>
                <a:cs typeface="Calibri"/>
              </a:rPr>
              <a:t>HRM </a:t>
            </a:r>
            <a:r>
              <a:rPr sz="2500" spc="-10" dirty="0">
                <a:latin typeface="Calibri"/>
                <a:cs typeface="Calibri"/>
              </a:rPr>
              <a:t>improves </a:t>
            </a:r>
            <a:r>
              <a:rPr sz="2500" spc="-5" dirty="0">
                <a:latin typeface="Calibri"/>
                <a:cs typeface="Calibri"/>
              </a:rPr>
              <a:t>the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chances</a:t>
            </a:r>
            <a:r>
              <a:rPr sz="2500" spc="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M&amp;A</a:t>
            </a:r>
            <a:r>
              <a:rPr sz="2500" spc="-1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success.</a:t>
            </a:r>
            <a:endParaRPr sz="2500">
              <a:latin typeface="Calibri"/>
              <a:cs typeface="Calibri"/>
            </a:endParaRPr>
          </a:p>
          <a:p>
            <a:pPr marL="355600" marR="6985" indent="-342900" algn="just">
              <a:lnSpc>
                <a:spcPct val="80000"/>
              </a:lnSpc>
              <a:spcBef>
                <a:spcPts val="625"/>
              </a:spcBef>
              <a:buFont typeface="Arial MT"/>
              <a:buChar char="•"/>
              <a:tabLst>
                <a:tab pos="355600" algn="l"/>
              </a:tabLst>
            </a:pPr>
            <a:r>
              <a:rPr sz="2500" spc="-45" dirty="0">
                <a:latin typeface="Calibri"/>
                <a:cs typeface="Calibri"/>
              </a:rPr>
              <a:t>HR’s </a:t>
            </a:r>
            <a:r>
              <a:rPr sz="2500" spc="-15" dirty="0">
                <a:latin typeface="Calibri"/>
                <a:cs typeface="Calibri"/>
              </a:rPr>
              <a:t>role </a:t>
            </a:r>
            <a:r>
              <a:rPr sz="2500" spc="-5" dirty="0">
                <a:latin typeface="Calibri"/>
                <a:cs typeface="Calibri"/>
              </a:rPr>
              <a:t>should align with the </a:t>
            </a:r>
            <a:r>
              <a:rPr sz="2500" spc="-15" dirty="0">
                <a:latin typeface="Calibri"/>
                <a:cs typeface="Calibri"/>
              </a:rPr>
              <a:t>strategic </a:t>
            </a:r>
            <a:r>
              <a:rPr sz="2500" spc="-10" dirty="0">
                <a:latin typeface="Calibri"/>
                <a:cs typeface="Calibri"/>
              </a:rPr>
              <a:t>rationale </a:t>
            </a:r>
            <a:r>
              <a:rPr sz="2500" spc="-25" dirty="0">
                <a:latin typeface="Calibri"/>
                <a:cs typeface="Calibri"/>
              </a:rPr>
              <a:t>for </a:t>
            </a:r>
            <a:r>
              <a:rPr sz="2500" spc="-5" dirty="0">
                <a:latin typeface="Calibri"/>
                <a:cs typeface="Calibri"/>
              </a:rPr>
              <a:t>the M&amp;A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55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proposed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integration </a:t>
            </a:r>
            <a:r>
              <a:rPr sz="2500" spc="-20" dirty="0">
                <a:latin typeface="Calibri"/>
                <a:cs typeface="Calibri"/>
              </a:rPr>
              <a:t>strategy</a:t>
            </a:r>
            <a:endParaRPr sz="25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60"/>
              </a:spcBef>
              <a:buFont typeface="Arial MT"/>
              <a:buChar char="•"/>
            </a:pPr>
            <a:endParaRPr sz="2900">
              <a:latin typeface="Calibri"/>
              <a:cs typeface="Calibri"/>
            </a:endParaRPr>
          </a:p>
          <a:p>
            <a:pPr marL="355600" marR="5080" indent="-342900" algn="just">
              <a:lnSpc>
                <a:spcPct val="80000"/>
              </a:lnSpc>
              <a:buFont typeface="Arial MT"/>
              <a:buChar char="•"/>
              <a:tabLst>
                <a:tab pos="355600" algn="l"/>
              </a:tabLst>
            </a:pPr>
            <a:r>
              <a:rPr sz="2500" spc="-70" dirty="0">
                <a:latin typeface="Calibri"/>
                <a:cs typeface="Calibri"/>
              </a:rPr>
              <a:t>You</a:t>
            </a:r>
            <a:r>
              <a:rPr sz="2500" spc="-65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are </a:t>
            </a:r>
            <a:r>
              <a:rPr sz="2500" spc="-10" dirty="0">
                <a:latin typeface="Calibri"/>
                <a:cs typeface="Calibri"/>
              </a:rPr>
              <a:t>expected </a:t>
            </a:r>
            <a:r>
              <a:rPr sz="2500" spc="-15" dirty="0">
                <a:latin typeface="Calibri"/>
                <a:cs typeface="Calibri"/>
              </a:rPr>
              <a:t>to </a:t>
            </a:r>
            <a:r>
              <a:rPr sz="2500" spc="-5" dirty="0">
                <a:latin typeface="Calibri"/>
                <a:cs typeface="Calibri"/>
              </a:rPr>
              <a:t>apply </a:t>
            </a:r>
            <a:r>
              <a:rPr sz="2500" dirty="0">
                <a:latin typeface="Calibri"/>
                <a:cs typeface="Calibri"/>
              </a:rPr>
              <a:t>and </a:t>
            </a:r>
            <a:r>
              <a:rPr sz="2500" spc="-10" dirty="0">
                <a:latin typeface="Calibri"/>
                <a:cs typeface="Calibri"/>
              </a:rPr>
              <a:t>properly </a:t>
            </a:r>
            <a:r>
              <a:rPr sz="2500" spc="-20" dirty="0">
                <a:latin typeface="Calibri"/>
                <a:cs typeface="Calibri"/>
              </a:rPr>
              <a:t>reference </a:t>
            </a:r>
            <a:r>
              <a:rPr sz="2500" spc="-15" dirty="0">
                <a:latin typeface="Calibri"/>
                <a:cs typeface="Calibri"/>
              </a:rPr>
              <a:t>at </a:t>
            </a:r>
            <a:r>
              <a:rPr sz="2500" spc="-10" dirty="0">
                <a:latin typeface="Calibri"/>
                <a:cs typeface="Calibri"/>
              </a:rPr>
              <a:t>least two 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theories </a:t>
            </a:r>
            <a:r>
              <a:rPr sz="2500" spc="-5" dirty="0">
                <a:latin typeface="Calibri"/>
                <a:cs typeface="Calibri"/>
              </a:rPr>
              <a:t>or </a:t>
            </a:r>
            <a:r>
              <a:rPr sz="2500" spc="-15" dirty="0">
                <a:latin typeface="Calibri"/>
                <a:cs typeface="Calibri"/>
              </a:rPr>
              <a:t>frameworks </a:t>
            </a:r>
            <a:r>
              <a:rPr sz="2500" spc="-5" dirty="0">
                <a:latin typeface="Calibri"/>
                <a:cs typeface="Calibri"/>
              </a:rPr>
              <a:t>in </a:t>
            </a:r>
            <a:r>
              <a:rPr sz="2500" spc="-15" dirty="0">
                <a:latin typeface="Calibri"/>
                <a:cs typeface="Calibri"/>
              </a:rPr>
              <a:t>your </a:t>
            </a:r>
            <a:r>
              <a:rPr sz="2500" spc="-10" dirty="0">
                <a:latin typeface="Calibri"/>
                <a:cs typeface="Calibri"/>
              </a:rPr>
              <a:t>discussions </a:t>
            </a:r>
            <a:r>
              <a:rPr sz="2500" spc="-5" dirty="0">
                <a:latin typeface="Calibri"/>
                <a:cs typeface="Calibri"/>
              </a:rPr>
              <a:t>in this section </a:t>
            </a:r>
            <a:r>
              <a:rPr sz="2500" dirty="0">
                <a:latin typeface="Calibri"/>
                <a:cs typeface="Calibri"/>
              </a:rPr>
              <a:t>(e.g., 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Haspeslagh</a:t>
            </a:r>
            <a:r>
              <a:rPr sz="2500" spc="-5" dirty="0">
                <a:latin typeface="Calibri"/>
                <a:cs typeface="Calibri"/>
              </a:rPr>
              <a:t> and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20" dirty="0">
                <a:latin typeface="Calibri"/>
                <a:cs typeface="Calibri"/>
              </a:rPr>
              <a:t>Jemison’s</a:t>
            </a:r>
            <a:r>
              <a:rPr sz="2500" spc="-1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integration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25" dirty="0">
                <a:latin typeface="Calibri"/>
                <a:cs typeface="Calibri"/>
              </a:rPr>
              <a:t>typology,</a:t>
            </a:r>
            <a:r>
              <a:rPr sz="2500" spc="-20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Adler</a:t>
            </a:r>
            <a:r>
              <a:rPr sz="2500" spc="57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and 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Ghadar’s</a:t>
            </a:r>
            <a:r>
              <a:rPr sz="2500" spc="-5" dirty="0">
                <a:latin typeface="Calibri"/>
                <a:cs typeface="Calibri"/>
              </a:rPr>
              <a:t> model,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5" dirty="0">
                <a:latin typeface="Calibri"/>
                <a:cs typeface="Calibri"/>
              </a:rPr>
              <a:t>Perlmutter’s</a:t>
            </a:r>
            <a:r>
              <a:rPr sz="2500" spc="540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model,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30" dirty="0">
                <a:latin typeface="Calibri"/>
                <a:cs typeface="Calibri"/>
              </a:rPr>
              <a:t>Hall’s</a:t>
            </a:r>
            <a:r>
              <a:rPr sz="2500" spc="-25" dirty="0">
                <a:latin typeface="Calibri"/>
                <a:cs typeface="Calibri"/>
              </a:rPr>
              <a:t> </a:t>
            </a:r>
            <a:r>
              <a:rPr sz="2500" dirty="0">
                <a:latin typeface="Calibri"/>
                <a:cs typeface="Calibri"/>
              </a:rPr>
              <a:t>theory</a:t>
            </a:r>
            <a:r>
              <a:rPr sz="2500" spc="5" dirty="0">
                <a:latin typeface="Calibri"/>
                <a:cs typeface="Calibri"/>
              </a:rPr>
              <a:t> </a:t>
            </a:r>
            <a:r>
              <a:rPr sz="2500" spc="-5" dirty="0">
                <a:latin typeface="Calibri"/>
                <a:cs typeface="Calibri"/>
              </a:rPr>
              <a:t>of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cross- </a:t>
            </a:r>
            <a:r>
              <a:rPr sz="2500" spc="-5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cultural</a:t>
            </a:r>
            <a:r>
              <a:rPr sz="2500" dirty="0">
                <a:latin typeface="Calibri"/>
                <a:cs typeface="Calibri"/>
              </a:rPr>
              <a:t> </a:t>
            </a:r>
            <a:r>
              <a:rPr sz="2500" spc="-10" dirty="0">
                <a:latin typeface="Calibri"/>
                <a:cs typeface="Calibri"/>
              </a:rPr>
              <a:t>communication)</a:t>
            </a:r>
            <a:endParaRPr sz="25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39" y="0"/>
            <a:ext cx="7498715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8900" indent="-76835">
              <a:lnSpc>
                <a:spcPct val="100000"/>
              </a:lnSpc>
              <a:spcBef>
                <a:spcPts val="100"/>
              </a:spcBef>
              <a:buSzPct val="91666"/>
              <a:buChar char="•"/>
              <a:tabLst>
                <a:tab pos="89535" algn="l"/>
              </a:tabLst>
            </a:pPr>
            <a:r>
              <a:rPr sz="1200" spc="-10" dirty="0">
                <a:latin typeface="Calibri"/>
                <a:cs typeface="Calibri"/>
              </a:rPr>
              <a:t>Demonstrate</a:t>
            </a:r>
            <a:r>
              <a:rPr sz="1200" spc="-2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linkage</a:t>
            </a:r>
            <a:r>
              <a:rPr sz="1200" spc="10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between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25" dirty="0">
                <a:latin typeface="Calibri"/>
                <a:cs typeface="Calibri"/>
              </a:rPr>
              <a:t>HR’s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role</a:t>
            </a:r>
            <a:r>
              <a:rPr sz="1200" spc="15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or</a:t>
            </a:r>
            <a:r>
              <a:rPr sz="120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focus,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dirty="0">
                <a:latin typeface="Calibri"/>
                <a:cs typeface="Calibri"/>
              </a:rPr>
              <a:t>the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rationale</a:t>
            </a:r>
            <a:r>
              <a:rPr sz="1200" spc="-15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or</a:t>
            </a:r>
            <a:r>
              <a:rPr sz="1200" spc="5" dirty="0">
                <a:latin typeface="Calibri"/>
                <a:cs typeface="Calibri"/>
              </a:rPr>
              <a:t> </a:t>
            </a:r>
            <a:r>
              <a:rPr sz="1200" spc="-5" dirty="0">
                <a:latin typeface="Calibri"/>
                <a:cs typeface="Calibri"/>
              </a:rPr>
              <a:t>reason</a:t>
            </a:r>
            <a:r>
              <a:rPr sz="120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for </a:t>
            </a:r>
            <a:r>
              <a:rPr sz="1200" dirty="0">
                <a:latin typeface="Calibri"/>
                <a:cs typeface="Calibri"/>
              </a:rPr>
              <a:t>the </a:t>
            </a:r>
            <a:r>
              <a:rPr sz="1200" spc="-5" dirty="0">
                <a:latin typeface="Calibri"/>
                <a:cs typeface="Calibri"/>
              </a:rPr>
              <a:t>M&amp;A </a:t>
            </a:r>
            <a:r>
              <a:rPr sz="1200" dirty="0">
                <a:latin typeface="Calibri"/>
                <a:cs typeface="Calibri"/>
              </a:rPr>
              <a:t>and</a:t>
            </a:r>
            <a:r>
              <a:rPr sz="1200" spc="-5" dirty="0">
                <a:latin typeface="Calibri"/>
                <a:cs typeface="Calibri"/>
              </a:rPr>
              <a:t> proposed</a:t>
            </a:r>
            <a:r>
              <a:rPr sz="1200" spc="-10" dirty="0">
                <a:latin typeface="Calibri"/>
                <a:cs typeface="Calibri"/>
              </a:rPr>
              <a:t> integration</a:t>
            </a:r>
            <a:r>
              <a:rPr sz="1200" spc="-20" dirty="0">
                <a:latin typeface="Calibri"/>
                <a:cs typeface="Calibri"/>
              </a:rPr>
              <a:t> </a:t>
            </a:r>
            <a:r>
              <a:rPr sz="1200" spc="-10" dirty="0">
                <a:latin typeface="Calibri"/>
                <a:cs typeface="Calibri"/>
              </a:rPr>
              <a:t>strategy</a:t>
            </a:r>
            <a:endParaRPr sz="12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11473" y="192150"/>
            <a:ext cx="231965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spc="-10" dirty="0"/>
              <a:t>Conclusion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535940" y="949197"/>
            <a:ext cx="8073390" cy="4443095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355600" marR="5080" indent="-343535" algn="just">
              <a:lnSpc>
                <a:spcPct val="80000"/>
              </a:lnSpc>
              <a:spcBef>
                <a:spcPts val="605"/>
              </a:spcBef>
              <a:buFont typeface="Arial MT"/>
              <a:buChar char="•"/>
              <a:tabLst>
                <a:tab pos="356235" algn="l"/>
              </a:tabLst>
            </a:pPr>
            <a:r>
              <a:rPr sz="2100" spc="-10" dirty="0">
                <a:latin typeface="Calibri"/>
                <a:cs typeface="Calibri"/>
              </a:rPr>
              <a:t>Here </a:t>
            </a:r>
            <a:r>
              <a:rPr sz="2100" spc="-15" dirty="0">
                <a:latin typeface="Calibri"/>
                <a:cs typeface="Calibri"/>
              </a:rPr>
              <a:t>you </a:t>
            </a:r>
            <a:r>
              <a:rPr sz="2100" spc="-5" dirty="0">
                <a:latin typeface="Calibri"/>
                <a:cs typeface="Calibri"/>
              </a:rPr>
              <a:t>should summarise </a:t>
            </a:r>
            <a:r>
              <a:rPr sz="2100" spc="-10" dirty="0">
                <a:latin typeface="Calibri"/>
                <a:cs typeface="Calibri"/>
              </a:rPr>
              <a:t>your </a:t>
            </a:r>
            <a:r>
              <a:rPr sz="2100" spc="-25" dirty="0">
                <a:latin typeface="Calibri"/>
                <a:cs typeface="Calibri"/>
              </a:rPr>
              <a:t>key </a:t>
            </a:r>
            <a:r>
              <a:rPr sz="2100" spc="-5" dirty="0">
                <a:latin typeface="Calibri"/>
                <a:cs typeface="Calibri"/>
              </a:rPr>
              <a:t>findings. What </a:t>
            </a:r>
            <a:r>
              <a:rPr sz="2100" spc="-10" dirty="0">
                <a:latin typeface="Calibri"/>
                <a:cs typeface="Calibri"/>
              </a:rPr>
              <a:t>do </a:t>
            </a:r>
            <a:r>
              <a:rPr sz="2100" spc="-15" dirty="0">
                <a:latin typeface="Calibri"/>
                <a:cs typeface="Calibri"/>
              </a:rPr>
              <a:t>you </a:t>
            </a:r>
            <a:r>
              <a:rPr sz="2100" spc="-5" dirty="0">
                <a:latin typeface="Calibri"/>
                <a:cs typeface="Calibri"/>
              </a:rPr>
              <a:t>conclude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from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cultural</a:t>
            </a:r>
            <a:r>
              <a:rPr sz="2100" dirty="0">
                <a:latin typeface="Calibri"/>
                <a:cs typeface="Calibri"/>
              </a:rPr>
              <a:t> and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institutional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analysis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dirty="0">
                <a:latin typeface="Calibri"/>
                <a:cs typeface="Calibri"/>
              </a:rPr>
              <a:t> the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two</a:t>
            </a:r>
            <a:r>
              <a:rPr sz="2100" spc="-5" dirty="0">
                <a:latin typeface="Calibri"/>
                <a:cs typeface="Calibri"/>
              </a:rPr>
              <a:t> countries?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Conclude </a:t>
            </a:r>
            <a:r>
              <a:rPr sz="2100" dirty="0">
                <a:latin typeface="Calibri"/>
                <a:cs typeface="Calibri"/>
              </a:rPr>
              <a:t>this </a:t>
            </a:r>
            <a:r>
              <a:rPr sz="2100" spc="-5" dirty="0">
                <a:latin typeface="Calibri"/>
                <a:cs typeface="Calibri"/>
              </a:rPr>
              <a:t>section </a:t>
            </a:r>
            <a:r>
              <a:rPr sz="2100" spc="-10" dirty="0">
                <a:latin typeface="Calibri"/>
                <a:cs typeface="Calibri"/>
              </a:rPr>
              <a:t>by </a:t>
            </a:r>
            <a:r>
              <a:rPr sz="2100" spc="-5" dirty="0">
                <a:latin typeface="Calibri"/>
                <a:cs typeface="Calibri"/>
              </a:rPr>
              <a:t>suggesting whether </a:t>
            </a:r>
            <a:r>
              <a:rPr sz="2100" dirty="0">
                <a:latin typeface="Calibri"/>
                <a:cs typeface="Calibri"/>
              </a:rPr>
              <a:t>or </a:t>
            </a:r>
            <a:r>
              <a:rPr sz="2100" spc="-5" dirty="0">
                <a:latin typeface="Calibri"/>
                <a:cs typeface="Calibri"/>
              </a:rPr>
              <a:t>not </a:t>
            </a:r>
            <a:r>
              <a:rPr sz="2100" spc="-15" dirty="0">
                <a:latin typeface="Calibri"/>
                <a:cs typeface="Calibri"/>
              </a:rPr>
              <a:t>you </a:t>
            </a:r>
            <a:r>
              <a:rPr sz="2100" dirty="0">
                <a:latin typeface="Calibri"/>
                <a:cs typeface="Calibri"/>
              </a:rPr>
              <a:t>think </a:t>
            </a:r>
            <a:r>
              <a:rPr sz="2100" spc="-10" dirty="0">
                <a:latin typeface="Calibri"/>
                <a:cs typeface="Calibri"/>
              </a:rPr>
              <a:t>HRM 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practices </a:t>
            </a:r>
            <a:r>
              <a:rPr sz="2100" spc="-5" dirty="0">
                <a:latin typeface="Calibri"/>
                <a:cs typeface="Calibri"/>
              </a:rPr>
              <a:t>should </a:t>
            </a:r>
            <a:r>
              <a:rPr sz="2100" dirty="0">
                <a:latin typeface="Calibri"/>
                <a:cs typeface="Calibri"/>
              </a:rPr>
              <a:t>be the </a:t>
            </a:r>
            <a:r>
              <a:rPr sz="2100" spc="-10" dirty="0">
                <a:latin typeface="Calibri"/>
                <a:cs typeface="Calibri"/>
              </a:rPr>
              <a:t>same across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10" dirty="0">
                <a:latin typeface="Calibri"/>
                <a:cs typeface="Calibri"/>
              </a:rPr>
              <a:t>merging </a:t>
            </a:r>
            <a:r>
              <a:rPr sz="2100" spc="-5" dirty="0">
                <a:latin typeface="Calibri"/>
                <a:cs typeface="Calibri"/>
              </a:rPr>
              <a:t>firms or whether </a:t>
            </a:r>
            <a:r>
              <a:rPr sz="2100" spc="-10" dirty="0">
                <a:latin typeface="Calibri"/>
                <a:cs typeface="Calibri"/>
              </a:rPr>
              <a:t>they </a:t>
            </a:r>
            <a:r>
              <a:rPr sz="2100" spc="-459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should</a:t>
            </a:r>
            <a:r>
              <a:rPr sz="2100" dirty="0">
                <a:latin typeface="Calibri"/>
                <a:cs typeface="Calibri"/>
              </a:rPr>
              <a:t> be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modified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or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adapted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to</a:t>
            </a:r>
            <a:r>
              <a:rPr sz="2100" spc="-5" dirty="0">
                <a:latin typeface="Calibri"/>
                <a:cs typeface="Calibri"/>
              </a:rPr>
              <a:t> fit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20" dirty="0">
                <a:latin typeface="Calibri"/>
                <a:cs typeface="Calibri"/>
              </a:rPr>
              <a:t>different</a:t>
            </a:r>
            <a:r>
              <a:rPr sz="2100" spc="-1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country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contexts </a:t>
            </a:r>
            <a:r>
              <a:rPr sz="2100" spc="-10" dirty="0">
                <a:latin typeface="Calibri"/>
                <a:cs typeface="Calibri"/>
              </a:rPr>
              <a:t> (convergence-divergence</a:t>
            </a:r>
            <a:r>
              <a:rPr sz="2100" spc="2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debate)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10"/>
              </a:spcBef>
              <a:buFont typeface="Arial MT"/>
              <a:buChar char="•"/>
            </a:pPr>
            <a:endParaRPr sz="2450">
              <a:latin typeface="Calibri"/>
              <a:cs typeface="Calibri"/>
            </a:endParaRPr>
          </a:p>
          <a:p>
            <a:pPr marL="355600" marR="6350" indent="-343535" algn="just">
              <a:lnSpc>
                <a:spcPts val="2020"/>
              </a:lnSpc>
              <a:buFont typeface="Arial MT"/>
              <a:buChar char="•"/>
              <a:tabLst>
                <a:tab pos="356235" algn="l"/>
              </a:tabLst>
            </a:pPr>
            <a:r>
              <a:rPr sz="2100" spc="-5" dirty="0">
                <a:latin typeface="Calibri"/>
                <a:cs typeface="Calibri"/>
              </a:rPr>
              <a:t>Summarise the </a:t>
            </a:r>
            <a:r>
              <a:rPr sz="2100" spc="-30" dirty="0">
                <a:latin typeface="Calibri"/>
                <a:cs typeface="Calibri"/>
              </a:rPr>
              <a:t>key </a:t>
            </a:r>
            <a:r>
              <a:rPr sz="2100" spc="-5" dirty="0">
                <a:latin typeface="Calibri"/>
                <a:cs typeface="Calibri"/>
              </a:rPr>
              <a:t>recommendations </a:t>
            </a:r>
            <a:r>
              <a:rPr sz="2100" spc="-10" dirty="0">
                <a:latin typeface="Calibri"/>
                <a:cs typeface="Calibri"/>
              </a:rPr>
              <a:t>would you </a:t>
            </a:r>
            <a:r>
              <a:rPr sz="2100" spc="-20" dirty="0">
                <a:latin typeface="Calibri"/>
                <a:cs typeface="Calibri"/>
              </a:rPr>
              <a:t>proffer </a:t>
            </a:r>
            <a:r>
              <a:rPr sz="2100" spc="-15" dirty="0">
                <a:latin typeface="Calibri"/>
                <a:cs typeface="Calibri"/>
              </a:rPr>
              <a:t>to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5" dirty="0">
                <a:latin typeface="Calibri"/>
                <a:cs typeface="Calibri"/>
              </a:rPr>
              <a:t>IHRM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department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in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order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to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facilitate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smooth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transition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5" dirty="0">
                <a:latin typeface="Calibri"/>
                <a:cs typeface="Calibri"/>
              </a:rPr>
              <a:t>of</a:t>
            </a:r>
            <a:r>
              <a:rPr sz="2100" dirty="0">
                <a:latin typeface="Calibri"/>
                <a:cs typeface="Calibri"/>
              </a:rPr>
              <a:t> the</a:t>
            </a:r>
            <a:r>
              <a:rPr sz="2100" spc="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M&amp;A </a:t>
            </a:r>
            <a:r>
              <a:rPr sz="2100" spc="-5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process?</a:t>
            </a:r>
            <a:endParaRPr sz="2100">
              <a:latin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45"/>
              </a:spcBef>
              <a:buFont typeface="Arial MT"/>
              <a:buChar char="•"/>
            </a:pPr>
            <a:endParaRPr sz="2450">
              <a:latin typeface="Calibri"/>
              <a:cs typeface="Calibri"/>
            </a:endParaRPr>
          </a:p>
          <a:p>
            <a:pPr marL="355600" marR="5080" indent="-343535" algn="just">
              <a:lnSpc>
                <a:spcPct val="80000"/>
              </a:lnSpc>
              <a:buFont typeface="Arial MT"/>
              <a:buChar char="•"/>
              <a:tabLst>
                <a:tab pos="356235" algn="l"/>
              </a:tabLst>
            </a:pPr>
            <a:r>
              <a:rPr sz="2100" spc="-5" dirty="0">
                <a:latin typeface="Calibri"/>
                <a:cs typeface="Calibri"/>
              </a:rPr>
              <a:t>*Sections </a:t>
            </a:r>
            <a:r>
              <a:rPr sz="2100" dirty="0">
                <a:latin typeface="Calibri"/>
                <a:cs typeface="Calibri"/>
              </a:rPr>
              <a:t>1 and 2 </a:t>
            </a:r>
            <a:r>
              <a:rPr sz="2100" spc="-5" dirty="0">
                <a:latin typeface="Calibri"/>
                <a:cs typeface="Calibri"/>
              </a:rPr>
              <a:t>of the </a:t>
            </a:r>
            <a:r>
              <a:rPr sz="2100" spc="-10" dirty="0">
                <a:latin typeface="Calibri"/>
                <a:cs typeface="Calibri"/>
              </a:rPr>
              <a:t>report </a:t>
            </a:r>
            <a:r>
              <a:rPr sz="2100" spc="-5" dirty="0">
                <a:latin typeface="Calibri"/>
                <a:cs typeface="Calibri"/>
              </a:rPr>
              <a:t>should </a:t>
            </a:r>
            <a:r>
              <a:rPr sz="2100" spc="-20" dirty="0">
                <a:latin typeface="Calibri"/>
                <a:cs typeface="Calibri"/>
              </a:rPr>
              <a:t>have </a:t>
            </a:r>
            <a:r>
              <a:rPr sz="2100" dirty="0">
                <a:latin typeface="Calibri"/>
                <a:cs typeface="Calibri"/>
              </a:rPr>
              <a:t>an </a:t>
            </a:r>
            <a:r>
              <a:rPr sz="2100" spc="-10" dirty="0">
                <a:latin typeface="Calibri"/>
                <a:cs typeface="Calibri"/>
              </a:rPr>
              <a:t>introductory </a:t>
            </a:r>
            <a:r>
              <a:rPr sz="2100" spc="-15" dirty="0">
                <a:latin typeface="Calibri"/>
                <a:cs typeface="Calibri"/>
              </a:rPr>
              <a:t>paragraph 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and a </a:t>
            </a:r>
            <a:r>
              <a:rPr sz="2100" spc="-5" dirty="0">
                <a:latin typeface="Calibri"/>
                <a:cs typeface="Calibri"/>
              </a:rPr>
              <a:t>concluding </a:t>
            </a:r>
            <a:r>
              <a:rPr sz="2100" spc="-15" dirty="0">
                <a:latin typeface="Calibri"/>
                <a:cs typeface="Calibri"/>
              </a:rPr>
              <a:t>paragraph. </a:t>
            </a:r>
            <a:r>
              <a:rPr sz="2100" spc="-5" dirty="0">
                <a:latin typeface="Calibri"/>
                <a:cs typeface="Calibri"/>
              </a:rPr>
              <a:t>All sections of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5" dirty="0">
                <a:latin typeface="Calibri"/>
                <a:cs typeface="Calibri"/>
              </a:rPr>
              <a:t>report should be </a:t>
            </a:r>
            <a:r>
              <a:rPr sz="2100" spc="-15" dirty="0">
                <a:latin typeface="Calibri"/>
                <a:cs typeface="Calibri"/>
              </a:rPr>
              <a:t>linked </a:t>
            </a:r>
            <a:r>
              <a:rPr sz="2100" spc="-10" dirty="0">
                <a:latin typeface="Calibri"/>
                <a:cs typeface="Calibri"/>
              </a:rPr>
              <a:t> together </a:t>
            </a:r>
            <a:r>
              <a:rPr sz="2100" dirty="0">
                <a:latin typeface="Calibri"/>
                <a:cs typeface="Calibri"/>
              </a:rPr>
              <a:t>with these </a:t>
            </a:r>
            <a:r>
              <a:rPr sz="2100" spc="-10" dirty="0">
                <a:latin typeface="Calibri"/>
                <a:cs typeface="Calibri"/>
              </a:rPr>
              <a:t>paragraphs </a:t>
            </a:r>
            <a:r>
              <a:rPr sz="2100" spc="-5" dirty="0">
                <a:latin typeface="Calibri"/>
                <a:cs typeface="Calibri"/>
              </a:rPr>
              <a:t>in </a:t>
            </a:r>
            <a:r>
              <a:rPr sz="2100" spc="-10" dirty="0">
                <a:latin typeface="Calibri"/>
                <a:cs typeface="Calibri"/>
              </a:rPr>
              <a:t>order to </a:t>
            </a:r>
            <a:r>
              <a:rPr sz="2100" spc="-20" dirty="0">
                <a:latin typeface="Calibri"/>
                <a:cs typeface="Calibri"/>
              </a:rPr>
              <a:t>have </a:t>
            </a:r>
            <a:r>
              <a:rPr sz="2100" dirty="0">
                <a:latin typeface="Calibri"/>
                <a:cs typeface="Calibri"/>
              </a:rPr>
              <a:t>a </a:t>
            </a:r>
            <a:r>
              <a:rPr sz="2100" spc="-10" dirty="0">
                <a:latin typeface="Calibri"/>
                <a:cs typeface="Calibri"/>
              </a:rPr>
              <a:t>good structure </a:t>
            </a:r>
            <a:r>
              <a:rPr sz="2100" spc="-5" dirty="0">
                <a:latin typeface="Calibri"/>
                <a:cs typeface="Calibri"/>
              </a:rPr>
              <a:t>and </a:t>
            </a:r>
            <a:r>
              <a:rPr sz="2100" dirty="0">
                <a:latin typeface="Calibri"/>
                <a:cs typeface="Calibri"/>
              </a:rPr>
              <a:t> </a:t>
            </a:r>
            <a:r>
              <a:rPr sz="2100" spc="-15" dirty="0">
                <a:latin typeface="Calibri"/>
                <a:cs typeface="Calibri"/>
              </a:rPr>
              <a:t>narrative</a:t>
            </a:r>
            <a:r>
              <a:rPr sz="2100" spc="-1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all </a:t>
            </a:r>
            <a:r>
              <a:rPr sz="2100" spc="-15" dirty="0">
                <a:latin typeface="Calibri"/>
                <a:cs typeface="Calibri"/>
              </a:rPr>
              <a:t>through</a:t>
            </a:r>
            <a:r>
              <a:rPr sz="2100" spc="440" dirty="0">
                <a:latin typeface="Calibri"/>
                <a:cs typeface="Calibri"/>
              </a:rPr>
              <a:t> </a:t>
            </a:r>
            <a:r>
              <a:rPr sz="2100" dirty="0">
                <a:latin typeface="Calibri"/>
                <a:cs typeface="Calibri"/>
              </a:rPr>
              <a:t>the </a:t>
            </a:r>
            <a:r>
              <a:rPr sz="2100" spc="-10" dirty="0">
                <a:latin typeface="Calibri"/>
                <a:cs typeface="Calibri"/>
              </a:rPr>
              <a:t>report.</a:t>
            </a:r>
            <a:r>
              <a:rPr sz="2100" spc="455" dirty="0">
                <a:latin typeface="Calibri"/>
                <a:cs typeface="Calibri"/>
              </a:rPr>
              <a:t> </a:t>
            </a:r>
            <a:r>
              <a:rPr sz="2100" spc="-10" dirty="0">
                <a:latin typeface="Calibri"/>
                <a:cs typeface="Calibri"/>
              </a:rPr>
              <a:t>Evidence </a:t>
            </a:r>
            <a:r>
              <a:rPr sz="2100" spc="-5" dirty="0">
                <a:latin typeface="Calibri"/>
                <a:cs typeface="Calibri"/>
              </a:rPr>
              <a:t>of </a:t>
            </a:r>
            <a:r>
              <a:rPr sz="2100" b="1" spc="-5" dirty="0">
                <a:latin typeface="Calibri"/>
                <a:cs typeface="Calibri"/>
              </a:rPr>
              <a:t>wider </a:t>
            </a:r>
            <a:r>
              <a:rPr sz="2100" b="1" dirty="0">
                <a:latin typeface="Calibri"/>
                <a:cs typeface="Calibri"/>
              </a:rPr>
              <a:t>reading, </a:t>
            </a:r>
            <a:r>
              <a:rPr sz="2100" b="1" spc="-15" dirty="0">
                <a:latin typeface="Calibri"/>
                <a:cs typeface="Calibri"/>
              </a:rPr>
              <a:t>drawing </a:t>
            </a:r>
            <a:r>
              <a:rPr sz="2100" b="1" spc="-10" dirty="0">
                <a:latin typeface="Calibri"/>
                <a:cs typeface="Calibri"/>
              </a:rPr>
              <a:t> </a:t>
            </a:r>
            <a:r>
              <a:rPr sz="2100" b="1" spc="-5" dirty="0">
                <a:latin typeface="Calibri"/>
                <a:cs typeface="Calibri"/>
              </a:rPr>
              <a:t>on</a:t>
            </a:r>
            <a:r>
              <a:rPr sz="2100" b="1" spc="-15" dirty="0">
                <a:latin typeface="Calibri"/>
                <a:cs typeface="Calibri"/>
              </a:rPr>
              <a:t> </a:t>
            </a:r>
            <a:r>
              <a:rPr sz="2100" b="1" dirty="0">
                <a:latin typeface="Calibri"/>
                <a:cs typeface="Calibri"/>
              </a:rPr>
              <a:t>high</a:t>
            </a:r>
            <a:r>
              <a:rPr sz="2100" b="1" spc="-10" dirty="0">
                <a:latin typeface="Calibri"/>
                <a:cs typeface="Calibri"/>
              </a:rPr>
              <a:t> </a:t>
            </a:r>
            <a:r>
              <a:rPr sz="2100" b="1" dirty="0">
                <a:latin typeface="Calibri"/>
                <a:cs typeface="Calibri"/>
              </a:rPr>
              <a:t>quality</a:t>
            </a:r>
            <a:r>
              <a:rPr sz="2100" b="1" spc="-10" dirty="0">
                <a:latin typeface="Calibri"/>
                <a:cs typeface="Calibri"/>
              </a:rPr>
              <a:t> </a:t>
            </a:r>
            <a:r>
              <a:rPr sz="2100" b="1" spc="-5" dirty="0">
                <a:latin typeface="Calibri"/>
                <a:cs typeface="Calibri"/>
              </a:rPr>
              <a:t>sources will</a:t>
            </a:r>
            <a:r>
              <a:rPr sz="2100" b="1" spc="-15" dirty="0">
                <a:latin typeface="Calibri"/>
                <a:cs typeface="Calibri"/>
              </a:rPr>
              <a:t> </a:t>
            </a:r>
            <a:r>
              <a:rPr sz="2100" b="1" spc="-5" dirty="0">
                <a:latin typeface="Calibri"/>
                <a:cs typeface="Calibri"/>
              </a:rPr>
              <a:t>earn</a:t>
            </a:r>
            <a:r>
              <a:rPr sz="2100" b="1" spc="10" dirty="0">
                <a:latin typeface="Calibri"/>
                <a:cs typeface="Calibri"/>
              </a:rPr>
              <a:t> </a:t>
            </a:r>
            <a:r>
              <a:rPr sz="2100" b="1" spc="-10" dirty="0">
                <a:latin typeface="Calibri"/>
                <a:cs typeface="Calibri"/>
              </a:rPr>
              <a:t>you </a:t>
            </a:r>
            <a:r>
              <a:rPr sz="2100" b="1" spc="-15" dirty="0">
                <a:latin typeface="Calibri"/>
                <a:cs typeface="Calibri"/>
              </a:rPr>
              <a:t>more</a:t>
            </a:r>
            <a:r>
              <a:rPr sz="2100" b="1" spc="30" dirty="0">
                <a:latin typeface="Calibri"/>
                <a:cs typeface="Calibri"/>
              </a:rPr>
              <a:t> </a:t>
            </a:r>
            <a:r>
              <a:rPr sz="2100" b="1" spc="-10" dirty="0">
                <a:latin typeface="Calibri"/>
                <a:cs typeface="Calibri"/>
              </a:rPr>
              <a:t>marks</a:t>
            </a:r>
            <a:r>
              <a:rPr sz="2100" spc="-10" dirty="0">
                <a:latin typeface="Calibri"/>
                <a:cs typeface="Calibri"/>
              </a:rPr>
              <a:t>.</a:t>
            </a:r>
            <a:endParaRPr sz="21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837082" y="496950"/>
            <a:ext cx="7469505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000" b="0" spc="-15" dirty="0">
                <a:latin typeface="Calibri"/>
                <a:cs typeface="Calibri"/>
              </a:rPr>
              <a:t>What </a:t>
            </a:r>
            <a:r>
              <a:rPr sz="4000" b="0" spc="-5" dirty="0">
                <a:latin typeface="Calibri"/>
                <a:cs typeface="Calibri"/>
              </a:rPr>
              <a:t>is </a:t>
            </a:r>
            <a:r>
              <a:rPr sz="4000" b="0" spc="-10" dirty="0">
                <a:latin typeface="Calibri"/>
                <a:cs typeface="Calibri"/>
              </a:rPr>
              <a:t>critical</a:t>
            </a:r>
            <a:r>
              <a:rPr sz="4000" b="0" spc="-25" dirty="0">
                <a:latin typeface="Calibri"/>
                <a:cs typeface="Calibri"/>
              </a:rPr>
              <a:t> </a:t>
            </a:r>
            <a:r>
              <a:rPr sz="4000" b="0" spc="-5" dirty="0">
                <a:latin typeface="Calibri"/>
                <a:cs typeface="Calibri"/>
              </a:rPr>
              <a:t>writing</a:t>
            </a:r>
            <a:r>
              <a:rPr sz="4000" b="0" spc="-10" dirty="0">
                <a:latin typeface="Calibri"/>
                <a:cs typeface="Calibri"/>
              </a:rPr>
              <a:t> </a:t>
            </a:r>
            <a:r>
              <a:rPr sz="4000" b="0" spc="-5" dirty="0">
                <a:latin typeface="Calibri"/>
                <a:cs typeface="Calibri"/>
              </a:rPr>
              <a:t>and</a:t>
            </a:r>
            <a:r>
              <a:rPr sz="4000" b="0" spc="-10" dirty="0">
                <a:latin typeface="Calibri"/>
                <a:cs typeface="Calibri"/>
              </a:rPr>
              <a:t> analysis?</a:t>
            </a:r>
            <a:endParaRPr sz="40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29180"/>
            <a:ext cx="8074659" cy="4512310"/>
          </a:xfrm>
          <a:prstGeom prst="rect">
            <a:avLst/>
          </a:prstGeom>
        </p:spPr>
        <p:txBody>
          <a:bodyPr vert="horz" wrap="square" lIns="0" tIns="5461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430"/>
              </a:spcBef>
            </a:pPr>
            <a:r>
              <a:rPr sz="2700" spc="-5" dirty="0">
                <a:latin typeface="Calibri"/>
                <a:cs typeface="Calibri"/>
              </a:rPr>
              <a:t>The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most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characteristic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features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critical</a:t>
            </a:r>
            <a:r>
              <a:rPr sz="2700" dirty="0">
                <a:latin typeface="Calibri"/>
                <a:cs typeface="Calibri"/>
              </a:rPr>
              <a:t> writing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are:</a:t>
            </a:r>
            <a:endParaRPr sz="2700">
              <a:latin typeface="Calibri"/>
              <a:cs typeface="Calibri"/>
            </a:endParaRPr>
          </a:p>
          <a:p>
            <a:pPr marL="355600" marR="5080" indent="-343535" algn="just">
              <a:lnSpc>
                <a:spcPts val="2920"/>
              </a:lnSpc>
              <a:spcBef>
                <a:spcPts val="690"/>
              </a:spcBef>
              <a:buFont typeface="Arial MT"/>
              <a:buChar char="•"/>
              <a:tabLst>
                <a:tab pos="356235" algn="l"/>
              </a:tabLst>
            </a:pPr>
            <a:r>
              <a:rPr sz="2700" dirty="0">
                <a:latin typeface="Calibri"/>
                <a:cs typeface="Calibri"/>
              </a:rPr>
              <a:t>a </a:t>
            </a:r>
            <a:r>
              <a:rPr sz="2700" spc="-5" dirty="0">
                <a:latin typeface="Calibri"/>
                <a:cs typeface="Calibri"/>
              </a:rPr>
              <a:t>clear and </a:t>
            </a:r>
            <a:r>
              <a:rPr sz="2700" spc="-15" dirty="0">
                <a:latin typeface="Calibri"/>
                <a:cs typeface="Calibri"/>
              </a:rPr>
              <a:t>confident refusal to </a:t>
            </a:r>
            <a:r>
              <a:rPr sz="2700" spc="-5" dirty="0">
                <a:latin typeface="Calibri"/>
                <a:cs typeface="Calibri"/>
              </a:rPr>
              <a:t>accept </a:t>
            </a:r>
            <a:r>
              <a:rPr sz="2700" spc="-10" dirty="0">
                <a:latin typeface="Calibri"/>
                <a:cs typeface="Calibri"/>
              </a:rPr>
              <a:t>the conclusions 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 </a:t>
            </a:r>
            <a:r>
              <a:rPr sz="2700" spc="-5" dirty="0">
                <a:latin typeface="Calibri"/>
                <a:cs typeface="Calibri"/>
              </a:rPr>
              <a:t>other </a:t>
            </a:r>
            <a:r>
              <a:rPr sz="2700" spc="-15" dirty="0">
                <a:latin typeface="Calibri"/>
                <a:cs typeface="Calibri"/>
              </a:rPr>
              <a:t>writers </a:t>
            </a:r>
            <a:r>
              <a:rPr sz="2700" spc="-5" dirty="0">
                <a:latin typeface="Calibri"/>
                <a:cs typeface="Calibri"/>
              </a:rPr>
              <a:t>without </a:t>
            </a:r>
            <a:r>
              <a:rPr sz="2700" spc="-15" dirty="0">
                <a:latin typeface="Calibri"/>
                <a:cs typeface="Calibri"/>
              </a:rPr>
              <a:t>evaluating </a:t>
            </a:r>
            <a:r>
              <a:rPr sz="2700" dirty="0">
                <a:latin typeface="Calibri"/>
                <a:cs typeface="Calibri"/>
              </a:rPr>
              <a:t>the </a:t>
            </a:r>
            <a:r>
              <a:rPr sz="2700" spc="-10" dirty="0">
                <a:latin typeface="Calibri"/>
                <a:cs typeface="Calibri"/>
              </a:rPr>
              <a:t>arguments and </a:t>
            </a:r>
            <a:r>
              <a:rPr sz="2700" spc="-5" dirty="0">
                <a:latin typeface="Calibri"/>
                <a:cs typeface="Calibri"/>
              </a:rPr>
              <a:t> evidence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that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they provide</a:t>
            </a:r>
            <a:endParaRPr sz="2700">
              <a:latin typeface="Calibri"/>
              <a:cs typeface="Calibri"/>
            </a:endParaRPr>
          </a:p>
          <a:p>
            <a:pPr marL="355600" marR="5080" indent="-343535" algn="just">
              <a:lnSpc>
                <a:spcPts val="2920"/>
              </a:lnSpc>
              <a:spcBef>
                <a:spcPts val="635"/>
              </a:spcBef>
              <a:buFont typeface="Arial MT"/>
              <a:buChar char="•"/>
              <a:tabLst>
                <a:tab pos="356235" algn="l"/>
              </a:tabLst>
            </a:pPr>
            <a:r>
              <a:rPr sz="2700" dirty="0">
                <a:latin typeface="Calibri"/>
                <a:cs typeface="Calibri"/>
              </a:rPr>
              <a:t>a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balanced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presentation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of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reasons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why</a:t>
            </a:r>
            <a:r>
              <a:rPr sz="2700" spc="57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 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conclusions </a:t>
            </a:r>
            <a:r>
              <a:rPr sz="2700" dirty="0">
                <a:latin typeface="Calibri"/>
                <a:cs typeface="Calibri"/>
              </a:rPr>
              <a:t>of </a:t>
            </a:r>
            <a:r>
              <a:rPr sz="2700" spc="-10" dirty="0">
                <a:latin typeface="Calibri"/>
                <a:cs typeface="Calibri"/>
              </a:rPr>
              <a:t>other </a:t>
            </a:r>
            <a:r>
              <a:rPr sz="2700" spc="-15" dirty="0">
                <a:latin typeface="Calibri"/>
                <a:cs typeface="Calibri"/>
              </a:rPr>
              <a:t>writers </a:t>
            </a:r>
            <a:r>
              <a:rPr sz="2700" spc="-20" dirty="0">
                <a:latin typeface="Calibri"/>
                <a:cs typeface="Calibri"/>
              </a:rPr>
              <a:t>may </a:t>
            </a:r>
            <a:r>
              <a:rPr sz="2700" spc="-5" dirty="0">
                <a:latin typeface="Calibri"/>
                <a:cs typeface="Calibri"/>
              </a:rPr>
              <a:t>be </a:t>
            </a:r>
            <a:r>
              <a:rPr sz="2700" spc="-15" dirty="0">
                <a:latin typeface="Calibri"/>
                <a:cs typeface="Calibri"/>
              </a:rPr>
              <a:t>accepted </a:t>
            </a:r>
            <a:r>
              <a:rPr sz="2700" dirty="0">
                <a:latin typeface="Calibri"/>
                <a:cs typeface="Calibri"/>
              </a:rPr>
              <a:t>or </a:t>
            </a:r>
            <a:r>
              <a:rPr sz="2700" spc="-20" dirty="0">
                <a:latin typeface="Calibri"/>
                <a:cs typeface="Calibri"/>
              </a:rPr>
              <a:t>may 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need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to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be</a:t>
            </a:r>
            <a:r>
              <a:rPr sz="2700" spc="-15" dirty="0">
                <a:latin typeface="Calibri"/>
                <a:cs typeface="Calibri"/>
              </a:rPr>
              <a:t> treated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with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caution</a:t>
            </a:r>
            <a:endParaRPr sz="2700">
              <a:latin typeface="Calibri"/>
              <a:cs typeface="Calibri"/>
            </a:endParaRPr>
          </a:p>
          <a:p>
            <a:pPr marL="355600" marR="6350" indent="-343535" algn="just">
              <a:lnSpc>
                <a:spcPts val="2920"/>
              </a:lnSpc>
              <a:spcBef>
                <a:spcPts val="640"/>
              </a:spcBef>
              <a:buFont typeface="Arial MT"/>
              <a:buChar char="•"/>
              <a:tabLst>
                <a:tab pos="356235" algn="l"/>
              </a:tabLst>
            </a:pPr>
            <a:r>
              <a:rPr sz="2700" dirty="0">
                <a:latin typeface="Calibri"/>
                <a:cs typeface="Calibri"/>
              </a:rPr>
              <a:t>a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clear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20" dirty="0">
                <a:latin typeface="Calibri"/>
                <a:cs typeface="Calibri"/>
              </a:rPr>
              <a:t>presentation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your</a:t>
            </a:r>
            <a:r>
              <a:rPr sz="2700" spc="58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own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evidence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and 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argument,</a:t>
            </a:r>
            <a:r>
              <a:rPr sz="2700" spc="-2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leading</a:t>
            </a:r>
            <a:r>
              <a:rPr sz="2700" spc="-10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to</a:t>
            </a:r>
            <a:r>
              <a:rPr sz="2700" spc="-10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your</a:t>
            </a:r>
            <a:r>
              <a:rPr sz="2700" spc="-5" dirty="0">
                <a:latin typeface="Calibri"/>
                <a:cs typeface="Calibri"/>
              </a:rPr>
              <a:t> conclusion</a:t>
            </a:r>
            <a:endParaRPr sz="2700">
              <a:latin typeface="Calibri"/>
              <a:cs typeface="Calibri"/>
            </a:endParaRPr>
          </a:p>
          <a:p>
            <a:pPr marL="355600" marR="6350" indent="-343535" algn="just">
              <a:lnSpc>
                <a:spcPts val="2920"/>
              </a:lnSpc>
              <a:spcBef>
                <a:spcPts val="640"/>
              </a:spcBef>
              <a:buFont typeface="Arial MT"/>
              <a:buChar char="•"/>
              <a:tabLst>
                <a:tab pos="356235" algn="l"/>
              </a:tabLst>
            </a:pPr>
            <a:r>
              <a:rPr sz="2700" dirty="0">
                <a:latin typeface="Calibri"/>
                <a:cs typeface="Calibri"/>
              </a:rPr>
              <a:t>a </a:t>
            </a:r>
            <a:r>
              <a:rPr sz="2700" spc="-15" dirty="0">
                <a:latin typeface="Calibri"/>
                <a:cs typeface="Calibri"/>
              </a:rPr>
              <a:t>recognition </a:t>
            </a:r>
            <a:r>
              <a:rPr sz="2700" dirty="0">
                <a:latin typeface="Calibri"/>
                <a:cs typeface="Calibri"/>
              </a:rPr>
              <a:t>of </a:t>
            </a:r>
            <a:r>
              <a:rPr sz="2700" spc="-10" dirty="0">
                <a:latin typeface="Calibri"/>
                <a:cs typeface="Calibri"/>
              </a:rPr>
              <a:t>the limitations </a:t>
            </a:r>
            <a:r>
              <a:rPr sz="2700" dirty="0">
                <a:latin typeface="Calibri"/>
                <a:cs typeface="Calibri"/>
              </a:rPr>
              <a:t>in </a:t>
            </a:r>
            <a:r>
              <a:rPr sz="2700" spc="-15" dirty="0">
                <a:latin typeface="Calibri"/>
                <a:cs typeface="Calibri"/>
              </a:rPr>
              <a:t>your </a:t>
            </a:r>
            <a:r>
              <a:rPr sz="2700" spc="-10" dirty="0">
                <a:latin typeface="Calibri"/>
                <a:cs typeface="Calibri"/>
              </a:rPr>
              <a:t>own evidence, 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argument,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conclusion.</a:t>
            </a:r>
            <a:endParaRPr sz="27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12873" y="210693"/>
            <a:ext cx="3710940" cy="6965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0" dirty="0">
                <a:latin typeface="Calibri"/>
                <a:cs typeface="Calibri"/>
              </a:rPr>
              <a:t>Marking</a:t>
            </a:r>
            <a:r>
              <a:rPr sz="4400" b="0" spc="-65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Criteria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31140" y="1090929"/>
            <a:ext cx="8378190" cy="461325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00"/>
              </a:spcBef>
            </a:pPr>
            <a:r>
              <a:rPr sz="2400" spc="-65" dirty="0">
                <a:latin typeface="Calibri"/>
                <a:cs typeface="Calibri"/>
              </a:rPr>
              <a:t>You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will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need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 demonstrate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ability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to:</a:t>
            </a:r>
            <a:endParaRPr sz="2400" dirty="0">
              <a:latin typeface="Calibri"/>
              <a:cs typeface="Calibri"/>
            </a:endParaRPr>
          </a:p>
          <a:p>
            <a:pPr marL="355600" marR="6350" indent="-342900" algn="just">
              <a:lnSpc>
                <a:spcPct val="80000"/>
              </a:lnSpc>
              <a:spcBef>
                <a:spcPts val="57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20" dirty="0">
                <a:latin typeface="Calibri"/>
                <a:cs typeface="Calibri"/>
              </a:rPr>
              <a:t>Write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5" dirty="0">
                <a:latin typeface="Calibri"/>
                <a:cs typeface="Calibri"/>
              </a:rPr>
              <a:t>clear </a:t>
            </a:r>
            <a:r>
              <a:rPr sz="2400" spc="-10" dirty="0">
                <a:latin typeface="Calibri"/>
                <a:cs typeface="Calibri"/>
              </a:rPr>
              <a:t>Introduction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10" dirty="0">
                <a:latin typeface="Calibri"/>
                <a:cs typeface="Calibri"/>
              </a:rPr>
              <a:t>brief </a:t>
            </a:r>
            <a:r>
              <a:rPr sz="2400" spc="-15" dirty="0">
                <a:latin typeface="Calibri"/>
                <a:cs typeface="Calibri"/>
              </a:rPr>
              <a:t>abstract </a:t>
            </a:r>
            <a:r>
              <a:rPr sz="2400" spc="-5" dirty="0">
                <a:latin typeface="Calibri"/>
                <a:cs typeface="Calibri"/>
              </a:rPr>
              <a:t>which identifies the </a:t>
            </a:r>
            <a:r>
              <a:rPr sz="2400" dirty="0">
                <a:latin typeface="Calibri"/>
                <a:cs typeface="Calibri"/>
              </a:rPr>
              <a:t> issues </a:t>
            </a:r>
            <a:r>
              <a:rPr sz="2400" spc="-5" dirty="0">
                <a:latin typeface="Calibri"/>
                <a:cs typeface="Calibri"/>
              </a:rPr>
              <a:t>within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20" dirty="0">
                <a:latin typeface="Calibri"/>
                <a:cs typeface="Calibri"/>
              </a:rPr>
              <a:t>context </a:t>
            </a:r>
            <a:r>
              <a:rPr sz="2400" spc="-5" dirty="0">
                <a:latin typeface="Calibri"/>
                <a:cs typeface="Calibri"/>
              </a:rPr>
              <a:t>of </a:t>
            </a:r>
            <a:r>
              <a:rPr sz="2400" dirty="0">
                <a:latin typeface="Calibri"/>
                <a:cs typeface="Calibri"/>
              </a:rPr>
              <a:t>the assigned </a:t>
            </a:r>
            <a:r>
              <a:rPr sz="2400" spc="-10" dirty="0">
                <a:latin typeface="Calibri"/>
                <a:cs typeface="Calibri"/>
              </a:rPr>
              <a:t>brief </a:t>
            </a:r>
            <a:r>
              <a:rPr sz="2400" spc="-5" dirty="0">
                <a:latin typeface="Calibri"/>
                <a:cs typeface="Calibri"/>
              </a:rPr>
              <a:t>and, </a:t>
            </a:r>
            <a:r>
              <a:rPr sz="2400" spc="-15" dirty="0">
                <a:latin typeface="Calibri"/>
                <a:cs typeface="Calibri"/>
              </a:rPr>
              <a:t>from </a:t>
            </a:r>
            <a:r>
              <a:rPr sz="2400" spc="-10" dirty="0">
                <a:latin typeface="Calibri"/>
                <a:cs typeface="Calibri"/>
              </a:rPr>
              <a:t>this </a:t>
            </a:r>
            <a:r>
              <a:rPr sz="2400" spc="-25" dirty="0">
                <a:latin typeface="Calibri"/>
                <a:cs typeface="Calibri"/>
              </a:rPr>
              <a:t>to </a:t>
            </a:r>
            <a:r>
              <a:rPr sz="2400" spc="-20" dirty="0">
                <a:latin typeface="Calibri"/>
                <a:cs typeface="Calibri"/>
              </a:rPr>
              <a:t> demonstrate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logical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structure</a:t>
            </a:r>
            <a:r>
              <a:rPr sz="2400" spc="-5" dirty="0">
                <a:latin typeface="Calibri"/>
                <a:cs typeface="Calibri"/>
              </a:rPr>
              <a:t> and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layout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for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paper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(</a:t>
            </a:r>
            <a:r>
              <a:rPr sz="2400" b="1" spc="-15" dirty="0">
                <a:latin typeface="Calibri"/>
                <a:cs typeface="Calibri"/>
              </a:rPr>
              <a:t>10 </a:t>
            </a:r>
            <a:r>
              <a:rPr sz="2400" b="1" spc="-53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marks</a:t>
            </a:r>
            <a:r>
              <a:rPr sz="2400" spc="-5" dirty="0">
                <a:latin typeface="Calibri"/>
                <a:cs typeface="Calibri"/>
              </a:rPr>
              <a:t>)</a:t>
            </a:r>
            <a:endParaRPr sz="2400" dirty="0">
              <a:latin typeface="Calibri"/>
              <a:cs typeface="Calibri"/>
            </a:endParaRPr>
          </a:p>
          <a:p>
            <a:pPr marL="355600" marR="5080" indent="-342900" algn="just">
              <a:lnSpc>
                <a:spcPts val="2300"/>
              </a:lnSpc>
              <a:spcBef>
                <a:spcPts val="560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10" dirty="0">
                <a:latin typeface="Calibri"/>
                <a:cs typeface="Calibri"/>
              </a:rPr>
              <a:t>Critically </a:t>
            </a:r>
            <a:r>
              <a:rPr sz="2400" spc="-15" dirty="0">
                <a:latin typeface="Calibri"/>
                <a:cs typeface="Calibri"/>
              </a:rPr>
              <a:t>review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15" dirty="0">
                <a:latin typeface="Calibri"/>
                <a:cs typeface="Calibri"/>
              </a:rPr>
              <a:t>relevant </a:t>
            </a:r>
            <a:r>
              <a:rPr sz="2400" spc="-20" dirty="0">
                <a:latin typeface="Calibri"/>
                <a:cs typeface="Calibri"/>
              </a:rPr>
              <a:t>literature </a:t>
            </a:r>
            <a:r>
              <a:rPr sz="2400" dirty="0">
                <a:latin typeface="Calibri"/>
                <a:cs typeface="Calibri"/>
              </a:rPr>
              <a:t>and its </a:t>
            </a:r>
            <a:r>
              <a:rPr sz="2400" spc="-10" dirty="0">
                <a:latin typeface="Calibri"/>
                <a:cs typeface="Calibri"/>
              </a:rPr>
              <a:t>implications (</a:t>
            </a:r>
            <a:r>
              <a:rPr sz="2400" b="1" spc="-10" dirty="0">
                <a:latin typeface="Calibri"/>
                <a:cs typeface="Calibri"/>
              </a:rPr>
              <a:t>35 </a:t>
            </a:r>
            <a:r>
              <a:rPr sz="2400" b="1" spc="-5" dirty="0">
                <a:latin typeface="Calibri"/>
                <a:cs typeface="Calibri"/>
              </a:rPr>
              <a:t> marks</a:t>
            </a:r>
            <a:r>
              <a:rPr sz="2400" spc="-5" dirty="0">
                <a:latin typeface="Calibri"/>
                <a:cs typeface="Calibri"/>
              </a:rPr>
              <a:t>)</a:t>
            </a:r>
            <a:endParaRPr sz="2400" dirty="0">
              <a:latin typeface="Calibri"/>
              <a:cs typeface="Calibri"/>
            </a:endParaRPr>
          </a:p>
          <a:p>
            <a:pPr marL="355600" marR="5715" indent="-342900" algn="just">
              <a:lnSpc>
                <a:spcPts val="2300"/>
              </a:lnSpc>
              <a:spcBef>
                <a:spcPts val="585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5" dirty="0">
                <a:latin typeface="Calibri"/>
                <a:cs typeface="Calibri"/>
              </a:rPr>
              <a:t>Critically analyse </a:t>
            </a:r>
            <a:r>
              <a:rPr sz="2400" dirty="0">
                <a:latin typeface="Calibri"/>
                <a:cs typeface="Calibri"/>
              </a:rPr>
              <a:t>and </a:t>
            </a:r>
            <a:r>
              <a:rPr sz="2400" spc="-5" dirty="0">
                <a:latin typeface="Calibri"/>
                <a:cs typeface="Calibri"/>
              </a:rPr>
              <a:t>discuss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-5" dirty="0">
                <a:latin typeface="Calibri"/>
                <a:cs typeface="Calibri"/>
              </a:rPr>
              <a:t>pertinent </a:t>
            </a:r>
            <a:r>
              <a:rPr sz="2400" dirty="0">
                <a:latin typeface="Calibri"/>
                <a:cs typeface="Calibri"/>
              </a:rPr>
              <a:t>issues, </a:t>
            </a:r>
            <a:r>
              <a:rPr sz="2400" spc="-10" dirty="0">
                <a:latin typeface="Calibri"/>
                <a:cs typeface="Calibri"/>
              </a:rPr>
              <a:t>grounded </a:t>
            </a:r>
            <a:r>
              <a:rPr sz="2400" dirty="0">
                <a:latin typeface="Calibri"/>
                <a:cs typeface="Calibri"/>
              </a:rPr>
              <a:t>in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literature,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relevant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to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the assigned </a:t>
            </a:r>
            <a:r>
              <a:rPr sz="2400" spc="-5" dirty="0">
                <a:latin typeface="Calibri"/>
                <a:cs typeface="Calibri"/>
              </a:rPr>
              <a:t>question (</a:t>
            </a:r>
            <a:r>
              <a:rPr sz="2400" b="1" spc="-5" dirty="0">
                <a:latin typeface="Calibri"/>
                <a:cs typeface="Calibri"/>
              </a:rPr>
              <a:t>35</a:t>
            </a:r>
            <a:r>
              <a:rPr sz="2400" b="1" spc="-20" dirty="0">
                <a:latin typeface="Calibri"/>
                <a:cs typeface="Calibri"/>
              </a:rPr>
              <a:t> </a:t>
            </a:r>
            <a:r>
              <a:rPr sz="2400" b="1" spc="-10" dirty="0">
                <a:latin typeface="Calibri"/>
                <a:cs typeface="Calibri"/>
              </a:rPr>
              <a:t>marks</a:t>
            </a:r>
            <a:r>
              <a:rPr sz="2400" spc="-10" dirty="0">
                <a:latin typeface="Calibri"/>
                <a:cs typeface="Calibri"/>
              </a:rPr>
              <a:t>)</a:t>
            </a:r>
            <a:endParaRPr sz="2400" dirty="0">
              <a:latin typeface="Calibri"/>
              <a:cs typeface="Calibri"/>
            </a:endParaRPr>
          </a:p>
          <a:p>
            <a:pPr marL="355600" marR="6350" indent="-342900" algn="just">
              <a:lnSpc>
                <a:spcPct val="80000"/>
              </a:lnSpc>
              <a:spcBef>
                <a:spcPts val="600"/>
              </a:spcBef>
              <a:buFont typeface="Arial MT"/>
              <a:buChar char="•"/>
              <a:tabLst>
                <a:tab pos="355600" algn="l"/>
              </a:tabLst>
            </a:pPr>
            <a:r>
              <a:rPr sz="2400" spc="-15" dirty="0">
                <a:latin typeface="Calibri"/>
                <a:cs typeface="Calibri"/>
              </a:rPr>
              <a:t>Draw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meaningful</a:t>
            </a:r>
            <a:r>
              <a:rPr sz="2400" spc="53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conclusions,</a:t>
            </a:r>
            <a:r>
              <a:rPr sz="2400" spc="53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provide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appropriate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recommendations,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reflective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account</a:t>
            </a:r>
            <a:r>
              <a:rPr sz="2400" spc="-1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(</a:t>
            </a:r>
            <a:r>
              <a:rPr sz="2400" b="1" spc="-5" dirty="0">
                <a:latin typeface="Calibri"/>
                <a:cs typeface="Calibri"/>
              </a:rPr>
              <a:t>20</a:t>
            </a:r>
            <a:r>
              <a:rPr sz="2400" b="1" spc="-10" dirty="0">
                <a:latin typeface="Calibri"/>
                <a:cs typeface="Calibri"/>
              </a:rPr>
              <a:t> </a:t>
            </a:r>
            <a:r>
              <a:rPr sz="2400" b="1" spc="-5" dirty="0">
                <a:latin typeface="Calibri"/>
                <a:cs typeface="Calibri"/>
              </a:rPr>
              <a:t>marks</a:t>
            </a:r>
            <a:r>
              <a:rPr sz="2400" spc="-5" dirty="0">
                <a:latin typeface="Calibri"/>
                <a:cs typeface="Calibri"/>
              </a:rPr>
              <a:t>)</a:t>
            </a:r>
            <a:endParaRPr sz="2400" dirty="0">
              <a:latin typeface="Calibri"/>
              <a:cs typeface="Calibri"/>
            </a:endParaRPr>
          </a:p>
          <a:p>
            <a:pPr marL="12700" marR="6350" algn="just">
              <a:lnSpc>
                <a:spcPct val="80000"/>
              </a:lnSpc>
              <a:spcBef>
                <a:spcPts val="580"/>
              </a:spcBef>
            </a:pPr>
            <a:r>
              <a:rPr sz="2400" spc="-5" dirty="0">
                <a:latin typeface="Calibri"/>
                <a:cs typeface="Calibri"/>
              </a:rPr>
              <a:t>The assessment will </a:t>
            </a:r>
            <a:r>
              <a:rPr sz="2400" spc="-20" dirty="0">
                <a:latin typeface="Calibri"/>
                <a:cs typeface="Calibri"/>
              </a:rPr>
              <a:t>follow </a:t>
            </a:r>
            <a:r>
              <a:rPr sz="2400" dirty="0">
                <a:latin typeface="Calibri"/>
                <a:cs typeface="Calibri"/>
              </a:rPr>
              <a:t>a </a:t>
            </a:r>
            <a:r>
              <a:rPr sz="2400" spc="-10" dirty="0">
                <a:latin typeface="Calibri"/>
                <a:cs typeface="Calibri"/>
              </a:rPr>
              <a:t>report structure. </a:t>
            </a:r>
            <a:r>
              <a:rPr sz="2400" spc="-5" dirty="0">
                <a:latin typeface="Calibri"/>
                <a:cs typeface="Calibri"/>
              </a:rPr>
              <a:t>It will </a:t>
            </a:r>
            <a:r>
              <a:rPr sz="2400" spc="-15" dirty="0">
                <a:latin typeface="Calibri"/>
                <a:cs typeface="Calibri"/>
              </a:rPr>
              <a:t>present </a:t>
            </a:r>
            <a:r>
              <a:rPr sz="2400" dirty="0">
                <a:latin typeface="Calibri"/>
                <a:cs typeface="Calibri"/>
              </a:rPr>
              <a:t>the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discussion</a:t>
            </a:r>
            <a:r>
              <a:rPr sz="2400" dirty="0">
                <a:latin typeface="Calibri"/>
                <a:cs typeface="Calibri"/>
              </a:rPr>
              <a:t> in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35" dirty="0">
                <a:latin typeface="Calibri"/>
                <a:cs typeface="Calibri"/>
              </a:rPr>
              <a:t>clear,</a:t>
            </a:r>
            <a:r>
              <a:rPr sz="2400" spc="-3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logical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5" dirty="0">
                <a:latin typeface="Calibri"/>
                <a:cs typeface="Calibri"/>
              </a:rPr>
              <a:t>coherent</a:t>
            </a:r>
            <a:r>
              <a:rPr sz="2400" spc="-10" dirty="0">
                <a:latin typeface="Calibri"/>
                <a:cs typeface="Calibri"/>
              </a:rPr>
              <a:t> </a:t>
            </a:r>
            <a:r>
              <a:rPr sz="2400" spc="-60" dirty="0">
                <a:latin typeface="Calibri"/>
                <a:cs typeface="Calibri"/>
              </a:rPr>
              <a:t>way,</a:t>
            </a:r>
            <a:r>
              <a:rPr sz="2400" spc="-5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and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correctly </a:t>
            </a:r>
            <a:r>
              <a:rPr sz="2400" spc="-5" dirty="0">
                <a:latin typeface="Calibri"/>
                <a:cs typeface="Calibri"/>
              </a:rPr>
              <a:t> </a:t>
            </a:r>
            <a:r>
              <a:rPr sz="2400" spc="-20" dirty="0">
                <a:latin typeface="Calibri"/>
                <a:cs typeface="Calibri"/>
              </a:rPr>
              <a:t>reference </a:t>
            </a:r>
            <a:r>
              <a:rPr sz="2400" dirty="0">
                <a:latin typeface="Calibri"/>
                <a:cs typeface="Calibri"/>
              </a:rPr>
              <a:t>all </a:t>
            </a:r>
            <a:r>
              <a:rPr sz="2400" spc="5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published</a:t>
            </a:r>
            <a:r>
              <a:rPr sz="2400" spc="10" dirty="0">
                <a:latin typeface="Calibri"/>
                <a:cs typeface="Calibri"/>
              </a:rPr>
              <a:t> </a:t>
            </a:r>
            <a:r>
              <a:rPr sz="2400" spc="-10" dirty="0">
                <a:latin typeface="Calibri"/>
                <a:cs typeface="Calibri"/>
              </a:rPr>
              <a:t>material</a:t>
            </a:r>
            <a:r>
              <a:rPr sz="2400" spc="-25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included</a:t>
            </a:r>
            <a:r>
              <a:rPr sz="2400" spc="-20" dirty="0">
                <a:latin typeface="Calibri"/>
                <a:cs typeface="Calibri"/>
              </a:rPr>
              <a:t> </a:t>
            </a:r>
            <a:r>
              <a:rPr sz="2400" dirty="0">
                <a:latin typeface="Calibri"/>
                <a:cs typeface="Calibri"/>
              </a:rPr>
              <a:t>in</a:t>
            </a:r>
            <a:r>
              <a:rPr sz="2400" spc="-5" dirty="0">
                <a:latin typeface="Calibri"/>
                <a:cs typeface="Calibri"/>
              </a:rPr>
              <a:t> the</a:t>
            </a:r>
            <a:r>
              <a:rPr sz="2400" dirty="0">
                <a:latin typeface="Calibri"/>
                <a:cs typeface="Calibri"/>
              </a:rPr>
              <a:t> </a:t>
            </a:r>
            <a:r>
              <a:rPr sz="2400" spc="-5" dirty="0">
                <a:latin typeface="Calibri"/>
                <a:cs typeface="Calibri"/>
              </a:rPr>
              <a:t>paper</a:t>
            </a:r>
            <a:endParaRPr sz="24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92530" y="461899"/>
            <a:ext cx="7155180" cy="6965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400" b="0" spc="-5" dirty="0">
                <a:latin typeface="Calibri"/>
                <a:cs typeface="Calibri"/>
              </a:rPr>
              <a:t>How</a:t>
            </a:r>
            <a:r>
              <a:rPr sz="4400" b="0" spc="-30" dirty="0">
                <a:latin typeface="Calibri"/>
                <a:cs typeface="Calibri"/>
              </a:rPr>
              <a:t> </a:t>
            </a:r>
            <a:r>
              <a:rPr sz="4400" b="0" spc="-15" dirty="0">
                <a:latin typeface="Calibri"/>
                <a:cs typeface="Calibri"/>
              </a:rPr>
              <a:t>can</a:t>
            </a:r>
            <a:r>
              <a:rPr sz="4400" b="0" spc="5" dirty="0">
                <a:latin typeface="Calibri"/>
                <a:cs typeface="Calibri"/>
              </a:rPr>
              <a:t> </a:t>
            </a:r>
            <a:r>
              <a:rPr sz="4400" b="0" spc="-20" dirty="0">
                <a:latin typeface="Calibri"/>
                <a:cs typeface="Calibri"/>
              </a:rPr>
              <a:t>you</a:t>
            </a:r>
            <a:r>
              <a:rPr sz="4400" b="0" spc="-10" dirty="0">
                <a:latin typeface="Calibri"/>
                <a:cs typeface="Calibri"/>
              </a:rPr>
              <a:t> </a:t>
            </a:r>
            <a:r>
              <a:rPr sz="4400" b="0" spc="-20" dirty="0">
                <a:latin typeface="Calibri"/>
                <a:cs typeface="Calibri"/>
              </a:rPr>
              <a:t>score</a:t>
            </a:r>
            <a:r>
              <a:rPr sz="4400" b="0" spc="-10" dirty="0">
                <a:latin typeface="Calibri"/>
                <a:cs typeface="Calibri"/>
              </a:rPr>
              <a:t> </a:t>
            </a:r>
            <a:r>
              <a:rPr sz="4400" b="0" spc="-5" dirty="0">
                <a:latin typeface="Calibri"/>
                <a:cs typeface="Calibri"/>
              </a:rPr>
              <a:t>high</a:t>
            </a:r>
            <a:r>
              <a:rPr sz="4400" b="0" spc="-10" dirty="0">
                <a:latin typeface="Calibri"/>
                <a:cs typeface="Calibri"/>
              </a:rPr>
              <a:t> marks?</a:t>
            </a:r>
            <a:endParaRPr sz="4400">
              <a:latin typeface="Calibri"/>
              <a:cs typeface="Calibr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537157"/>
            <a:ext cx="8075295" cy="47180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indent="-343535">
              <a:lnSpc>
                <a:spcPct val="100000"/>
              </a:lnSpc>
              <a:spcBef>
                <a:spcPts val="100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700" b="1" spc="-20" dirty="0">
                <a:solidFill>
                  <a:srgbClr val="FF0000"/>
                </a:solidFill>
                <a:latin typeface="Calibri"/>
                <a:cs typeface="Calibri"/>
              </a:rPr>
              <a:t>Avoid </a:t>
            </a:r>
            <a:r>
              <a:rPr sz="2700" b="1" dirty="0">
                <a:solidFill>
                  <a:srgbClr val="FF0000"/>
                </a:solidFill>
                <a:latin typeface="Calibri"/>
                <a:cs typeface="Calibri"/>
              </a:rPr>
              <a:t>plagiarism</a:t>
            </a:r>
            <a:r>
              <a:rPr sz="2700" b="1" spc="-1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700" b="1" dirty="0">
                <a:solidFill>
                  <a:srgbClr val="FF0000"/>
                </a:solidFill>
                <a:latin typeface="Calibri"/>
                <a:cs typeface="Calibri"/>
              </a:rPr>
              <a:t>and</a:t>
            </a:r>
            <a:r>
              <a:rPr sz="2700" b="1" spc="-15" dirty="0">
                <a:solidFill>
                  <a:srgbClr val="FF0000"/>
                </a:solidFill>
                <a:latin typeface="Calibri"/>
                <a:cs typeface="Calibri"/>
              </a:rPr>
              <a:t> contract</a:t>
            </a:r>
            <a:r>
              <a:rPr sz="2700" b="1" spc="-20" dirty="0">
                <a:solidFill>
                  <a:srgbClr val="FF0000"/>
                </a:solidFill>
                <a:latin typeface="Calibri"/>
                <a:cs typeface="Calibri"/>
              </a:rPr>
              <a:t> </a:t>
            </a:r>
            <a:r>
              <a:rPr sz="2700" b="1" spc="-5" dirty="0">
                <a:solidFill>
                  <a:srgbClr val="FF0000"/>
                </a:solidFill>
                <a:latin typeface="Calibri"/>
                <a:cs typeface="Calibri"/>
              </a:rPr>
              <a:t>cheating!!!!!</a:t>
            </a:r>
            <a:endParaRPr sz="2700" dirty="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spcBef>
                <a:spcPts val="5"/>
              </a:spcBef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700" dirty="0">
                <a:latin typeface="Calibri"/>
                <a:cs typeface="Calibri"/>
              </a:rPr>
              <a:t>Good,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coherent</a:t>
            </a:r>
            <a:r>
              <a:rPr sz="2700" spc="-4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structure</a:t>
            </a:r>
            <a:endParaRPr sz="2700" dirty="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700" spc="-15" dirty="0">
                <a:latin typeface="Calibri"/>
                <a:cs typeface="Calibri"/>
              </a:rPr>
              <a:t>Linkage </a:t>
            </a:r>
            <a:r>
              <a:rPr sz="2700" dirty="0">
                <a:latin typeface="Calibri"/>
                <a:cs typeface="Calibri"/>
              </a:rPr>
              <a:t>with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theory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and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high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quality</a:t>
            </a:r>
            <a:r>
              <a:rPr sz="2700" spc="-1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academic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sources</a:t>
            </a:r>
            <a:endParaRPr sz="2700" dirty="0">
              <a:latin typeface="Calibri"/>
              <a:cs typeface="Calibri"/>
            </a:endParaRPr>
          </a:p>
          <a:p>
            <a:pPr marL="12700" marR="5080">
              <a:lnSpc>
                <a:spcPts val="2590"/>
              </a:lnSpc>
              <a:spcBef>
                <a:spcPts val="625"/>
              </a:spcBef>
              <a:tabLst>
                <a:tab pos="1073150" algn="l"/>
                <a:tab pos="1957070" algn="l"/>
                <a:tab pos="2625090" algn="l"/>
                <a:tab pos="3093085" algn="l"/>
                <a:tab pos="3599179" algn="l"/>
                <a:tab pos="4246880" algn="l"/>
                <a:tab pos="6062345" algn="l"/>
                <a:tab pos="6769734" algn="l"/>
              </a:tabLst>
            </a:pPr>
            <a:r>
              <a:rPr sz="2700" dirty="0">
                <a:latin typeface="Calibri"/>
                <a:cs typeface="Calibri"/>
              </a:rPr>
              <a:t>-Ma</a:t>
            </a:r>
            <a:r>
              <a:rPr sz="2700" spc="-95" dirty="0">
                <a:latin typeface="Calibri"/>
                <a:cs typeface="Calibri"/>
              </a:rPr>
              <a:t>k</a:t>
            </a:r>
            <a:r>
              <a:rPr sz="2700" dirty="0">
                <a:latin typeface="Calibri"/>
                <a:cs typeface="Calibri"/>
              </a:rPr>
              <a:t>e	</a:t>
            </a:r>
            <a:r>
              <a:rPr sz="2700" spc="-25" dirty="0">
                <a:latin typeface="Calibri"/>
                <a:cs typeface="Calibri"/>
              </a:rPr>
              <a:t>g</a:t>
            </a:r>
            <a:r>
              <a:rPr sz="2700" spc="-5" dirty="0">
                <a:latin typeface="Calibri"/>
                <a:cs typeface="Calibri"/>
              </a:rPr>
              <a:t>oo</a:t>
            </a:r>
            <a:r>
              <a:rPr sz="2700" dirty="0">
                <a:latin typeface="Calibri"/>
                <a:cs typeface="Calibri"/>
              </a:rPr>
              <a:t>d	</a:t>
            </a:r>
            <a:r>
              <a:rPr sz="2700" spc="-5" dirty="0">
                <a:latin typeface="Calibri"/>
                <a:cs typeface="Calibri"/>
              </a:rPr>
              <a:t>us</a:t>
            </a:r>
            <a:r>
              <a:rPr sz="2700" dirty="0">
                <a:latin typeface="Calibri"/>
                <a:cs typeface="Calibri"/>
              </a:rPr>
              <a:t>e	of	all	the	in</a:t>
            </a:r>
            <a:r>
              <a:rPr sz="2700" spc="-40" dirty="0">
                <a:latin typeface="Calibri"/>
                <a:cs typeface="Calibri"/>
              </a:rPr>
              <a:t>s</a:t>
            </a:r>
            <a:r>
              <a:rPr sz="2700" dirty="0">
                <a:latin typeface="Calibri"/>
                <a:cs typeface="Calibri"/>
              </a:rPr>
              <a:t>t</a:t>
            </a:r>
            <a:r>
              <a:rPr sz="2700" spc="-15" dirty="0">
                <a:latin typeface="Calibri"/>
                <a:cs typeface="Calibri"/>
              </a:rPr>
              <a:t>r</a:t>
            </a:r>
            <a:r>
              <a:rPr sz="2700" spc="-5" dirty="0">
                <a:latin typeface="Calibri"/>
                <a:cs typeface="Calibri"/>
              </a:rPr>
              <a:t>uc</a:t>
            </a:r>
            <a:r>
              <a:rPr sz="2700" spc="-15" dirty="0">
                <a:latin typeface="Calibri"/>
                <a:cs typeface="Calibri"/>
              </a:rPr>
              <a:t>t</a:t>
            </a:r>
            <a:r>
              <a:rPr sz="2700" dirty="0">
                <a:latin typeface="Calibri"/>
                <a:cs typeface="Calibri"/>
              </a:rPr>
              <a:t>io</a:t>
            </a:r>
            <a:r>
              <a:rPr sz="2700" spc="-10" dirty="0">
                <a:latin typeface="Calibri"/>
                <a:cs typeface="Calibri"/>
              </a:rPr>
              <a:t>n</a:t>
            </a:r>
            <a:r>
              <a:rPr sz="2700" dirty="0">
                <a:latin typeface="Calibri"/>
                <a:cs typeface="Calibri"/>
              </a:rPr>
              <a:t>s	and	m</a:t>
            </a:r>
            <a:r>
              <a:rPr sz="2700" spc="-25" dirty="0">
                <a:latin typeface="Calibri"/>
                <a:cs typeface="Calibri"/>
              </a:rPr>
              <a:t>a</a:t>
            </a:r>
            <a:r>
              <a:rPr sz="2700" spc="-45" dirty="0">
                <a:latin typeface="Calibri"/>
                <a:cs typeface="Calibri"/>
              </a:rPr>
              <a:t>t</a:t>
            </a:r>
            <a:r>
              <a:rPr sz="2700" dirty="0">
                <a:latin typeface="Calibri"/>
                <a:cs typeface="Calibri"/>
              </a:rPr>
              <a:t>e</a:t>
            </a:r>
            <a:r>
              <a:rPr sz="2700" spc="-10" dirty="0">
                <a:latin typeface="Calibri"/>
                <a:cs typeface="Calibri"/>
              </a:rPr>
              <a:t>r</a:t>
            </a:r>
            <a:r>
              <a:rPr sz="2700" dirty="0">
                <a:latin typeface="Calibri"/>
                <a:cs typeface="Calibri"/>
              </a:rPr>
              <a:t>ials  </a:t>
            </a:r>
            <a:r>
              <a:rPr sz="2700" spc="-5" dirty="0">
                <a:latin typeface="Calibri"/>
                <a:cs typeface="Calibri"/>
              </a:rPr>
              <a:t>under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assessment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section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 the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aula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page!</a:t>
            </a:r>
            <a:endParaRPr sz="27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30"/>
              </a:spcBef>
            </a:pPr>
            <a:r>
              <a:rPr sz="2700" spc="-10" dirty="0">
                <a:latin typeface="Calibri"/>
                <a:cs typeface="Calibri"/>
              </a:rPr>
              <a:t>-Sources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spc="-25" dirty="0">
                <a:latin typeface="Calibri"/>
                <a:cs typeface="Calibri"/>
              </a:rPr>
              <a:t>like</a:t>
            </a:r>
            <a:r>
              <a:rPr sz="2700" spc="-1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UK</a:t>
            </a:r>
            <a:r>
              <a:rPr sz="2700" spc="1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essays,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Wikipedia</a:t>
            </a:r>
            <a:r>
              <a:rPr sz="2700" spc="-15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should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be</a:t>
            </a:r>
            <a:r>
              <a:rPr sz="2700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avoided</a:t>
            </a:r>
            <a:endParaRPr sz="2700" dirty="0">
              <a:latin typeface="Calibri"/>
              <a:cs typeface="Calibri"/>
            </a:endParaRPr>
          </a:p>
          <a:p>
            <a:pPr marL="355600" indent="-343535">
              <a:lnSpc>
                <a:spcPct val="100000"/>
              </a:lnSpc>
              <a:buFont typeface="Arial MT"/>
              <a:buChar char="•"/>
              <a:tabLst>
                <a:tab pos="355600" algn="l"/>
                <a:tab pos="356235" algn="l"/>
              </a:tabLst>
            </a:pPr>
            <a:r>
              <a:rPr sz="2700" spc="-15" dirty="0">
                <a:latin typeface="Calibri"/>
                <a:cs typeface="Calibri"/>
              </a:rPr>
              <a:t>Constantly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cite </a:t>
            </a:r>
            <a:r>
              <a:rPr sz="2700" dirty="0">
                <a:latin typeface="Calibri"/>
                <a:cs typeface="Calibri"/>
              </a:rPr>
              <a:t>the</a:t>
            </a:r>
            <a:r>
              <a:rPr sz="2700" spc="-20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sources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your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10" dirty="0">
                <a:latin typeface="Calibri"/>
                <a:cs typeface="Calibri"/>
              </a:rPr>
              <a:t>ideas/arguments</a:t>
            </a:r>
            <a:endParaRPr sz="27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2700" spc="-10" dirty="0">
                <a:latin typeface="Calibri"/>
                <a:cs typeface="Calibri"/>
              </a:rPr>
              <a:t>-Evidence</a:t>
            </a:r>
            <a:r>
              <a:rPr sz="2700" spc="-5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5" dirty="0">
                <a:latin typeface="Calibri"/>
                <a:cs typeface="Calibri"/>
              </a:rPr>
              <a:t> </a:t>
            </a:r>
            <a:r>
              <a:rPr sz="2700" spc="-15" dirty="0">
                <a:latin typeface="Calibri"/>
                <a:cs typeface="Calibri"/>
              </a:rPr>
              <a:t>research</a:t>
            </a:r>
            <a:endParaRPr sz="2700" dirty="0">
              <a:latin typeface="Calibri"/>
              <a:cs typeface="Calibri"/>
            </a:endParaRPr>
          </a:p>
          <a:p>
            <a:pPr marL="355600" indent="-343535" algn="just">
              <a:lnSpc>
                <a:spcPct val="100000"/>
              </a:lnSpc>
              <a:buFont typeface="Arial MT"/>
              <a:buChar char="•"/>
              <a:tabLst>
                <a:tab pos="356235" algn="l"/>
              </a:tabLst>
            </a:pPr>
            <a:r>
              <a:rPr sz="2700" spc="-15" dirty="0">
                <a:latin typeface="Calibri"/>
                <a:cs typeface="Calibri"/>
              </a:rPr>
              <a:t>Excellent</a:t>
            </a:r>
            <a:r>
              <a:rPr sz="2700" spc="-30" dirty="0">
                <a:latin typeface="Calibri"/>
                <a:cs typeface="Calibri"/>
              </a:rPr>
              <a:t> </a:t>
            </a:r>
            <a:r>
              <a:rPr sz="2700" spc="-5" dirty="0">
                <a:latin typeface="Calibri"/>
                <a:cs typeface="Calibri"/>
              </a:rPr>
              <a:t>application</a:t>
            </a:r>
            <a:r>
              <a:rPr sz="2700" spc="-4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of</a:t>
            </a:r>
            <a:r>
              <a:rPr sz="2700" spc="-10" dirty="0">
                <a:latin typeface="Calibri"/>
                <a:cs typeface="Calibri"/>
              </a:rPr>
              <a:t> </a:t>
            </a:r>
            <a:r>
              <a:rPr sz="2700" dirty="0">
                <a:latin typeface="Calibri"/>
                <a:cs typeface="Calibri"/>
              </a:rPr>
              <a:t>theory</a:t>
            </a:r>
          </a:p>
          <a:p>
            <a:pPr marL="355600" marR="5715" indent="-343535" algn="just">
              <a:lnSpc>
                <a:spcPct val="80000"/>
              </a:lnSpc>
              <a:spcBef>
                <a:spcPts val="650"/>
              </a:spcBef>
              <a:buFont typeface="Arial MT"/>
              <a:buChar char="•"/>
              <a:tabLst>
                <a:tab pos="356235" algn="l"/>
              </a:tabLst>
            </a:pPr>
            <a:r>
              <a:rPr sz="2700" spc="-15" dirty="0">
                <a:latin typeface="Calibri"/>
                <a:cs typeface="Calibri"/>
              </a:rPr>
              <a:t>Evidence </a:t>
            </a:r>
            <a:r>
              <a:rPr sz="2700" spc="-5" dirty="0">
                <a:latin typeface="Calibri"/>
                <a:cs typeface="Calibri"/>
              </a:rPr>
              <a:t>of </a:t>
            </a:r>
            <a:r>
              <a:rPr sz="2700" dirty="0">
                <a:latin typeface="Calibri"/>
                <a:cs typeface="Calibri"/>
              </a:rPr>
              <a:t>wider </a:t>
            </a:r>
            <a:r>
              <a:rPr sz="2700" spc="-15" dirty="0">
                <a:latin typeface="Calibri"/>
                <a:cs typeface="Calibri"/>
              </a:rPr>
              <a:t>reading </a:t>
            </a:r>
            <a:r>
              <a:rPr sz="2700" spc="-5" dirty="0">
                <a:latin typeface="Calibri"/>
                <a:cs typeface="Calibri"/>
              </a:rPr>
              <a:t>minimum </a:t>
            </a:r>
            <a:r>
              <a:rPr sz="2700" dirty="0">
                <a:latin typeface="Calibri"/>
                <a:cs typeface="Calibri"/>
              </a:rPr>
              <a:t>of </a:t>
            </a:r>
            <a:r>
              <a:rPr sz="2700" b="1" dirty="0">
                <a:latin typeface="Calibri"/>
                <a:cs typeface="Calibri"/>
              </a:rPr>
              <a:t>high quality </a:t>
            </a:r>
            <a:r>
              <a:rPr sz="2700" b="1" spc="5" dirty="0">
                <a:latin typeface="Calibri"/>
                <a:cs typeface="Calibri"/>
              </a:rPr>
              <a:t> </a:t>
            </a:r>
            <a:r>
              <a:rPr sz="2700" b="1" spc="-10" dirty="0">
                <a:latin typeface="Calibri"/>
                <a:cs typeface="Calibri"/>
              </a:rPr>
              <a:t>sources</a:t>
            </a:r>
            <a:r>
              <a:rPr sz="2700" b="1" spc="-5" dirty="0">
                <a:latin typeface="Calibri"/>
                <a:cs typeface="Calibri"/>
              </a:rPr>
              <a:t> i.e. </a:t>
            </a:r>
            <a:r>
              <a:rPr sz="2700" b="1" dirty="0">
                <a:latin typeface="Calibri"/>
                <a:cs typeface="Calibri"/>
              </a:rPr>
              <a:t>peer </a:t>
            </a:r>
            <a:r>
              <a:rPr sz="2700" b="1" spc="-15" dirty="0">
                <a:latin typeface="Calibri"/>
                <a:cs typeface="Calibri"/>
              </a:rPr>
              <a:t>reviewed </a:t>
            </a:r>
            <a:r>
              <a:rPr sz="2700" b="1" spc="-5" dirty="0">
                <a:latin typeface="Calibri"/>
                <a:cs typeface="Calibri"/>
              </a:rPr>
              <a:t>academic </a:t>
            </a:r>
            <a:r>
              <a:rPr sz="2700" b="1" dirty="0">
                <a:latin typeface="Calibri"/>
                <a:cs typeface="Calibri"/>
              </a:rPr>
              <a:t>journal </a:t>
            </a:r>
            <a:r>
              <a:rPr sz="2700" b="1" spc="-5" dirty="0">
                <a:latin typeface="Calibri"/>
                <a:cs typeface="Calibri"/>
              </a:rPr>
              <a:t>articles </a:t>
            </a:r>
            <a:r>
              <a:rPr sz="2700" b="1" dirty="0">
                <a:latin typeface="Calibri"/>
                <a:cs typeface="Calibri"/>
              </a:rPr>
              <a:t> and</a:t>
            </a:r>
            <a:r>
              <a:rPr sz="2700" b="1" spc="-5" dirty="0">
                <a:latin typeface="Calibri"/>
                <a:cs typeface="Calibri"/>
              </a:rPr>
              <a:t> </a:t>
            </a:r>
            <a:r>
              <a:rPr sz="2700" b="1" spc="-15" dirty="0">
                <a:latin typeface="Calibri"/>
                <a:cs typeface="Calibri"/>
              </a:rPr>
              <a:t>textbooks</a:t>
            </a:r>
            <a:endParaRPr sz="2700" dirty="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852676" y="1981580"/>
            <a:ext cx="5317490" cy="1031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6600" b="0" spc="-45" dirty="0">
                <a:solidFill>
                  <a:srgbClr val="000000"/>
                </a:solidFill>
                <a:latin typeface="Calibri"/>
                <a:cs typeface="Calibri"/>
              </a:rPr>
              <a:t>Any</a:t>
            </a:r>
            <a:r>
              <a:rPr sz="6600" b="0" spc="-65" dirty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sz="6600" b="0" spc="-10" dirty="0">
                <a:solidFill>
                  <a:srgbClr val="000000"/>
                </a:solidFill>
                <a:latin typeface="Calibri"/>
                <a:cs typeface="Calibri"/>
              </a:rPr>
              <a:t>Questions?</a:t>
            </a:r>
            <a:endParaRPr sz="6600">
              <a:latin typeface="Calibri"/>
              <a:cs typeface="Calibr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78372" y="5410198"/>
            <a:ext cx="1235622" cy="139746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6589964" y="321782"/>
            <a:ext cx="1722297" cy="144858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098792" y="4887467"/>
            <a:ext cx="1831848" cy="16764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</TotalTime>
  <Words>1424</Words>
  <Application>Microsoft Office PowerPoint</Application>
  <PresentationFormat>On-screen Show (4:3)</PresentationFormat>
  <Paragraphs>113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 MT</vt:lpstr>
      <vt:lpstr>Calibri</vt:lpstr>
      <vt:lpstr>Office Theme</vt:lpstr>
      <vt:lpstr>Course work  Guidance</vt:lpstr>
      <vt:lpstr>Learning Objectives</vt:lpstr>
      <vt:lpstr>Assignment Brief</vt:lpstr>
      <vt:lpstr>Key Instruction</vt:lpstr>
      <vt:lpstr>Oil and Gas Sector or Industry</vt:lpstr>
      <vt:lpstr>Assessment Criteria Explanation</vt:lpstr>
      <vt:lpstr>Structure of the coursework</vt:lpstr>
      <vt:lpstr>Abstract</vt:lpstr>
      <vt:lpstr>Introduction</vt:lpstr>
      <vt:lpstr>Section 1: Part 1 Cultural Analysis of Countries X and Y</vt:lpstr>
      <vt:lpstr>PowerPoint Presentation</vt:lpstr>
      <vt:lpstr>Section 2: M&amp;A Rationale and Integration  Strategy</vt:lpstr>
      <vt:lpstr>PowerPoint Presentation</vt:lpstr>
      <vt:lpstr>Conclusion</vt:lpstr>
      <vt:lpstr>What is critical writing and analysis?</vt:lpstr>
      <vt:lpstr>Marking Criteria</vt:lpstr>
      <vt:lpstr>How can you score high marks?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6019SSL – CW1 Individual Assignment</dc:title>
  <dc:creator>Etieno Enang</dc:creator>
  <cp:lastModifiedBy>Zahra Mohammadnazari</cp:lastModifiedBy>
  <cp:revision>2</cp:revision>
  <dcterms:created xsi:type="dcterms:W3CDTF">2023-01-28T12:50:51Z</dcterms:created>
  <dcterms:modified xsi:type="dcterms:W3CDTF">2023-01-28T12:55:55Z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2022-02-18T00:00:00Z</vt:filetime>
  </property>
  <property fmtid="{D5CDD505-2E9C-101B-9397-08002B2CF9AE}" pid="3" name="Creator">
    <vt:lpwstr>Microsoft® PowerPoint® for Microsoft 365</vt:lpwstr>
  </property>
  <property fmtid="{D5CDD505-2E9C-101B-9397-08002B2CF9AE}" pid="4" name="LastSaved">
    <vt:filetime>2023-01-28T00:00:00Z</vt:filetime>
  </property>
</Properties>
</file>