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52" y="2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6/9/2025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Maintenance Strategies for Offshore Windfarms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Gavin Williams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Kelvin Lake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5305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sz="2000" dirty="0">
                <a:solidFill>
                  <a:prstClr val="black"/>
                </a:solidFill>
                <a:latin typeface="Arial" panose="020B0604020202020204" pitchFamily="34" charset="0"/>
                <a:ea typeface="Times New Roman" panose="02020603050405020304" pitchFamily="18" charset="0"/>
              </a:rPr>
              <a:t>Offshore wind energy plays a pivotal role in sustainable green power generation. The emergence of FOWTs have a far greater capacity and environment to produce higher wind power, creating more energy. Efficient planning is essential to minimise costs and maximise energy output. Other key factors include maintenance strategies,  environmental and logistical challenges which are crucial for longevity and sustainable output. </a:t>
            </a:r>
            <a:endParaRPr lang="en-US" altLang="en-US" sz="2000" dirty="0">
              <a:solidFill>
                <a:prstClr val="black"/>
              </a:solidFill>
            </a:endParaRPr>
          </a:p>
          <a:p>
            <a:pPr>
              <a:spcBef>
                <a:spcPct val="50000"/>
              </a:spcBef>
            </a:pPr>
            <a:endParaRPr lang="en-US" altLang="en-US" sz="2800" dirty="0"/>
          </a:p>
          <a:p>
            <a:pPr>
              <a:spcBef>
                <a:spcPct val="50000"/>
              </a:spcBef>
            </a:pPr>
            <a:endParaRPr lang="en-US" altLang="en-US" sz="2800" dirty="0"/>
          </a:p>
        </p:txBody>
      </p:sp>
      <p:sp>
        <p:nvSpPr>
          <p:cNvPr id="22" name="Text Box 10"/>
          <p:cNvSpPr txBox="1">
            <a:spLocks noChangeArrowheads="1"/>
          </p:cNvSpPr>
          <p:nvPr/>
        </p:nvSpPr>
        <p:spPr bwMode="auto">
          <a:xfrm>
            <a:off x="14704208" y="19138641"/>
            <a:ext cx="6415088"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lvl="0"/>
            <a:r>
              <a:rPr lang="en-GB" sz="1800" dirty="0"/>
              <a:t>Sophie </a:t>
            </a:r>
            <a:r>
              <a:rPr lang="en-GB" sz="1800" dirty="0" err="1"/>
              <a:t>Rapsey</a:t>
            </a:r>
            <a:r>
              <a:rPr lang="en-GB" sz="1800" dirty="0"/>
              <a:t>, BSc MSc PGDip </a:t>
            </a:r>
            <a:r>
              <a:rPr lang="en-GB" sz="1800" dirty="0" err="1"/>
              <a:t>GMBPsS</a:t>
            </a:r>
            <a:r>
              <a:rPr lang="en-GB" sz="1800" dirty="0"/>
              <a:t>: for not only the encouragement to pursue this degree in its entirety but for believing in me throughout. For looking after our daughter whilst I studied during the nights, and the constant flow of coffee to keep me going.</a:t>
            </a:r>
          </a:p>
          <a:p>
            <a:r>
              <a:rPr lang="en-GB" sz="1800" dirty="0"/>
              <a:t> </a:t>
            </a:r>
          </a:p>
          <a:p>
            <a:pPr lvl="0"/>
            <a:r>
              <a:rPr lang="en-GB" sz="1800" dirty="0"/>
              <a:t>Dr. Kelvin Lake, PhD MEng CEng </a:t>
            </a:r>
            <a:r>
              <a:rPr lang="en-GB" sz="1800" dirty="0" err="1"/>
              <a:t>MIMechE</a:t>
            </a:r>
            <a:r>
              <a:rPr lang="en-GB" sz="1800" dirty="0"/>
              <a:t>: for his guidance throughout the project, keeping me on task as much as possible and consistently checking in.</a:t>
            </a:r>
          </a:p>
          <a:p>
            <a:r>
              <a:rPr lang="en-GB" sz="1800" dirty="0"/>
              <a:t> </a:t>
            </a:r>
          </a:p>
          <a:p>
            <a:pPr lvl="0"/>
            <a:r>
              <a:rPr lang="en-GB" sz="1800" dirty="0"/>
              <a:t>To my wider friends and family members who have also offered encouragement and words of wisdom.</a:t>
            </a:r>
          </a:p>
          <a:p>
            <a:pPr>
              <a:spcBef>
                <a:spcPct val="50000"/>
              </a:spcBef>
            </a:pPr>
            <a:endParaRPr lang="en-US" altLang="en-US" dirty="0"/>
          </a:p>
        </p:txBody>
      </p:sp>
      <p:sp>
        <p:nvSpPr>
          <p:cNvPr id="23" name="Text Box 11"/>
          <p:cNvSpPr txBox="1">
            <a:spLocks noChangeArrowheads="1"/>
          </p:cNvSpPr>
          <p:nvPr/>
        </p:nvSpPr>
        <p:spPr bwMode="auto">
          <a:xfrm>
            <a:off x="14704210" y="23986716"/>
            <a:ext cx="6415087" cy="5382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800" i="1" dirty="0"/>
              <a:t>[1] Offshore wind turbine structures (</a:t>
            </a:r>
            <a:r>
              <a:rPr lang="en-GB" sz="1800" i="1" dirty="0" err="1"/>
              <a:t>Speht</a:t>
            </a:r>
            <a:r>
              <a:rPr lang="en-GB" sz="1800" i="1" dirty="0"/>
              <a:t>, 2021)</a:t>
            </a:r>
          </a:p>
          <a:p>
            <a:pPr>
              <a:spcBef>
                <a:spcPct val="50000"/>
              </a:spcBef>
            </a:pPr>
            <a:r>
              <a:rPr lang="en-AU" sz="1800" dirty="0">
                <a:cs typeface="Arial" charset="0"/>
              </a:rPr>
              <a:t>[2]</a:t>
            </a:r>
            <a:r>
              <a:rPr lang="en-GB" sz="1800" i="1" dirty="0"/>
              <a:t> Maintenance variables for each overarching strategy (Own Author)</a:t>
            </a:r>
          </a:p>
          <a:p>
            <a:pPr>
              <a:spcBef>
                <a:spcPct val="50000"/>
              </a:spcBef>
            </a:pPr>
            <a:r>
              <a:rPr lang="en-GB" sz="1800" i="1" dirty="0"/>
              <a:t>[3]Human and robot operations (Omara et al., 2024). </a:t>
            </a:r>
          </a:p>
          <a:p>
            <a:pPr>
              <a:spcBef>
                <a:spcPct val="50000"/>
              </a:spcBef>
            </a:pPr>
            <a:r>
              <a:rPr lang="en-GB" sz="1800" i="1" dirty="0"/>
              <a:t>[4] Turbine maintenance (Your specialist for the Assembly and maintenance of wind turbines, 2025).</a:t>
            </a:r>
          </a:p>
          <a:p>
            <a:pPr>
              <a:spcBef>
                <a:spcPct val="50000"/>
              </a:spcBef>
            </a:pPr>
            <a:endParaRPr lang="en-GB" sz="1800" i="1" dirty="0"/>
          </a:p>
          <a:p>
            <a:pPr>
              <a:spcBef>
                <a:spcPct val="50000"/>
              </a:spcBef>
            </a:pPr>
            <a:endParaRPr lang="en-AU" altLang="en-US" sz="3600" b="1" dirty="0">
              <a:ea typeface="Arial" charset="0"/>
              <a:cs typeface="Arial" charset="0"/>
            </a:endParaRPr>
          </a:p>
          <a:p>
            <a:pPr>
              <a:spcBef>
                <a:spcPct val="50000"/>
              </a:spcBef>
            </a:pP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29" name="Picture 28">
            <a:extLst>
              <a:ext uri="{FF2B5EF4-FFF2-40B4-BE49-F238E27FC236}">
                <a16:creationId xmlns:a16="http://schemas.microsoft.com/office/drawing/2014/main" id="{6D6C3B1A-99D9-9632-99B0-DE001B870B00}"/>
              </a:ext>
            </a:extLst>
          </p:cNvPr>
          <p:cNvPicPr>
            <a:picLocks noChangeAspect="1"/>
          </p:cNvPicPr>
          <p:nvPr/>
        </p:nvPicPr>
        <p:blipFill>
          <a:blip r:embed="rId4"/>
          <a:stretch>
            <a:fillRect/>
          </a:stretch>
        </p:blipFill>
        <p:spPr>
          <a:xfrm>
            <a:off x="269368" y="2291094"/>
            <a:ext cx="2740531" cy="3654039"/>
          </a:xfrm>
          <a:prstGeom prst="rect">
            <a:avLst/>
          </a:prstGeom>
        </p:spPr>
      </p:pic>
      <p:sp>
        <p:nvSpPr>
          <p:cNvPr id="33" name="Text Box 6">
            <a:extLst>
              <a:ext uri="{FF2B5EF4-FFF2-40B4-BE49-F238E27FC236}">
                <a16:creationId xmlns:a16="http://schemas.microsoft.com/office/drawing/2014/main" id="{CD2D77F8-9C0C-4F06-9FB5-5C8C8A00DBDF}"/>
              </a:ext>
            </a:extLst>
          </p:cNvPr>
          <p:cNvSpPr txBox="1">
            <a:spLocks noChangeArrowheads="1"/>
          </p:cNvSpPr>
          <p:nvPr/>
        </p:nvSpPr>
        <p:spPr bwMode="auto">
          <a:xfrm>
            <a:off x="261812" y="10488054"/>
            <a:ext cx="5347803" cy="3881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47226" tIns="47226" rIns="47226" bIns="47226">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defTabSz="120060">
              <a:spcBef>
                <a:spcPct val="50000"/>
              </a:spcBef>
            </a:pPr>
            <a:r>
              <a:rPr lang="en-AU" altLang="en-US" sz="3600" b="1" dirty="0">
                <a:solidFill>
                  <a:prstClr val="black"/>
                </a:solidFill>
                <a:latin typeface="Arial" panose="020B0604020202020204" pitchFamily="34" charset="0"/>
                <a:cs typeface="Arial" panose="020B0604020202020204" pitchFamily="34" charset="0"/>
              </a:rPr>
              <a:t>Project Aims</a:t>
            </a:r>
          </a:p>
          <a:p>
            <a:pPr algn="just" defTabSz="120060">
              <a:spcBef>
                <a:spcPct val="50000"/>
              </a:spcBef>
            </a:pPr>
            <a:r>
              <a:rPr lang="en-GB" sz="2800"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The understanding and key factors of mechanical and maintenance strategies are of concern for offshore floating wind turbines and determine the best strategy for efficiency and cost-effectiveness. </a:t>
            </a:r>
          </a:p>
        </p:txBody>
      </p:sp>
      <p:pic>
        <p:nvPicPr>
          <p:cNvPr id="34" name="Picture 33" descr="Logo's and horizon portrait RGB - bijgesneden">
            <a:extLst>
              <a:ext uri="{FF2B5EF4-FFF2-40B4-BE49-F238E27FC236}">
                <a16:creationId xmlns:a16="http://schemas.microsoft.com/office/drawing/2014/main" id="{B37BC10C-B879-5A34-FDEE-19B3D30897D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28942270"/>
            <a:ext cx="6186805" cy="1332943"/>
          </a:xfrm>
          <a:prstGeom prst="rect">
            <a:avLst/>
          </a:prstGeom>
          <a:noFill/>
          <a:ln>
            <a:noFill/>
          </a:ln>
        </p:spPr>
      </p:pic>
      <p:sp>
        <p:nvSpPr>
          <p:cNvPr id="35" name="Text Box 6">
            <a:extLst>
              <a:ext uri="{FF2B5EF4-FFF2-40B4-BE49-F238E27FC236}">
                <a16:creationId xmlns:a16="http://schemas.microsoft.com/office/drawing/2014/main" id="{629B0FBE-1CBE-4BAE-C229-BB15084A4D37}"/>
              </a:ext>
            </a:extLst>
          </p:cNvPr>
          <p:cNvSpPr txBox="1">
            <a:spLocks noChangeArrowheads="1"/>
          </p:cNvSpPr>
          <p:nvPr/>
        </p:nvSpPr>
        <p:spPr bwMode="auto">
          <a:xfrm>
            <a:off x="180000" y="14817758"/>
            <a:ext cx="6415087" cy="11060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4000" b="1" dirty="0">
                <a:latin typeface="Arial" panose="020B0604020202020204" pitchFamily="34" charset="0"/>
                <a:cs typeface="Arial" panose="020B0604020202020204" pitchFamily="34" charset="0"/>
              </a:rPr>
              <a:t>Research </a:t>
            </a:r>
          </a:p>
          <a:p>
            <a:pPr algn="just"/>
            <a:endParaRPr lang="en-GB" sz="2800" dirty="0">
              <a:latin typeface="Arial" panose="020B0604020202020204" pitchFamily="34" charset="0"/>
              <a:cs typeface="Times New Roman" panose="02020603050405020304" pitchFamily="18" charset="0"/>
            </a:endParaRPr>
          </a:p>
          <a:p>
            <a:pPr algn="just"/>
            <a:r>
              <a:rPr lang="en-GB" sz="2800" dirty="0">
                <a:latin typeface="Arial" panose="020B0604020202020204" pitchFamily="34" charset="0"/>
                <a:cs typeface="Times New Roman" panose="02020603050405020304" pitchFamily="18" charset="0"/>
              </a:rPr>
              <a:t>Floating offshore wind farm maintenance strategies were researched. They present harsh marine conditions and high implementation costs alongside multiple logistical issues. Non-disclosure agreements limit exact industry data. Advancements in technology such as remote monitoring and digital twins are reviewed to improve efficiency and reduce downtime. Majority of the literature reviewed highlighted several prominent factors. </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Health and Safety</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Substructure Design</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Specific Maintenance Strategies</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Cost Management</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Environmental Considerations</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Technological Advancements</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Logistical Complexity </a:t>
            </a:r>
          </a:p>
          <a:p>
            <a:pPr marL="457200" indent="-457200" algn="just">
              <a:buFont typeface="Arial" panose="020B0604020202020204" pitchFamily="34" charset="0"/>
              <a:buChar char="•"/>
            </a:pPr>
            <a:r>
              <a:rPr lang="en-GB" sz="2800" dirty="0">
                <a:latin typeface="Arial" panose="020B0604020202020204" pitchFamily="34" charset="0"/>
                <a:cs typeface="Times New Roman" panose="02020603050405020304" pitchFamily="18" charset="0"/>
              </a:rPr>
              <a:t>Downtime Dependant Variables.</a:t>
            </a:r>
          </a:p>
        </p:txBody>
      </p:sp>
      <p:sp>
        <p:nvSpPr>
          <p:cNvPr id="44" name="Text Box 6">
            <a:extLst>
              <a:ext uri="{FF2B5EF4-FFF2-40B4-BE49-F238E27FC236}">
                <a16:creationId xmlns:a16="http://schemas.microsoft.com/office/drawing/2014/main" id="{DC1A6352-22A9-ACC3-1D4B-709A2518F5B2}"/>
              </a:ext>
            </a:extLst>
          </p:cNvPr>
          <p:cNvSpPr txBox="1">
            <a:spLocks noChangeArrowheads="1"/>
          </p:cNvSpPr>
          <p:nvPr/>
        </p:nvSpPr>
        <p:spPr bwMode="auto">
          <a:xfrm>
            <a:off x="6595087" y="10410455"/>
            <a:ext cx="6415087" cy="1519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3600" b="1" dirty="0"/>
              <a:t>Methodology</a:t>
            </a:r>
          </a:p>
          <a:p>
            <a:pPr marL="457200" indent="-457200" algn="just">
              <a:buFont typeface="Arial" panose="020B0604020202020204" pitchFamily="34" charset="0"/>
              <a:buChar char="•"/>
            </a:pPr>
            <a:endParaRPr lang="en-GB" sz="2800" dirty="0"/>
          </a:p>
        </p:txBody>
      </p:sp>
      <p:sp>
        <p:nvSpPr>
          <p:cNvPr id="46" name="Text Box 6">
            <a:extLst>
              <a:ext uri="{FF2B5EF4-FFF2-40B4-BE49-F238E27FC236}">
                <a16:creationId xmlns:a16="http://schemas.microsoft.com/office/drawing/2014/main" id="{EB812EF4-7CDE-740F-82C1-63DD4CB51972}"/>
              </a:ext>
            </a:extLst>
          </p:cNvPr>
          <p:cNvSpPr txBox="1">
            <a:spLocks noChangeArrowheads="1"/>
          </p:cNvSpPr>
          <p:nvPr/>
        </p:nvSpPr>
        <p:spPr bwMode="auto">
          <a:xfrm>
            <a:off x="6595087" y="13302120"/>
            <a:ext cx="6415087"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a:latin typeface="Arial" panose="020B0604020202020204" pitchFamily="34" charset="0"/>
                <a:cs typeface="Arial" panose="020B0604020202020204" pitchFamily="34" charset="0"/>
              </a:rPr>
              <a:t>Thematic Analysis Results</a:t>
            </a:r>
          </a:p>
          <a:p>
            <a:pPr algn="just">
              <a:spcBef>
                <a:spcPct val="50000"/>
              </a:spcBef>
            </a:pPr>
            <a:endParaRPr lang="en-AU" altLang="en-US" sz="3600" b="1" dirty="0">
              <a:latin typeface="Arial" panose="020B0604020202020204" pitchFamily="34" charset="0"/>
              <a:cs typeface="Arial" panose="020B0604020202020204" pitchFamily="34" charset="0"/>
            </a:endParaRPr>
          </a:p>
        </p:txBody>
      </p:sp>
      <p:pic>
        <p:nvPicPr>
          <p:cNvPr id="47" name="Picture 46" descr="A chart with text overlay&#10;&#10;AI-generated content may be incorrect.">
            <a:extLst>
              <a:ext uri="{FF2B5EF4-FFF2-40B4-BE49-F238E27FC236}">
                <a16:creationId xmlns:a16="http://schemas.microsoft.com/office/drawing/2014/main" id="{4E2CA80F-01ED-EA35-3C79-3E3ADE2EB963}"/>
              </a:ext>
            </a:extLst>
          </p:cNvPr>
          <p:cNvPicPr>
            <a:picLocks noChangeAspect="1"/>
          </p:cNvPicPr>
          <p:nvPr/>
        </p:nvPicPr>
        <p:blipFill>
          <a:blip r:embed="rId6"/>
          <a:stretch>
            <a:fillRect/>
          </a:stretch>
        </p:blipFill>
        <p:spPr>
          <a:xfrm>
            <a:off x="6945117" y="24696246"/>
            <a:ext cx="7409061" cy="3459094"/>
          </a:xfrm>
          <a:prstGeom prst="rect">
            <a:avLst/>
          </a:prstGeom>
        </p:spPr>
      </p:pic>
      <p:pic>
        <p:nvPicPr>
          <p:cNvPr id="48" name="Picture 47" descr="A diagram of wind turbines in the water&#10;&#10;Description automatically generated">
            <a:extLst>
              <a:ext uri="{FF2B5EF4-FFF2-40B4-BE49-F238E27FC236}">
                <a16:creationId xmlns:a16="http://schemas.microsoft.com/office/drawing/2014/main" id="{295AE605-B8DA-5F59-EE15-9709850745F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945117" y="6549468"/>
            <a:ext cx="5611701" cy="3685581"/>
          </a:xfrm>
          <a:prstGeom prst="rect">
            <a:avLst/>
          </a:prstGeom>
          <a:noFill/>
        </p:spPr>
      </p:pic>
      <p:pic>
        <p:nvPicPr>
          <p:cNvPr id="49" name="Picture 48" descr="Maintenance of Wind Turbines | Buss Energy Group">
            <a:extLst>
              <a:ext uri="{FF2B5EF4-FFF2-40B4-BE49-F238E27FC236}">
                <a16:creationId xmlns:a16="http://schemas.microsoft.com/office/drawing/2014/main" id="{483681BC-6657-FBD4-C482-C7857148C96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079442" y="15398278"/>
            <a:ext cx="4004872" cy="3408313"/>
          </a:xfrm>
          <a:prstGeom prst="rect">
            <a:avLst/>
          </a:prstGeom>
          <a:noFill/>
          <a:ln>
            <a:noFill/>
          </a:ln>
        </p:spPr>
      </p:pic>
      <p:pic>
        <p:nvPicPr>
          <p:cNvPr id="50" name="Picture 49" descr="A wind turbines in a harbor&#10;&#10;AI-generated content may be incorrect.">
            <a:extLst>
              <a:ext uri="{FF2B5EF4-FFF2-40B4-BE49-F238E27FC236}">
                <a16:creationId xmlns:a16="http://schemas.microsoft.com/office/drawing/2014/main" id="{2C4EE66D-5756-6A31-9300-2B267B37BF5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788539" y="6228080"/>
            <a:ext cx="4295775" cy="3940175"/>
          </a:xfrm>
          <a:prstGeom prst="rect">
            <a:avLst/>
          </a:prstGeom>
          <a:noFill/>
        </p:spPr>
      </p:pic>
      <p:sp>
        <p:nvSpPr>
          <p:cNvPr id="52" name="Text Box 6">
            <a:extLst>
              <a:ext uri="{FF2B5EF4-FFF2-40B4-BE49-F238E27FC236}">
                <a16:creationId xmlns:a16="http://schemas.microsoft.com/office/drawing/2014/main" id="{9C6ED4DC-6446-8A6E-9D79-4DC1792FA736}"/>
              </a:ext>
            </a:extLst>
          </p:cNvPr>
          <p:cNvSpPr txBox="1">
            <a:spLocks noChangeArrowheads="1"/>
          </p:cNvSpPr>
          <p:nvPr/>
        </p:nvSpPr>
        <p:spPr bwMode="auto">
          <a:xfrm>
            <a:off x="14296089" y="10289901"/>
            <a:ext cx="6415087" cy="3058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4000" b="1" dirty="0">
                <a:latin typeface="Arial" panose="020B0604020202020204" pitchFamily="34" charset="0"/>
                <a:cs typeface="Arial" panose="020B0604020202020204" pitchFamily="34" charset="0"/>
              </a:rPr>
              <a:t>Conclusions</a:t>
            </a:r>
          </a:p>
          <a:p>
            <a:pPr algn="just"/>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ct val="50000"/>
              </a:spcBef>
            </a:pPr>
            <a:endParaRPr lang="en-GB" altLang="en-US" sz="3200" dirty="0"/>
          </a:p>
          <a:p>
            <a:pPr>
              <a:spcBef>
                <a:spcPct val="50000"/>
              </a:spcBef>
            </a:pPr>
            <a:endParaRPr lang="en-US" altLang="en-US" sz="3200" dirty="0"/>
          </a:p>
        </p:txBody>
      </p:sp>
      <p:sp>
        <p:nvSpPr>
          <p:cNvPr id="54" name="TextBox 53">
            <a:extLst>
              <a:ext uri="{FF2B5EF4-FFF2-40B4-BE49-F238E27FC236}">
                <a16:creationId xmlns:a16="http://schemas.microsoft.com/office/drawing/2014/main" id="{999C291F-023F-62B9-7CE6-8F8D3CFCF231}"/>
              </a:ext>
            </a:extLst>
          </p:cNvPr>
          <p:cNvSpPr txBox="1"/>
          <p:nvPr/>
        </p:nvSpPr>
        <p:spPr>
          <a:xfrm>
            <a:off x="6784135" y="10289901"/>
            <a:ext cx="9395508" cy="307777"/>
          </a:xfrm>
          <a:prstGeom prst="rect">
            <a:avLst/>
          </a:prstGeom>
          <a:noFill/>
        </p:spPr>
        <p:txBody>
          <a:bodyPr wrap="square" rtlCol="0">
            <a:spAutoFit/>
          </a:bodyPr>
          <a:lstStyle/>
          <a:p>
            <a:pPr>
              <a:spcBef>
                <a:spcPct val="50000"/>
              </a:spcBef>
            </a:pPr>
            <a:r>
              <a:rPr lang="en-GB" sz="1400" i="1" dirty="0"/>
              <a:t>[1] Offshore wind turbine structures (</a:t>
            </a:r>
            <a:r>
              <a:rPr lang="en-GB" sz="1400" i="1" dirty="0" err="1"/>
              <a:t>Speht</a:t>
            </a:r>
            <a:r>
              <a:rPr lang="en-GB" sz="1400" i="1" dirty="0"/>
              <a:t>, 2021)</a:t>
            </a:r>
          </a:p>
        </p:txBody>
      </p:sp>
      <p:sp>
        <p:nvSpPr>
          <p:cNvPr id="55" name="TextBox 54">
            <a:extLst>
              <a:ext uri="{FF2B5EF4-FFF2-40B4-BE49-F238E27FC236}">
                <a16:creationId xmlns:a16="http://schemas.microsoft.com/office/drawing/2014/main" id="{1BCAC2E9-6665-5440-FDFA-826156C65233}"/>
              </a:ext>
            </a:extLst>
          </p:cNvPr>
          <p:cNvSpPr txBox="1"/>
          <p:nvPr/>
        </p:nvSpPr>
        <p:spPr>
          <a:xfrm>
            <a:off x="6887028" y="28115112"/>
            <a:ext cx="7409061" cy="276999"/>
          </a:xfrm>
          <a:prstGeom prst="rect">
            <a:avLst/>
          </a:prstGeom>
          <a:noFill/>
        </p:spPr>
        <p:txBody>
          <a:bodyPr wrap="square" rtlCol="0">
            <a:spAutoFit/>
          </a:bodyPr>
          <a:lstStyle/>
          <a:p>
            <a:pPr>
              <a:spcBef>
                <a:spcPct val="50000"/>
              </a:spcBef>
            </a:pPr>
            <a:r>
              <a:rPr lang="en-AU" sz="1200" dirty="0">
                <a:cs typeface="Arial" charset="0"/>
              </a:rPr>
              <a:t>[2]</a:t>
            </a:r>
            <a:r>
              <a:rPr lang="en-GB" sz="1200" i="1" dirty="0"/>
              <a:t> Maintenance variables for each overarching strategy (Own Author)</a:t>
            </a:r>
          </a:p>
        </p:txBody>
      </p:sp>
      <p:sp>
        <p:nvSpPr>
          <p:cNvPr id="56" name="TextBox 55">
            <a:extLst>
              <a:ext uri="{FF2B5EF4-FFF2-40B4-BE49-F238E27FC236}">
                <a16:creationId xmlns:a16="http://schemas.microsoft.com/office/drawing/2014/main" id="{E059943F-9EB9-B7C8-9A96-23D421322380}"/>
              </a:ext>
            </a:extLst>
          </p:cNvPr>
          <p:cNvSpPr txBox="1"/>
          <p:nvPr/>
        </p:nvSpPr>
        <p:spPr>
          <a:xfrm>
            <a:off x="14790877" y="10109629"/>
            <a:ext cx="3695700" cy="276999"/>
          </a:xfrm>
          <a:prstGeom prst="rect">
            <a:avLst/>
          </a:prstGeom>
          <a:noFill/>
        </p:spPr>
        <p:txBody>
          <a:bodyPr wrap="square" rtlCol="0">
            <a:spAutoFit/>
          </a:bodyPr>
          <a:lstStyle/>
          <a:p>
            <a:pPr>
              <a:spcBef>
                <a:spcPct val="50000"/>
              </a:spcBef>
            </a:pPr>
            <a:r>
              <a:rPr lang="en-GB" sz="1200" i="1" dirty="0"/>
              <a:t>[3]Human and robot operations (Omara et al., 2024). </a:t>
            </a:r>
          </a:p>
        </p:txBody>
      </p:sp>
      <p:sp>
        <p:nvSpPr>
          <p:cNvPr id="57" name="TextBox 56">
            <a:extLst>
              <a:ext uri="{FF2B5EF4-FFF2-40B4-BE49-F238E27FC236}">
                <a16:creationId xmlns:a16="http://schemas.microsoft.com/office/drawing/2014/main" id="{5B298C23-276E-0396-F905-FD21934FC9A6}"/>
              </a:ext>
            </a:extLst>
          </p:cNvPr>
          <p:cNvSpPr txBox="1"/>
          <p:nvPr/>
        </p:nvSpPr>
        <p:spPr>
          <a:xfrm>
            <a:off x="14949486" y="18872056"/>
            <a:ext cx="4556266" cy="1301125"/>
          </a:xfrm>
          <a:prstGeom prst="rect">
            <a:avLst/>
          </a:prstGeom>
          <a:noFill/>
        </p:spPr>
        <p:txBody>
          <a:bodyPr wrap="square" rtlCol="0">
            <a:spAutoFit/>
          </a:bodyPr>
          <a:lstStyle/>
          <a:p>
            <a:r>
              <a:rPr lang="en-GB" sz="1200" i="1" dirty="0"/>
              <a:t>[4] Turbine maintenance (Your specialist for the Assembly and maintenance of wind turbines, 2025).</a:t>
            </a:r>
          </a:p>
          <a:p>
            <a:endParaRPr lang="en-GB"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307</TotalTime>
  <Words>420</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gavin williams</cp:lastModifiedBy>
  <cp:revision>23</cp:revision>
  <dcterms:created xsi:type="dcterms:W3CDTF">2016-02-25T08:27:32Z</dcterms:created>
  <dcterms:modified xsi:type="dcterms:W3CDTF">2025-06-09T19:08:10Z</dcterms:modified>
</cp:coreProperties>
</file>