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3" r:id="rId1"/>
  </p:sldMasterIdLst>
  <p:notesMasterIdLst>
    <p:notesMasterId r:id="rId13"/>
  </p:notesMasterIdLst>
  <p:sldIdLst>
    <p:sldId id="256" r:id="rId2"/>
    <p:sldId id="257" r:id="rId3"/>
    <p:sldId id="258" r:id="rId4"/>
    <p:sldId id="259" r:id="rId5"/>
    <p:sldId id="260" r:id="rId6"/>
    <p:sldId id="262" r:id="rId7"/>
    <p:sldId id="267" r:id="rId8"/>
    <p:sldId id="268"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CADC640-C6FB-4555-A787-CE099611C7DA}" v="23" dt="2026-07-08T11:40:53.62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7627" autoAdjust="0"/>
  </p:normalViewPr>
  <p:slideViewPr>
    <p:cSldViewPr snapToGrid="0">
      <p:cViewPr varScale="1">
        <p:scale>
          <a:sx n="84" d="100"/>
          <a:sy n="84" d="100"/>
        </p:scale>
        <p:origin x="65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Willy Makuala" userId="5dfe15d7ae658c58" providerId="LiveId" clId="{21E3BC12-8420-4F22-90E4-CF1BB02D6354}"/>
    <pc:docChg chg="undo custSel modSld">
      <pc:chgData name="Willy Makuala" userId="5dfe15d7ae658c58" providerId="LiveId" clId="{21E3BC12-8420-4F22-90E4-CF1BB02D6354}" dt="2026-07-08T11:52:39.811" v="1318" actId="1076"/>
      <pc:docMkLst>
        <pc:docMk/>
      </pc:docMkLst>
      <pc:sldChg chg="modSp mod">
        <pc:chgData name="Willy Makuala" userId="5dfe15d7ae658c58" providerId="LiveId" clId="{21E3BC12-8420-4F22-90E4-CF1BB02D6354}" dt="2026-07-08T11:47:09.214" v="1259" actId="114"/>
        <pc:sldMkLst>
          <pc:docMk/>
          <pc:sldMk cId="359125969" sldId="265"/>
        </pc:sldMkLst>
        <pc:spChg chg="mod">
          <ac:chgData name="Willy Makuala" userId="5dfe15d7ae658c58" providerId="LiveId" clId="{21E3BC12-8420-4F22-90E4-CF1BB02D6354}" dt="2026-07-08T11:47:09.214" v="1259" actId="114"/>
          <ac:spMkLst>
            <pc:docMk/>
            <pc:sldMk cId="359125969" sldId="265"/>
            <ac:spMk id="3" creationId="{5F8D0C3B-0DFC-3E5A-28D7-AC7CD95B6A10}"/>
          </ac:spMkLst>
        </pc:spChg>
      </pc:sldChg>
      <pc:sldChg chg="addSp delSp modSp mod">
        <pc:chgData name="Willy Makuala" userId="5dfe15d7ae658c58" providerId="LiveId" clId="{21E3BC12-8420-4F22-90E4-CF1BB02D6354}" dt="2026-07-08T11:52:39.811" v="1318" actId="1076"/>
        <pc:sldMkLst>
          <pc:docMk/>
          <pc:sldMk cId="3645478630" sldId="268"/>
        </pc:sldMkLst>
        <pc:spChg chg="add del mod">
          <ac:chgData name="Willy Makuala" userId="5dfe15d7ae658c58" providerId="LiveId" clId="{21E3BC12-8420-4F22-90E4-CF1BB02D6354}" dt="2026-07-08T10:02:33.174" v="13"/>
          <ac:spMkLst>
            <pc:docMk/>
            <pc:sldMk cId="3645478630" sldId="268"/>
            <ac:spMk id="6" creationId="{D96FBB13-6F1C-CC76-CD76-7702A94783FE}"/>
          </ac:spMkLst>
        </pc:spChg>
        <pc:spChg chg="add del mod">
          <ac:chgData name="Willy Makuala" userId="5dfe15d7ae658c58" providerId="LiveId" clId="{21E3BC12-8420-4F22-90E4-CF1BB02D6354}" dt="2026-07-08T10:04:06.094" v="25" actId="478"/>
          <ac:spMkLst>
            <pc:docMk/>
            <pc:sldMk cId="3645478630" sldId="268"/>
            <ac:spMk id="7" creationId="{4A015473-CBFB-A3FD-2959-91264AB67286}"/>
          </ac:spMkLst>
        </pc:spChg>
        <pc:spChg chg="add del">
          <ac:chgData name="Willy Makuala" userId="5dfe15d7ae658c58" providerId="LiveId" clId="{21E3BC12-8420-4F22-90E4-CF1BB02D6354}" dt="2026-07-08T10:07:40.674" v="41" actId="478"/>
          <ac:spMkLst>
            <pc:docMk/>
            <pc:sldMk cId="3645478630" sldId="268"/>
            <ac:spMk id="12" creationId="{6E498AC2-9D67-1E37-2442-55F9ED43A37E}"/>
          </ac:spMkLst>
        </pc:spChg>
        <pc:spChg chg="add del mod">
          <ac:chgData name="Willy Makuala" userId="5dfe15d7ae658c58" providerId="LiveId" clId="{21E3BC12-8420-4F22-90E4-CF1BB02D6354}" dt="2026-07-08T10:08:23.808" v="46"/>
          <ac:spMkLst>
            <pc:docMk/>
            <pc:sldMk cId="3645478630" sldId="268"/>
            <ac:spMk id="15" creationId="{FFEEF8B5-D46F-3605-D23B-209A6BF3703B}"/>
          </ac:spMkLst>
        </pc:spChg>
        <pc:spChg chg="add del mod">
          <ac:chgData name="Willy Makuala" userId="5dfe15d7ae658c58" providerId="LiveId" clId="{21E3BC12-8420-4F22-90E4-CF1BB02D6354}" dt="2026-07-08T10:08:51.230" v="50"/>
          <ac:spMkLst>
            <pc:docMk/>
            <pc:sldMk cId="3645478630" sldId="268"/>
            <ac:spMk id="16" creationId="{32B0C326-397D-EED4-582A-96C22CBDEEBF}"/>
          </ac:spMkLst>
        </pc:spChg>
        <pc:spChg chg="add del mod">
          <ac:chgData name="Willy Makuala" userId="5dfe15d7ae658c58" providerId="LiveId" clId="{21E3BC12-8420-4F22-90E4-CF1BB02D6354}" dt="2026-07-08T10:09:37.259" v="55"/>
          <ac:spMkLst>
            <pc:docMk/>
            <pc:sldMk cId="3645478630" sldId="268"/>
            <ac:spMk id="17" creationId="{6D284571-99A4-515F-8AD4-5310EB339890}"/>
          </ac:spMkLst>
        </pc:spChg>
        <pc:spChg chg="del mod">
          <ac:chgData name="Willy Makuala" userId="5dfe15d7ae658c58" providerId="LiveId" clId="{21E3BC12-8420-4F22-90E4-CF1BB02D6354}" dt="2026-07-08T10:53:41.253" v="458" actId="478"/>
          <ac:spMkLst>
            <pc:docMk/>
            <pc:sldMk cId="3645478630" sldId="268"/>
            <ac:spMk id="18" creationId="{97759E6E-F02D-C023-3E1E-D9C5CCDF4E4C}"/>
          </ac:spMkLst>
        </pc:spChg>
        <pc:spChg chg="del mod">
          <ac:chgData name="Willy Makuala" userId="5dfe15d7ae658c58" providerId="LiveId" clId="{21E3BC12-8420-4F22-90E4-CF1BB02D6354}" dt="2026-07-08T11:00:36.603" v="551" actId="478"/>
          <ac:spMkLst>
            <pc:docMk/>
            <pc:sldMk cId="3645478630" sldId="268"/>
            <ac:spMk id="19" creationId="{0D377A89-D6B8-1BA2-9635-A5326F8C264E}"/>
          </ac:spMkLst>
        </pc:spChg>
        <pc:spChg chg="add del mod">
          <ac:chgData name="Willy Makuala" userId="5dfe15d7ae658c58" providerId="LiveId" clId="{21E3BC12-8420-4F22-90E4-CF1BB02D6354}" dt="2026-07-08T10:09:37.259" v="53" actId="478"/>
          <ac:spMkLst>
            <pc:docMk/>
            <pc:sldMk cId="3645478630" sldId="268"/>
            <ac:spMk id="20" creationId="{262A87D8-F8C3-0CD5-FB3C-6D99884DF0A0}"/>
          </ac:spMkLst>
        </pc:spChg>
        <pc:spChg chg="add del mod">
          <ac:chgData name="Willy Makuala" userId="5dfe15d7ae658c58" providerId="LiveId" clId="{21E3BC12-8420-4F22-90E4-CF1BB02D6354}" dt="2026-07-08T10:10:13.243" v="63"/>
          <ac:spMkLst>
            <pc:docMk/>
            <pc:sldMk cId="3645478630" sldId="268"/>
            <ac:spMk id="21" creationId="{CC808500-D5F0-42C0-D264-9A26424B54C4}"/>
          </ac:spMkLst>
        </pc:spChg>
        <pc:spChg chg="add del mod">
          <ac:chgData name="Willy Makuala" userId="5dfe15d7ae658c58" providerId="LiveId" clId="{21E3BC12-8420-4F22-90E4-CF1BB02D6354}" dt="2026-07-08T10:11:28.982" v="68"/>
          <ac:spMkLst>
            <pc:docMk/>
            <pc:sldMk cId="3645478630" sldId="268"/>
            <ac:spMk id="22" creationId="{285E2E43-03AB-2EF3-EA1A-728C1AE02F04}"/>
          </ac:spMkLst>
        </pc:spChg>
        <pc:spChg chg="del mod">
          <ac:chgData name="Willy Makuala" userId="5dfe15d7ae658c58" providerId="LiveId" clId="{21E3BC12-8420-4F22-90E4-CF1BB02D6354}" dt="2026-07-08T10:05:15.543" v="27" actId="478"/>
          <ac:spMkLst>
            <pc:docMk/>
            <pc:sldMk cId="3645478630" sldId="268"/>
            <ac:spMk id="23" creationId="{38688BDF-B088-5868-F7EA-D00F65E65830}"/>
          </ac:spMkLst>
        </pc:spChg>
        <pc:spChg chg="add del mod">
          <ac:chgData name="Willy Makuala" userId="5dfe15d7ae658c58" providerId="LiveId" clId="{21E3BC12-8420-4F22-90E4-CF1BB02D6354}" dt="2026-07-08T10:11:38.598" v="71"/>
          <ac:spMkLst>
            <pc:docMk/>
            <pc:sldMk cId="3645478630" sldId="268"/>
            <ac:spMk id="24" creationId="{7847DDD6-1CE8-0E3E-F495-7C4906CE081E}"/>
          </ac:spMkLst>
        </pc:spChg>
        <pc:spChg chg="add del mod">
          <ac:chgData name="Willy Makuala" userId="5dfe15d7ae658c58" providerId="LiveId" clId="{21E3BC12-8420-4F22-90E4-CF1BB02D6354}" dt="2026-07-08T10:12:12.777" v="77" actId="478"/>
          <ac:spMkLst>
            <pc:docMk/>
            <pc:sldMk cId="3645478630" sldId="268"/>
            <ac:spMk id="25" creationId="{266CE738-3B43-0E6C-550B-DC7D33A308F2}"/>
          </ac:spMkLst>
        </pc:spChg>
        <pc:spChg chg="add del mod">
          <ac:chgData name="Willy Makuala" userId="5dfe15d7ae658c58" providerId="LiveId" clId="{21E3BC12-8420-4F22-90E4-CF1BB02D6354}" dt="2026-07-08T10:13:00.314" v="84"/>
          <ac:spMkLst>
            <pc:docMk/>
            <pc:sldMk cId="3645478630" sldId="268"/>
            <ac:spMk id="26" creationId="{D3B64174-9843-583F-DD15-6D71AD034E76}"/>
          </ac:spMkLst>
        </pc:spChg>
        <pc:spChg chg="add del mod">
          <ac:chgData name="Willy Makuala" userId="5dfe15d7ae658c58" providerId="LiveId" clId="{21E3BC12-8420-4F22-90E4-CF1BB02D6354}" dt="2026-07-08T10:14:12.225" v="94"/>
          <ac:spMkLst>
            <pc:docMk/>
            <pc:sldMk cId="3645478630" sldId="268"/>
            <ac:spMk id="29" creationId="{529F62D4-EB8C-DE5C-9B93-D65B1B53AC94}"/>
          </ac:spMkLst>
        </pc:spChg>
        <pc:spChg chg="add mod">
          <ac:chgData name="Willy Makuala" userId="5dfe15d7ae658c58" providerId="LiveId" clId="{21E3BC12-8420-4F22-90E4-CF1BB02D6354}" dt="2026-07-08T11:14:42.744" v="759" actId="1076"/>
          <ac:spMkLst>
            <pc:docMk/>
            <pc:sldMk cId="3645478630" sldId="268"/>
            <ac:spMk id="30" creationId="{871CE4C0-139D-9838-1553-439C73335F09}"/>
          </ac:spMkLst>
        </pc:spChg>
        <pc:spChg chg="add mod">
          <ac:chgData name="Willy Makuala" userId="5dfe15d7ae658c58" providerId="LiveId" clId="{21E3BC12-8420-4F22-90E4-CF1BB02D6354}" dt="2026-07-08T11:14:14.331" v="755" actId="14100"/>
          <ac:spMkLst>
            <pc:docMk/>
            <pc:sldMk cId="3645478630" sldId="268"/>
            <ac:spMk id="38" creationId="{C0A356A9-3495-9516-2098-BFA830733668}"/>
          </ac:spMkLst>
        </pc:spChg>
        <pc:spChg chg="mod">
          <ac:chgData name="Willy Makuala" userId="5dfe15d7ae658c58" providerId="LiveId" clId="{21E3BC12-8420-4F22-90E4-CF1BB02D6354}" dt="2026-07-08T11:52:14.933" v="1316" actId="14100"/>
          <ac:spMkLst>
            <pc:docMk/>
            <pc:sldMk cId="3645478630" sldId="268"/>
            <ac:spMk id="43" creationId="{04629A8A-039E-2892-973F-426075309270}"/>
          </ac:spMkLst>
        </pc:spChg>
        <pc:spChg chg="add del mod">
          <ac:chgData name="Willy Makuala" userId="5dfe15d7ae658c58" providerId="LiveId" clId="{21E3BC12-8420-4F22-90E4-CF1BB02D6354}" dt="2026-07-08T10:26:51.359" v="218"/>
          <ac:spMkLst>
            <pc:docMk/>
            <pc:sldMk cId="3645478630" sldId="268"/>
            <ac:spMk id="55" creationId="{984DF991-8487-B8B6-B413-00BA1FF4BCC6}"/>
          </ac:spMkLst>
        </pc:spChg>
        <pc:spChg chg="add mod">
          <ac:chgData name="Willy Makuala" userId="5dfe15d7ae658c58" providerId="LiveId" clId="{21E3BC12-8420-4F22-90E4-CF1BB02D6354}" dt="2026-07-08T11:45:14.351" v="1196" actId="20577"/>
          <ac:spMkLst>
            <pc:docMk/>
            <pc:sldMk cId="3645478630" sldId="268"/>
            <ac:spMk id="56" creationId="{45429DB2-6A3B-D2A3-B46B-E9464038CD79}"/>
          </ac:spMkLst>
        </pc:spChg>
        <pc:spChg chg="mod">
          <ac:chgData name="Willy Makuala" userId="5dfe15d7ae658c58" providerId="LiveId" clId="{21E3BC12-8420-4F22-90E4-CF1BB02D6354}" dt="2026-07-08T10:43:50.147" v="412" actId="1076"/>
          <ac:spMkLst>
            <pc:docMk/>
            <pc:sldMk cId="3645478630" sldId="268"/>
            <ac:spMk id="67" creationId="{91F88F81-6060-D637-B4D5-0383F7547F76}"/>
          </ac:spMkLst>
        </pc:spChg>
        <pc:spChg chg="mod">
          <ac:chgData name="Willy Makuala" userId="5dfe15d7ae658c58" providerId="LiveId" clId="{21E3BC12-8420-4F22-90E4-CF1BB02D6354}" dt="2026-07-08T11:08:05.908" v="715" actId="1076"/>
          <ac:spMkLst>
            <pc:docMk/>
            <pc:sldMk cId="3645478630" sldId="268"/>
            <ac:spMk id="91" creationId="{9D7EF180-CE3A-6D2E-D100-72C7C1CB36E0}"/>
          </ac:spMkLst>
        </pc:spChg>
        <pc:spChg chg="add mod">
          <ac:chgData name="Willy Makuala" userId="5dfe15d7ae658c58" providerId="LiveId" clId="{21E3BC12-8420-4F22-90E4-CF1BB02D6354}" dt="2026-07-08T11:50:44.579" v="1306" actId="14100"/>
          <ac:spMkLst>
            <pc:docMk/>
            <pc:sldMk cId="3645478630" sldId="268"/>
            <ac:spMk id="96" creationId="{B2886247-2049-6B33-2C6A-35C4C5FD64A7}"/>
          </ac:spMkLst>
        </pc:spChg>
        <pc:spChg chg="add del mod">
          <ac:chgData name="Willy Makuala" userId="5dfe15d7ae658c58" providerId="LiveId" clId="{21E3BC12-8420-4F22-90E4-CF1BB02D6354}" dt="2026-07-08T11:02:07.341" v="557"/>
          <ac:spMkLst>
            <pc:docMk/>
            <pc:sldMk cId="3645478630" sldId="268"/>
            <ac:spMk id="103" creationId="{EA373E3E-19A8-D8A7-8DAA-9BAE823D6599}"/>
          </ac:spMkLst>
        </pc:spChg>
        <pc:spChg chg="add del mod">
          <ac:chgData name="Willy Makuala" userId="5dfe15d7ae658c58" providerId="LiveId" clId="{21E3BC12-8420-4F22-90E4-CF1BB02D6354}" dt="2026-07-08T11:04:30.630" v="571" actId="478"/>
          <ac:spMkLst>
            <pc:docMk/>
            <pc:sldMk cId="3645478630" sldId="268"/>
            <ac:spMk id="104" creationId="{2478BD61-8153-8914-2C1C-8A713BB96B13}"/>
          </ac:spMkLst>
        </pc:spChg>
        <pc:spChg chg="add mod">
          <ac:chgData name="Willy Makuala" userId="5dfe15d7ae658c58" providerId="LiveId" clId="{21E3BC12-8420-4F22-90E4-CF1BB02D6354}" dt="2026-07-08T11:12:13.711" v="742" actId="14100"/>
          <ac:spMkLst>
            <pc:docMk/>
            <pc:sldMk cId="3645478630" sldId="268"/>
            <ac:spMk id="105" creationId="{49C208F8-B9A8-B979-A7BB-0C70C3869D3D}"/>
          </ac:spMkLst>
        </pc:spChg>
        <pc:spChg chg="mod">
          <ac:chgData name="Willy Makuala" userId="5dfe15d7ae658c58" providerId="LiveId" clId="{21E3BC12-8420-4F22-90E4-CF1BB02D6354}" dt="2026-07-08T11:19:05.628" v="787" actId="14100"/>
          <ac:spMkLst>
            <pc:docMk/>
            <pc:sldMk cId="3645478630" sldId="268"/>
            <ac:spMk id="107" creationId="{DA46AC55-DFE8-F81E-D1E8-F5720A9919D1}"/>
          </ac:spMkLst>
        </pc:spChg>
        <pc:spChg chg="mod">
          <ac:chgData name="Willy Makuala" userId="5dfe15d7ae658c58" providerId="LiveId" clId="{21E3BC12-8420-4F22-90E4-CF1BB02D6354}" dt="2026-07-08T11:17:53.743" v="777" actId="1076"/>
          <ac:spMkLst>
            <pc:docMk/>
            <pc:sldMk cId="3645478630" sldId="268"/>
            <ac:spMk id="109" creationId="{BB333A92-0E3A-14C0-78F1-0D41B5DA5DEB}"/>
          </ac:spMkLst>
        </pc:spChg>
        <pc:spChg chg="del mod">
          <ac:chgData name="Willy Makuala" userId="5dfe15d7ae658c58" providerId="LiveId" clId="{21E3BC12-8420-4F22-90E4-CF1BB02D6354}" dt="2026-07-08T10:05:09.579" v="26" actId="478"/>
          <ac:spMkLst>
            <pc:docMk/>
            <pc:sldMk cId="3645478630" sldId="268"/>
            <ac:spMk id="114" creationId="{16610FDA-0C33-63E0-65F1-CE5EE612CF14}"/>
          </ac:spMkLst>
        </pc:spChg>
        <pc:spChg chg="mod">
          <ac:chgData name="Willy Makuala" userId="5dfe15d7ae658c58" providerId="LiveId" clId="{21E3BC12-8420-4F22-90E4-CF1BB02D6354}" dt="2026-07-08T10:36:38.334" v="373" actId="1076"/>
          <ac:spMkLst>
            <pc:docMk/>
            <pc:sldMk cId="3645478630" sldId="268"/>
            <ac:spMk id="134" creationId="{048EBA9E-8176-EE16-BF8A-31167C1466FC}"/>
          </ac:spMkLst>
        </pc:spChg>
        <pc:spChg chg="del mod">
          <ac:chgData name="Willy Makuala" userId="5dfe15d7ae658c58" providerId="LiveId" clId="{21E3BC12-8420-4F22-90E4-CF1BB02D6354}" dt="2026-07-08T10:23:41.086" v="196" actId="478"/>
          <ac:spMkLst>
            <pc:docMk/>
            <pc:sldMk cId="3645478630" sldId="268"/>
            <ac:spMk id="137" creationId="{5D7D03E3-CB0B-3E02-0395-1BE22C86554E}"/>
          </ac:spMkLst>
        </pc:spChg>
        <pc:cxnChg chg="add del mod">
          <ac:chgData name="Willy Makuala" userId="5dfe15d7ae658c58" providerId="LiveId" clId="{21E3BC12-8420-4F22-90E4-CF1BB02D6354}" dt="2026-07-08T10:03:55.230" v="22" actId="478"/>
          <ac:cxnSpMkLst>
            <pc:docMk/>
            <pc:sldMk cId="3645478630" sldId="268"/>
            <ac:cxnSpMk id="4" creationId="{B1EF30BC-C2B5-D1B3-D143-DDA9391124F8}"/>
          </ac:cxnSpMkLst>
        </pc:cxnChg>
        <pc:cxnChg chg="add del">
          <ac:chgData name="Willy Makuala" userId="5dfe15d7ae658c58" providerId="LiveId" clId="{21E3BC12-8420-4F22-90E4-CF1BB02D6354}" dt="2026-07-08T10:22:17.293" v="195" actId="478"/>
          <ac:cxnSpMkLst>
            <pc:docMk/>
            <pc:sldMk cId="3645478630" sldId="268"/>
            <ac:cxnSpMk id="9" creationId="{E936950A-43AD-99CD-45C2-EF97060875EE}"/>
          </ac:cxnSpMkLst>
        </pc:cxnChg>
        <pc:cxnChg chg="add mod">
          <ac:chgData name="Willy Makuala" userId="5dfe15d7ae658c58" providerId="LiveId" clId="{21E3BC12-8420-4F22-90E4-CF1BB02D6354}" dt="2026-07-08T11:52:39.811" v="1318" actId="1076"/>
          <ac:cxnSpMkLst>
            <pc:docMk/>
            <pc:sldMk cId="3645478630" sldId="268"/>
            <ac:cxnSpMk id="14" creationId="{10AE0219-EB66-4C97-3751-A1F12BE664E6}"/>
          </ac:cxnSpMkLst>
        </pc:cxnChg>
        <pc:cxnChg chg="add mod">
          <ac:chgData name="Willy Makuala" userId="5dfe15d7ae658c58" providerId="LiveId" clId="{21E3BC12-8420-4F22-90E4-CF1BB02D6354}" dt="2026-07-08T11:52:32.622" v="1317" actId="14100"/>
          <ac:cxnSpMkLst>
            <pc:docMk/>
            <pc:sldMk cId="3645478630" sldId="268"/>
            <ac:cxnSpMk id="37" creationId="{8E87440B-0973-96A8-44D1-75B3A54FCD9B}"/>
          </ac:cxnSpMkLst>
        </pc:cxnChg>
        <pc:cxnChg chg="mod">
          <ac:chgData name="Willy Makuala" userId="5dfe15d7ae658c58" providerId="LiveId" clId="{21E3BC12-8420-4F22-90E4-CF1BB02D6354}" dt="2026-07-08T11:52:04.574" v="1315" actId="1076"/>
          <ac:cxnSpMkLst>
            <pc:docMk/>
            <pc:sldMk cId="3645478630" sldId="268"/>
            <ac:cxnSpMk id="41" creationId="{1CE9C107-CE70-2F2D-1815-E09A048F75AF}"/>
          </ac:cxnSpMkLst>
        </pc:cxnChg>
        <pc:cxnChg chg="mod">
          <ac:chgData name="Willy Makuala" userId="5dfe15d7ae658c58" providerId="LiveId" clId="{21E3BC12-8420-4F22-90E4-CF1BB02D6354}" dt="2026-07-08T11:18:11.362" v="779" actId="14100"/>
          <ac:cxnSpMkLst>
            <pc:docMk/>
            <pc:sldMk cId="3645478630" sldId="268"/>
            <ac:cxnSpMk id="45" creationId="{770189A8-D941-25C2-1E32-C0E46757FDBD}"/>
          </ac:cxnSpMkLst>
        </pc:cxnChg>
        <pc:cxnChg chg="add del">
          <ac:chgData name="Willy Makuala" userId="5dfe15d7ae658c58" providerId="LiveId" clId="{21E3BC12-8420-4F22-90E4-CF1BB02D6354}" dt="2026-07-08T10:25:22.087" v="207" actId="11529"/>
          <ac:cxnSpMkLst>
            <pc:docMk/>
            <pc:sldMk cId="3645478630" sldId="268"/>
            <ac:cxnSpMk id="52" creationId="{DDD81F53-A863-D806-D9D1-7303738FCAF1}"/>
          </ac:cxnSpMkLst>
        </pc:cxnChg>
        <pc:cxnChg chg="add mod">
          <ac:chgData name="Willy Makuala" userId="5dfe15d7ae658c58" providerId="LiveId" clId="{21E3BC12-8420-4F22-90E4-CF1BB02D6354}" dt="2026-07-08T11:18:17.721" v="780" actId="1076"/>
          <ac:cxnSpMkLst>
            <pc:docMk/>
            <pc:sldMk cId="3645478630" sldId="268"/>
            <ac:cxnSpMk id="54" creationId="{FB1C64B7-55E4-C970-65F7-99D28269517A}"/>
          </ac:cxnSpMkLst>
        </pc:cxnChg>
        <pc:cxnChg chg="mod">
          <ac:chgData name="Willy Makuala" userId="5dfe15d7ae658c58" providerId="LiveId" clId="{21E3BC12-8420-4F22-90E4-CF1BB02D6354}" dt="2026-07-08T11:19:30.062" v="791" actId="14100"/>
          <ac:cxnSpMkLst>
            <pc:docMk/>
            <pc:sldMk cId="3645478630" sldId="268"/>
            <ac:cxnSpMk id="61" creationId="{0D4D1272-D8E7-CC61-605F-17A657E67FBC}"/>
          </ac:cxnSpMkLst>
        </pc:cxnChg>
        <pc:cxnChg chg="mod">
          <ac:chgData name="Willy Makuala" userId="5dfe15d7ae658c58" providerId="LiveId" clId="{21E3BC12-8420-4F22-90E4-CF1BB02D6354}" dt="2026-07-08T11:15:18.425" v="764" actId="14100"/>
          <ac:cxnSpMkLst>
            <pc:docMk/>
            <pc:sldMk cId="3645478630" sldId="268"/>
            <ac:cxnSpMk id="69" creationId="{E453ED6F-BAA1-1DFE-8FFF-454F55852418}"/>
          </ac:cxnSpMkLst>
        </pc:cxnChg>
        <pc:cxnChg chg="add mod">
          <ac:chgData name="Willy Makuala" userId="5dfe15d7ae658c58" providerId="LiveId" clId="{21E3BC12-8420-4F22-90E4-CF1BB02D6354}" dt="2026-07-08T11:51:41.440" v="1312" actId="1076"/>
          <ac:cxnSpMkLst>
            <pc:docMk/>
            <pc:sldMk cId="3645478630" sldId="268"/>
            <ac:cxnSpMk id="89" creationId="{B4327DCC-3AFA-134E-C26E-4561CD354132}"/>
          </ac:cxnSpMkLst>
        </pc:cxnChg>
        <pc:cxnChg chg="mod">
          <ac:chgData name="Willy Makuala" userId="5dfe15d7ae658c58" providerId="LiveId" clId="{21E3BC12-8420-4F22-90E4-CF1BB02D6354}" dt="2026-07-08T11:19:52.901" v="795" actId="1076"/>
          <ac:cxnSpMkLst>
            <pc:docMk/>
            <pc:sldMk cId="3645478630" sldId="268"/>
            <ac:cxnSpMk id="93" creationId="{C912B9D4-1ED5-E9C9-D667-35F77D13572D}"/>
          </ac:cxnSpMkLst>
        </pc:cxnChg>
        <pc:cxnChg chg="add del mod">
          <ac:chgData name="Willy Makuala" userId="5dfe15d7ae658c58" providerId="LiveId" clId="{21E3BC12-8420-4F22-90E4-CF1BB02D6354}" dt="2026-07-08T11:01:28.277" v="553" actId="11529"/>
          <ac:cxnSpMkLst>
            <pc:docMk/>
            <pc:sldMk cId="3645478630" sldId="268"/>
            <ac:cxnSpMk id="100" creationId="{1F01ADC3-98F0-B907-F9EB-5B01F9DF50EA}"/>
          </ac:cxnSpMkLst>
        </pc:cxnChg>
        <pc:cxnChg chg="add mod">
          <ac:chgData name="Willy Makuala" userId="5dfe15d7ae658c58" providerId="LiveId" clId="{21E3BC12-8420-4F22-90E4-CF1BB02D6354}" dt="2026-07-08T11:19:58.797" v="796" actId="1076"/>
          <ac:cxnSpMkLst>
            <pc:docMk/>
            <pc:sldMk cId="3645478630" sldId="268"/>
            <ac:cxnSpMk id="102" creationId="{9B28CFC5-926B-D796-9D7E-70D1E532D355}"/>
          </ac:cxnSpMkLst>
        </pc:cxnChg>
        <pc:cxnChg chg="mod">
          <ac:chgData name="Willy Makuala" userId="5dfe15d7ae658c58" providerId="LiveId" clId="{21E3BC12-8420-4F22-90E4-CF1BB02D6354}" dt="2026-07-08T11:18:41.451" v="782" actId="1076"/>
          <ac:cxnSpMkLst>
            <pc:docMk/>
            <pc:sldMk cId="3645478630" sldId="268"/>
            <ac:cxnSpMk id="133" creationId="{86910D18-3646-B541-BAF9-707DC56C8FBB}"/>
          </ac:cxnSpMkLst>
        </pc:cxnChg>
        <pc:cxnChg chg="del">
          <ac:chgData name="Willy Makuala" userId="5dfe15d7ae658c58" providerId="LiveId" clId="{21E3BC12-8420-4F22-90E4-CF1BB02D6354}" dt="2026-07-08T10:23:50.256" v="197" actId="478"/>
          <ac:cxnSpMkLst>
            <pc:docMk/>
            <pc:sldMk cId="3645478630" sldId="268"/>
            <ac:cxnSpMk id="136" creationId="{AACCA377-9017-5F97-C21C-EB56D9657176}"/>
          </ac:cxnSpMkLst>
        </pc:cxn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1A13E7-E6BF-4181-9F9D-F98164CE5C15}" type="datetimeFigureOut">
              <a:rPr lang="en-GB" smtClean="0"/>
              <a:t>08/07/2026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AD5EB9-B321-4627-A96C-408748FB7616}" type="slidenum">
              <a:rPr lang="en-GB" smtClean="0"/>
              <a:t>‹#›</a:t>
            </a:fld>
            <a:endParaRPr lang="en-GB"/>
          </a:p>
        </p:txBody>
      </p:sp>
    </p:spTree>
    <p:extLst>
      <p:ext uri="{BB962C8B-B14F-4D97-AF65-F5344CB8AC3E}">
        <p14:creationId xmlns:p14="http://schemas.microsoft.com/office/powerpoint/2010/main" val="3571392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AD5EB9-B321-4627-A96C-408748FB7616}" type="slidenum">
              <a:rPr lang="en-GB" smtClean="0"/>
              <a:t>1</a:t>
            </a:fld>
            <a:endParaRPr lang="en-GB"/>
          </a:p>
        </p:txBody>
      </p:sp>
    </p:spTree>
    <p:extLst>
      <p:ext uri="{BB962C8B-B14F-4D97-AF65-F5344CB8AC3E}">
        <p14:creationId xmlns:p14="http://schemas.microsoft.com/office/powerpoint/2010/main" val="21352847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AD5EB9-B321-4627-A96C-408748FB7616}" type="slidenum">
              <a:rPr lang="en-GB" smtClean="0"/>
              <a:t>8</a:t>
            </a:fld>
            <a:endParaRPr lang="en-GB"/>
          </a:p>
        </p:txBody>
      </p:sp>
    </p:spTree>
    <p:extLst>
      <p:ext uri="{BB962C8B-B14F-4D97-AF65-F5344CB8AC3E}">
        <p14:creationId xmlns:p14="http://schemas.microsoft.com/office/powerpoint/2010/main" val="12994063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08/07/2026</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4529540"/>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9058440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08/07/2026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7611269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08/07/2026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40702011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8C18859-9320-47B1-B84A-5AD18E8F8F05}" type="datetimeFigureOut">
              <a:rPr lang="en-GB" smtClean="0"/>
              <a:t>08/07/2026</a:t>
            </a:fld>
            <a:endParaRPr lang="en-GB"/>
          </a:p>
        </p:txBody>
      </p:sp>
      <p:sp>
        <p:nvSpPr>
          <p:cNvPr id="6" name="Footer Placeholder 5"/>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8210545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8C18859-9320-47B1-B84A-5AD18E8F8F05}" type="datetimeFigureOut">
              <a:rPr lang="en-GB" smtClean="0"/>
              <a:t>08/07/2026</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7109961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8C18859-9320-47B1-B84A-5AD18E8F8F05}" type="datetimeFigureOut">
              <a:rPr lang="en-GB" smtClean="0"/>
              <a:t>08/07/2026</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0808086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C18859-9320-47B1-B84A-5AD18E8F8F05}" type="datetimeFigureOut">
              <a:rPr lang="en-GB" smtClean="0"/>
              <a:t>08/07/2026</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0953232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08/07/2026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8538026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08/07/2026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8344890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08/07/2026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636842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08/07/2026</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8270010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08/07/2026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406178961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08/07/2026</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5884260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08/07/2026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7339912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08/07/2026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89315583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08/07/2026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379393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28C18859-9320-47B1-B84A-5AD18E8F8F05}" type="datetimeFigureOut">
              <a:rPr lang="en-GB" smtClean="0"/>
              <a:t>08/07/2026</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467DA55A-CD99-4D6D-9F9B-30A0F32F27EB}" type="slidenum">
              <a:rPr lang="en-GB" smtClean="0"/>
              <a:t>‹#›</a:t>
            </a:fld>
            <a:endParaRPr lang="en-GB"/>
          </a:p>
        </p:txBody>
      </p:sp>
    </p:spTree>
    <p:extLst>
      <p:ext uri="{BB962C8B-B14F-4D97-AF65-F5344CB8AC3E}">
        <p14:creationId xmlns:p14="http://schemas.microsoft.com/office/powerpoint/2010/main" val="2936958270"/>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 id="2147483725" r:id="rId12"/>
    <p:sldLayoutId id="2147483726" r:id="rId13"/>
    <p:sldLayoutId id="2147483727" r:id="rId14"/>
    <p:sldLayoutId id="2147483728" r:id="rId15"/>
    <p:sldLayoutId id="2147483729"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77589-7B87-1810-7D1A-B5A2048E3490}"/>
              </a:ext>
            </a:extLst>
          </p:cNvPr>
          <p:cNvSpPr>
            <a:spLocks noGrp="1"/>
          </p:cNvSpPr>
          <p:nvPr>
            <p:ph type="ctrTitle"/>
          </p:nvPr>
        </p:nvSpPr>
        <p:spPr>
          <a:xfrm>
            <a:off x="2240280" y="1122363"/>
            <a:ext cx="8427720" cy="3586798"/>
          </a:xfrm>
        </p:spPr>
        <p:txBody>
          <a:bodyPr>
            <a:normAutofit/>
          </a:bodyPr>
          <a:lstStyle/>
          <a:p>
            <a:r>
              <a:rPr lang="en-GB" sz="3200" dirty="0">
                <a:latin typeface="A"/>
              </a:rPr>
              <a:t>MODULE NAME </a:t>
            </a:r>
            <a:br>
              <a:rPr lang="en-GB" sz="3200" dirty="0">
                <a:latin typeface="A"/>
              </a:rPr>
            </a:br>
            <a:r>
              <a:rPr lang="en-GB" sz="3200" dirty="0">
                <a:latin typeface="A"/>
              </a:rPr>
              <a:t>MODULE CODE </a:t>
            </a:r>
            <a:br>
              <a:rPr lang="en-GB" sz="3200" dirty="0">
                <a:latin typeface="A"/>
              </a:rPr>
            </a:br>
            <a:r>
              <a:rPr lang="en-GB" sz="3200" dirty="0">
                <a:latin typeface="A"/>
              </a:rPr>
              <a:t>STUDENT NAME </a:t>
            </a:r>
            <a:br>
              <a:rPr lang="en-GB" sz="3200" dirty="0">
                <a:latin typeface="A"/>
              </a:rPr>
            </a:br>
            <a:r>
              <a:rPr lang="en-GB" sz="3200" dirty="0">
                <a:latin typeface="A"/>
              </a:rPr>
              <a:t>STUDENT ID </a:t>
            </a:r>
            <a:br>
              <a:rPr lang="en-GB" sz="3200" dirty="0">
                <a:latin typeface="A"/>
              </a:rPr>
            </a:br>
            <a:r>
              <a:rPr lang="en-GB" sz="3200" dirty="0">
                <a:latin typeface="A"/>
              </a:rPr>
              <a:t>LECTURER</a:t>
            </a:r>
            <a:br>
              <a:rPr lang="en-GB" sz="3200" dirty="0">
                <a:latin typeface="A"/>
              </a:rPr>
            </a:br>
            <a:r>
              <a:rPr lang="en-GB" sz="3200" dirty="0">
                <a:latin typeface="A"/>
              </a:rPr>
              <a:t>Assignment 1: Presentation</a:t>
            </a:r>
          </a:p>
        </p:txBody>
      </p:sp>
    </p:spTree>
    <p:extLst>
      <p:ext uri="{BB962C8B-B14F-4D97-AF65-F5344CB8AC3E}">
        <p14:creationId xmlns:p14="http://schemas.microsoft.com/office/powerpoint/2010/main" val="25636277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262C7-2C0D-83A7-4B68-88CCFBE724BB}"/>
              </a:ext>
            </a:extLst>
          </p:cNvPr>
          <p:cNvSpPr>
            <a:spLocks noGrp="1"/>
          </p:cNvSpPr>
          <p:nvPr>
            <p:ph type="title"/>
          </p:nvPr>
        </p:nvSpPr>
        <p:spPr>
          <a:xfrm>
            <a:off x="684213" y="650530"/>
            <a:ext cx="8534401" cy="868680"/>
          </a:xfrm>
        </p:spPr>
        <p:txBody>
          <a:bodyPr/>
          <a:lstStyle/>
          <a:p>
            <a:pPr algn="ctr"/>
            <a:r>
              <a:rPr lang="en-GB" b="1" dirty="0"/>
              <a:t>OVERVIEW</a:t>
            </a:r>
          </a:p>
        </p:txBody>
      </p:sp>
      <p:sp>
        <p:nvSpPr>
          <p:cNvPr id="3" name="Text Placeholder 2">
            <a:extLst>
              <a:ext uri="{FF2B5EF4-FFF2-40B4-BE49-F238E27FC236}">
                <a16:creationId xmlns:a16="http://schemas.microsoft.com/office/drawing/2014/main" id="{3986ECFC-4802-880F-CAC4-59F9E04E17F0}"/>
              </a:ext>
            </a:extLst>
          </p:cNvPr>
          <p:cNvSpPr>
            <a:spLocks noGrp="1"/>
          </p:cNvSpPr>
          <p:nvPr>
            <p:ph type="body" idx="1"/>
          </p:nvPr>
        </p:nvSpPr>
        <p:spPr>
          <a:xfrm>
            <a:off x="1614569" y="1901952"/>
            <a:ext cx="7604044" cy="4092448"/>
          </a:xfrm>
        </p:spPr>
        <p:txBody>
          <a:bodyPr>
            <a:normAutofit/>
          </a:bodyPr>
          <a:lstStyle/>
          <a:p>
            <a:r>
              <a:rPr lang="en-GB" sz="2400" b="1" dirty="0"/>
              <a:t>Introduction </a:t>
            </a:r>
          </a:p>
          <a:p>
            <a:r>
              <a:rPr lang="en-GB" sz="2400" b="1" dirty="0"/>
              <a:t>Company background</a:t>
            </a:r>
          </a:p>
          <a:p>
            <a:r>
              <a:rPr lang="en-GB" sz="2400" b="1" dirty="0"/>
              <a:t>Problem: nature and scope</a:t>
            </a:r>
          </a:p>
          <a:p>
            <a:r>
              <a:rPr lang="en-GB" sz="2400" b="1" dirty="0"/>
              <a:t>PESTLE ANALYSIS: Basil’s Bakery</a:t>
            </a:r>
          </a:p>
          <a:p>
            <a:r>
              <a:rPr lang="en-GB" sz="2400" b="1" dirty="0"/>
              <a:t>Cause and effect analysis: Fishbone diagram</a:t>
            </a:r>
          </a:p>
          <a:p>
            <a:r>
              <a:rPr lang="en-GB" sz="2400" b="1" dirty="0"/>
              <a:t>Conclusion</a:t>
            </a:r>
          </a:p>
          <a:p>
            <a:r>
              <a:rPr lang="en-GB" sz="2400" b="1" dirty="0"/>
              <a:t>References</a:t>
            </a:r>
          </a:p>
          <a:p>
            <a:endParaRPr lang="en-GB" sz="2400" dirty="0"/>
          </a:p>
        </p:txBody>
      </p:sp>
    </p:spTree>
    <p:extLst>
      <p:ext uri="{BB962C8B-B14F-4D97-AF65-F5344CB8AC3E}">
        <p14:creationId xmlns:p14="http://schemas.microsoft.com/office/powerpoint/2010/main" val="27158060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1C092-CB50-5179-72FB-94CBECED5425}"/>
              </a:ext>
            </a:extLst>
          </p:cNvPr>
          <p:cNvSpPr>
            <a:spLocks noGrp="1"/>
          </p:cNvSpPr>
          <p:nvPr>
            <p:ph type="title"/>
          </p:nvPr>
        </p:nvSpPr>
        <p:spPr>
          <a:xfrm>
            <a:off x="2589212" y="484632"/>
            <a:ext cx="8915399" cy="557784"/>
          </a:xfrm>
        </p:spPr>
        <p:txBody>
          <a:bodyPr>
            <a:noAutofit/>
          </a:bodyPr>
          <a:lstStyle/>
          <a:p>
            <a:r>
              <a:rPr lang="en-GB" b="1" dirty="0"/>
              <a:t>Introduction</a:t>
            </a:r>
          </a:p>
        </p:txBody>
      </p:sp>
      <p:sp>
        <p:nvSpPr>
          <p:cNvPr id="3" name="Text Placeholder 2">
            <a:extLst>
              <a:ext uri="{FF2B5EF4-FFF2-40B4-BE49-F238E27FC236}">
                <a16:creationId xmlns:a16="http://schemas.microsoft.com/office/drawing/2014/main" id="{028A8359-438A-7EDF-F235-AE5BAE7FB208}"/>
              </a:ext>
            </a:extLst>
          </p:cNvPr>
          <p:cNvSpPr>
            <a:spLocks noGrp="1"/>
          </p:cNvSpPr>
          <p:nvPr>
            <p:ph type="body" idx="1"/>
          </p:nvPr>
        </p:nvSpPr>
        <p:spPr>
          <a:xfrm>
            <a:off x="1802476" y="1323307"/>
            <a:ext cx="10232571" cy="2292730"/>
          </a:xfrm>
        </p:spPr>
        <p:txBody>
          <a:bodyPr>
            <a:normAutofit fontScale="85000" lnSpcReduction="10000"/>
          </a:bodyPr>
          <a:lstStyle/>
          <a:p>
            <a:pPr marL="342900" indent="-342900">
              <a:buFont typeface="Arial" panose="020B0604020202020204" pitchFamily="34" charset="0"/>
              <a:buChar char="•"/>
            </a:pPr>
            <a:r>
              <a:rPr lang="en-GB" dirty="0"/>
              <a:t>Today, I will be presenting an analysis of Basil’s Bakery.</a:t>
            </a:r>
          </a:p>
          <a:p>
            <a:pPr marL="342900" indent="-342900">
              <a:buFont typeface="Arial" panose="020B0604020202020204" pitchFamily="34" charset="0"/>
              <a:buChar char="•"/>
            </a:pPr>
            <a:r>
              <a:rPr lang="en-GB" dirty="0"/>
              <a:t>The focus is on understanding the factors behind its stagnating sales.</a:t>
            </a:r>
          </a:p>
          <a:p>
            <a:pPr marL="342900" indent="-342900">
              <a:buFont typeface="Arial" panose="020B0604020202020204" pitchFamily="34" charset="0"/>
              <a:buChar char="•"/>
            </a:pPr>
            <a:r>
              <a:rPr lang="en-GB" dirty="0"/>
              <a:t>The analysis considers both internal and external influences on performance and growth.</a:t>
            </a:r>
          </a:p>
          <a:p>
            <a:pPr marL="342900" indent="-342900">
              <a:buFont typeface="Arial" panose="020B0604020202020204" pitchFamily="34" charset="0"/>
              <a:buChar char="•"/>
            </a:pPr>
            <a:r>
              <a:rPr lang="en-GB" dirty="0"/>
              <a:t>Three analytical tools guide this investigation: </a:t>
            </a:r>
            <a:r>
              <a:rPr lang="en-GB" b="1" dirty="0"/>
              <a:t>5W2H</a:t>
            </a:r>
            <a:r>
              <a:rPr lang="en-GB" dirty="0"/>
              <a:t>, </a:t>
            </a:r>
            <a:r>
              <a:rPr lang="en-GB" b="1" dirty="0"/>
              <a:t>PESTEL</a:t>
            </a:r>
            <a:r>
              <a:rPr lang="en-GB" dirty="0"/>
              <a:t>, and the </a:t>
            </a:r>
            <a:r>
              <a:rPr lang="en-GB" b="1" dirty="0"/>
              <a:t>Fishbone Diagram</a:t>
            </a:r>
            <a:r>
              <a:rPr lang="en-GB" dirty="0"/>
              <a:t>.</a:t>
            </a:r>
          </a:p>
          <a:p>
            <a:pPr marL="342900" indent="-342900">
              <a:buFont typeface="Arial" panose="020B0604020202020204" pitchFamily="34" charset="0"/>
              <a:buChar char="•"/>
            </a:pPr>
            <a:r>
              <a:rPr lang="en-GB" dirty="0"/>
              <a:t>These tools help identify the core problem, external pressures, and the root causes affecting sales.</a:t>
            </a:r>
          </a:p>
          <a:p>
            <a:endParaRPr lang="en-GB" b="1" dirty="0">
              <a:solidFill>
                <a:srgbClr val="FF0000"/>
              </a:solidFill>
              <a:latin typeface="Arial" panose="020B0604020202020204" pitchFamily="34" charset="0"/>
              <a:ea typeface="Roboto"/>
              <a:cs typeface="Arial" panose="020B0604020202020204" pitchFamily="34" charset="0"/>
            </a:endParaRPr>
          </a:p>
        </p:txBody>
      </p:sp>
    </p:spTree>
    <p:extLst>
      <p:ext uri="{BB962C8B-B14F-4D97-AF65-F5344CB8AC3E}">
        <p14:creationId xmlns:p14="http://schemas.microsoft.com/office/powerpoint/2010/main" val="28979575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7DAA2-C26F-4546-8B0F-C81CFB47F842}"/>
              </a:ext>
            </a:extLst>
          </p:cNvPr>
          <p:cNvSpPr>
            <a:spLocks noGrp="1"/>
          </p:cNvSpPr>
          <p:nvPr>
            <p:ph type="title"/>
          </p:nvPr>
        </p:nvSpPr>
        <p:spPr>
          <a:xfrm>
            <a:off x="2589212" y="320040"/>
            <a:ext cx="8915399" cy="756339"/>
          </a:xfrm>
        </p:spPr>
        <p:txBody>
          <a:bodyPr/>
          <a:lstStyle/>
          <a:p>
            <a:r>
              <a:rPr lang="en-GB" b="1" dirty="0"/>
              <a:t>Company background</a:t>
            </a:r>
          </a:p>
        </p:txBody>
      </p:sp>
      <p:sp>
        <p:nvSpPr>
          <p:cNvPr id="3" name="Text Placeholder 2">
            <a:extLst>
              <a:ext uri="{FF2B5EF4-FFF2-40B4-BE49-F238E27FC236}">
                <a16:creationId xmlns:a16="http://schemas.microsoft.com/office/drawing/2014/main" id="{F9C1CCB3-874D-5E4A-629C-E7AA4A8AB46C}"/>
              </a:ext>
            </a:extLst>
          </p:cNvPr>
          <p:cNvSpPr>
            <a:spLocks noGrp="1"/>
          </p:cNvSpPr>
          <p:nvPr>
            <p:ph type="body" idx="1"/>
          </p:nvPr>
        </p:nvSpPr>
        <p:spPr>
          <a:xfrm>
            <a:off x="2414016" y="1892808"/>
            <a:ext cx="9090595" cy="4078224"/>
          </a:xfrm>
        </p:spPr>
        <p:txBody>
          <a:bodyPr>
            <a:normAutofit fontScale="85000" lnSpcReduction="20000"/>
          </a:bodyPr>
          <a:lstStyle/>
          <a:p>
            <a:r>
              <a:rPr lang="en-GB" sz="2400" b="1" dirty="0"/>
              <a:t>Basil’s Bakery</a:t>
            </a:r>
            <a:endParaRPr lang="en-GB" sz="2400" dirty="0">
              <a:solidFill>
                <a:srgbClr val="000000"/>
              </a:solidFill>
            </a:endParaRPr>
          </a:p>
          <a:p>
            <a:pPr marL="342900" indent="-342900">
              <a:buFont typeface="Arial" charset="2"/>
              <a:buChar char="•"/>
            </a:pPr>
            <a:r>
              <a:rPr lang="en-GB" sz="2100" b="1" dirty="0">
                <a:latin typeface="Arial" panose="020B0604020202020204" pitchFamily="34" charset="0"/>
                <a:cs typeface="Arial" panose="020B0604020202020204" pitchFamily="34" charset="0"/>
              </a:rPr>
              <a:t>Founded in 2015</a:t>
            </a:r>
          </a:p>
          <a:p>
            <a:pPr marL="342900" indent="-342900">
              <a:buFont typeface="Arial" charset="2"/>
              <a:buChar char="•"/>
            </a:pPr>
            <a:r>
              <a:rPr lang="en-GB" sz="2100" b="1" dirty="0">
                <a:latin typeface="Arial" panose="020B0604020202020204" pitchFamily="34" charset="0"/>
                <a:cs typeface="Arial" panose="020B0604020202020204" pitchFamily="34" charset="0"/>
              </a:rPr>
              <a:t>Owner: Basil (Independent artisan baker)</a:t>
            </a:r>
          </a:p>
          <a:p>
            <a:pPr marL="342900" indent="-342900">
              <a:buFont typeface="Arial" charset="2"/>
              <a:buChar char="•"/>
            </a:pPr>
            <a:r>
              <a:rPr lang="en-GB" sz="2100" b="1" dirty="0">
                <a:latin typeface="Arial" panose="020B0604020202020204" pitchFamily="34" charset="0"/>
                <a:cs typeface="Arial" panose="020B0604020202020204" pitchFamily="34" charset="0"/>
              </a:rPr>
              <a:t>Sells: </a:t>
            </a:r>
            <a:r>
              <a:rPr lang="en-GB" sz="2100" dirty="0">
                <a:latin typeface="Arial" panose="020B0604020202020204" pitchFamily="34" charset="0"/>
                <a:cs typeface="Arial" panose="020B0604020202020204" pitchFamily="34" charset="0"/>
              </a:rPr>
              <a:t>A range of freshly baked artisan cakes, pastries, and breads using premium organic ingredients</a:t>
            </a:r>
            <a:endParaRPr lang="en-GB" sz="2100" b="1"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100" b="1" dirty="0">
                <a:latin typeface="Arial" panose="020B0604020202020204" pitchFamily="34" charset="0"/>
                <a:cs typeface="Arial" panose="020B0604020202020204" pitchFamily="34" charset="0"/>
              </a:rPr>
              <a:t>Location:</a:t>
            </a:r>
            <a:r>
              <a:rPr lang="en-GB" sz="2100" dirty="0">
                <a:latin typeface="Arial" panose="020B0604020202020204" pitchFamily="34" charset="0"/>
                <a:cs typeface="Arial" panose="020B0604020202020204" pitchFamily="34" charset="0"/>
              </a:rPr>
              <a:t> Situated in a retail park that has experienced declining footfall since 2020.</a:t>
            </a:r>
          </a:p>
          <a:p>
            <a:pPr marL="342900" indent="-342900">
              <a:buFont typeface="Arial" panose="020B0604020202020204" pitchFamily="34" charset="0"/>
              <a:buChar char="•"/>
            </a:pPr>
            <a:r>
              <a:rPr lang="en-GB" sz="2100" b="1" dirty="0">
                <a:latin typeface="Arial" panose="020B0604020202020204" pitchFamily="34" charset="0"/>
                <a:cs typeface="Arial" panose="020B0604020202020204" pitchFamily="34" charset="0"/>
              </a:rPr>
              <a:t>Customer Base:</a:t>
            </a:r>
            <a:r>
              <a:rPr lang="en-GB" sz="2100" dirty="0">
                <a:latin typeface="Arial" panose="020B0604020202020204" pitchFamily="34" charset="0"/>
                <a:cs typeface="Arial" panose="020B0604020202020204" pitchFamily="34" charset="0"/>
              </a:rPr>
              <a:t> Previously relied on office workers, retail staff, and local shoppers.</a:t>
            </a:r>
          </a:p>
          <a:p>
            <a:pPr marL="342900" indent="-342900">
              <a:buFont typeface="Arial" panose="020B0604020202020204" pitchFamily="34" charset="0"/>
              <a:buChar char="•"/>
            </a:pPr>
            <a:r>
              <a:rPr lang="en-GB" sz="2100" b="1" dirty="0">
                <a:latin typeface="Arial" panose="020B0604020202020204" pitchFamily="34" charset="0"/>
                <a:cs typeface="Arial" panose="020B0604020202020204" pitchFamily="34" charset="0"/>
              </a:rPr>
              <a:t>Business Model:</a:t>
            </a:r>
            <a:r>
              <a:rPr lang="en-GB" sz="2100" dirty="0">
                <a:latin typeface="Arial" panose="020B0604020202020204" pitchFamily="34" charset="0"/>
                <a:cs typeface="Arial" panose="020B0604020202020204" pitchFamily="34" charset="0"/>
              </a:rPr>
              <a:t> Primarily walk‑in sales with no delivery service and limited pre‑order options.</a:t>
            </a:r>
          </a:p>
          <a:p>
            <a:pPr marL="342900" indent="-342900">
              <a:buFont typeface="Arial" panose="020B0604020202020204" pitchFamily="34" charset="0"/>
              <a:buChar char="•"/>
            </a:pPr>
            <a:r>
              <a:rPr lang="en-GB" sz="2100" b="1" dirty="0">
                <a:latin typeface="Arial" panose="020B0604020202020204" pitchFamily="34" charset="0"/>
                <a:cs typeface="Arial" panose="020B0604020202020204" pitchFamily="34" charset="0"/>
              </a:rPr>
              <a:t>Reputation:</a:t>
            </a:r>
            <a:r>
              <a:rPr lang="en-GB" sz="2100" dirty="0">
                <a:latin typeface="Arial" panose="020B0604020202020204" pitchFamily="34" charset="0"/>
                <a:cs typeface="Arial" panose="020B0604020202020204" pitchFamily="34" charset="0"/>
              </a:rPr>
              <a:t> Known for high‑quality, handcrafted products but limited digital presence.</a:t>
            </a:r>
          </a:p>
          <a:p>
            <a:pPr marL="342900" indent="-342900">
              <a:buFont typeface="Arial" panose="020B0604020202020204" pitchFamily="34" charset="0"/>
              <a:buChar char="•"/>
            </a:pPr>
            <a:r>
              <a:rPr lang="en-GB" sz="2100" b="1" dirty="0">
                <a:latin typeface="Arial" panose="020B0604020202020204" pitchFamily="34" charset="0"/>
                <a:cs typeface="Arial" panose="020B0604020202020204" pitchFamily="34" charset="0"/>
              </a:rPr>
              <a:t>Current Issue:</a:t>
            </a:r>
            <a:r>
              <a:rPr lang="en-GB" sz="2100" dirty="0">
                <a:latin typeface="Arial" panose="020B0604020202020204" pitchFamily="34" charset="0"/>
                <a:cs typeface="Arial" panose="020B0604020202020204" pitchFamily="34" charset="0"/>
              </a:rPr>
              <a:t> Sales remain around 25% below pre‑2019 levels, showing long‑term stagnation.</a:t>
            </a:r>
          </a:p>
          <a:p>
            <a:pPr marL="342900" indent="-342900">
              <a:buFont typeface="Arial" charset="2"/>
              <a:buChar char="•"/>
            </a:pPr>
            <a:endParaRPr lang="en-GB" b="1" dirty="0">
              <a:solidFill>
                <a:srgbClr val="FF0000"/>
              </a:solidFill>
            </a:endParaRPr>
          </a:p>
        </p:txBody>
      </p:sp>
    </p:spTree>
    <p:extLst>
      <p:ext uri="{BB962C8B-B14F-4D97-AF65-F5344CB8AC3E}">
        <p14:creationId xmlns:p14="http://schemas.microsoft.com/office/powerpoint/2010/main" val="17484990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839E5-539A-6BA2-F020-0AEF28846AB2}"/>
              </a:ext>
            </a:extLst>
          </p:cNvPr>
          <p:cNvSpPr>
            <a:spLocks noGrp="1"/>
          </p:cNvSpPr>
          <p:nvPr>
            <p:ph type="title"/>
          </p:nvPr>
        </p:nvSpPr>
        <p:spPr>
          <a:xfrm>
            <a:off x="2589213" y="389273"/>
            <a:ext cx="8915399" cy="713232"/>
          </a:xfrm>
        </p:spPr>
        <p:txBody>
          <a:bodyPr/>
          <a:lstStyle/>
          <a:p>
            <a:r>
              <a:rPr lang="en-GB" b="1" dirty="0"/>
              <a:t>Problem: nature and scope</a:t>
            </a:r>
          </a:p>
        </p:txBody>
      </p:sp>
      <p:sp>
        <p:nvSpPr>
          <p:cNvPr id="3" name="Text Placeholder 2">
            <a:extLst>
              <a:ext uri="{FF2B5EF4-FFF2-40B4-BE49-F238E27FC236}">
                <a16:creationId xmlns:a16="http://schemas.microsoft.com/office/drawing/2014/main" id="{E73EC453-8E6E-AAA5-639A-7F2EB8FCDBC5}"/>
              </a:ext>
            </a:extLst>
          </p:cNvPr>
          <p:cNvSpPr>
            <a:spLocks noGrp="1"/>
          </p:cNvSpPr>
          <p:nvPr>
            <p:ph type="body" idx="1"/>
          </p:nvPr>
        </p:nvSpPr>
        <p:spPr>
          <a:xfrm>
            <a:off x="1694329" y="1488141"/>
            <a:ext cx="10065503" cy="4509247"/>
          </a:xfrm>
        </p:spPr>
        <p:txBody>
          <a:bodyPr>
            <a:normAutofit fontScale="25000" lnSpcReduction="20000"/>
          </a:bodyPr>
          <a:lstStyle/>
          <a:p>
            <a:r>
              <a:rPr lang="en-GB" sz="4800" b="1" dirty="0">
                <a:solidFill>
                  <a:srgbClr val="FF0000"/>
                </a:solidFill>
                <a:latin typeface="Arial" panose="020B0604020202020204" pitchFamily="34" charset="0"/>
                <a:cs typeface="Arial" panose="020B0604020202020204" pitchFamily="34" charset="0"/>
              </a:rPr>
              <a:t>5W2H</a:t>
            </a:r>
          </a:p>
          <a:p>
            <a:r>
              <a:rPr lang="en-GB" sz="4800" b="1" dirty="0">
                <a:solidFill>
                  <a:schemeClr val="tx1"/>
                </a:solidFill>
                <a:latin typeface="Arial" panose="020B0604020202020204" pitchFamily="34" charset="0"/>
                <a:cs typeface="Arial" panose="020B0604020202020204" pitchFamily="34" charset="0"/>
              </a:rPr>
              <a:t>What: </a:t>
            </a:r>
            <a:r>
              <a:rPr lang="en-GB" sz="4800" dirty="0">
                <a:solidFill>
                  <a:schemeClr val="tx1"/>
                </a:solidFill>
                <a:latin typeface="Arial" panose="020B0604020202020204" pitchFamily="34" charset="0"/>
                <a:cs typeface="Arial" panose="020B0604020202020204" pitchFamily="34" charset="0"/>
              </a:rPr>
              <a:t>The problem is a decline in customer footfall and sales.</a:t>
            </a:r>
          </a:p>
          <a:p>
            <a:r>
              <a:rPr lang="en-GB" sz="4800" b="1" dirty="0">
                <a:solidFill>
                  <a:schemeClr val="tx1"/>
                </a:solidFill>
                <a:latin typeface="Arial" panose="020B0604020202020204" pitchFamily="34" charset="0"/>
                <a:cs typeface="Arial" panose="020B0604020202020204" pitchFamily="34" charset="0"/>
              </a:rPr>
              <a:t>Who: </a:t>
            </a:r>
            <a:r>
              <a:rPr lang="en-GB" sz="4800" dirty="0">
                <a:solidFill>
                  <a:schemeClr val="tx1"/>
                </a:solidFill>
                <a:latin typeface="Arial" panose="020B0604020202020204" pitchFamily="34" charset="0"/>
                <a:cs typeface="Arial" panose="020B0604020202020204" pitchFamily="34" charset="0"/>
              </a:rPr>
              <a:t>the issue affects:</a:t>
            </a:r>
          </a:p>
          <a:p>
            <a:r>
              <a:rPr lang="en-GB" sz="4800" dirty="0">
                <a:solidFill>
                  <a:schemeClr val="tx1"/>
                </a:solidFill>
                <a:latin typeface="Arial" panose="020B0604020202020204" pitchFamily="34" charset="0"/>
                <a:cs typeface="Arial" panose="020B0604020202020204" pitchFamily="34" charset="0"/>
              </a:rPr>
              <a:t>-Basil, the owner and artisan baker, </a:t>
            </a:r>
          </a:p>
          <a:p>
            <a:r>
              <a:rPr lang="en-GB" sz="4800" dirty="0">
                <a:solidFill>
                  <a:schemeClr val="tx1"/>
                </a:solidFill>
                <a:latin typeface="Arial" panose="020B0604020202020204" pitchFamily="34" charset="0"/>
                <a:cs typeface="Arial" panose="020B0604020202020204" pitchFamily="34" charset="0"/>
              </a:rPr>
              <a:t>-bakery staff, whose hours may be reduced</a:t>
            </a:r>
          </a:p>
          <a:p>
            <a:r>
              <a:rPr lang="en-GB" sz="4800" dirty="0">
                <a:solidFill>
                  <a:schemeClr val="tx1"/>
                </a:solidFill>
                <a:latin typeface="Arial" panose="020B0604020202020204" pitchFamily="34" charset="0"/>
                <a:cs typeface="Arial" panose="020B0604020202020204" pitchFamily="34" charset="0"/>
              </a:rPr>
              <a:t>-customers, who may experience limited product availability due to reduced production</a:t>
            </a:r>
          </a:p>
          <a:p>
            <a:r>
              <a:rPr lang="en-GB" sz="4800" dirty="0">
                <a:solidFill>
                  <a:schemeClr val="tx1"/>
                </a:solidFill>
                <a:latin typeface="Arial" panose="020B0604020202020204" pitchFamily="34" charset="0"/>
                <a:cs typeface="Arial" panose="020B0604020202020204" pitchFamily="34" charset="0"/>
              </a:rPr>
              <a:t>-Suppliers, who receive smaller or less frequent orders</a:t>
            </a:r>
          </a:p>
          <a:p>
            <a:endParaRPr lang="en-GB" sz="4800" dirty="0">
              <a:solidFill>
                <a:schemeClr val="tx1"/>
              </a:solidFill>
              <a:latin typeface="Arial" panose="020B0604020202020204" pitchFamily="34" charset="0"/>
              <a:cs typeface="Arial" panose="020B0604020202020204" pitchFamily="34" charset="0"/>
            </a:endParaRPr>
          </a:p>
          <a:p>
            <a:r>
              <a:rPr lang="en-GB" sz="4800" b="1" dirty="0">
                <a:solidFill>
                  <a:schemeClr val="tx1"/>
                </a:solidFill>
                <a:latin typeface="Arial" panose="020B0604020202020204" pitchFamily="34" charset="0"/>
                <a:cs typeface="Arial" panose="020B0604020202020204" pitchFamily="34" charset="0"/>
              </a:rPr>
              <a:t>Where</a:t>
            </a:r>
            <a:r>
              <a:rPr lang="en-GB" sz="4800" dirty="0">
                <a:solidFill>
                  <a:schemeClr val="tx1"/>
                </a:solidFill>
                <a:latin typeface="Arial" panose="020B0604020202020204" pitchFamily="34" charset="0"/>
                <a:cs typeface="Arial" panose="020B0604020202020204" pitchFamily="34" charset="0"/>
              </a:rPr>
              <a:t>: The issue occurs at the bakery’s physical location in shopping retail park in Coventry. The retail park has: Lower weekday activity, high dependence on car-based customers.</a:t>
            </a:r>
          </a:p>
          <a:p>
            <a:endParaRPr lang="en-GB" sz="4800" dirty="0">
              <a:solidFill>
                <a:schemeClr val="tx1"/>
              </a:solidFill>
              <a:latin typeface="Arial" panose="020B0604020202020204" pitchFamily="34" charset="0"/>
              <a:cs typeface="Arial" panose="020B0604020202020204" pitchFamily="34" charset="0"/>
            </a:endParaRPr>
          </a:p>
          <a:p>
            <a:r>
              <a:rPr lang="en-GB" sz="4800" b="1" dirty="0">
                <a:solidFill>
                  <a:schemeClr val="tx1"/>
                </a:solidFill>
                <a:latin typeface="Arial" panose="020B0604020202020204" pitchFamily="34" charset="0"/>
                <a:cs typeface="Arial" panose="020B0604020202020204" pitchFamily="34" charset="0"/>
              </a:rPr>
              <a:t>How: </a:t>
            </a:r>
            <a:r>
              <a:rPr lang="en-GB" sz="4800" dirty="0">
                <a:solidFill>
                  <a:schemeClr val="tx1"/>
                </a:solidFill>
                <a:latin typeface="Arial" panose="020B0604020202020204" pitchFamily="34" charset="0"/>
                <a:cs typeface="Arial" panose="020B0604020202020204" pitchFamily="34" charset="0"/>
              </a:rPr>
              <a:t>Lower daily sales volumes, increased unsold stock at closing time, reduced production batches, Higher operational costs per unit and difficulty maintaining premium organic ingredient sourcing.</a:t>
            </a:r>
          </a:p>
          <a:p>
            <a:endParaRPr lang="en-GB" sz="4800" b="1" dirty="0">
              <a:solidFill>
                <a:schemeClr val="tx1"/>
              </a:solidFill>
              <a:latin typeface="Arial" panose="020B0604020202020204" pitchFamily="34" charset="0"/>
              <a:cs typeface="Arial" panose="020B0604020202020204" pitchFamily="34" charset="0"/>
            </a:endParaRPr>
          </a:p>
          <a:p>
            <a:r>
              <a:rPr lang="en-GB" sz="4800" b="1" dirty="0">
                <a:solidFill>
                  <a:schemeClr val="tx1"/>
                </a:solidFill>
                <a:latin typeface="Arial" panose="020B0604020202020204" pitchFamily="34" charset="0"/>
                <a:cs typeface="Arial" panose="020B0604020202020204" pitchFamily="34" charset="0"/>
              </a:rPr>
              <a:t>How much: </a:t>
            </a:r>
            <a:r>
              <a:rPr lang="en-GB" sz="4800" dirty="0">
                <a:solidFill>
                  <a:schemeClr val="tx1"/>
                </a:solidFill>
                <a:latin typeface="Arial" panose="020B0604020202020204" pitchFamily="34" charset="0"/>
                <a:cs typeface="Arial" panose="020B0604020202020204" pitchFamily="34" charset="0"/>
              </a:rPr>
              <a:t>Estimated 15-30% drop in weekday sales, increased cost pressure due to organic ingredients, reduced profitability during off-peak hours and potential risk of downsizing staff or opening  hours</a:t>
            </a:r>
          </a:p>
          <a:p>
            <a:pPr marL="457200" indent="-457200">
              <a:buFontTx/>
              <a:buChar char="-"/>
            </a:pPr>
            <a:endParaRPr lang="en-GB" sz="2800" dirty="0">
              <a:solidFill>
                <a:schemeClr val="tx1"/>
              </a:solidFill>
            </a:endParaRPr>
          </a:p>
          <a:p>
            <a:endParaRPr lang="en-GB" sz="2800" dirty="0">
              <a:solidFill>
                <a:schemeClr val="tx1"/>
              </a:solidFill>
            </a:endParaRPr>
          </a:p>
        </p:txBody>
      </p:sp>
    </p:spTree>
    <p:extLst>
      <p:ext uri="{BB962C8B-B14F-4D97-AF65-F5344CB8AC3E}">
        <p14:creationId xmlns:p14="http://schemas.microsoft.com/office/powerpoint/2010/main" val="14240872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300BE-D96C-22F6-553D-690EEFFC5D51}"/>
              </a:ext>
            </a:extLst>
          </p:cNvPr>
          <p:cNvSpPr>
            <a:spLocks noGrp="1"/>
          </p:cNvSpPr>
          <p:nvPr>
            <p:ph type="title"/>
          </p:nvPr>
        </p:nvSpPr>
        <p:spPr>
          <a:xfrm>
            <a:off x="1589314" y="870857"/>
            <a:ext cx="9988449" cy="479400"/>
          </a:xfrm>
        </p:spPr>
        <p:txBody>
          <a:bodyPr>
            <a:normAutofit fontScale="90000"/>
          </a:bodyPr>
          <a:lstStyle/>
          <a:p>
            <a:r>
              <a:rPr lang="en-GB" b="1" dirty="0"/>
              <a:t>PESTLE ANALYSIS: Basil’s Bakery</a:t>
            </a:r>
            <a:br>
              <a:rPr lang="en-GB" dirty="0">
                <a:solidFill>
                  <a:srgbClr val="000000"/>
                </a:solidFill>
              </a:rPr>
            </a:br>
            <a:endParaRPr lang="en-GB" b="1" dirty="0"/>
          </a:p>
        </p:txBody>
      </p:sp>
      <p:sp>
        <p:nvSpPr>
          <p:cNvPr id="3" name="Text Placeholder 2">
            <a:extLst>
              <a:ext uri="{FF2B5EF4-FFF2-40B4-BE49-F238E27FC236}">
                <a16:creationId xmlns:a16="http://schemas.microsoft.com/office/drawing/2014/main" id="{87B96C4E-C633-AD44-2B5D-616D8D99EE4D}"/>
              </a:ext>
            </a:extLst>
          </p:cNvPr>
          <p:cNvSpPr>
            <a:spLocks noGrp="1"/>
          </p:cNvSpPr>
          <p:nvPr>
            <p:ph type="body" idx="1"/>
          </p:nvPr>
        </p:nvSpPr>
        <p:spPr>
          <a:xfrm>
            <a:off x="2095282" y="1219200"/>
            <a:ext cx="9409329" cy="4623816"/>
          </a:xfrm>
        </p:spPr>
        <p:txBody>
          <a:bodyPr>
            <a:normAutofit fontScale="92500" lnSpcReduction="10000"/>
          </a:bodyPr>
          <a:lstStyle/>
          <a:p>
            <a:r>
              <a:rPr lang="en-GB" sz="1900" b="1" dirty="0">
                <a:latin typeface="Arial" panose="020B0604020202020204" pitchFamily="34" charset="0"/>
                <a:cs typeface="Arial" panose="020B0604020202020204" pitchFamily="34" charset="0"/>
              </a:rPr>
              <a:t>Political factors:</a:t>
            </a:r>
            <a:r>
              <a:rPr lang="en-GB" sz="1900" dirty="0">
                <a:latin typeface="Arial" panose="020B0604020202020204" pitchFamily="34" charset="0"/>
                <a:cs typeface="Arial" panose="020B0604020202020204" pitchFamily="34" charset="0"/>
              </a:rPr>
              <a:t> </a:t>
            </a:r>
          </a:p>
          <a:p>
            <a:r>
              <a:rPr lang="en-GB" sz="1900" dirty="0">
                <a:latin typeface="Arial" panose="020B0604020202020204" pitchFamily="34" charset="0"/>
                <a:cs typeface="Arial" panose="020B0604020202020204" pitchFamily="34" charset="0"/>
              </a:rPr>
              <a:t>Basil’s Bakery is affected by local and national government policies such as business rates, taxation, and support schemes for small businesses. Changes in government support or regulation can directly influence operating costs and profitability (Department for Business and Trade, 2024).</a:t>
            </a:r>
          </a:p>
          <a:p>
            <a:r>
              <a:rPr lang="en-GB" sz="1900" b="1" dirty="0">
                <a:latin typeface="Arial" panose="020B0604020202020204" pitchFamily="34" charset="0"/>
                <a:cs typeface="Arial" panose="020B0604020202020204" pitchFamily="34" charset="0"/>
              </a:rPr>
              <a:t>Economic factors:</a:t>
            </a:r>
            <a:r>
              <a:rPr lang="en-GB" sz="1900" dirty="0">
                <a:latin typeface="Arial" panose="020B0604020202020204" pitchFamily="34" charset="0"/>
                <a:cs typeface="Arial" panose="020B0604020202020204" pitchFamily="34" charset="0"/>
              </a:rPr>
              <a:t> </a:t>
            </a:r>
          </a:p>
          <a:p>
            <a:r>
              <a:rPr lang="en-GB" sz="1900" dirty="0">
                <a:latin typeface="Arial" panose="020B0604020202020204" pitchFamily="34" charset="0"/>
                <a:cs typeface="Arial" panose="020B0604020202020204" pitchFamily="34" charset="0"/>
              </a:rPr>
              <a:t>The UK has experienced rising inflation, increased energy costs, and higher rental prices, all of which have significantly increased Basil’s overheads. In addition, reduced consumer disposable income has contributed to lower spending on non-essential goods such as artisan bakery products (Office for National Statistics, 2024).</a:t>
            </a:r>
          </a:p>
          <a:p>
            <a:r>
              <a:rPr lang="en-GB" sz="1900" b="1" dirty="0">
                <a:latin typeface="Arial" panose="020B0604020202020204" pitchFamily="34" charset="0"/>
                <a:cs typeface="Arial" panose="020B0604020202020204" pitchFamily="34" charset="0"/>
              </a:rPr>
              <a:t>Social factors:</a:t>
            </a:r>
            <a:r>
              <a:rPr lang="en-GB" sz="1900" dirty="0">
                <a:latin typeface="Arial" panose="020B0604020202020204" pitchFamily="34" charset="0"/>
                <a:cs typeface="Arial" panose="020B0604020202020204" pitchFamily="34" charset="0"/>
              </a:rPr>
              <a:t> </a:t>
            </a:r>
          </a:p>
          <a:p>
            <a:r>
              <a:rPr lang="en-GB" sz="1900" dirty="0">
                <a:latin typeface="Arial" panose="020B0604020202020204" pitchFamily="34" charset="0"/>
                <a:cs typeface="Arial" panose="020B0604020202020204" pitchFamily="34" charset="0"/>
              </a:rPr>
              <a:t>Consumer behaviour has changed considerably since the COVID-19 pandemic, with increased hybrid and remote working reducing daily commuter traffic in the retail park. There is also a growing demand for convenience, including online ordering and delivery services, which Basil’s Bakery does not currently offer.</a:t>
            </a:r>
          </a:p>
          <a:p>
            <a:endParaRPr lang="en-GB" sz="22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827166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727AA-2A4B-7459-64F6-8CB68974F0E3}"/>
              </a:ext>
            </a:extLst>
          </p:cNvPr>
          <p:cNvSpPr>
            <a:spLocks noGrp="1"/>
          </p:cNvSpPr>
          <p:nvPr>
            <p:ph type="title"/>
          </p:nvPr>
        </p:nvSpPr>
        <p:spPr>
          <a:xfrm>
            <a:off x="1583219" y="624110"/>
            <a:ext cx="9921394" cy="1280890"/>
          </a:xfrm>
        </p:spPr>
        <p:txBody>
          <a:bodyPr/>
          <a:lstStyle/>
          <a:p>
            <a:r>
              <a:rPr lang="en-GB" b="1" dirty="0"/>
              <a:t>PESTLE ANALYSIS: Basil’s Bakery</a:t>
            </a:r>
            <a:br>
              <a:rPr lang="en-GB" dirty="0">
                <a:solidFill>
                  <a:srgbClr val="000000"/>
                </a:solidFill>
              </a:rPr>
            </a:br>
            <a:endParaRPr lang="en-GB" dirty="0"/>
          </a:p>
        </p:txBody>
      </p:sp>
      <p:sp>
        <p:nvSpPr>
          <p:cNvPr id="3" name="Content Placeholder 2">
            <a:extLst>
              <a:ext uri="{FF2B5EF4-FFF2-40B4-BE49-F238E27FC236}">
                <a16:creationId xmlns:a16="http://schemas.microsoft.com/office/drawing/2014/main" id="{C71705AF-A114-46D3-808C-4A69D3AE5A69}"/>
              </a:ext>
            </a:extLst>
          </p:cNvPr>
          <p:cNvSpPr>
            <a:spLocks noGrp="1"/>
          </p:cNvSpPr>
          <p:nvPr>
            <p:ph idx="1"/>
          </p:nvPr>
        </p:nvSpPr>
        <p:spPr>
          <a:xfrm>
            <a:off x="1786998" y="1705138"/>
            <a:ext cx="9634011" cy="3777622"/>
          </a:xfrm>
        </p:spPr>
        <p:txBody>
          <a:bodyPr>
            <a:normAutofit fontScale="92500" lnSpcReduction="10000"/>
          </a:bodyPr>
          <a:lstStyle/>
          <a:p>
            <a:r>
              <a:rPr lang="en-GB" b="1" dirty="0"/>
              <a:t>Technological factors:</a:t>
            </a:r>
            <a:r>
              <a:rPr lang="en-GB" dirty="0"/>
              <a:t> </a:t>
            </a:r>
          </a:p>
          <a:p>
            <a:r>
              <a:rPr lang="en-GB" dirty="0">
                <a:latin typeface="Arial" panose="020B0604020202020204" pitchFamily="34" charset="0"/>
                <a:cs typeface="Arial" panose="020B0604020202020204" pitchFamily="34" charset="0"/>
              </a:rPr>
              <a:t>Advances in digital platforms, such as online ordering systems, mobile apps, and food delivery services, present both opportunities and challenges. Basil’s lack of technological adoption limits his ability to reach customers who prefer digital purchasing options.</a:t>
            </a:r>
          </a:p>
          <a:p>
            <a:r>
              <a:rPr lang="en-GB" b="1" dirty="0"/>
              <a:t>Legal factors:</a:t>
            </a:r>
            <a:r>
              <a:rPr lang="en-GB" dirty="0"/>
              <a:t> </a:t>
            </a:r>
          </a:p>
          <a:p>
            <a:r>
              <a:rPr lang="en-GB" dirty="0">
                <a:latin typeface="Arial" panose="020B0604020202020204" pitchFamily="34" charset="0"/>
                <a:cs typeface="Arial" panose="020B0604020202020204" pitchFamily="34" charset="0"/>
              </a:rPr>
              <a:t>Basil’s Bakery must comply with food safety regulations, employment law, health and safety standards, and consumer protection legislation. These requirements may increase operational complexity and associated compliance costs.</a:t>
            </a:r>
          </a:p>
          <a:p>
            <a:r>
              <a:rPr lang="en-GB" b="1" dirty="0"/>
              <a:t>Environmental factors:</a:t>
            </a:r>
            <a:r>
              <a:rPr lang="en-GB" dirty="0"/>
              <a:t> </a:t>
            </a:r>
          </a:p>
          <a:p>
            <a:r>
              <a:rPr lang="en-GB" dirty="0"/>
              <a:t>The bakery’s reliance on organic ingredients exposes it to supply chain vulnerability due to climate-related crop failures and seasonal variation. Additionally, there is increasing consumer expectation for environmentally sustainable sourcing and waste reduction practices.</a:t>
            </a:r>
          </a:p>
          <a:p>
            <a:pPr marL="0" indent="0">
              <a:buNone/>
            </a:pPr>
            <a:endParaRPr lang="en-GB" b="1" dirty="0"/>
          </a:p>
        </p:txBody>
      </p:sp>
    </p:spTree>
    <p:extLst>
      <p:ext uri="{BB962C8B-B14F-4D97-AF65-F5344CB8AC3E}">
        <p14:creationId xmlns:p14="http://schemas.microsoft.com/office/powerpoint/2010/main" val="19179741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915AA-9AD6-9DEC-20C0-9E11999F2E2F}"/>
              </a:ext>
            </a:extLst>
          </p:cNvPr>
          <p:cNvSpPr>
            <a:spLocks noGrp="1"/>
          </p:cNvSpPr>
          <p:nvPr>
            <p:ph type="title"/>
          </p:nvPr>
        </p:nvSpPr>
        <p:spPr>
          <a:xfrm>
            <a:off x="1416904" y="993058"/>
            <a:ext cx="10087707" cy="462116"/>
          </a:xfrm>
        </p:spPr>
        <p:txBody>
          <a:bodyPr>
            <a:normAutofit fontScale="90000"/>
          </a:bodyPr>
          <a:lstStyle/>
          <a:p>
            <a:r>
              <a:rPr lang="en-GB" sz="3200" b="1" dirty="0"/>
              <a:t>Cause and effect analysis (Fishbone diagram)</a:t>
            </a:r>
            <a:endParaRPr lang="en-US" sz="3200" dirty="0">
              <a:solidFill>
                <a:srgbClr val="000000"/>
              </a:solidFill>
            </a:endParaRPr>
          </a:p>
          <a:p>
            <a:endParaRPr lang="en-US" dirty="0"/>
          </a:p>
        </p:txBody>
      </p:sp>
      <p:cxnSp>
        <p:nvCxnSpPr>
          <p:cNvPr id="41" name="Straight Arrow Connector 40">
            <a:extLst>
              <a:ext uri="{FF2B5EF4-FFF2-40B4-BE49-F238E27FC236}">
                <a16:creationId xmlns:a16="http://schemas.microsoft.com/office/drawing/2014/main" id="{1CE9C107-CE70-2F2D-1815-E09A048F75AF}"/>
              </a:ext>
            </a:extLst>
          </p:cNvPr>
          <p:cNvCxnSpPr>
            <a:cxnSpLocks/>
          </p:cNvCxnSpPr>
          <p:nvPr/>
        </p:nvCxnSpPr>
        <p:spPr>
          <a:xfrm>
            <a:off x="2387119" y="3515639"/>
            <a:ext cx="7672995" cy="2043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3" name="Rectangle 42">
            <a:extLst>
              <a:ext uri="{FF2B5EF4-FFF2-40B4-BE49-F238E27FC236}">
                <a16:creationId xmlns:a16="http://schemas.microsoft.com/office/drawing/2014/main" id="{04629A8A-039E-2892-973F-426075309270}"/>
              </a:ext>
            </a:extLst>
          </p:cNvPr>
          <p:cNvSpPr/>
          <p:nvPr/>
        </p:nvSpPr>
        <p:spPr>
          <a:xfrm>
            <a:off x="10060115" y="3002926"/>
            <a:ext cx="2046542" cy="967946"/>
          </a:xfrm>
          <a:prstGeom prst="rect">
            <a:avLst/>
          </a:prstGeom>
        </p:spPr>
        <p:style>
          <a:lnRef idx="3">
            <a:schemeClr val="lt1"/>
          </a:lnRef>
          <a:fillRef idx="1">
            <a:schemeClr val="accent2"/>
          </a:fillRef>
          <a:effectRef idx="1">
            <a:schemeClr val="accent2"/>
          </a:effectRef>
          <a:fontRef idx="minor">
            <a:schemeClr val="lt1"/>
          </a:fontRef>
        </p:style>
        <p:txBody>
          <a:bodyPr rtlCol="0" anchor="ctr"/>
          <a:lstStyle/>
          <a:p>
            <a:pPr algn="ctr"/>
            <a:r>
              <a:rPr lang="en-GB" dirty="0"/>
              <a:t>Basil’s bakery decline in sales</a:t>
            </a:r>
          </a:p>
        </p:txBody>
      </p:sp>
      <p:cxnSp>
        <p:nvCxnSpPr>
          <p:cNvPr id="45" name="Straight Arrow Connector 44">
            <a:extLst>
              <a:ext uri="{FF2B5EF4-FFF2-40B4-BE49-F238E27FC236}">
                <a16:creationId xmlns:a16="http://schemas.microsoft.com/office/drawing/2014/main" id="{770189A8-D941-25C2-1E32-C0E46757FDBD}"/>
              </a:ext>
            </a:extLst>
          </p:cNvPr>
          <p:cNvCxnSpPr>
            <a:cxnSpLocks/>
          </p:cNvCxnSpPr>
          <p:nvPr/>
        </p:nvCxnSpPr>
        <p:spPr>
          <a:xfrm>
            <a:off x="1476160" y="1293217"/>
            <a:ext cx="1847640" cy="216164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61" name="Straight Arrow Connector 60">
            <a:extLst>
              <a:ext uri="{FF2B5EF4-FFF2-40B4-BE49-F238E27FC236}">
                <a16:creationId xmlns:a16="http://schemas.microsoft.com/office/drawing/2014/main" id="{0D4D1272-D8E7-CC61-605F-17A657E67FBC}"/>
              </a:ext>
            </a:extLst>
          </p:cNvPr>
          <p:cNvCxnSpPr>
            <a:cxnSpLocks/>
          </p:cNvCxnSpPr>
          <p:nvPr/>
        </p:nvCxnSpPr>
        <p:spPr>
          <a:xfrm>
            <a:off x="6568538" y="1633465"/>
            <a:ext cx="929490" cy="186408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67" name="Oval 66">
            <a:extLst>
              <a:ext uri="{FF2B5EF4-FFF2-40B4-BE49-F238E27FC236}">
                <a16:creationId xmlns:a16="http://schemas.microsoft.com/office/drawing/2014/main" id="{91F88F81-6060-D637-B4D5-0383F7547F76}"/>
              </a:ext>
            </a:extLst>
          </p:cNvPr>
          <p:cNvSpPr/>
          <p:nvPr/>
        </p:nvSpPr>
        <p:spPr>
          <a:xfrm>
            <a:off x="996697" y="6273113"/>
            <a:ext cx="1840975" cy="487535"/>
          </a:xfrm>
          <a:prstGeom prst="ellipse">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Machine</a:t>
            </a:r>
          </a:p>
        </p:txBody>
      </p:sp>
      <p:cxnSp>
        <p:nvCxnSpPr>
          <p:cNvPr id="69" name="Straight Arrow Connector 68">
            <a:extLst>
              <a:ext uri="{FF2B5EF4-FFF2-40B4-BE49-F238E27FC236}">
                <a16:creationId xmlns:a16="http://schemas.microsoft.com/office/drawing/2014/main" id="{E453ED6F-BAA1-1DFE-8FFF-454F55852418}"/>
              </a:ext>
            </a:extLst>
          </p:cNvPr>
          <p:cNvCxnSpPr>
            <a:cxnSpLocks/>
          </p:cNvCxnSpPr>
          <p:nvPr/>
        </p:nvCxnSpPr>
        <p:spPr>
          <a:xfrm flipV="1">
            <a:off x="1991692" y="3487509"/>
            <a:ext cx="1332108" cy="270974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91" name="Oval 90">
            <a:extLst>
              <a:ext uri="{FF2B5EF4-FFF2-40B4-BE49-F238E27FC236}">
                <a16:creationId xmlns:a16="http://schemas.microsoft.com/office/drawing/2014/main" id="{9D7EF180-CE3A-6D2E-D100-72C7C1CB36E0}"/>
              </a:ext>
            </a:extLst>
          </p:cNvPr>
          <p:cNvSpPr/>
          <p:nvPr/>
        </p:nvSpPr>
        <p:spPr>
          <a:xfrm>
            <a:off x="4019041" y="6219961"/>
            <a:ext cx="2422666" cy="487535"/>
          </a:xfrm>
          <a:prstGeom prst="ellipse">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Materials</a:t>
            </a:r>
          </a:p>
        </p:txBody>
      </p:sp>
      <p:cxnSp>
        <p:nvCxnSpPr>
          <p:cNvPr id="93" name="Straight Arrow Connector 92">
            <a:extLst>
              <a:ext uri="{FF2B5EF4-FFF2-40B4-BE49-F238E27FC236}">
                <a16:creationId xmlns:a16="http://schemas.microsoft.com/office/drawing/2014/main" id="{C912B9D4-1ED5-E9C9-D667-35F77D13572D}"/>
              </a:ext>
            </a:extLst>
          </p:cNvPr>
          <p:cNvCxnSpPr>
            <a:cxnSpLocks/>
          </p:cNvCxnSpPr>
          <p:nvPr/>
        </p:nvCxnSpPr>
        <p:spPr>
          <a:xfrm flipV="1">
            <a:off x="5990868" y="3503957"/>
            <a:ext cx="1507160" cy="275754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07" name="Oval 106">
            <a:extLst>
              <a:ext uri="{FF2B5EF4-FFF2-40B4-BE49-F238E27FC236}">
                <a16:creationId xmlns:a16="http://schemas.microsoft.com/office/drawing/2014/main" id="{DA46AC55-DFE8-F81E-D1E8-F5720A9919D1}"/>
              </a:ext>
            </a:extLst>
          </p:cNvPr>
          <p:cNvSpPr/>
          <p:nvPr/>
        </p:nvSpPr>
        <p:spPr>
          <a:xfrm>
            <a:off x="6038850" y="1026465"/>
            <a:ext cx="2483357" cy="642185"/>
          </a:xfrm>
          <a:prstGeom prst="ellipse">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Management</a:t>
            </a:r>
          </a:p>
        </p:txBody>
      </p:sp>
      <p:sp>
        <p:nvSpPr>
          <p:cNvPr id="109" name="Oval 108">
            <a:extLst>
              <a:ext uri="{FF2B5EF4-FFF2-40B4-BE49-F238E27FC236}">
                <a16:creationId xmlns:a16="http://schemas.microsoft.com/office/drawing/2014/main" id="{BB333A92-0E3A-14C0-78F1-0D41B5DA5DEB}"/>
              </a:ext>
            </a:extLst>
          </p:cNvPr>
          <p:cNvSpPr/>
          <p:nvPr/>
        </p:nvSpPr>
        <p:spPr>
          <a:xfrm>
            <a:off x="891500" y="895043"/>
            <a:ext cx="1362456" cy="563169"/>
          </a:xfrm>
          <a:prstGeom prst="ellipse">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Man</a:t>
            </a:r>
          </a:p>
        </p:txBody>
      </p:sp>
      <p:cxnSp>
        <p:nvCxnSpPr>
          <p:cNvPr id="133" name="Straight Connector 132">
            <a:extLst>
              <a:ext uri="{FF2B5EF4-FFF2-40B4-BE49-F238E27FC236}">
                <a16:creationId xmlns:a16="http://schemas.microsoft.com/office/drawing/2014/main" id="{86910D18-3646-B541-BAF9-707DC56C8FBB}"/>
              </a:ext>
            </a:extLst>
          </p:cNvPr>
          <p:cNvCxnSpPr>
            <a:cxnSpLocks/>
          </p:cNvCxnSpPr>
          <p:nvPr/>
        </p:nvCxnSpPr>
        <p:spPr>
          <a:xfrm>
            <a:off x="7520755" y="2711718"/>
            <a:ext cx="3816686" cy="10912"/>
          </a:xfrm>
          <a:prstGeom prst="line">
            <a:avLst/>
          </a:prstGeom>
        </p:spPr>
        <p:style>
          <a:lnRef idx="1">
            <a:schemeClr val="accent1"/>
          </a:lnRef>
          <a:fillRef idx="0">
            <a:schemeClr val="accent1"/>
          </a:fillRef>
          <a:effectRef idx="0">
            <a:schemeClr val="accent1"/>
          </a:effectRef>
          <a:fontRef idx="minor">
            <a:schemeClr val="tx1"/>
          </a:fontRef>
        </p:style>
      </p:cxnSp>
      <p:sp>
        <p:nvSpPr>
          <p:cNvPr id="134" name="Rectangle 133">
            <a:extLst>
              <a:ext uri="{FF2B5EF4-FFF2-40B4-BE49-F238E27FC236}">
                <a16:creationId xmlns:a16="http://schemas.microsoft.com/office/drawing/2014/main" id="{048EBA9E-8176-EE16-BF8A-31167C1466FC}"/>
              </a:ext>
            </a:extLst>
          </p:cNvPr>
          <p:cNvSpPr/>
          <p:nvPr/>
        </p:nvSpPr>
        <p:spPr>
          <a:xfrm>
            <a:off x="7244391" y="2185922"/>
            <a:ext cx="4080387" cy="516189"/>
          </a:xfrm>
          <a:prstGeom prst="rect">
            <a:avLst/>
          </a:prstGeom>
          <a:noFill/>
          <a:ln>
            <a:noFill/>
          </a:ln>
        </p:spPr>
        <p:style>
          <a:lnRef idx="0">
            <a:scrgbClr r="0" g="0" b="0"/>
          </a:lnRef>
          <a:fillRef idx="0">
            <a:scrgbClr r="0" g="0" b="0"/>
          </a:fillRef>
          <a:effectRef idx="0">
            <a:scrgbClr r="0" g="0" b="0"/>
          </a:effectRef>
          <a:fontRef idx="minor">
            <a:schemeClr val="dk1"/>
          </a:fontRef>
        </p:style>
        <p:txBody>
          <a:bodyPr rtlCol="0" anchor="ctr">
            <a:scene3d>
              <a:camera prst="orthographicFront"/>
              <a:lightRig rig="harsh" dir="t"/>
            </a:scene3d>
            <a:sp3d extrusionH="57150" prstMaterial="matte">
              <a:bevelT w="63500" h="12700" prst="angle"/>
              <a:contourClr>
                <a:schemeClr val="bg1">
                  <a:lumMod val="65000"/>
                </a:schemeClr>
              </a:contourClr>
            </a:sp3d>
          </a:bodyPr>
          <a:lstStyle/>
          <a:p>
            <a:pPr algn="ctr"/>
            <a:r>
              <a:rPr lang="en-GB" b="1" dirty="0">
                <a:ln/>
                <a:solidFill>
                  <a:schemeClr val="accent3"/>
                </a:solidFill>
              </a:rPr>
              <a:t>Staff not fully trained for customer service or efficient production</a:t>
            </a:r>
          </a:p>
        </p:txBody>
      </p:sp>
      <p:pic>
        <p:nvPicPr>
          <p:cNvPr id="150" name="Picture 149">
            <a:extLst>
              <a:ext uri="{FF2B5EF4-FFF2-40B4-BE49-F238E27FC236}">
                <a16:creationId xmlns:a16="http://schemas.microsoft.com/office/drawing/2014/main" id="{5D02C75B-FD06-B1D4-3334-D76CE876FB5D}"/>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6038850" y="3374308"/>
            <a:ext cx="114300" cy="114300"/>
          </a:xfrm>
          <a:prstGeom prst="rect">
            <a:avLst/>
          </a:prstGeom>
        </p:spPr>
      </p:pic>
      <p:cxnSp>
        <p:nvCxnSpPr>
          <p:cNvPr id="14" name="Straight Connector 13">
            <a:extLst>
              <a:ext uri="{FF2B5EF4-FFF2-40B4-BE49-F238E27FC236}">
                <a16:creationId xmlns:a16="http://schemas.microsoft.com/office/drawing/2014/main" id="{10AE0219-EB66-4C97-3751-A1F12BE664E6}"/>
              </a:ext>
            </a:extLst>
          </p:cNvPr>
          <p:cNvCxnSpPr>
            <a:cxnSpLocks/>
          </p:cNvCxnSpPr>
          <p:nvPr/>
        </p:nvCxnSpPr>
        <p:spPr>
          <a:xfrm>
            <a:off x="2773664" y="4578052"/>
            <a:ext cx="2707897" cy="0"/>
          </a:xfrm>
          <a:prstGeom prst="line">
            <a:avLst/>
          </a:prstGeom>
        </p:spPr>
        <p:style>
          <a:lnRef idx="1">
            <a:schemeClr val="accent1"/>
          </a:lnRef>
          <a:fillRef idx="0">
            <a:schemeClr val="accent1"/>
          </a:fillRef>
          <a:effectRef idx="0">
            <a:schemeClr val="accent1"/>
          </a:effectRef>
          <a:fontRef idx="minor">
            <a:schemeClr val="tx1"/>
          </a:fontRef>
        </p:style>
      </p:cxnSp>
      <p:sp>
        <p:nvSpPr>
          <p:cNvPr id="30" name="TextBox 29">
            <a:extLst>
              <a:ext uri="{FF2B5EF4-FFF2-40B4-BE49-F238E27FC236}">
                <a16:creationId xmlns:a16="http://schemas.microsoft.com/office/drawing/2014/main" id="{871CE4C0-139D-9838-1553-439C73335F09}"/>
              </a:ext>
            </a:extLst>
          </p:cNvPr>
          <p:cNvSpPr txBox="1"/>
          <p:nvPr/>
        </p:nvSpPr>
        <p:spPr>
          <a:xfrm>
            <a:off x="3368789" y="4199576"/>
            <a:ext cx="1810724" cy="369332"/>
          </a:xfrm>
          <a:prstGeom prst="rect">
            <a:avLst/>
          </a:prstGeom>
          <a:noFill/>
        </p:spPr>
        <p:txBody>
          <a:bodyPr wrap="square" rtlCol="0">
            <a:spAutoFit/>
          </a:bodyPr>
          <a:lstStyle/>
          <a:p>
            <a:r>
              <a:rPr lang="en-GB" dirty="0"/>
              <a:t>Weak online</a:t>
            </a:r>
          </a:p>
        </p:txBody>
      </p:sp>
      <p:cxnSp>
        <p:nvCxnSpPr>
          <p:cNvPr id="37" name="Straight Connector 36">
            <a:extLst>
              <a:ext uri="{FF2B5EF4-FFF2-40B4-BE49-F238E27FC236}">
                <a16:creationId xmlns:a16="http://schemas.microsoft.com/office/drawing/2014/main" id="{8E87440B-0973-96A8-44D1-75B3A54FCD9B}"/>
              </a:ext>
            </a:extLst>
          </p:cNvPr>
          <p:cNvCxnSpPr>
            <a:cxnSpLocks/>
          </p:cNvCxnSpPr>
          <p:nvPr/>
        </p:nvCxnSpPr>
        <p:spPr>
          <a:xfrm>
            <a:off x="2253956" y="5628775"/>
            <a:ext cx="3577096" cy="0"/>
          </a:xfrm>
          <a:prstGeom prst="line">
            <a:avLst/>
          </a:prstGeom>
        </p:spPr>
        <p:style>
          <a:lnRef idx="1">
            <a:schemeClr val="accent1"/>
          </a:lnRef>
          <a:fillRef idx="0">
            <a:schemeClr val="accent1"/>
          </a:fillRef>
          <a:effectRef idx="0">
            <a:schemeClr val="accent1"/>
          </a:effectRef>
          <a:fontRef idx="minor">
            <a:schemeClr val="tx1"/>
          </a:fontRef>
        </p:style>
      </p:cxnSp>
      <p:sp>
        <p:nvSpPr>
          <p:cNvPr id="38" name="TextBox 37">
            <a:extLst>
              <a:ext uri="{FF2B5EF4-FFF2-40B4-BE49-F238E27FC236}">
                <a16:creationId xmlns:a16="http://schemas.microsoft.com/office/drawing/2014/main" id="{C0A356A9-3495-9516-2098-BFA830733668}"/>
              </a:ext>
            </a:extLst>
          </p:cNvPr>
          <p:cNvSpPr txBox="1"/>
          <p:nvPr/>
        </p:nvSpPr>
        <p:spPr>
          <a:xfrm rot="10800000" flipV="1">
            <a:off x="3246120" y="4982443"/>
            <a:ext cx="2584932" cy="646331"/>
          </a:xfrm>
          <a:prstGeom prst="rect">
            <a:avLst/>
          </a:prstGeom>
          <a:noFill/>
        </p:spPr>
        <p:txBody>
          <a:bodyPr wrap="square" rtlCol="0">
            <a:spAutoFit/>
          </a:bodyPr>
          <a:lstStyle/>
          <a:p>
            <a:r>
              <a:rPr lang="en-GB" dirty="0"/>
              <a:t>No integrated online ordering platform</a:t>
            </a:r>
          </a:p>
        </p:txBody>
      </p:sp>
      <p:cxnSp>
        <p:nvCxnSpPr>
          <p:cNvPr id="54" name="Straight Connector 53">
            <a:extLst>
              <a:ext uri="{FF2B5EF4-FFF2-40B4-BE49-F238E27FC236}">
                <a16:creationId xmlns:a16="http://schemas.microsoft.com/office/drawing/2014/main" id="{FB1C64B7-55E4-C970-65F7-99D28269517A}"/>
              </a:ext>
            </a:extLst>
          </p:cNvPr>
          <p:cNvCxnSpPr>
            <a:cxnSpLocks/>
          </p:cNvCxnSpPr>
          <p:nvPr/>
        </p:nvCxnSpPr>
        <p:spPr>
          <a:xfrm flipV="1">
            <a:off x="2399980" y="2229423"/>
            <a:ext cx="3471899" cy="39053"/>
          </a:xfrm>
          <a:prstGeom prst="line">
            <a:avLst/>
          </a:prstGeom>
        </p:spPr>
        <p:style>
          <a:lnRef idx="1">
            <a:schemeClr val="accent1"/>
          </a:lnRef>
          <a:fillRef idx="0">
            <a:schemeClr val="accent1"/>
          </a:fillRef>
          <a:effectRef idx="0">
            <a:schemeClr val="accent1"/>
          </a:effectRef>
          <a:fontRef idx="minor">
            <a:schemeClr val="tx1"/>
          </a:fontRef>
        </p:style>
      </p:cxnSp>
      <p:sp>
        <p:nvSpPr>
          <p:cNvPr id="56" name="TextBox 55">
            <a:extLst>
              <a:ext uri="{FF2B5EF4-FFF2-40B4-BE49-F238E27FC236}">
                <a16:creationId xmlns:a16="http://schemas.microsoft.com/office/drawing/2014/main" id="{45429DB2-6A3B-D2A3-B46B-E9464038CD79}"/>
              </a:ext>
            </a:extLst>
          </p:cNvPr>
          <p:cNvSpPr txBox="1"/>
          <p:nvPr/>
        </p:nvSpPr>
        <p:spPr>
          <a:xfrm>
            <a:off x="2359153" y="1505854"/>
            <a:ext cx="3614931" cy="692497"/>
          </a:xfrm>
          <a:prstGeom prst="rect">
            <a:avLst/>
          </a:prstGeom>
          <a:noFill/>
        </p:spPr>
        <p:txBody>
          <a:bodyPr wrap="square" rtlCol="0">
            <a:spAutoFit/>
          </a:bodyPr>
          <a:lstStyle/>
          <a:p>
            <a:r>
              <a:rPr lang="en-GB" dirty="0"/>
              <a:t>Inconsistent quality harm trust</a:t>
            </a:r>
          </a:p>
          <a:p>
            <a:r>
              <a:rPr lang="en-GB" sz="1050" i="1" dirty="0">
                <a:latin typeface="Arial" panose="020B0604020202020204" pitchFamily="34" charset="0"/>
                <a:cs typeface="Arial" panose="020B0604020202020204" pitchFamily="34" charset="0"/>
              </a:rPr>
              <a:t>CCW  Customer contact week Digital Europe, Access The 2026 Agenda</a:t>
            </a:r>
          </a:p>
        </p:txBody>
      </p:sp>
      <p:cxnSp>
        <p:nvCxnSpPr>
          <p:cNvPr id="89" name="Straight Connector 88">
            <a:extLst>
              <a:ext uri="{FF2B5EF4-FFF2-40B4-BE49-F238E27FC236}">
                <a16:creationId xmlns:a16="http://schemas.microsoft.com/office/drawing/2014/main" id="{B4327DCC-3AFA-134E-C26E-4561CD354132}"/>
              </a:ext>
            </a:extLst>
          </p:cNvPr>
          <p:cNvCxnSpPr>
            <a:cxnSpLocks/>
          </p:cNvCxnSpPr>
          <p:nvPr/>
        </p:nvCxnSpPr>
        <p:spPr>
          <a:xfrm flipV="1">
            <a:off x="6744448" y="4882731"/>
            <a:ext cx="4576191" cy="48736"/>
          </a:xfrm>
          <a:prstGeom prst="line">
            <a:avLst/>
          </a:prstGeom>
        </p:spPr>
        <p:style>
          <a:lnRef idx="1">
            <a:schemeClr val="accent1"/>
          </a:lnRef>
          <a:fillRef idx="0">
            <a:schemeClr val="accent1"/>
          </a:fillRef>
          <a:effectRef idx="0">
            <a:schemeClr val="accent1"/>
          </a:effectRef>
          <a:fontRef idx="minor">
            <a:schemeClr val="tx1"/>
          </a:fontRef>
        </p:style>
      </p:cxnSp>
      <p:sp>
        <p:nvSpPr>
          <p:cNvPr id="96" name="TextBox 95">
            <a:extLst>
              <a:ext uri="{FF2B5EF4-FFF2-40B4-BE49-F238E27FC236}">
                <a16:creationId xmlns:a16="http://schemas.microsoft.com/office/drawing/2014/main" id="{B2886247-2049-6B33-2C6A-35C4C5FD64A7}"/>
              </a:ext>
            </a:extLst>
          </p:cNvPr>
          <p:cNvSpPr txBox="1"/>
          <p:nvPr/>
        </p:nvSpPr>
        <p:spPr>
          <a:xfrm>
            <a:off x="7410997" y="3942763"/>
            <a:ext cx="3360635" cy="1015663"/>
          </a:xfrm>
          <a:prstGeom prst="rect">
            <a:avLst/>
          </a:prstGeom>
          <a:noFill/>
        </p:spPr>
        <p:txBody>
          <a:bodyPr wrap="square" rtlCol="0">
            <a:spAutoFit/>
          </a:bodyPr>
          <a:lstStyle/>
          <a:p>
            <a:r>
              <a:rPr lang="en-GB" dirty="0"/>
              <a:t>Shortage affecting product available</a:t>
            </a:r>
          </a:p>
          <a:p>
            <a:r>
              <a:rPr lang="en-GB" sz="1200" i="1" dirty="0"/>
              <a:t>ELIXIRR (n.d.) Good Consulting, read on 8 July 2026 at 12:52P.M.</a:t>
            </a:r>
          </a:p>
        </p:txBody>
      </p:sp>
      <p:cxnSp>
        <p:nvCxnSpPr>
          <p:cNvPr id="102" name="Straight Connector 101">
            <a:extLst>
              <a:ext uri="{FF2B5EF4-FFF2-40B4-BE49-F238E27FC236}">
                <a16:creationId xmlns:a16="http://schemas.microsoft.com/office/drawing/2014/main" id="{9B28CFC5-926B-D796-9D7E-70D1E532D355}"/>
              </a:ext>
            </a:extLst>
          </p:cNvPr>
          <p:cNvCxnSpPr>
            <a:cxnSpLocks/>
          </p:cNvCxnSpPr>
          <p:nvPr/>
        </p:nvCxnSpPr>
        <p:spPr>
          <a:xfrm>
            <a:off x="6127366" y="5962967"/>
            <a:ext cx="5641848" cy="0"/>
          </a:xfrm>
          <a:prstGeom prst="line">
            <a:avLst/>
          </a:prstGeom>
        </p:spPr>
        <p:style>
          <a:lnRef idx="1">
            <a:schemeClr val="accent1"/>
          </a:lnRef>
          <a:fillRef idx="0">
            <a:schemeClr val="accent1"/>
          </a:fillRef>
          <a:effectRef idx="0">
            <a:schemeClr val="accent1"/>
          </a:effectRef>
          <a:fontRef idx="minor">
            <a:schemeClr val="tx1"/>
          </a:fontRef>
        </p:style>
      </p:cxnSp>
      <p:sp>
        <p:nvSpPr>
          <p:cNvPr id="105" name="TextBox 104">
            <a:extLst>
              <a:ext uri="{FF2B5EF4-FFF2-40B4-BE49-F238E27FC236}">
                <a16:creationId xmlns:a16="http://schemas.microsoft.com/office/drawing/2014/main" id="{49C208F8-B9A8-B979-A7BB-0C70C3869D3D}"/>
              </a:ext>
            </a:extLst>
          </p:cNvPr>
          <p:cNvSpPr txBox="1"/>
          <p:nvPr/>
        </p:nvSpPr>
        <p:spPr>
          <a:xfrm>
            <a:off x="6894576" y="5039637"/>
            <a:ext cx="5051538" cy="923330"/>
          </a:xfrm>
          <a:prstGeom prst="rect">
            <a:avLst/>
          </a:prstGeom>
          <a:noFill/>
        </p:spPr>
        <p:txBody>
          <a:bodyPr wrap="square" rtlCol="0">
            <a:spAutoFit/>
          </a:bodyPr>
          <a:lstStyle/>
          <a:p>
            <a:r>
              <a:rPr lang="en-GB" dirty="0"/>
              <a:t>Rising costs affecting product pricing</a:t>
            </a:r>
          </a:p>
          <a:p>
            <a:r>
              <a:rPr lang="en-GB" dirty="0"/>
              <a:t>Rob </a:t>
            </a:r>
            <a:r>
              <a:rPr lang="en-GB" dirty="0" err="1"/>
              <a:t>davies</a:t>
            </a:r>
            <a:r>
              <a:rPr lang="en-GB" dirty="0"/>
              <a:t>, the Guardian, Tue 26 May2026 05:00 BST, read on 1 July 2026 at 12:52 P.M.</a:t>
            </a:r>
          </a:p>
        </p:txBody>
      </p:sp>
    </p:spTree>
    <p:extLst>
      <p:ext uri="{BB962C8B-B14F-4D97-AF65-F5344CB8AC3E}">
        <p14:creationId xmlns:p14="http://schemas.microsoft.com/office/powerpoint/2010/main" val="36454786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99987-98D1-706D-2E63-5B8DDBF317C6}"/>
              </a:ext>
            </a:extLst>
          </p:cNvPr>
          <p:cNvSpPr>
            <a:spLocks noGrp="1"/>
          </p:cNvSpPr>
          <p:nvPr>
            <p:ph type="title"/>
          </p:nvPr>
        </p:nvSpPr>
        <p:spPr>
          <a:xfrm>
            <a:off x="2589212" y="338328"/>
            <a:ext cx="8915399" cy="932688"/>
          </a:xfrm>
        </p:spPr>
        <p:txBody>
          <a:bodyPr/>
          <a:lstStyle/>
          <a:p>
            <a:r>
              <a:rPr lang="en-GB" b="1" dirty="0"/>
              <a:t>Conclusion</a:t>
            </a:r>
          </a:p>
        </p:txBody>
      </p:sp>
      <p:sp>
        <p:nvSpPr>
          <p:cNvPr id="3" name="Text Placeholder 2">
            <a:extLst>
              <a:ext uri="{FF2B5EF4-FFF2-40B4-BE49-F238E27FC236}">
                <a16:creationId xmlns:a16="http://schemas.microsoft.com/office/drawing/2014/main" id="{4A53051C-8483-F6FD-7AB5-FC885653EC99}"/>
              </a:ext>
            </a:extLst>
          </p:cNvPr>
          <p:cNvSpPr>
            <a:spLocks noGrp="1"/>
          </p:cNvSpPr>
          <p:nvPr>
            <p:ph type="body" idx="1"/>
          </p:nvPr>
        </p:nvSpPr>
        <p:spPr>
          <a:xfrm>
            <a:off x="2589212" y="1856232"/>
            <a:ext cx="8915399" cy="2882023"/>
          </a:xfrm>
        </p:spPr>
        <p:txBody>
          <a:bodyPr>
            <a:normAutofit fontScale="85000" lnSpcReduction="10000"/>
          </a:bodyPr>
          <a:lstStyle/>
          <a:p>
            <a:pPr marL="342900" indent="-342900">
              <a:buFont typeface="Arial" panose="020B0604020202020204" pitchFamily="34" charset="0"/>
              <a:buChar char="•"/>
            </a:pPr>
            <a:r>
              <a:rPr lang="en-GB" sz="2100" dirty="0">
                <a:latin typeface="Arial" panose="020B0604020202020204" pitchFamily="34" charset="0"/>
                <a:cs typeface="Arial" panose="020B0604020202020204" pitchFamily="34" charset="0"/>
              </a:rPr>
              <a:t>The analysis shows that Basil’s Bakery is experiencing ongoing sales stagnation.</a:t>
            </a:r>
          </a:p>
          <a:p>
            <a:pPr marL="342900" indent="-342900">
              <a:buFont typeface="Arial" panose="020B0604020202020204" pitchFamily="34" charset="0"/>
              <a:buChar char="•"/>
            </a:pPr>
            <a:r>
              <a:rPr lang="en-GB" sz="2100" dirty="0">
                <a:latin typeface="Arial" panose="020B0604020202020204" pitchFamily="34" charset="0"/>
                <a:cs typeface="Arial" panose="020B0604020202020204" pitchFamily="34" charset="0"/>
              </a:rPr>
              <a:t>This decline results from a combination of external pressures and internal constraints.</a:t>
            </a:r>
          </a:p>
          <a:p>
            <a:pPr marL="342900" indent="-342900">
              <a:buFont typeface="Arial" panose="020B0604020202020204" pitchFamily="34" charset="0"/>
              <a:buChar char="•"/>
            </a:pPr>
            <a:r>
              <a:rPr lang="en-GB" sz="2100" dirty="0">
                <a:latin typeface="Arial" panose="020B0604020202020204" pitchFamily="34" charset="0"/>
                <a:cs typeface="Arial" panose="020B0604020202020204" pitchFamily="34" charset="0"/>
              </a:rPr>
              <a:t>External factors include reduced footfall, shifting consumer behaviour, and rising operational costs.</a:t>
            </a:r>
          </a:p>
          <a:p>
            <a:pPr marL="342900" indent="-342900">
              <a:buFont typeface="Arial" panose="020B0604020202020204" pitchFamily="34" charset="0"/>
              <a:buChar char="•"/>
            </a:pPr>
            <a:r>
              <a:rPr lang="en-GB" sz="2100" dirty="0">
                <a:latin typeface="Arial" panose="020B0604020202020204" pitchFamily="34" charset="0"/>
                <a:cs typeface="Arial" panose="020B0604020202020204" pitchFamily="34" charset="0"/>
              </a:rPr>
              <a:t>Internal factors include limited delivery options, restricted pre‑ordering, and capacity challenges.</a:t>
            </a:r>
          </a:p>
          <a:p>
            <a:pPr marL="342900" indent="-342900">
              <a:buFont typeface="Arial" panose="020B0604020202020204" pitchFamily="34" charset="0"/>
              <a:buChar char="•"/>
            </a:pPr>
            <a:r>
              <a:rPr lang="en-GB" sz="2100" dirty="0">
                <a:latin typeface="Arial" panose="020B0604020202020204" pitchFamily="34" charset="0"/>
                <a:cs typeface="Arial" panose="020B0604020202020204" pitchFamily="34" charset="0"/>
              </a:rPr>
              <a:t>Overall, the findings indicate that the sales decline is caused by multiple interconnected issues rather than a single factor.</a:t>
            </a:r>
          </a:p>
          <a:p>
            <a:endParaRPr lang="en-GB" dirty="0"/>
          </a:p>
          <a:p>
            <a:endParaRPr lang="en-GB" dirty="0"/>
          </a:p>
        </p:txBody>
      </p:sp>
    </p:spTree>
    <p:extLst>
      <p:ext uri="{BB962C8B-B14F-4D97-AF65-F5344CB8AC3E}">
        <p14:creationId xmlns:p14="http://schemas.microsoft.com/office/powerpoint/2010/main" val="39704733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B30E9-9073-E60E-A7A9-048C6F3D6925}"/>
              </a:ext>
            </a:extLst>
          </p:cNvPr>
          <p:cNvSpPr>
            <a:spLocks noGrp="1"/>
          </p:cNvSpPr>
          <p:nvPr>
            <p:ph type="title"/>
          </p:nvPr>
        </p:nvSpPr>
        <p:spPr>
          <a:xfrm>
            <a:off x="2589212" y="521208"/>
            <a:ext cx="8915399" cy="860400"/>
          </a:xfrm>
        </p:spPr>
        <p:txBody>
          <a:bodyPr/>
          <a:lstStyle/>
          <a:p>
            <a:r>
              <a:rPr lang="en-GB" b="1" dirty="0"/>
              <a:t>References </a:t>
            </a:r>
          </a:p>
        </p:txBody>
      </p:sp>
      <p:sp>
        <p:nvSpPr>
          <p:cNvPr id="3" name="Text Placeholder 2">
            <a:extLst>
              <a:ext uri="{FF2B5EF4-FFF2-40B4-BE49-F238E27FC236}">
                <a16:creationId xmlns:a16="http://schemas.microsoft.com/office/drawing/2014/main" id="{5F8D0C3B-0DFC-3E5A-28D7-AC7CD95B6A10}"/>
              </a:ext>
            </a:extLst>
          </p:cNvPr>
          <p:cNvSpPr>
            <a:spLocks noGrp="1"/>
          </p:cNvSpPr>
          <p:nvPr>
            <p:ph type="body" idx="1"/>
          </p:nvPr>
        </p:nvSpPr>
        <p:spPr>
          <a:xfrm>
            <a:off x="1581912" y="1600200"/>
            <a:ext cx="10168128" cy="5257800"/>
          </a:xfrm>
        </p:spPr>
        <p:txBody>
          <a:bodyPr>
            <a:normAutofit fontScale="40000" lnSpcReduction="20000"/>
          </a:bodyPr>
          <a:lstStyle/>
          <a:p>
            <a:endParaRPr lang="en-GB" b="1" dirty="0">
              <a:solidFill>
                <a:srgbClr val="FF0000"/>
              </a:solidFill>
              <a:latin typeface="Arial"/>
              <a:ea typeface="Roboto"/>
              <a:cs typeface="Roboto"/>
            </a:endParaRPr>
          </a:p>
          <a:p>
            <a:r>
              <a:rPr lang="en-GB" sz="3800" dirty="0">
                <a:latin typeface="Arial" panose="020B0604020202020204" pitchFamily="34" charset="0"/>
                <a:cs typeface="Arial" panose="020B0604020202020204" pitchFamily="34" charset="0"/>
              </a:rPr>
              <a:t>Department for Business and Trade (2024) </a:t>
            </a:r>
            <a:r>
              <a:rPr lang="en-GB" sz="3800" i="1" dirty="0">
                <a:latin typeface="Arial" panose="020B0604020202020204" pitchFamily="34" charset="0"/>
                <a:cs typeface="Arial" panose="020B0604020202020204" pitchFamily="34" charset="0"/>
              </a:rPr>
              <a:t>Support for small businesses in the UK. UK Government. </a:t>
            </a:r>
          </a:p>
          <a:p>
            <a:r>
              <a:rPr lang="en-GB" sz="3800" dirty="0">
                <a:latin typeface="Arial" panose="020B0604020202020204" pitchFamily="34" charset="0"/>
                <a:cs typeface="Arial" panose="020B0604020202020204" pitchFamily="34" charset="0"/>
              </a:rPr>
              <a:t>Food Standards Agency (2023). </a:t>
            </a:r>
            <a:r>
              <a:rPr lang="en-GB" sz="3800" i="1" dirty="0">
                <a:latin typeface="Arial" panose="020B0604020202020204" pitchFamily="34" charset="0"/>
                <a:cs typeface="Arial" panose="020B0604020202020204" pitchFamily="34" charset="0"/>
              </a:rPr>
              <a:t>Available at:   (Accessed: 17.06.2026 at 12:28)</a:t>
            </a:r>
          </a:p>
          <a:p>
            <a:r>
              <a:rPr lang="en-GB" sz="3800" i="1" dirty="0">
                <a:latin typeface="Arial" panose="020B0604020202020204" pitchFamily="34" charset="0"/>
                <a:cs typeface="Arial" panose="020B0604020202020204" pitchFamily="34" charset="0"/>
              </a:rPr>
              <a:t>Food hygiene and safety for businesses</a:t>
            </a:r>
            <a:r>
              <a:rPr lang="en-GB" sz="3800" dirty="0">
                <a:latin typeface="Arial" panose="020B0604020202020204" pitchFamily="34" charset="0"/>
                <a:cs typeface="Arial" panose="020B0604020202020204" pitchFamily="34" charset="0"/>
              </a:rPr>
              <a:t>. FSA. </a:t>
            </a:r>
          </a:p>
          <a:p>
            <a:r>
              <a:rPr lang="en-GB" sz="3800" dirty="0">
                <a:latin typeface="Arial" panose="020B0604020202020204" pitchFamily="34" charset="0"/>
                <a:cs typeface="Arial" panose="020B0604020202020204" pitchFamily="34" charset="0"/>
              </a:rPr>
              <a:t>Coventry City Council (2024) </a:t>
            </a:r>
            <a:r>
              <a:rPr lang="en-GB" sz="3800" i="1" dirty="0">
                <a:latin typeface="Arial" panose="020B0604020202020204" pitchFamily="34" charset="0"/>
                <a:cs typeface="Arial" panose="020B0604020202020204" pitchFamily="34" charset="0"/>
              </a:rPr>
              <a:t>Business regulations and food‑safety guidance</a:t>
            </a:r>
            <a:r>
              <a:rPr lang="en-GB" sz="3800" dirty="0">
                <a:latin typeface="Arial" panose="020B0604020202020204" pitchFamily="34" charset="0"/>
                <a:cs typeface="Arial" panose="020B0604020202020204" pitchFamily="34" charset="0"/>
              </a:rPr>
              <a:t>. Coventry City Council. </a:t>
            </a:r>
          </a:p>
          <a:p>
            <a:r>
              <a:rPr lang="en-GB" sz="3800" dirty="0">
                <a:latin typeface="Arial" panose="020B0604020202020204" pitchFamily="34" charset="0"/>
                <a:cs typeface="Arial" panose="020B0604020202020204" pitchFamily="34" charset="0"/>
              </a:rPr>
              <a:t>Office for National Statistics (2024) </a:t>
            </a:r>
            <a:r>
              <a:rPr lang="en-GB" sz="3800" i="1" dirty="0">
                <a:latin typeface="Arial" panose="020B0604020202020204" pitchFamily="34" charset="0"/>
                <a:cs typeface="Arial" panose="020B0604020202020204" pitchFamily="34" charset="0"/>
              </a:rPr>
              <a:t>UK inflation and consumer spending trends</a:t>
            </a:r>
            <a:r>
              <a:rPr lang="en-GB" sz="3800" dirty="0">
                <a:latin typeface="Arial" panose="020B0604020202020204" pitchFamily="34" charset="0"/>
                <a:cs typeface="Arial" panose="020B0604020202020204" pitchFamily="34" charset="0"/>
              </a:rPr>
              <a:t>. ONS. </a:t>
            </a:r>
          </a:p>
          <a:p>
            <a:r>
              <a:rPr lang="en-GB" sz="3800" dirty="0">
                <a:latin typeface="Arial" panose="020B0604020202020204" pitchFamily="34" charset="0"/>
                <a:cs typeface="Arial" panose="020B0604020202020204" pitchFamily="34" charset="0"/>
              </a:rPr>
              <a:t>Williams, L. (2023) ‘Consumer trends in artisan food markets’, </a:t>
            </a:r>
            <a:r>
              <a:rPr lang="en-GB" sz="3800" i="1" dirty="0">
                <a:latin typeface="Arial" panose="020B0604020202020204" pitchFamily="34" charset="0"/>
                <a:cs typeface="Arial" panose="020B0604020202020204" pitchFamily="34" charset="0"/>
              </a:rPr>
              <a:t>Journal of Food Retail Studies</a:t>
            </a:r>
            <a:r>
              <a:rPr lang="en-GB" sz="3800" dirty="0">
                <a:latin typeface="Arial" panose="020B0604020202020204" pitchFamily="34" charset="0"/>
                <a:cs typeface="Arial" panose="020B0604020202020204" pitchFamily="34" charset="0"/>
              </a:rPr>
              <a:t>, 18(2), pp. 45–62.</a:t>
            </a:r>
          </a:p>
          <a:p>
            <a:br>
              <a:rPr lang="en-GB" sz="3800" dirty="0">
                <a:latin typeface="Arial" panose="020B0604020202020204" pitchFamily="34" charset="0"/>
                <a:ea typeface="Roboto"/>
                <a:cs typeface="Arial" panose="020B0604020202020204" pitchFamily="34" charset="0"/>
              </a:rPr>
            </a:br>
            <a:r>
              <a:rPr lang="en-GB" sz="3800" dirty="0">
                <a:latin typeface="Arial" panose="020B0604020202020204" pitchFamily="34" charset="0"/>
                <a:ea typeface="Roboto"/>
                <a:cs typeface="Arial" panose="020B0604020202020204" pitchFamily="34" charset="0"/>
              </a:rPr>
              <a:t>ELIXIRR (n.d.) </a:t>
            </a:r>
            <a:r>
              <a:rPr lang="en-GB" sz="3800" i="1" dirty="0">
                <a:latin typeface="Arial" panose="020B0604020202020204" pitchFamily="34" charset="0"/>
                <a:ea typeface="Roboto"/>
                <a:cs typeface="Arial" panose="020B0604020202020204" pitchFamily="34" charset="0"/>
              </a:rPr>
              <a:t>Goods Consulting </a:t>
            </a:r>
            <a:r>
              <a:rPr lang="en-GB" sz="3800" dirty="0">
                <a:latin typeface="Arial" panose="020B0604020202020204" pitchFamily="34" charset="0"/>
                <a:ea typeface="Roboto"/>
                <a:cs typeface="Arial" panose="020B0604020202020204" pitchFamily="34" charset="0"/>
              </a:rPr>
              <a:t>Available at</a:t>
            </a:r>
            <a:r>
              <a:rPr lang="en-GB" sz="3800" dirty="0">
                <a:solidFill>
                  <a:schemeClr val="tx1"/>
                </a:solidFill>
                <a:latin typeface="Arial" panose="020B0604020202020204" pitchFamily="34" charset="0"/>
                <a:ea typeface="Roboto"/>
                <a:cs typeface="Arial" panose="020B0604020202020204" pitchFamily="34" charset="0"/>
              </a:rPr>
              <a:t>: https://www.elixirr.com/en-gb/industries/retail-consumer-goods/?utm_term=retail%20marketing%20consulting&amp;utm_campaign=CD+-+UK+-+Search+-+Consumer+Goods+-+2023-03-31&amp;utm_source=adwords&amp;utm_medium=ppc&amp;hsa_acc=2346198687&amp;hsa_cam=19926570931&amp;hsa_grp=148587837540&amp;hsa_ad=806349427106&amp;hsa_src=g&amp;hsa_tgt=kwd-487196302043&amp;hsa_kw=retail%20marketing%20consulting&amp;hsa_mt=p&amp;hsa_net=adwords&amp;hsa_ver=3&amp;gad_source=1&amp;gad_campaignid=19926570931&amp;gbraid=0AAAAADgYOi1BqkSpTfi3HrEawavzMr0nj&amp;gclid=CjwKCAjw6rfSBhAqEiwA_yocprvD9NR6Is5i-KO953vQjrEHGL_eP903SyRya5yKqmLEzDrbkpn4oxoCjl0QAvD_BwE (Accessed: 8 July 2026)</a:t>
            </a:r>
          </a:p>
          <a:p>
            <a:r>
              <a:rPr lang="en-GB" sz="3800" dirty="0">
                <a:solidFill>
                  <a:schemeClr val="tx1"/>
                </a:solidFill>
                <a:latin typeface="Arial" panose="020B0604020202020204" pitchFamily="34" charset="0"/>
                <a:ea typeface="Roboto"/>
                <a:cs typeface="Arial" panose="020B0604020202020204" pitchFamily="34" charset="0"/>
              </a:rPr>
              <a:t>CCW </a:t>
            </a:r>
            <a:r>
              <a:rPr lang="en-GB" sz="3800" i="1" dirty="0">
                <a:solidFill>
                  <a:schemeClr val="tx1"/>
                </a:solidFill>
                <a:latin typeface="Arial" panose="020B0604020202020204" pitchFamily="34" charset="0"/>
                <a:ea typeface="Roboto"/>
                <a:cs typeface="Arial" panose="020B0604020202020204" pitchFamily="34" charset="0"/>
              </a:rPr>
              <a:t>Customer Contact week Digital Europe, Access the 2026 Agenda </a:t>
            </a:r>
            <a:r>
              <a:rPr lang="en-GB" sz="3800" dirty="0">
                <a:solidFill>
                  <a:schemeClr val="tx1"/>
                </a:solidFill>
                <a:latin typeface="Arial" panose="020B0604020202020204" pitchFamily="34" charset="0"/>
                <a:ea typeface="Roboto"/>
                <a:cs typeface="Arial" panose="020B0604020202020204" pitchFamily="34" charset="0"/>
              </a:rPr>
              <a:t>available at: https://europe.customercontactweekdigital.com/events-ccweurope/the-future-of-cx?utm_campaign=27400.010_BLUE_GPPC_Innovation_Strategy_page&amp;extTreatId=7637619&amp;gad_source=1&amp;gad_campaignid=23637361563&amp;gbraid=0AAAAAD6xS_pFY97sasgu-TLDenHBtu0L9&amp;gclid=CjwKCAjw6rfSBhAqEiwA_yocphmcFZt1-SMWc6tnfOcrfOagGhqN2hlINWhYdU7jbDll21PzPsJqFBoCkpYQAvD_BwE</a:t>
            </a:r>
          </a:p>
        </p:txBody>
      </p:sp>
    </p:spTree>
    <p:extLst>
      <p:ext uri="{BB962C8B-B14F-4D97-AF65-F5344CB8AC3E}">
        <p14:creationId xmlns:p14="http://schemas.microsoft.com/office/powerpoint/2010/main" val="3591259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107DF-28D1-AECE-299A-375E6A01AF85}"/>
              </a:ext>
            </a:extLst>
          </p:cNvPr>
          <p:cNvSpPr>
            <a:spLocks noGrp="1"/>
          </p:cNvSpPr>
          <p:nvPr>
            <p:ph type="title"/>
          </p:nvPr>
        </p:nvSpPr>
        <p:spPr>
          <a:xfrm>
            <a:off x="7722761" y="935647"/>
            <a:ext cx="4340631" cy="2420202"/>
          </a:xfrm>
        </p:spPr>
        <p:txBody>
          <a:bodyPr vert="horz" lIns="91440" tIns="45720" rIns="91440" bIns="45720" rtlCol="0" anchor="b">
            <a:normAutofit/>
          </a:bodyPr>
          <a:lstStyle/>
          <a:p>
            <a:r>
              <a:rPr lang="en-US" sz="4100" dirty="0"/>
              <a:t>				</a:t>
            </a:r>
            <a:r>
              <a:rPr lang="en-US" sz="5400" b="1" dirty="0"/>
              <a:t>Questions</a:t>
            </a:r>
            <a:r>
              <a:rPr lang="en-US" sz="5400" dirty="0"/>
              <a:t> </a:t>
            </a:r>
          </a:p>
        </p:txBody>
      </p:sp>
      <p:pic>
        <p:nvPicPr>
          <p:cNvPr id="1030" name="Picture 6" descr="Thank You Images - Free Download on Freepik">
            <a:extLst>
              <a:ext uri="{FF2B5EF4-FFF2-40B4-BE49-F238E27FC236}">
                <a16:creationId xmlns:a16="http://schemas.microsoft.com/office/drawing/2014/main" id="{4E528340-6F23-E58F-AD00-71C55AF8F10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443" r="174" b="3"/>
          <a:stretch/>
        </p:blipFill>
        <p:spPr bwMode="auto">
          <a:xfrm>
            <a:off x="929675" y="1250067"/>
            <a:ext cx="4213521" cy="43265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50782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Wisp</Template>
  <TotalTime>1049</TotalTime>
  <Words>1205</Words>
  <Application>Microsoft Office PowerPoint</Application>
  <PresentationFormat>Widescreen</PresentationFormat>
  <Paragraphs>87</Paragraphs>
  <Slides>11</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vt:lpstr>
      <vt:lpstr>Aptos</vt:lpstr>
      <vt:lpstr>Arial</vt:lpstr>
      <vt:lpstr>Century Gothic</vt:lpstr>
      <vt:lpstr>Wingdings 3</vt:lpstr>
      <vt:lpstr>Wisp</vt:lpstr>
      <vt:lpstr>MODULE NAME  MODULE CODE  STUDENT NAME  STUDENT ID  LECTURER Assignment 1: Presentation</vt:lpstr>
      <vt:lpstr>OVERVIEW</vt:lpstr>
      <vt:lpstr>Introduction</vt:lpstr>
      <vt:lpstr>Company background</vt:lpstr>
      <vt:lpstr>Problem: nature and scope</vt:lpstr>
      <vt:lpstr>PESTLE ANALYSIS: Basil’s Bakery </vt:lpstr>
      <vt:lpstr>PESTLE ANALYSIS: Basil’s Bakery </vt:lpstr>
      <vt:lpstr>Cause and effect analysis (Fishbone diagram) </vt:lpstr>
      <vt:lpstr>Conclusion</vt:lpstr>
      <vt:lpstr>References </vt:lpstr>
      <vt:lpstr>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Anita Nan</dc:creator>
  <cp:lastModifiedBy>Willy Makuala</cp:lastModifiedBy>
  <cp:revision>95</cp:revision>
  <dcterms:created xsi:type="dcterms:W3CDTF">2024-10-08T15:58:04Z</dcterms:created>
  <dcterms:modified xsi:type="dcterms:W3CDTF">2026-07-08T11:52:41Z</dcterms:modified>
</cp:coreProperties>
</file>