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3"/>
  </p:notesMasterIdLst>
  <p:sldIdLst>
    <p:sldId id="294" r:id="rId2"/>
    <p:sldId id="301" r:id="rId3"/>
    <p:sldId id="277" r:id="rId4"/>
    <p:sldId id="311" r:id="rId5"/>
    <p:sldId id="312" r:id="rId6"/>
    <p:sldId id="313" r:id="rId7"/>
    <p:sldId id="315" r:id="rId8"/>
    <p:sldId id="319" r:id="rId9"/>
    <p:sldId id="316" r:id="rId10"/>
    <p:sldId id="318" r:id="rId11"/>
    <p:sldId id="30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17" autoAdjust="0"/>
    <p:restoredTop sz="94255" autoAdjust="0"/>
  </p:normalViewPr>
  <p:slideViewPr>
    <p:cSldViewPr>
      <p:cViewPr varScale="1">
        <p:scale>
          <a:sx n="70" d="100"/>
          <a:sy n="70" d="100"/>
        </p:scale>
        <p:origin x="1446" y="6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24/04/2017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smtClean="0">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C171C0A-326B-4BAC-8D4C-CD9A33E84532}" type="slidenum">
              <a:rPr lang="en-GB" smtClean="0"/>
              <a:pPr/>
              <a:t>3</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11</a:t>
            </a:fld>
            <a:endParaRPr lang="en-GB"/>
          </a:p>
        </p:txBody>
      </p:sp>
    </p:spTree>
    <p:extLst>
      <p:ext uri="{BB962C8B-B14F-4D97-AF65-F5344CB8AC3E}">
        <p14:creationId xmlns:p14="http://schemas.microsoft.com/office/powerpoint/2010/main" val="847905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24/04/2017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24/04/2017</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eaLnBrk="1" fontAlgn="auto" hangingPunct="1">
              <a:spcAft>
                <a:spcPts val="0"/>
              </a:spcAft>
              <a:defRPr/>
            </a:pPr>
            <a:r>
              <a:rPr lang="en-GB" dirty="0" smtClean="0"/>
              <a:t/>
            </a:r>
            <a:br>
              <a:rPr lang="en-GB" dirty="0" smtClean="0"/>
            </a:br>
            <a:r>
              <a:rPr lang="en-GB" dirty="0" smtClean="0"/>
              <a:t>Strategic Events Management</a:t>
            </a:r>
            <a:endParaRPr lang="en-GB" dirty="0"/>
          </a:p>
        </p:txBody>
      </p:sp>
      <p:sp>
        <p:nvSpPr>
          <p:cNvPr id="3" name="Subtitle 2"/>
          <p:cNvSpPr>
            <a:spLocks noGrp="1"/>
          </p:cNvSpPr>
          <p:nvPr>
            <p:ph type="subTitle" idx="1"/>
          </p:nvPr>
        </p:nvSpPr>
        <p:spPr>
          <a:xfrm>
            <a:off x="685800" y="4572000"/>
            <a:ext cx="6461125" cy="1066800"/>
          </a:xfrm>
        </p:spPr>
        <p:txBody>
          <a:bodyPr rtlCol="0"/>
          <a:lstStyle/>
          <a:p>
            <a:pPr eaLnBrk="1" fontAlgn="auto" hangingPunct="1">
              <a:spcAft>
                <a:spcPts val="0"/>
              </a:spcAft>
              <a:buFont typeface="Arial" pitchFamily="34" charset="0"/>
              <a:buNone/>
              <a:defRPr/>
            </a:pPr>
            <a:r>
              <a:rPr lang="en-GB" dirty="0" smtClean="0"/>
              <a:t>Suzanne Wells</a:t>
            </a:r>
          </a:p>
          <a:p>
            <a:pPr eaLnBrk="1" fontAlgn="auto" hangingPunct="1">
              <a:spcAft>
                <a:spcPts val="0"/>
              </a:spcAft>
              <a:buFont typeface="Arial" pitchFamily="34" charset="0"/>
              <a:buNone/>
              <a:defRPr/>
            </a:pPr>
            <a:r>
              <a:rPr lang="en-GB" dirty="0" smtClean="0"/>
              <a:t>Assignment 2 Briefing</a:t>
            </a:r>
            <a:endParaRPr lang="en-GB" dirty="0"/>
          </a:p>
        </p:txBody>
      </p:sp>
    </p:spTree>
    <p:extLst>
      <p:ext uri="{BB962C8B-B14F-4D97-AF65-F5344CB8AC3E}">
        <p14:creationId xmlns:p14="http://schemas.microsoft.com/office/powerpoint/2010/main" val="1211097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far we have considered…</a:t>
            </a:r>
            <a:endParaRPr lang="en-GB" dirty="0"/>
          </a:p>
        </p:txBody>
      </p:sp>
      <p:sp>
        <p:nvSpPr>
          <p:cNvPr id="3" name="Content Placeholder 2"/>
          <p:cNvSpPr>
            <a:spLocks noGrp="1"/>
          </p:cNvSpPr>
          <p:nvPr>
            <p:ph idx="1"/>
          </p:nvPr>
        </p:nvSpPr>
        <p:spPr>
          <a:xfrm>
            <a:off x="683568" y="1417638"/>
            <a:ext cx="7620000" cy="4800600"/>
          </a:xfrm>
        </p:spPr>
        <p:txBody>
          <a:bodyPr>
            <a:normAutofit fontScale="77500" lnSpcReduction="20000"/>
          </a:bodyPr>
          <a:lstStyle/>
          <a:p>
            <a:r>
              <a:rPr lang="en-GB" sz="3200" dirty="0" smtClean="0"/>
              <a:t>The language of sustainability (triple bottom line economics) </a:t>
            </a:r>
          </a:p>
          <a:p>
            <a:r>
              <a:rPr lang="en-GB" sz="3200" dirty="0" smtClean="0"/>
              <a:t>Event research </a:t>
            </a:r>
          </a:p>
          <a:p>
            <a:r>
              <a:rPr lang="en-GB" sz="3200" dirty="0" smtClean="0"/>
              <a:t>Social Impacts of events – community pride, image, participation, young people, developmental impact, volunteering and skills, culture, experience, authenticity</a:t>
            </a:r>
          </a:p>
          <a:p>
            <a:r>
              <a:rPr lang="en-GB" sz="3200" dirty="0" smtClean="0"/>
              <a:t>Economic Impact of events – key drivers; conditions; pre, during and post event studies, multipliers</a:t>
            </a:r>
          </a:p>
          <a:p>
            <a:r>
              <a:rPr lang="en-GB" sz="3200" dirty="0" smtClean="0"/>
              <a:t>Environmental impacts – context, measurement tools and techniques, international standards</a:t>
            </a:r>
          </a:p>
          <a:p>
            <a:r>
              <a:rPr lang="en-GB" sz="3200" dirty="0" smtClean="0"/>
              <a:t>Case studies</a:t>
            </a:r>
          </a:p>
          <a:p>
            <a:r>
              <a:rPr lang="en-GB" sz="3200" dirty="0" smtClean="0"/>
              <a:t>Feasibility studies</a:t>
            </a:r>
          </a:p>
          <a:p>
            <a:endParaRPr lang="en-GB" sz="3200" dirty="0" smtClean="0"/>
          </a:p>
          <a:p>
            <a:endParaRPr lang="en-GB" dirty="0"/>
          </a:p>
        </p:txBody>
      </p:sp>
    </p:spTree>
    <p:extLst>
      <p:ext uri="{BB962C8B-B14F-4D97-AF65-F5344CB8AC3E}">
        <p14:creationId xmlns:p14="http://schemas.microsoft.com/office/powerpoint/2010/main" val="2819784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normAutofit/>
          </a:bodyPr>
          <a:lstStyle/>
          <a:p>
            <a:r>
              <a:rPr lang="en-GB" sz="3200" dirty="0" smtClean="0"/>
              <a:t>Assignment </a:t>
            </a:r>
            <a:r>
              <a:rPr lang="en-GB" sz="3200" dirty="0"/>
              <a:t>briefing</a:t>
            </a:r>
          </a:p>
          <a:p>
            <a:endParaRPr lang="en-GB" sz="3200" b="1" i="1" dirty="0" smtClean="0"/>
          </a:p>
          <a:p>
            <a:r>
              <a:rPr lang="en-GB" sz="3200" dirty="0" smtClean="0"/>
              <a:t>Tutorial tasks for assignment 2</a:t>
            </a:r>
            <a:endParaRPr lang="en-GB" sz="3200" dirty="0"/>
          </a:p>
        </p:txBody>
      </p:sp>
    </p:spTree>
    <p:extLst>
      <p:ext uri="{BB962C8B-B14F-4D97-AF65-F5344CB8AC3E}">
        <p14:creationId xmlns:p14="http://schemas.microsoft.com/office/powerpoint/2010/main" val="3500337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two – 25%</a:t>
            </a:r>
            <a:endParaRPr lang="en-GB" dirty="0"/>
          </a:p>
        </p:txBody>
      </p:sp>
      <p:sp>
        <p:nvSpPr>
          <p:cNvPr id="3" name="Content Placeholder 2"/>
          <p:cNvSpPr>
            <a:spLocks noGrp="1"/>
          </p:cNvSpPr>
          <p:nvPr>
            <p:ph idx="1"/>
          </p:nvPr>
        </p:nvSpPr>
        <p:spPr/>
        <p:txBody>
          <a:bodyPr>
            <a:normAutofit/>
          </a:bodyPr>
          <a:lstStyle/>
          <a:p>
            <a:r>
              <a:rPr lang="en-GB" sz="2400" dirty="0" smtClean="0"/>
              <a:t>Students </a:t>
            </a:r>
            <a:r>
              <a:rPr lang="en-GB" sz="2400" dirty="0"/>
              <a:t>should prepare a seminar presentation which critically analyses a range of contemporary literature in the area of event impacts. </a:t>
            </a:r>
          </a:p>
          <a:p>
            <a:r>
              <a:rPr lang="en-GB" sz="2400" dirty="0"/>
              <a:t>Select one specific issue or theme relating to ONE of the event impact areas i.e. social/cultural, economic/political, developmental or Environmental. Guidance on choosing your theme will be provided in lectures. Making reference to the literature and specific festival or event examples, students should demonstrate the potential for positive social/cultural, economic or environmental impacts and identify strategies to mitigate negative impacts.</a:t>
            </a:r>
          </a:p>
          <a:p>
            <a:endParaRPr lang="en-GB" dirty="0"/>
          </a:p>
        </p:txBody>
      </p:sp>
    </p:spTree>
    <p:extLst>
      <p:ext uri="{BB962C8B-B14F-4D97-AF65-F5344CB8AC3E}">
        <p14:creationId xmlns:p14="http://schemas.microsoft.com/office/powerpoint/2010/main" val="4510237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two – 25%</a:t>
            </a:r>
            <a:endParaRPr lang="en-GB" dirty="0"/>
          </a:p>
        </p:txBody>
      </p:sp>
      <p:sp>
        <p:nvSpPr>
          <p:cNvPr id="3" name="Content Placeholder 2"/>
          <p:cNvSpPr>
            <a:spLocks noGrp="1"/>
          </p:cNvSpPr>
          <p:nvPr>
            <p:ph idx="1"/>
          </p:nvPr>
        </p:nvSpPr>
        <p:spPr/>
        <p:txBody>
          <a:bodyPr>
            <a:normAutofit/>
          </a:bodyPr>
          <a:lstStyle/>
          <a:p>
            <a:pPr marL="114300" indent="0">
              <a:buNone/>
            </a:pPr>
            <a:r>
              <a:rPr lang="en-GB" sz="2400" dirty="0"/>
              <a:t>The seminar presentation should consider the following elements:</a:t>
            </a:r>
          </a:p>
          <a:p>
            <a:pPr lvl="0"/>
            <a:r>
              <a:rPr lang="en-GB" sz="2400" dirty="0"/>
              <a:t>An outline/brief introduction to the chosen theme/issue</a:t>
            </a:r>
          </a:p>
          <a:p>
            <a:pPr lvl="0"/>
            <a:r>
              <a:rPr lang="en-GB" sz="2400" dirty="0"/>
              <a:t>Support for lines of discussion from a range of contemporary literature</a:t>
            </a:r>
          </a:p>
          <a:p>
            <a:pPr lvl="0"/>
            <a:r>
              <a:rPr lang="en-GB" sz="2400" dirty="0"/>
              <a:t>Examples from a range of events which illustrate and demonstrate the issues raised</a:t>
            </a:r>
          </a:p>
          <a:p>
            <a:pPr lvl="0"/>
            <a:r>
              <a:rPr lang="en-GB" sz="2400" dirty="0"/>
              <a:t>Ability to answer questions and generate debate from the group</a:t>
            </a:r>
          </a:p>
          <a:p>
            <a:pPr lvl="0"/>
            <a:r>
              <a:rPr lang="en-GB" sz="2400" dirty="0"/>
              <a:t>Inclusion of an annotated bibliography</a:t>
            </a:r>
          </a:p>
          <a:p>
            <a:r>
              <a:rPr lang="en-GB" sz="2400" dirty="0"/>
              <a:t>Active participation across all seminars</a:t>
            </a:r>
          </a:p>
        </p:txBody>
      </p:sp>
    </p:spTree>
    <p:extLst>
      <p:ext uri="{BB962C8B-B14F-4D97-AF65-F5344CB8AC3E}">
        <p14:creationId xmlns:p14="http://schemas.microsoft.com/office/powerpoint/2010/main" val="20477123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t>
            </a:r>
            <a:r>
              <a:rPr lang="en-GB" dirty="0" smtClean="0"/>
              <a:t>ey questions</a:t>
            </a:r>
            <a:endParaRPr lang="en-GB" dirty="0"/>
          </a:p>
        </p:txBody>
      </p:sp>
      <p:sp>
        <p:nvSpPr>
          <p:cNvPr id="3" name="Content Placeholder 2"/>
          <p:cNvSpPr>
            <a:spLocks noGrp="1"/>
          </p:cNvSpPr>
          <p:nvPr>
            <p:ph idx="1"/>
          </p:nvPr>
        </p:nvSpPr>
        <p:spPr/>
        <p:txBody>
          <a:bodyPr/>
          <a:lstStyle/>
          <a:p>
            <a:r>
              <a:rPr lang="en-GB" dirty="0"/>
              <a:t>This is an individual presentation representing </a:t>
            </a:r>
            <a:r>
              <a:rPr lang="en-GB" dirty="0" smtClean="0"/>
              <a:t>25% </a:t>
            </a:r>
            <a:r>
              <a:rPr lang="en-GB" dirty="0"/>
              <a:t>of the available marks for this module</a:t>
            </a:r>
          </a:p>
          <a:p>
            <a:r>
              <a:rPr lang="en-GB" dirty="0"/>
              <a:t>The presentation should be a MAXIMUM of 10 minutes followed by a further </a:t>
            </a:r>
            <a:r>
              <a:rPr lang="en-GB" dirty="0" smtClean="0"/>
              <a:t>10 </a:t>
            </a:r>
            <a:r>
              <a:rPr lang="en-GB" dirty="0"/>
              <a:t>minutes of questions and debate (20 minutes in total).</a:t>
            </a:r>
          </a:p>
          <a:p>
            <a:r>
              <a:rPr lang="en-GB" dirty="0"/>
              <a:t>Students will be organised into small seminar groups of 8-10 students and must attend all other seminars presented by group members. Attendance and active participation (contributing to the debate) will carry 5% of the available marks</a:t>
            </a:r>
          </a:p>
          <a:p>
            <a:r>
              <a:rPr lang="en-GB" dirty="0"/>
              <a:t>A copy of your annotated bibliography should be submitted at the time of the presentation.</a:t>
            </a:r>
          </a:p>
          <a:p>
            <a:endParaRPr lang="en-GB" dirty="0"/>
          </a:p>
        </p:txBody>
      </p:sp>
    </p:spTree>
    <p:extLst>
      <p:ext uri="{BB962C8B-B14F-4D97-AF65-F5344CB8AC3E}">
        <p14:creationId xmlns:p14="http://schemas.microsoft.com/office/powerpoint/2010/main" val="4033020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2 seminar groups, 7 members each</a:t>
            </a:r>
          </a:p>
          <a:p>
            <a:r>
              <a:rPr lang="en-GB" dirty="0" smtClean="0"/>
              <a:t>Seminar presentation slots:</a:t>
            </a:r>
          </a:p>
          <a:p>
            <a:endParaRPr lang="en-GB" dirty="0"/>
          </a:p>
          <a:p>
            <a:r>
              <a:rPr lang="en-GB" dirty="0" smtClean="0"/>
              <a:t>Week one 8</a:t>
            </a:r>
            <a:r>
              <a:rPr lang="en-GB" baseline="30000" dirty="0" smtClean="0"/>
              <a:t>th</a:t>
            </a:r>
            <a:r>
              <a:rPr lang="en-GB" dirty="0" smtClean="0"/>
              <a:t> May:</a:t>
            </a:r>
          </a:p>
          <a:p>
            <a:r>
              <a:rPr lang="en-GB" dirty="0" smtClean="0"/>
              <a:t>10-10.30 Group 1, presenter 1</a:t>
            </a:r>
          </a:p>
          <a:p>
            <a:r>
              <a:rPr lang="en-GB" dirty="0" smtClean="0"/>
              <a:t>10.30-11 Group 1, presenter 2</a:t>
            </a:r>
          </a:p>
          <a:p>
            <a:r>
              <a:rPr lang="en-GB" dirty="0" smtClean="0"/>
              <a:t>11-11.30 Group 1, presenter 3</a:t>
            </a:r>
          </a:p>
          <a:p>
            <a:endParaRPr lang="en-GB" dirty="0" smtClean="0"/>
          </a:p>
          <a:p>
            <a:r>
              <a:rPr lang="en-GB" dirty="0" smtClean="0"/>
              <a:t>12-12.30 Group 2, presenter 1</a:t>
            </a:r>
          </a:p>
          <a:p>
            <a:r>
              <a:rPr lang="en-GB" dirty="0" smtClean="0"/>
              <a:t>12.30-1 Group 2, presenter 2</a:t>
            </a:r>
          </a:p>
          <a:p>
            <a:r>
              <a:rPr lang="en-GB" dirty="0" smtClean="0"/>
              <a:t>1-1.30 Group 2 presenter 3</a:t>
            </a:r>
          </a:p>
          <a:p>
            <a:endParaRPr lang="en-GB" dirty="0"/>
          </a:p>
          <a:p>
            <a:endParaRPr lang="en-GB" dirty="0" smtClean="0"/>
          </a:p>
        </p:txBody>
      </p:sp>
      <p:sp>
        <p:nvSpPr>
          <p:cNvPr id="4" name="Content Placeholder 3"/>
          <p:cNvSpPr>
            <a:spLocks noGrp="1"/>
          </p:cNvSpPr>
          <p:nvPr>
            <p:ph sz="half" idx="2"/>
          </p:nvPr>
        </p:nvSpPr>
        <p:spPr/>
        <p:txBody>
          <a:bodyPr>
            <a:normAutofit fontScale="70000" lnSpcReduction="20000"/>
          </a:bodyPr>
          <a:lstStyle/>
          <a:p>
            <a:endParaRPr lang="en-GB" dirty="0" smtClean="0"/>
          </a:p>
          <a:p>
            <a:endParaRPr lang="en-GB" dirty="0"/>
          </a:p>
          <a:p>
            <a:endParaRPr lang="en-GB" dirty="0" smtClean="0"/>
          </a:p>
          <a:p>
            <a:r>
              <a:rPr lang="en-GB" dirty="0" smtClean="0"/>
              <a:t>Week two 15</a:t>
            </a:r>
            <a:r>
              <a:rPr lang="en-GB" baseline="30000" dirty="0" smtClean="0"/>
              <a:t>th</a:t>
            </a:r>
            <a:r>
              <a:rPr lang="en-GB" dirty="0" smtClean="0"/>
              <a:t> May:</a:t>
            </a:r>
            <a:endParaRPr lang="en-GB" dirty="0"/>
          </a:p>
          <a:p>
            <a:r>
              <a:rPr lang="en-GB" dirty="0"/>
              <a:t>10-10.30 Group 2, presenter 4</a:t>
            </a:r>
          </a:p>
          <a:p>
            <a:r>
              <a:rPr lang="en-GB" dirty="0"/>
              <a:t>10.30-11 Group 2, presenter 5</a:t>
            </a:r>
          </a:p>
          <a:p>
            <a:r>
              <a:rPr lang="en-GB" dirty="0"/>
              <a:t>11-11.30 Group 2, presenter </a:t>
            </a:r>
            <a:r>
              <a:rPr lang="en-GB" dirty="0" smtClean="0"/>
              <a:t>6</a:t>
            </a:r>
          </a:p>
          <a:p>
            <a:r>
              <a:rPr lang="en-GB" dirty="0" smtClean="0"/>
              <a:t>11.30-12 Group 2, presenter 7</a:t>
            </a:r>
          </a:p>
          <a:p>
            <a:endParaRPr lang="en-GB" dirty="0"/>
          </a:p>
          <a:p>
            <a:r>
              <a:rPr lang="en-GB" dirty="0" smtClean="0"/>
              <a:t>12-12.30 </a:t>
            </a:r>
            <a:r>
              <a:rPr lang="en-GB" dirty="0"/>
              <a:t>Group </a:t>
            </a:r>
            <a:r>
              <a:rPr lang="en-GB" dirty="0" smtClean="0"/>
              <a:t>1, </a:t>
            </a:r>
            <a:r>
              <a:rPr lang="en-GB" dirty="0"/>
              <a:t>presenter </a:t>
            </a:r>
            <a:r>
              <a:rPr lang="en-GB" dirty="0" smtClean="0"/>
              <a:t>4</a:t>
            </a:r>
            <a:endParaRPr lang="en-GB" dirty="0"/>
          </a:p>
          <a:p>
            <a:r>
              <a:rPr lang="en-GB" dirty="0"/>
              <a:t>12.30-1 Group </a:t>
            </a:r>
            <a:r>
              <a:rPr lang="en-GB" dirty="0" smtClean="0"/>
              <a:t>1, </a:t>
            </a:r>
            <a:r>
              <a:rPr lang="en-GB" dirty="0"/>
              <a:t>presenter </a:t>
            </a:r>
            <a:r>
              <a:rPr lang="en-GB" dirty="0" smtClean="0"/>
              <a:t>5</a:t>
            </a:r>
            <a:endParaRPr lang="en-GB" dirty="0"/>
          </a:p>
          <a:p>
            <a:r>
              <a:rPr lang="en-GB" dirty="0" smtClean="0"/>
              <a:t>1-1.30 Group 1, presenter 6</a:t>
            </a:r>
          </a:p>
          <a:p>
            <a:r>
              <a:rPr lang="en-GB" dirty="0" smtClean="0"/>
              <a:t>1.30-2 Group 1, presenter 7</a:t>
            </a:r>
          </a:p>
          <a:p>
            <a:endParaRPr lang="en-GB" dirty="0"/>
          </a:p>
          <a:p>
            <a:endParaRPr lang="en-GB" dirty="0"/>
          </a:p>
          <a:p>
            <a:endParaRPr lang="en-GB" dirty="0"/>
          </a:p>
        </p:txBody>
      </p:sp>
    </p:spTree>
    <p:extLst>
      <p:ext uri="{BB962C8B-B14F-4D97-AF65-F5344CB8AC3E}">
        <p14:creationId xmlns:p14="http://schemas.microsoft.com/office/powerpoint/2010/main" val="37876401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groups</a:t>
            </a:r>
            <a:endParaRPr lang="en-GB" dirty="0"/>
          </a:p>
        </p:txBody>
      </p:sp>
      <p:sp>
        <p:nvSpPr>
          <p:cNvPr id="3" name="Content Placeholder 2"/>
          <p:cNvSpPr>
            <a:spLocks noGrp="1"/>
          </p:cNvSpPr>
          <p:nvPr>
            <p:ph sz="half" idx="1"/>
          </p:nvPr>
        </p:nvSpPr>
        <p:spPr>
          <a:xfrm>
            <a:off x="457200" y="1536192"/>
            <a:ext cx="3657600" cy="5321808"/>
          </a:xfrm>
        </p:spPr>
        <p:txBody>
          <a:bodyPr>
            <a:normAutofit/>
          </a:bodyPr>
          <a:lstStyle/>
          <a:p>
            <a:r>
              <a:rPr lang="en-GB" u="sng" dirty="0" smtClean="0"/>
              <a:t>Group one</a:t>
            </a:r>
          </a:p>
          <a:p>
            <a:r>
              <a:rPr lang="en-GB" dirty="0" smtClean="0"/>
              <a:t>8</a:t>
            </a:r>
            <a:r>
              <a:rPr lang="en-GB" baseline="30000" dirty="0" smtClean="0"/>
              <a:t>th</a:t>
            </a:r>
            <a:r>
              <a:rPr lang="en-GB" dirty="0" smtClean="0"/>
              <a:t> 1. Savanna Bangs</a:t>
            </a:r>
          </a:p>
          <a:p>
            <a:r>
              <a:rPr lang="en-GB" dirty="0" smtClean="0"/>
              <a:t>8</a:t>
            </a:r>
            <a:r>
              <a:rPr lang="en-GB" baseline="30000" dirty="0" smtClean="0"/>
              <a:t>th</a:t>
            </a:r>
            <a:r>
              <a:rPr lang="en-GB" dirty="0" smtClean="0"/>
              <a:t> 2. Catherine Trapnell</a:t>
            </a:r>
          </a:p>
          <a:p>
            <a:r>
              <a:rPr lang="en-GB" dirty="0" smtClean="0"/>
              <a:t>8</a:t>
            </a:r>
            <a:r>
              <a:rPr lang="en-GB" baseline="30000" dirty="0" smtClean="0"/>
              <a:t>th</a:t>
            </a:r>
            <a:r>
              <a:rPr lang="en-GB" dirty="0" smtClean="0"/>
              <a:t> 3. Alex Fearn </a:t>
            </a:r>
          </a:p>
          <a:p>
            <a:r>
              <a:rPr lang="en-GB" dirty="0" smtClean="0"/>
              <a:t>15</a:t>
            </a:r>
            <a:r>
              <a:rPr lang="en-GB" baseline="30000" dirty="0" smtClean="0"/>
              <a:t>th</a:t>
            </a:r>
            <a:r>
              <a:rPr lang="en-GB" dirty="0" smtClean="0"/>
              <a:t> </a:t>
            </a:r>
            <a:r>
              <a:rPr lang="en-GB" dirty="0" smtClean="0"/>
              <a:t>4. Emily </a:t>
            </a:r>
            <a:r>
              <a:rPr lang="en-GB" dirty="0" smtClean="0"/>
              <a:t>Hoos</a:t>
            </a:r>
          </a:p>
          <a:p>
            <a:r>
              <a:rPr lang="en-GB" dirty="0" smtClean="0"/>
              <a:t>15</a:t>
            </a:r>
            <a:r>
              <a:rPr lang="en-GB" baseline="30000" dirty="0" smtClean="0"/>
              <a:t>th</a:t>
            </a:r>
            <a:r>
              <a:rPr lang="en-GB" dirty="0" smtClean="0"/>
              <a:t> </a:t>
            </a:r>
            <a:r>
              <a:rPr lang="en-GB" dirty="0" smtClean="0"/>
              <a:t>5. </a:t>
            </a:r>
            <a:r>
              <a:rPr lang="en-GB" dirty="0" smtClean="0"/>
              <a:t>Sophie Brew</a:t>
            </a:r>
          </a:p>
          <a:p>
            <a:r>
              <a:rPr lang="en-GB" dirty="0" smtClean="0"/>
              <a:t>15</a:t>
            </a:r>
            <a:r>
              <a:rPr lang="en-GB" baseline="30000" dirty="0" smtClean="0"/>
              <a:t>th</a:t>
            </a:r>
            <a:r>
              <a:rPr lang="en-GB" dirty="0" smtClean="0"/>
              <a:t> </a:t>
            </a:r>
            <a:r>
              <a:rPr lang="en-GB" dirty="0" smtClean="0"/>
              <a:t>6. </a:t>
            </a:r>
            <a:r>
              <a:rPr lang="en-GB" dirty="0" smtClean="0"/>
              <a:t>Lydia Smith </a:t>
            </a:r>
            <a:br>
              <a:rPr lang="en-GB" dirty="0" smtClean="0"/>
            </a:br>
            <a:r>
              <a:rPr lang="en-GB" dirty="0" smtClean="0"/>
              <a:t>15</a:t>
            </a:r>
            <a:r>
              <a:rPr lang="en-GB" baseline="30000" dirty="0" smtClean="0"/>
              <a:t>th</a:t>
            </a:r>
            <a:r>
              <a:rPr lang="en-GB" dirty="0" smtClean="0"/>
              <a:t> </a:t>
            </a:r>
            <a:r>
              <a:rPr lang="en-GB" dirty="0" smtClean="0"/>
              <a:t>7. </a:t>
            </a:r>
            <a:r>
              <a:rPr lang="en-GB" dirty="0" smtClean="0"/>
              <a:t>Stefan Diamond</a:t>
            </a:r>
          </a:p>
          <a:p>
            <a:pPr marL="114300" indent="0">
              <a:buNone/>
            </a:pPr>
            <a:endParaRPr lang="en-GB" dirty="0"/>
          </a:p>
        </p:txBody>
      </p:sp>
      <p:sp>
        <p:nvSpPr>
          <p:cNvPr id="4" name="Content Placeholder 3"/>
          <p:cNvSpPr>
            <a:spLocks noGrp="1"/>
          </p:cNvSpPr>
          <p:nvPr>
            <p:ph sz="half" idx="2"/>
          </p:nvPr>
        </p:nvSpPr>
        <p:spPr>
          <a:xfrm>
            <a:off x="4419600" y="1536192"/>
            <a:ext cx="3657600" cy="5133168"/>
          </a:xfrm>
        </p:spPr>
        <p:txBody>
          <a:bodyPr>
            <a:normAutofit/>
          </a:bodyPr>
          <a:lstStyle/>
          <a:p>
            <a:r>
              <a:rPr lang="en-GB" u="sng" dirty="0" smtClean="0"/>
              <a:t>Group two</a:t>
            </a:r>
          </a:p>
          <a:p>
            <a:r>
              <a:rPr lang="en-GB" dirty="0" smtClean="0"/>
              <a:t>8</a:t>
            </a:r>
            <a:r>
              <a:rPr lang="en-GB" baseline="30000" dirty="0" smtClean="0"/>
              <a:t>th</a:t>
            </a:r>
            <a:r>
              <a:rPr lang="en-GB" dirty="0" smtClean="0"/>
              <a:t> 1. Lucy Dorrington</a:t>
            </a:r>
          </a:p>
          <a:p>
            <a:r>
              <a:rPr lang="en-GB" dirty="0" smtClean="0"/>
              <a:t>8</a:t>
            </a:r>
            <a:r>
              <a:rPr lang="en-GB" baseline="30000" dirty="0" smtClean="0"/>
              <a:t>th</a:t>
            </a:r>
            <a:r>
              <a:rPr lang="en-GB" dirty="0" smtClean="0"/>
              <a:t> 2. Kirri rogers </a:t>
            </a:r>
          </a:p>
          <a:p>
            <a:r>
              <a:rPr lang="en-GB" dirty="0" smtClean="0"/>
              <a:t>8</a:t>
            </a:r>
            <a:r>
              <a:rPr lang="en-GB" baseline="30000" dirty="0" smtClean="0"/>
              <a:t>th</a:t>
            </a:r>
            <a:r>
              <a:rPr lang="en-GB" dirty="0" smtClean="0"/>
              <a:t> 3. </a:t>
            </a:r>
            <a:r>
              <a:rPr lang="en-GB" dirty="0" smtClean="0"/>
              <a:t>Shaun Donovan</a:t>
            </a:r>
          </a:p>
          <a:p>
            <a:r>
              <a:rPr lang="en-GB" dirty="0" smtClean="0"/>
              <a:t>15</a:t>
            </a:r>
            <a:r>
              <a:rPr lang="en-GB" baseline="30000" dirty="0" smtClean="0"/>
              <a:t>th</a:t>
            </a:r>
            <a:r>
              <a:rPr lang="en-GB" dirty="0" smtClean="0"/>
              <a:t> </a:t>
            </a:r>
            <a:r>
              <a:rPr lang="en-GB" dirty="0" smtClean="0"/>
              <a:t>4. Hannah Slee</a:t>
            </a:r>
          </a:p>
          <a:p>
            <a:r>
              <a:rPr lang="en-GB" dirty="0" smtClean="0"/>
              <a:t>15</a:t>
            </a:r>
            <a:r>
              <a:rPr lang="en-GB" baseline="30000" dirty="0" smtClean="0"/>
              <a:t>th</a:t>
            </a:r>
            <a:r>
              <a:rPr lang="en-GB" dirty="0" smtClean="0"/>
              <a:t> 5. Annie Martin </a:t>
            </a:r>
          </a:p>
          <a:p>
            <a:r>
              <a:rPr lang="en-GB" dirty="0" smtClean="0"/>
              <a:t>15</a:t>
            </a:r>
            <a:r>
              <a:rPr lang="en-GB" baseline="30000" dirty="0" smtClean="0"/>
              <a:t>th</a:t>
            </a:r>
            <a:r>
              <a:rPr lang="en-GB" dirty="0" smtClean="0"/>
              <a:t> 6. Jessica Harris </a:t>
            </a:r>
          </a:p>
          <a:p>
            <a:r>
              <a:rPr lang="en-GB" dirty="0" smtClean="0"/>
              <a:t>15</a:t>
            </a:r>
            <a:r>
              <a:rPr lang="en-GB" baseline="30000" dirty="0" smtClean="0"/>
              <a:t>th</a:t>
            </a:r>
            <a:r>
              <a:rPr lang="en-GB" dirty="0" smtClean="0"/>
              <a:t> 7. Anna Nesterova</a:t>
            </a:r>
          </a:p>
          <a:p>
            <a:endParaRPr lang="en-GB" dirty="0" smtClean="0"/>
          </a:p>
          <a:p>
            <a:endParaRPr lang="en-GB" dirty="0" smtClean="0"/>
          </a:p>
          <a:p>
            <a:endParaRPr lang="en-GB" dirty="0"/>
          </a:p>
        </p:txBody>
      </p:sp>
    </p:spTree>
    <p:extLst>
      <p:ext uri="{BB962C8B-B14F-4D97-AF65-F5344CB8AC3E}">
        <p14:creationId xmlns:p14="http://schemas.microsoft.com/office/powerpoint/2010/main" val="34455318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Annotated Bibliography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88638175"/>
              </p:ext>
            </p:extLst>
          </p:nvPr>
        </p:nvGraphicFramePr>
        <p:xfrm>
          <a:off x="457200" y="1600200"/>
          <a:ext cx="7620000" cy="3784600"/>
        </p:xfrm>
        <a:graphic>
          <a:graphicData uri="http://schemas.openxmlformats.org/drawingml/2006/table">
            <a:tbl>
              <a:tblPr firstRow="1" bandRow="1">
                <a:tableStyleId>{5C22544A-7EE6-4342-B048-85BDC9FD1C3A}</a:tableStyleId>
              </a:tblPr>
              <a:tblGrid>
                <a:gridCol w="3810000"/>
                <a:gridCol w="3810000"/>
              </a:tblGrid>
              <a:tr h="370840">
                <a:tc>
                  <a:txBody>
                    <a:bodyPr/>
                    <a:lstStyle/>
                    <a:p>
                      <a:r>
                        <a:rPr lang="en-GB" dirty="0" smtClean="0"/>
                        <a:t>Author</a:t>
                      </a:r>
                      <a:r>
                        <a:rPr lang="en-GB" baseline="0" dirty="0" smtClean="0"/>
                        <a:t> Reference</a:t>
                      </a:r>
                      <a:endParaRPr lang="en-GB" dirty="0"/>
                    </a:p>
                  </a:txBody>
                  <a:tcPr/>
                </a:tc>
                <a:tc>
                  <a:txBody>
                    <a:bodyPr/>
                    <a:lstStyle/>
                    <a:p>
                      <a:r>
                        <a:rPr lang="en-GB" dirty="0" smtClean="0"/>
                        <a:t>Details</a:t>
                      </a:r>
                      <a:endParaRPr lang="en-GB" dirty="0"/>
                    </a:p>
                  </a:txBody>
                  <a:tcPr/>
                </a:tc>
              </a:tr>
              <a:tr h="370840">
                <a:tc>
                  <a:txBody>
                    <a:bodyPr/>
                    <a:lstStyle/>
                    <a:p>
                      <a:r>
                        <a:rPr lang="en-GB" dirty="0" smtClean="0"/>
                        <a:t>Wilson, R. (2006)</a:t>
                      </a:r>
                      <a:endParaRPr lang="en-GB" dirty="0"/>
                    </a:p>
                  </a:txBody>
                  <a:tcPr/>
                </a:tc>
                <a:tc>
                  <a:txBody>
                    <a:bodyPr/>
                    <a:lstStyle/>
                    <a:p>
                      <a:r>
                        <a:rPr lang="en-GB" dirty="0" smtClean="0"/>
                        <a:t>-Economic</a:t>
                      </a:r>
                      <a:r>
                        <a:rPr lang="en-GB" baseline="0" dirty="0" smtClean="0"/>
                        <a:t> impact of small scale events</a:t>
                      </a:r>
                    </a:p>
                    <a:p>
                      <a:r>
                        <a:rPr lang="en-GB" baseline="0" dirty="0" smtClean="0"/>
                        <a:t>-Research methods for local economic impact</a:t>
                      </a:r>
                    </a:p>
                    <a:p>
                      <a:r>
                        <a:rPr lang="en-GB" baseline="0" dirty="0" smtClean="0"/>
                        <a:t>-Limited economic impact </a:t>
                      </a:r>
                      <a:endParaRPr lang="en-GB" dirty="0"/>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bl>
          </a:graphicData>
        </a:graphic>
      </p:graphicFrame>
    </p:spTree>
    <p:extLst>
      <p:ext uri="{BB962C8B-B14F-4D97-AF65-F5344CB8AC3E}">
        <p14:creationId xmlns:p14="http://schemas.microsoft.com/office/powerpoint/2010/main" val="1071635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support	</a:t>
            </a:r>
            <a:endParaRPr lang="en-GB" dirty="0"/>
          </a:p>
        </p:txBody>
      </p:sp>
      <p:sp>
        <p:nvSpPr>
          <p:cNvPr id="3" name="Content Placeholder 2"/>
          <p:cNvSpPr>
            <a:spLocks noGrp="1"/>
          </p:cNvSpPr>
          <p:nvPr>
            <p:ph idx="1"/>
          </p:nvPr>
        </p:nvSpPr>
        <p:spPr/>
        <p:txBody>
          <a:bodyPr/>
          <a:lstStyle/>
          <a:p>
            <a:r>
              <a:rPr lang="en-GB" dirty="0" smtClean="0"/>
              <a:t>Next Monday is Bank Holiday</a:t>
            </a:r>
          </a:p>
          <a:p>
            <a:endParaRPr lang="en-GB" dirty="0"/>
          </a:p>
          <a:p>
            <a:r>
              <a:rPr lang="en-GB" dirty="0" smtClean="0"/>
              <a:t>Tutorials offered across next week on an appointment basis. First presenters will be prioritised. Plan ahead</a:t>
            </a:r>
          </a:p>
          <a:p>
            <a:endParaRPr lang="en-GB" dirty="0" smtClean="0"/>
          </a:p>
          <a:p>
            <a:r>
              <a:rPr lang="en-GB" dirty="0" smtClean="0"/>
              <a:t>I will do the same the following week for other presenters</a:t>
            </a:r>
          </a:p>
          <a:p>
            <a:endParaRPr lang="en-GB" dirty="0"/>
          </a:p>
          <a:p>
            <a:r>
              <a:rPr lang="en-GB" dirty="0" smtClean="0"/>
              <a:t>8</a:t>
            </a:r>
            <a:r>
              <a:rPr lang="en-GB" baseline="30000" dirty="0" smtClean="0"/>
              <a:t>th</a:t>
            </a:r>
            <a:r>
              <a:rPr lang="en-GB" dirty="0" smtClean="0"/>
              <a:t> and 15</a:t>
            </a:r>
            <a:r>
              <a:rPr lang="en-GB" baseline="30000" dirty="0" smtClean="0"/>
              <a:t>th</a:t>
            </a:r>
            <a:r>
              <a:rPr lang="en-GB" dirty="0" smtClean="0"/>
              <a:t> Assessed seminars </a:t>
            </a:r>
          </a:p>
        </p:txBody>
      </p:sp>
    </p:spTree>
    <p:extLst>
      <p:ext uri="{BB962C8B-B14F-4D97-AF65-F5344CB8AC3E}">
        <p14:creationId xmlns:p14="http://schemas.microsoft.com/office/powerpoint/2010/main" val="16276038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What are the issues?</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Get into your seminar groups</a:t>
            </a:r>
          </a:p>
          <a:p>
            <a:r>
              <a:rPr lang="en-GB" dirty="0" smtClean="0"/>
              <a:t>In pairs/alone tackle one of the below questions or your own. Make sure each are of impact has been dealt with. You will need to accumulate information with reference to literature</a:t>
            </a:r>
          </a:p>
          <a:p>
            <a:r>
              <a:rPr lang="en-GB" dirty="0" smtClean="0"/>
              <a:t>Return to the seminar with a 5-10 minute presentation of your findings to be delivered in turn to others in the seminar group</a:t>
            </a:r>
          </a:p>
          <a:p>
            <a:endParaRPr lang="en-GB" dirty="0" smtClean="0"/>
          </a:p>
          <a:p>
            <a:r>
              <a:rPr lang="en-GB" dirty="0" smtClean="0"/>
              <a:t>Suggested questions/or use your own</a:t>
            </a:r>
            <a:endParaRPr lang="en-GB" dirty="0"/>
          </a:p>
          <a:p>
            <a:r>
              <a:rPr lang="en-GB" dirty="0" smtClean="0"/>
              <a:t>Do environmental concerns in the planning of the Olympic Games inhibit or work positively to develop sustainable games</a:t>
            </a:r>
          </a:p>
          <a:p>
            <a:r>
              <a:rPr lang="en-GB" dirty="0" smtClean="0"/>
              <a:t>Are the social impacts of events felt more keenly in less developed countries </a:t>
            </a:r>
          </a:p>
          <a:p>
            <a:r>
              <a:rPr lang="en-GB" dirty="0" smtClean="0"/>
              <a:t>Economic impacts of major and mega events cannot be sustained without careful planning pre event</a:t>
            </a:r>
            <a:endParaRPr lang="en-GB" dirty="0"/>
          </a:p>
        </p:txBody>
      </p:sp>
      <p:sp>
        <p:nvSpPr>
          <p:cNvPr id="8" name="TextBox 7"/>
          <p:cNvSpPr txBox="1"/>
          <p:nvPr/>
        </p:nvSpPr>
        <p:spPr>
          <a:xfrm>
            <a:off x="323528" y="1412776"/>
            <a:ext cx="7072362" cy="584775"/>
          </a:xfrm>
          <a:prstGeom prst="rect">
            <a:avLst/>
          </a:prstGeom>
          <a:noFill/>
        </p:spPr>
        <p:txBody>
          <a:bodyPr wrap="square" rtlCol="0">
            <a:spAutoFit/>
          </a:bodyPr>
          <a:lstStyle/>
          <a:p>
            <a:pPr marL="173038" indent="-173038">
              <a:buFont typeface="Arial" pitchFamily="34" charset="0"/>
              <a:buChar char="•"/>
            </a:pPr>
            <a:endParaRPr lang="en-GB" sz="1600" dirty="0"/>
          </a:p>
          <a:p>
            <a:pPr marL="173038" indent="-173038">
              <a:buFont typeface="Arial" pitchFamily="34" charset="0"/>
              <a:buChar char="•"/>
            </a:pPr>
            <a:endParaRPr lang="en-GB" sz="1600" dirty="0"/>
          </a:p>
        </p:txBody>
      </p:sp>
    </p:spTree>
    <p:extLst>
      <p:ext uri="{BB962C8B-B14F-4D97-AF65-F5344CB8AC3E}">
        <p14:creationId xmlns:p14="http://schemas.microsoft.com/office/powerpoint/2010/main" val="120195389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2849</TotalTime>
  <Words>717</Words>
  <Application>Microsoft Office PowerPoint</Application>
  <PresentationFormat>On-screen Show (4:3)</PresentationFormat>
  <Paragraphs>101</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Cambria</vt:lpstr>
      <vt:lpstr>Adjacency</vt:lpstr>
      <vt:lpstr> Strategic Events Management</vt:lpstr>
      <vt:lpstr>So far we have considered…</vt:lpstr>
      <vt:lpstr>Today</vt:lpstr>
      <vt:lpstr>Assignment two – 25%</vt:lpstr>
      <vt:lpstr>Assignment two – 25%</vt:lpstr>
      <vt:lpstr>Key questions</vt:lpstr>
      <vt:lpstr>Structure</vt:lpstr>
      <vt:lpstr>Seminar groups</vt:lpstr>
      <vt:lpstr>Annotated Bibliography</vt:lpstr>
      <vt:lpstr>Assignment support </vt:lpstr>
      <vt:lpstr>What are the issues?</vt:lpstr>
    </vt:vector>
  </TitlesOfParts>
  <Company>University of Worcester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95</cp:revision>
  <dcterms:created xsi:type="dcterms:W3CDTF">2011-01-31T13:31:54Z</dcterms:created>
  <dcterms:modified xsi:type="dcterms:W3CDTF">2017-04-24T11:28:54Z</dcterms:modified>
</cp:coreProperties>
</file>