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6858000" cy="9693275"/>
  <p:notesSz cx="9693275" cy="685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CA2DDA-6F71-4150-A970-11242C22A96F}" v="2" dt="2026-07-27T11:27:52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70" d="100"/>
          <a:sy n="70" d="100"/>
        </p:scale>
        <p:origin x="1608" y="-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4246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858000" cy="969264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6858000" cy="1417320"/>
          </a:xfrm>
          <a:prstGeom prst="rect">
            <a:avLst/>
          </a:prstGeom>
          <a:solidFill>
            <a:srgbClr val="0053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1417320"/>
            <a:ext cx="6858000" cy="64008"/>
          </a:xfrm>
          <a:prstGeom prst="rect">
            <a:avLst/>
          </a:prstGeom>
          <a:solidFill>
            <a:srgbClr val="EE1C2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274320" y="73152"/>
            <a:ext cx="2011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kern="0" spc="600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TESCO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274320" y="475488"/>
            <a:ext cx="4114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F&amp;F Clothing · Daventry Distribution Centre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4114800" y="91440"/>
            <a:ext cx="2468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"Every Little Helps"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4114800" y="329184"/>
            <a:ext cx="2468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Serving customers, communities &amp; planet</a:t>
            </a:r>
            <a:endParaRPr lang="en-US" sz="750" dirty="0"/>
          </a:p>
          <a:p>
            <a:pPr marL="0" indent="0" algn="r">
              <a:buNone/>
            </a:pPr>
            <a:r>
              <a:rPr lang="en-US" sz="7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better every day</a:t>
            </a:r>
            <a:endParaRPr lang="en-US" sz="750" dirty="0"/>
          </a:p>
        </p:txBody>
      </p:sp>
      <p:sp>
        <p:nvSpPr>
          <p:cNvPr id="9" name="Text 7"/>
          <p:cNvSpPr/>
          <p:nvPr/>
        </p:nvSpPr>
        <p:spPr>
          <a:xfrm>
            <a:off x="274320" y="768096"/>
            <a:ext cx="6400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Navigating Strategic Change in Retail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274320" y="1060704"/>
            <a:ext cx="6400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8DC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Change Management Practices at Tesco PLC · LCLM6005 Independent Project</a:t>
            </a:r>
            <a:endParaRPr lang="en-US" sz="800" dirty="0"/>
          </a:p>
        </p:txBody>
      </p:sp>
      <p:sp>
        <p:nvSpPr>
          <p:cNvPr id="11" name="Shape 9"/>
          <p:cNvSpPr/>
          <p:nvPr/>
        </p:nvSpPr>
        <p:spPr>
          <a:xfrm>
            <a:off x="274320" y="1490472"/>
            <a:ext cx="1508760" cy="201168"/>
          </a:xfrm>
          <a:prstGeom prst="rect">
            <a:avLst/>
          </a:prstGeom>
          <a:solidFill>
            <a:srgbClr val="E8F0FA"/>
          </a:solidFill>
          <a:ln w="6350">
            <a:solidFill>
              <a:srgbClr val="9BB8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10896" y="1490472"/>
            <a:ext cx="14356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Maria Manuela Pereira</a:t>
            </a:r>
            <a:endParaRPr lang="en-US" sz="650" dirty="0"/>
          </a:p>
        </p:txBody>
      </p:sp>
      <p:sp>
        <p:nvSpPr>
          <p:cNvPr id="13" name="Shape 11"/>
          <p:cNvSpPr/>
          <p:nvPr/>
        </p:nvSpPr>
        <p:spPr>
          <a:xfrm>
            <a:off x="1856232" y="1490472"/>
            <a:ext cx="1508760" cy="201168"/>
          </a:xfrm>
          <a:prstGeom prst="rect">
            <a:avLst/>
          </a:prstGeom>
          <a:solidFill>
            <a:srgbClr val="E8F0FA"/>
          </a:solidFill>
          <a:ln w="6350">
            <a:solidFill>
              <a:srgbClr val="9BB8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892808" y="1490472"/>
            <a:ext cx="14356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ID: 2314740</a:t>
            </a:r>
            <a:endParaRPr lang="en-US" sz="650" dirty="0"/>
          </a:p>
        </p:txBody>
      </p:sp>
      <p:sp>
        <p:nvSpPr>
          <p:cNvPr id="15" name="Shape 13"/>
          <p:cNvSpPr/>
          <p:nvPr/>
        </p:nvSpPr>
        <p:spPr>
          <a:xfrm>
            <a:off x="3438144" y="1490472"/>
            <a:ext cx="1508760" cy="201168"/>
          </a:xfrm>
          <a:prstGeom prst="rect">
            <a:avLst/>
          </a:prstGeom>
          <a:solidFill>
            <a:srgbClr val="E8F0FA"/>
          </a:solidFill>
          <a:ln w="6350">
            <a:solidFill>
              <a:srgbClr val="9BB8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474720" y="1490472"/>
            <a:ext cx="14356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 (Hons) Leadership &amp; Management</a:t>
            </a:r>
            <a:endParaRPr lang="en-US" sz="650" dirty="0"/>
          </a:p>
        </p:txBody>
      </p:sp>
      <p:sp>
        <p:nvSpPr>
          <p:cNvPr id="17" name="Shape 15"/>
          <p:cNvSpPr/>
          <p:nvPr/>
        </p:nvSpPr>
        <p:spPr>
          <a:xfrm>
            <a:off x="5020056" y="1490472"/>
            <a:ext cx="1508760" cy="201168"/>
          </a:xfrm>
          <a:prstGeom prst="rect">
            <a:avLst/>
          </a:prstGeom>
          <a:solidFill>
            <a:srgbClr val="E8F0FA"/>
          </a:solidFill>
          <a:ln w="6350">
            <a:solidFill>
              <a:srgbClr val="9BB8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056632" y="1490472"/>
            <a:ext cx="14356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July 2026</a:t>
            </a:r>
            <a:endParaRPr lang="en-US" sz="650" dirty="0"/>
          </a:p>
        </p:txBody>
      </p:sp>
      <p:sp>
        <p:nvSpPr>
          <p:cNvPr id="19" name="Shape 17"/>
          <p:cNvSpPr/>
          <p:nvPr/>
        </p:nvSpPr>
        <p:spPr>
          <a:xfrm>
            <a:off x="0" y="1764792"/>
            <a:ext cx="6858000" cy="658368"/>
          </a:xfrm>
          <a:prstGeom prst="rect">
            <a:avLst/>
          </a:prstGeom>
          <a:solidFill>
            <a:srgbClr val="0053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82880" y="1828800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9,000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182880" y="2103120"/>
            <a:ext cx="1463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Dissertation</a:t>
            </a:r>
            <a:endParaRPr lang="en-US" sz="650" dirty="0"/>
          </a:p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count</a:t>
            </a:r>
            <a:endParaRPr lang="en-US" sz="650" dirty="0"/>
          </a:p>
        </p:txBody>
      </p:sp>
      <p:sp>
        <p:nvSpPr>
          <p:cNvPr id="22" name="Text 20"/>
          <p:cNvSpPr/>
          <p:nvPr/>
        </p:nvSpPr>
        <p:spPr>
          <a:xfrm>
            <a:off x="1856232" y="1828800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44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1856232" y="2103120"/>
            <a:ext cx="1463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Academic &amp;</a:t>
            </a:r>
            <a:endParaRPr lang="en-US" sz="650" dirty="0"/>
          </a:p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industry sources</a:t>
            </a:r>
            <a:endParaRPr lang="en-US" sz="650" dirty="0"/>
          </a:p>
        </p:txBody>
      </p:sp>
      <p:sp>
        <p:nvSpPr>
          <p:cNvPr id="24" name="Text 22"/>
          <p:cNvSpPr/>
          <p:nvPr/>
        </p:nvSpPr>
        <p:spPr>
          <a:xfrm>
            <a:off x="3529584" y="1828800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3</a:t>
            </a:r>
            <a:endParaRPr lang="en-US" sz="1500" dirty="0"/>
          </a:p>
        </p:txBody>
      </p:sp>
      <p:sp>
        <p:nvSpPr>
          <p:cNvPr id="25" name="Text 23"/>
          <p:cNvSpPr/>
          <p:nvPr/>
        </p:nvSpPr>
        <p:spPr>
          <a:xfrm>
            <a:off x="3529584" y="2103120"/>
            <a:ext cx="1463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</a:t>
            </a:r>
            <a:endParaRPr lang="en-US" sz="650" dirty="0"/>
          </a:p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</a:t>
            </a:r>
            <a:endParaRPr lang="en-US" sz="650" dirty="0"/>
          </a:p>
        </p:txBody>
      </p:sp>
      <p:sp>
        <p:nvSpPr>
          <p:cNvPr id="26" name="Text 24"/>
          <p:cNvSpPr/>
          <p:nvPr/>
        </p:nvSpPr>
        <p:spPr>
          <a:xfrm>
            <a:off x="5202936" y="1828800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£1.2bn</a:t>
            </a:r>
            <a:endParaRPr lang="en-US" sz="1500" dirty="0"/>
          </a:p>
        </p:txBody>
      </p:sp>
      <p:sp>
        <p:nvSpPr>
          <p:cNvPr id="27" name="Text 25"/>
          <p:cNvSpPr/>
          <p:nvPr/>
        </p:nvSpPr>
        <p:spPr>
          <a:xfrm>
            <a:off x="5202936" y="2103120"/>
            <a:ext cx="1463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F&amp;F clothing</a:t>
            </a:r>
            <a:endParaRPr lang="en-US" sz="650" dirty="0"/>
          </a:p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sales FY2026</a:t>
            </a:r>
            <a:endParaRPr lang="en-US" sz="650" dirty="0"/>
          </a:p>
        </p:txBody>
      </p:sp>
      <p:sp>
        <p:nvSpPr>
          <p:cNvPr id="28" name="Text 26"/>
          <p:cNvSpPr/>
          <p:nvPr/>
        </p:nvSpPr>
        <p:spPr>
          <a:xfrm>
            <a:off x="274320" y="2505456"/>
            <a:ext cx="6400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kern="0" spc="150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  RESEARCH METHODOLOGY</a:t>
            </a:r>
            <a:endParaRPr lang="en-US" sz="800" dirty="0"/>
          </a:p>
        </p:txBody>
      </p:sp>
      <p:sp>
        <p:nvSpPr>
          <p:cNvPr id="29" name="Shape 27"/>
          <p:cNvSpPr/>
          <p:nvPr/>
        </p:nvSpPr>
        <p:spPr>
          <a:xfrm>
            <a:off x="228600" y="2761488"/>
            <a:ext cx="3200400" cy="512064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320040" y="2798064"/>
            <a:ext cx="2926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🔍  Philosophy</a:t>
            </a:r>
            <a:endParaRPr lang="en-US" sz="800" dirty="0"/>
          </a:p>
        </p:txBody>
      </p:sp>
      <p:sp>
        <p:nvSpPr>
          <p:cNvPr id="31" name="Text 29"/>
          <p:cNvSpPr/>
          <p:nvPr/>
        </p:nvSpPr>
        <p:spPr>
          <a:xfrm>
            <a:off x="320040" y="2962656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Interpretivism — change is socially constructed &amp; context-dependent (Bryman, 2016)</a:t>
            </a:r>
            <a:endParaRPr lang="en-US" sz="700" dirty="0"/>
          </a:p>
        </p:txBody>
      </p:sp>
      <p:sp>
        <p:nvSpPr>
          <p:cNvPr id="32" name="Shape 30"/>
          <p:cNvSpPr/>
          <p:nvPr/>
        </p:nvSpPr>
        <p:spPr>
          <a:xfrm>
            <a:off x="3566160" y="2761488"/>
            <a:ext cx="3200400" cy="512064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3657600" y="2798064"/>
            <a:ext cx="2926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📋  Approach</a:t>
            </a:r>
            <a:endParaRPr lang="en-US" sz="800" dirty="0"/>
          </a:p>
        </p:txBody>
      </p:sp>
      <p:sp>
        <p:nvSpPr>
          <p:cNvPr id="34" name="Text 32"/>
          <p:cNvSpPr/>
          <p:nvPr/>
        </p:nvSpPr>
        <p:spPr>
          <a:xfrm>
            <a:off x="3657600" y="2962656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Qualitative — depth over statistics; how &amp; why questions (Saunders et al., 2019)</a:t>
            </a:r>
            <a:endParaRPr lang="en-US" sz="700" dirty="0"/>
          </a:p>
        </p:txBody>
      </p:sp>
      <p:sp>
        <p:nvSpPr>
          <p:cNvPr id="35" name="Shape 33"/>
          <p:cNvSpPr/>
          <p:nvPr/>
        </p:nvSpPr>
        <p:spPr>
          <a:xfrm>
            <a:off x="228600" y="3328416"/>
            <a:ext cx="3200400" cy="512064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320040" y="3364992"/>
            <a:ext cx="2926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🏢  Design</a:t>
            </a:r>
            <a:endParaRPr lang="en-US" sz="800" dirty="0"/>
          </a:p>
        </p:txBody>
      </p:sp>
      <p:sp>
        <p:nvSpPr>
          <p:cNvPr id="37" name="Text 35"/>
          <p:cNvSpPr/>
          <p:nvPr/>
        </p:nvSpPr>
        <p:spPr>
          <a:xfrm>
            <a:off x="320040" y="3529584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Single case study — Tesco F&amp;F Daventry (Yin, 2018)</a:t>
            </a:r>
            <a:endParaRPr lang="en-US" sz="700" dirty="0"/>
          </a:p>
        </p:txBody>
      </p:sp>
      <p:sp>
        <p:nvSpPr>
          <p:cNvPr id="38" name="Shape 36"/>
          <p:cNvSpPr/>
          <p:nvPr/>
        </p:nvSpPr>
        <p:spPr>
          <a:xfrm>
            <a:off x="3566160" y="3328416"/>
            <a:ext cx="3200400" cy="512064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3657600" y="3364992"/>
            <a:ext cx="2926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📚  Method</a:t>
            </a:r>
            <a:endParaRPr lang="en-US" sz="800" dirty="0"/>
          </a:p>
        </p:txBody>
      </p:sp>
      <p:sp>
        <p:nvSpPr>
          <p:cNvPr id="40" name="Text 38"/>
          <p:cNvSpPr/>
          <p:nvPr/>
        </p:nvSpPr>
        <p:spPr>
          <a:xfrm>
            <a:off x="3657600" y="3529584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Systematic Literature Review — replicable, transparent source selection (Tranfield et al., 2003)</a:t>
            </a:r>
            <a:endParaRPr lang="en-US" sz="700" dirty="0"/>
          </a:p>
        </p:txBody>
      </p:sp>
      <p:sp>
        <p:nvSpPr>
          <p:cNvPr id="41" name="Text 39"/>
          <p:cNvSpPr/>
          <p:nvPr/>
        </p:nvSpPr>
        <p:spPr>
          <a:xfrm>
            <a:off x="274320" y="3931920"/>
            <a:ext cx="6400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kern="0" spc="150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  SEARCH STRATEGY</a:t>
            </a:r>
            <a:endParaRPr lang="en-US" sz="800" dirty="0"/>
          </a:p>
        </p:txBody>
      </p:sp>
      <p:sp>
        <p:nvSpPr>
          <p:cNvPr id="42" name="Shape 40"/>
          <p:cNvSpPr/>
          <p:nvPr/>
        </p:nvSpPr>
        <p:spPr>
          <a:xfrm>
            <a:off x="228600" y="4169664"/>
            <a:ext cx="1325880" cy="457200"/>
          </a:xfrm>
          <a:prstGeom prst="rect">
            <a:avLst/>
          </a:prstGeom>
          <a:solidFill>
            <a:srgbClr val="00539F"/>
          </a:solidFill>
          <a:ln w="12700">
            <a:solidFill>
              <a:srgbClr val="00539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228600" y="4169664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340</a:t>
            </a:r>
            <a:endParaRPr lang="en-US" sz="1400" dirty="0"/>
          </a:p>
        </p:txBody>
      </p:sp>
      <p:sp>
        <p:nvSpPr>
          <p:cNvPr id="44" name="Text 42"/>
          <p:cNvSpPr/>
          <p:nvPr/>
        </p:nvSpPr>
        <p:spPr>
          <a:xfrm>
            <a:off x="228600" y="4389120"/>
            <a:ext cx="13258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Initial</a:t>
            </a:r>
            <a:endParaRPr lang="en-US" sz="650" dirty="0"/>
          </a:p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</a:t>
            </a:r>
            <a:endParaRPr lang="en-US" sz="650" dirty="0"/>
          </a:p>
        </p:txBody>
      </p:sp>
      <p:sp>
        <p:nvSpPr>
          <p:cNvPr id="45" name="Text 43"/>
          <p:cNvSpPr/>
          <p:nvPr/>
        </p:nvSpPr>
        <p:spPr>
          <a:xfrm>
            <a:off x="1572768" y="4251960"/>
            <a:ext cx="2011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▶</a:t>
            </a:r>
            <a:endParaRPr lang="en-US" sz="1000" dirty="0"/>
          </a:p>
        </p:txBody>
      </p:sp>
      <p:sp>
        <p:nvSpPr>
          <p:cNvPr id="46" name="Shape 44"/>
          <p:cNvSpPr/>
          <p:nvPr/>
        </p:nvSpPr>
        <p:spPr>
          <a:xfrm>
            <a:off x="1810512" y="4169664"/>
            <a:ext cx="1325880" cy="457200"/>
          </a:xfrm>
          <a:prstGeom prst="rect">
            <a:avLst/>
          </a:prstGeom>
          <a:solidFill>
            <a:srgbClr val="00539F"/>
          </a:solidFill>
          <a:ln w="12700">
            <a:solidFill>
              <a:srgbClr val="00539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1810512" y="4169664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48</a:t>
            </a:r>
            <a:endParaRPr lang="en-US" sz="1400" dirty="0"/>
          </a:p>
        </p:txBody>
      </p:sp>
      <p:sp>
        <p:nvSpPr>
          <p:cNvPr id="48" name="Text 46"/>
          <p:cNvSpPr/>
          <p:nvPr/>
        </p:nvSpPr>
        <p:spPr>
          <a:xfrm>
            <a:off x="1810512" y="4389120"/>
            <a:ext cx="13258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</a:t>
            </a:r>
            <a:endParaRPr lang="en-US" sz="650" dirty="0"/>
          </a:p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criteria</a:t>
            </a:r>
            <a:endParaRPr lang="en-US" sz="650" dirty="0"/>
          </a:p>
        </p:txBody>
      </p:sp>
      <p:sp>
        <p:nvSpPr>
          <p:cNvPr id="49" name="Text 47"/>
          <p:cNvSpPr/>
          <p:nvPr/>
        </p:nvSpPr>
        <p:spPr>
          <a:xfrm>
            <a:off x="3154680" y="4251960"/>
            <a:ext cx="2011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▶</a:t>
            </a:r>
            <a:endParaRPr lang="en-US" sz="1000" dirty="0"/>
          </a:p>
        </p:txBody>
      </p:sp>
      <p:sp>
        <p:nvSpPr>
          <p:cNvPr id="50" name="Shape 48"/>
          <p:cNvSpPr/>
          <p:nvPr/>
        </p:nvSpPr>
        <p:spPr>
          <a:xfrm>
            <a:off x="3392424" y="4169664"/>
            <a:ext cx="1325880" cy="457200"/>
          </a:xfrm>
          <a:prstGeom prst="rect">
            <a:avLst/>
          </a:prstGeom>
          <a:solidFill>
            <a:srgbClr val="00539F"/>
          </a:solidFill>
          <a:ln w="12700">
            <a:solidFill>
              <a:srgbClr val="00539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3392424" y="4169664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32</a:t>
            </a:r>
            <a:endParaRPr lang="en-US" sz="1400" dirty="0"/>
          </a:p>
        </p:txBody>
      </p:sp>
      <p:sp>
        <p:nvSpPr>
          <p:cNvPr id="52" name="Text 50"/>
          <p:cNvSpPr/>
          <p:nvPr/>
        </p:nvSpPr>
        <p:spPr>
          <a:xfrm>
            <a:off x="3392424" y="4389120"/>
            <a:ext cx="13258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Directly</a:t>
            </a:r>
            <a:endParaRPr lang="en-US" sz="650" dirty="0"/>
          </a:p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cited</a:t>
            </a:r>
            <a:endParaRPr lang="en-US" sz="650" dirty="0"/>
          </a:p>
        </p:txBody>
      </p:sp>
      <p:sp>
        <p:nvSpPr>
          <p:cNvPr id="53" name="Text 51"/>
          <p:cNvSpPr/>
          <p:nvPr/>
        </p:nvSpPr>
        <p:spPr>
          <a:xfrm>
            <a:off x="4736592" y="4251960"/>
            <a:ext cx="2011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▶</a:t>
            </a:r>
            <a:endParaRPr lang="en-US" sz="1000" dirty="0"/>
          </a:p>
        </p:txBody>
      </p:sp>
      <p:sp>
        <p:nvSpPr>
          <p:cNvPr id="54" name="Shape 52"/>
          <p:cNvSpPr/>
          <p:nvPr/>
        </p:nvSpPr>
        <p:spPr>
          <a:xfrm>
            <a:off x="4974336" y="4169664"/>
            <a:ext cx="1325880" cy="457200"/>
          </a:xfrm>
          <a:prstGeom prst="rect">
            <a:avLst/>
          </a:prstGeom>
          <a:solidFill>
            <a:srgbClr val="00539F"/>
          </a:solidFill>
          <a:ln w="12700">
            <a:solidFill>
              <a:srgbClr val="00539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4974336" y="4169664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44</a:t>
            </a:r>
            <a:endParaRPr lang="en-US" sz="1400" dirty="0"/>
          </a:p>
        </p:txBody>
      </p:sp>
      <p:sp>
        <p:nvSpPr>
          <p:cNvPr id="56" name="Text 54"/>
          <p:cNvSpPr/>
          <p:nvPr/>
        </p:nvSpPr>
        <p:spPr>
          <a:xfrm>
            <a:off x="4974336" y="4389120"/>
            <a:ext cx="13258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Total</a:t>
            </a:r>
            <a:endParaRPr lang="en-US" sz="650" dirty="0"/>
          </a:p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650" dirty="0"/>
          </a:p>
        </p:txBody>
      </p:sp>
      <p:sp>
        <p:nvSpPr>
          <p:cNvPr id="57" name="Text 55"/>
          <p:cNvSpPr/>
          <p:nvPr/>
        </p:nvSpPr>
        <p:spPr>
          <a:xfrm>
            <a:off x="228600" y="4681728"/>
            <a:ext cx="6400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i="1" dirty="0">
                <a:solidFill>
                  <a:srgbClr val="77777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Databases: Google Scholar · JSTOR · EBSCO Business Source Complete · University Library Catalogue</a:t>
            </a:r>
            <a:endParaRPr lang="en-US" sz="650" dirty="0"/>
          </a:p>
        </p:txBody>
      </p:sp>
      <p:sp>
        <p:nvSpPr>
          <p:cNvPr id="58" name="Text 56"/>
          <p:cNvSpPr/>
          <p:nvPr/>
        </p:nvSpPr>
        <p:spPr>
          <a:xfrm>
            <a:off x="274320" y="4901184"/>
            <a:ext cx="6400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kern="0" spc="150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  THEORETICAL FRAMEWORKS</a:t>
            </a:r>
            <a:endParaRPr lang="en-US" sz="800" dirty="0"/>
          </a:p>
        </p:txBody>
      </p:sp>
      <p:sp>
        <p:nvSpPr>
          <p:cNvPr id="59" name="Shape 57"/>
          <p:cNvSpPr/>
          <p:nvPr/>
        </p:nvSpPr>
        <p:spPr>
          <a:xfrm>
            <a:off x="228600" y="5138928"/>
            <a:ext cx="2029968" cy="640080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0" name="Text 58"/>
          <p:cNvSpPr/>
          <p:nvPr/>
        </p:nvSpPr>
        <p:spPr>
          <a:xfrm>
            <a:off x="301752" y="5175504"/>
            <a:ext cx="188366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Lewin's Three-Step</a:t>
            </a:r>
            <a:endParaRPr lang="en-US" sz="750" dirty="0"/>
          </a:p>
          <a:p>
            <a:pPr marL="0" indent="0">
              <a:buNone/>
            </a:pPr>
            <a:r>
              <a:rPr lang="en-US" sz="7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(1947)</a:t>
            </a:r>
            <a:endParaRPr lang="en-US" sz="750" dirty="0"/>
          </a:p>
        </p:txBody>
      </p:sp>
      <p:sp>
        <p:nvSpPr>
          <p:cNvPr id="61" name="Text 59"/>
          <p:cNvSpPr/>
          <p:nvPr/>
        </p:nvSpPr>
        <p:spPr>
          <a:xfrm>
            <a:off x="301752" y="5358384"/>
            <a:ext cx="188366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Unfreeze → Change → Refreeze. COVID-19 as involuntary unfreezing. Limited by assumed linearity.</a:t>
            </a:r>
            <a:endParaRPr lang="en-US" sz="650" dirty="0"/>
          </a:p>
        </p:txBody>
      </p:sp>
      <p:sp>
        <p:nvSpPr>
          <p:cNvPr id="62" name="Shape 60"/>
          <p:cNvSpPr/>
          <p:nvPr/>
        </p:nvSpPr>
        <p:spPr>
          <a:xfrm>
            <a:off x="2395728" y="5138928"/>
            <a:ext cx="2029968" cy="640080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3" name="Text 61"/>
          <p:cNvSpPr/>
          <p:nvPr/>
        </p:nvSpPr>
        <p:spPr>
          <a:xfrm>
            <a:off x="2468880" y="5175504"/>
            <a:ext cx="188366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Kotter's Eight-Step</a:t>
            </a:r>
            <a:endParaRPr lang="en-US" sz="750" dirty="0"/>
          </a:p>
          <a:p>
            <a:pPr marL="0" indent="0">
              <a:buNone/>
            </a:pPr>
            <a:r>
              <a:rPr lang="en-US" sz="7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(1996)</a:t>
            </a:r>
            <a:endParaRPr lang="en-US" sz="750" dirty="0"/>
          </a:p>
        </p:txBody>
      </p:sp>
      <p:sp>
        <p:nvSpPr>
          <p:cNvPr id="64" name="Text 62"/>
          <p:cNvSpPr/>
          <p:nvPr/>
        </p:nvSpPr>
        <p:spPr>
          <a:xfrm>
            <a:off x="2468880" y="5358384"/>
            <a:ext cx="188366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Urgency, coalition, vision, communication, empowerment. Strong on process; top-down bias.</a:t>
            </a:r>
            <a:endParaRPr lang="en-US" sz="650" dirty="0"/>
          </a:p>
        </p:txBody>
      </p:sp>
      <p:sp>
        <p:nvSpPr>
          <p:cNvPr id="65" name="Shape 63"/>
          <p:cNvSpPr/>
          <p:nvPr/>
        </p:nvSpPr>
        <p:spPr>
          <a:xfrm>
            <a:off x="4562856" y="5138928"/>
            <a:ext cx="2029968" cy="640080"/>
          </a:xfrm>
          <a:prstGeom prst="rect">
            <a:avLst/>
          </a:prstGeom>
          <a:solidFill>
            <a:srgbClr val="00539F"/>
          </a:solidFill>
          <a:ln w="12700">
            <a:solidFill>
              <a:srgbClr val="00539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Text 64"/>
          <p:cNvSpPr/>
          <p:nvPr/>
        </p:nvSpPr>
        <p:spPr>
          <a:xfrm>
            <a:off x="4636008" y="5175504"/>
            <a:ext cx="188366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McKinsey 7S</a:t>
            </a:r>
            <a:endParaRPr lang="en-US" sz="750" dirty="0"/>
          </a:p>
          <a:p>
            <a:pPr marL="0" indent="0"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(1980)</a:t>
            </a:r>
            <a:endParaRPr lang="en-US" sz="750" dirty="0"/>
          </a:p>
        </p:txBody>
      </p:sp>
      <p:sp>
        <p:nvSpPr>
          <p:cNvPr id="67" name="Text 65"/>
          <p:cNvSpPr/>
          <p:nvPr/>
        </p:nvSpPr>
        <p:spPr>
          <a:xfrm>
            <a:off x="4636008" y="5358384"/>
            <a:ext cx="188366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C8DC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diagnostic: reveals misalignment across Strategy, Systems, Skills &amp; Shared Values at Tesco Daventry.</a:t>
            </a:r>
            <a:endParaRPr lang="en-US" sz="650" dirty="0"/>
          </a:p>
        </p:txBody>
      </p:sp>
      <p:sp>
        <p:nvSpPr>
          <p:cNvPr id="68" name="Text 66"/>
          <p:cNvSpPr/>
          <p:nvPr/>
        </p:nvSpPr>
        <p:spPr>
          <a:xfrm>
            <a:off x="274320" y="5870448"/>
            <a:ext cx="6400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kern="0" spc="150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  FOUR ANALYTICAL THEMES</a:t>
            </a:r>
            <a:endParaRPr lang="en-US" sz="800" dirty="0"/>
          </a:p>
        </p:txBody>
      </p:sp>
      <p:sp>
        <p:nvSpPr>
          <p:cNvPr id="69" name="Shape 67"/>
          <p:cNvSpPr/>
          <p:nvPr/>
        </p:nvSpPr>
        <p:spPr>
          <a:xfrm>
            <a:off x="228600" y="6126480"/>
            <a:ext cx="3200400" cy="475488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0" name="Text 68"/>
          <p:cNvSpPr/>
          <p:nvPr/>
        </p:nvSpPr>
        <p:spPr>
          <a:xfrm>
            <a:off x="320040" y="6163056"/>
            <a:ext cx="292608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⚙  Framework Application</a:t>
            </a:r>
            <a:endParaRPr lang="en-US" sz="750" dirty="0"/>
          </a:p>
        </p:txBody>
      </p:sp>
      <p:sp>
        <p:nvSpPr>
          <p:cNvPr id="71" name="Text 69"/>
          <p:cNvSpPr/>
          <p:nvPr/>
        </p:nvSpPr>
        <p:spPr>
          <a:xfrm>
            <a:off x="320040" y="6327648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single model sufficient. 7S most diagnostic. Pandemic drove faster transformation than any planned programme.</a:t>
            </a:r>
            <a:endParaRPr lang="en-US" sz="650" dirty="0"/>
          </a:p>
        </p:txBody>
      </p:sp>
      <p:sp>
        <p:nvSpPr>
          <p:cNvPr id="72" name="Shape 70"/>
          <p:cNvSpPr/>
          <p:nvPr/>
        </p:nvSpPr>
        <p:spPr>
          <a:xfrm>
            <a:off x="3566160" y="6126480"/>
            <a:ext cx="3200400" cy="475488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3" name="Text 71"/>
          <p:cNvSpPr/>
          <p:nvPr/>
        </p:nvSpPr>
        <p:spPr>
          <a:xfrm>
            <a:off x="3657600" y="6163056"/>
            <a:ext cx="292608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👤  Leadership Gap</a:t>
            </a:r>
            <a:endParaRPr lang="en-US" sz="750" dirty="0"/>
          </a:p>
        </p:txBody>
      </p:sp>
      <p:sp>
        <p:nvSpPr>
          <p:cNvPr id="74" name="Text 72"/>
          <p:cNvSpPr/>
          <p:nvPr/>
        </p:nvSpPr>
        <p:spPr>
          <a:xfrm>
            <a:off x="3657600" y="6327648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Transformational at senior level; transactional at operational. Middle management digital confidence is the key deficit.</a:t>
            </a:r>
            <a:endParaRPr lang="en-US" sz="650" dirty="0"/>
          </a:p>
        </p:txBody>
      </p:sp>
      <p:sp>
        <p:nvSpPr>
          <p:cNvPr id="75" name="Shape 73"/>
          <p:cNvSpPr/>
          <p:nvPr/>
        </p:nvSpPr>
        <p:spPr>
          <a:xfrm>
            <a:off x="228600" y="6656832"/>
            <a:ext cx="3200400" cy="475488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6" name="Text 74"/>
          <p:cNvSpPr/>
          <p:nvPr/>
        </p:nvSpPr>
        <p:spPr>
          <a:xfrm>
            <a:off x="320040" y="6693408"/>
            <a:ext cx="292608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🏛  Organisational Culture</a:t>
            </a:r>
            <a:endParaRPr lang="en-US" sz="750" dirty="0"/>
          </a:p>
        </p:txBody>
      </p:sp>
      <p:sp>
        <p:nvSpPr>
          <p:cNvPr id="77" name="Text 75"/>
          <p:cNvSpPr/>
          <p:nvPr/>
        </p:nvSpPr>
        <p:spPr>
          <a:xfrm>
            <a:off x="320040" y="6858000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Deep resistance via Schein's underlying assumptions. Control systems penalise adoption before rewarding it (Johnson, 1992).</a:t>
            </a:r>
            <a:endParaRPr lang="en-US" sz="650" dirty="0"/>
          </a:p>
        </p:txBody>
      </p:sp>
      <p:sp>
        <p:nvSpPr>
          <p:cNvPr id="78" name="Shape 76"/>
          <p:cNvSpPr/>
          <p:nvPr/>
        </p:nvSpPr>
        <p:spPr>
          <a:xfrm>
            <a:off x="3566160" y="6656832"/>
            <a:ext cx="3200400" cy="475488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9" name="Text 77"/>
          <p:cNvSpPr/>
          <p:nvPr/>
        </p:nvSpPr>
        <p:spPr>
          <a:xfrm>
            <a:off x="3657600" y="6693408"/>
            <a:ext cx="292608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💻  Digital Transformation</a:t>
            </a:r>
            <a:endParaRPr lang="en-US" sz="750" dirty="0"/>
          </a:p>
        </p:txBody>
      </p:sp>
      <p:sp>
        <p:nvSpPr>
          <p:cNvPr id="80" name="Text 78"/>
          <p:cNvSpPr/>
          <p:nvPr/>
        </p:nvSpPr>
        <p:spPr>
          <a:xfrm>
            <a:off x="3657600" y="6858000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maturity gap: grocery strong, clothing underdeveloped. F&amp;F Online launched FY2025; omnichannel still incomplete.</a:t>
            </a:r>
            <a:endParaRPr lang="en-US" sz="650" dirty="0"/>
          </a:p>
        </p:txBody>
      </p:sp>
      <p:sp>
        <p:nvSpPr>
          <p:cNvPr id="81" name="Text 79"/>
          <p:cNvSpPr/>
          <p:nvPr/>
        </p:nvSpPr>
        <p:spPr>
          <a:xfrm>
            <a:off x="274320" y="7205472"/>
            <a:ext cx="6400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kern="0" spc="150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  KEY FINDINGS — RESEARCH QUESTIONS ANSWERED</a:t>
            </a:r>
            <a:endParaRPr lang="en-US" sz="800" dirty="0"/>
          </a:p>
        </p:txBody>
      </p:sp>
      <p:sp>
        <p:nvSpPr>
          <p:cNvPr id="82" name="Shape 80"/>
          <p:cNvSpPr/>
          <p:nvPr/>
        </p:nvSpPr>
        <p:spPr>
          <a:xfrm>
            <a:off x="228600" y="7443216"/>
            <a:ext cx="384048" cy="292608"/>
          </a:xfrm>
          <a:prstGeom prst="rect">
            <a:avLst/>
          </a:prstGeom>
          <a:solidFill>
            <a:srgbClr val="0053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3" name="Text 81"/>
          <p:cNvSpPr/>
          <p:nvPr/>
        </p:nvSpPr>
        <p:spPr>
          <a:xfrm>
            <a:off x="228600" y="7443216"/>
            <a:ext cx="3840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RQ1</a:t>
            </a:r>
            <a:endParaRPr lang="en-US" sz="700" dirty="0"/>
          </a:p>
        </p:txBody>
      </p:sp>
      <p:sp>
        <p:nvSpPr>
          <p:cNvPr id="84" name="Shape 82"/>
          <p:cNvSpPr/>
          <p:nvPr/>
        </p:nvSpPr>
        <p:spPr>
          <a:xfrm>
            <a:off x="658368" y="7443216"/>
            <a:ext cx="5943600" cy="292608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5" name="Text 83"/>
          <p:cNvSpPr/>
          <p:nvPr/>
        </p:nvSpPr>
        <p:spPr>
          <a:xfrm>
            <a:off x="731520" y="7461504"/>
            <a:ext cx="57790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Frameworks applied partially but not systematically. External disruption (pandemic) drove more change than planned programmes. McKinsey 7S most diagnostically revealing.</a:t>
            </a:r>
            <a:endParaRPr lang="en-US" sz="680" dirty="0"/>
          </a:p>
        </p:txBody>
      </p:sp>
      <p:sp>
        <p:nvSpPr>
          <p:cNvPr id="86" name="Shape 84"/>
          <p:cNvSpPr/>
          <p:nvPr/>
        </p:nvSpPr>
        <p:spPr>
          <a:xfrm>
            <a:off x="228600" y="7808976"/>
            <a:ext cx="384048" cy="292608"/>
          </a:xfrm>
          <a:prstGeom prst="rect">
            <a:avLst/>
          </a:prstGeom>
          <a:solidFill>
            <a:srgbClr val="0053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7" name="Text 85"/>
          <p:cNvSpPr/>
          <p:nvPr/>
        </p:nvSpPr>
        <p:spPr>
          <a:xfrm>
            <a:off x="228600" y="7808976"/>
            <a:ext cx="3840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RQ2</a:t>
            </a:r>
            <a:endParaRPr lang="en-US" sz="700" dirty="0"/>
          </a:p>
        </p:txBody>
      </p:sp>
      <p:sp>
        <p:nvSpPr>
          <p:cNvPr id="88" name="Shape 86"/>
          <p:cNvSpPr/>
          <p:nvPr/>
        </p:nvSpPr>
        <p:spPr>
          <a:xfrm>
            <a:off x="658368" y="7808976"/>
            <a:ext cx="5943600" cy="292608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9" name="Text 87"/>
          <p:cNvSpPr/>
          <p:nvPr/>
        </p:nvSpPr>
        <p:spPr>
          <a:xfrm>
            <a:off x="731520" y="7827264"/>
            <a:ext cx="57790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Senior leadership vision clear; operational adoption inconsistent. Middle management transactional norms and cultural resistance — rooted in professional identity — are the structural barriers.</a:t>
            </a:r>
            <a:endParaRPr lang="en-US" sz="680" dirty="0"/>
          </a:p>
        </p:txBody>
      </p:sp>
      <p:sp>
        <p:nvSpPr>
          <p:cNvPr id="90" name="Shape 88"/>
          <p:cNvSpPr/>
          <p:nvPr/>
        </p:nvSpPr>
        <p:spPr>
          <a:xfrm>
            <a:off x="228600" y="8174736"/>
            <a:ext cx="384048" cy="292608"/>
          </a:xfrm>
          <a:prstGeom prst="rect">
            <a:avLst/>
          </a:prstGeom>
          <a:solidFill>
            <a:srgbClr val="0053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1" name="Text 89"/>
          <p:cNvSpPr/>
          <p:nvPr/>
        </p:nvSpPr>
        <p:spPr>
          <a:xfrm>
            <a:off x="228600" y="8174736"/>
            <a:ext cx="3840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RQ3</a:t>
            </a:r>
            <a:endParaRPr lang="en-US" sz="700" dirty="0"/>
          </a:p>
        </p:txBody>
      </p:sp>
      <p:sp>
        <p:nvSpPr>
          <p:cNvPr id="92" name="Shape 90"/>
          <p:cNvSpPr/>
          <p:nvPr/>
        </p:nvSpPr>
        <p:spPr>
          <a:xfrm>
            <a:off x="658368" y="8174736"/>
            <a:ext cx="5943600" cy="292608"/>
          </a:xfrm>
          <a:prstGeom prst="rect">
            <a:avLst/>
          </a:prstGeom>
          <a:solidFill>
            <a:srgbClr val="F4F7FD"/>
          </a:solidFill>
          <a:ln w="6350">
            <a:solidFill>
              <a:srgbClr val="D0DF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3" name="Text 91"/>
          <p:cNvSpPr/>
          <p:nvPr/>
        </p:nvSpPr>
        <p:spPr>
          <a:xfrm>
            <a:off x="731520" y="8193024"/>
            <a:ext cx="57790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change requires: 7S diagnostic + Kotter cultural depth + middle management digital confidence + category AI + redesigned performance management.</a:t>
            </a:r>
            <a:endParaRPr lang="en-US" sz="680" dirty="0"/>
          </a:p>
        </p:txBody>
      </p:sp>
      <p:sp>
        <p:nvSpPr>
          <p:cNvPr id="94" name="Text 92"/>
          <p:cNvSpPr/>
          <p:nvPr/>
        </p:nvSpPr>
        <p:spPr>
          <a:xfrm>
            <a:off x="274320" y="8558784"/>
            <a:ext cx="6400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kern="0" spc="150" dirty="0">
                <a:solidFill>
                  <a:srgbClr val="00539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06  FOUR EVIDENCE-BASED RECOMMENDATIONS</a:t>
            </a:r>
            <a:endParaRPr lang="en-US" sz="800" dirty="0"/>
          </a:p>
        </p:txBody>
      </p:sp>
      <p:sp>
        <p:nvSpPr>
          <p:cNvPr id="95" name="Shape 93"/>
          <p:cNvSpPr/>
          <p:nvPr/>
        </p:nvSpPr>
        <p:spPr>
          <a:xfrm>
            <a:off x="228600" y="8796528"/>
            <a:ext cx="1508760" cy="658368"/>
          </a:xfrm>
          <a:prstGeom prst="rect">
            <a:avLst/>
          </a:prstGeom>
          <a:solidFill>
            <a:srgbClr val="0053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6" name="Shape 94"/>
          <p:cNvSpPr/>
          <p:nvPr/>
        </p:nvSpPr>
        <p:spPr>
          <a:xfrm>
            <a:off x="228600" y="8796528"/>
            <a:ext cx="1508760" cy="201168"/>
          </a:xfrm>
          <a:prstGeom prst="rect">
            <a:avLst/>
          </a:prstGeom>
          <a:solidFill>
            <a:srgbClr val="EE1C2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7" name="Text 95"/>
          <p:cNvSpPr/>
          <p:nvPr/>
        </p:nvSpPr>
        <p:spPr>
          <a:xfrm>
            <a:off x="228600" y="8796528"/>
            <a:ext cx="1508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R1</a:t>
            </a:r>
            <a:endParaRPr lang="en-US" sz="900" dirty="0"/>
          </a:p>
        </p:txBody>
      </p:sp>
      <p:sp>
        <p:nvSpPr>
          <p:cNvPr id="98" name="Text 96"/>
          <p:cNvSpPr/>
          <p:nvPr/>
        </p:nvSpPr>
        <p:spPr>
          <a:xfrm>
            <a:off x="283464" y="9015984"/>
            <a:ext cx="13990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Management</a:t>
            </a:r>
            <a:endParaRPr lang="en-US" sz="750" dirty="0"/>
          </a:p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Development</a:t>
            </a:r>
            <a:endParaRPr lang="en-US" sz="750" dirty="0"/>
          </a:p>
        </p:txBody>
      </p:sp>
      <p:sp>
        <p:nvSpPr>
          <p:cNvPr id="99" name="Text 97"/>
          <p:cNvSpPr/>
          <p:nvPr/>
        </p:nvSpPr>
        <p:spPr>
          <a:xfrm>
            <a:off x="283464" y="9217152"/>
            <a:ext cx="1399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12-month digital confidence programme for clothing managers</a:t>
            </a:r>
            <a:endParaRPr lang="en-US" sz="650" dirty="0"/>
          </a:p>
        </p:txBody>
      </p:sp>
      <p:sp>
        <p:nvSpPr>
          <p:cNvPr id="100" name="Shape 98"/>
          <p:cNvSpPr/>
          <p:nvPr/>
        </p:nvSpPr>
        <p:spPr>
          <a:xfrm>
            <a:off x="1837944" y="8796528"/>
            <a:ext cx="1508760" cy="658368"/>
          </a:xfrm>
          <a:prstGeom prst="rect">
            <a:avLst/>
          </a:prstGeom>
          <a:solidFill>
            <a:srgbClr val="0053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1" name="Shape 99"/>
          <p:cNvSpPr/>
          <p:nvPr/>
        </p:nvSpPr>
        <p:spPr>
          <a:xfrm>
            <a:off x="1837944" y="8796528"/>
            <a:ext cx="1508760" cy="201168"/>
          </a:xfrm>
          <a:prstGeom prst="rect">
            <a:avLst/>
          </a:prstGeom>
          <a:solidFill>
            <a:srgbClr val="EE1C2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2" name="Text 100"/>
          <p:cNvSpPr/>
          <p:nvPr/>
        </p:nvSpPr>
        <p:spPr>
          <a:xfrm>
            <a:off x="1837944" y="8796528"/>
            <a:ext cx="1508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R2</a:t>
            </a:r>
            <a:endParaRPr lang="en-US" sz="900" dirty="0"/>
          </a:p>
        </p:txBody>
      </p:sp>
      <p:sp>
        <p:nvSpPr>
          <p:cNvPr id="103" name="Text 101"/>
          <p:cNvSpPr/>
          <p:nvPr/>
        </p:nvSpPr>
        <p:spPr>
          <a:xfrm>
            <a:off x="1892808" y="9015984"/>
            <a:ext cx="13990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Performance</a:t>
            </a:r>
            <a:endParaRPr lang="en-US" sz="750" dirty="0"/>
          </a:p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Management</a:t>
            </a:r>
            <a:endParaRPr lang="en-US" sz="750" dirty="0"/>
          </a:p>
        </p:txBody>
      </p:sp>
      <p:sp>
        <p:nvSpPr>
          <p:cNvPr id="104" name="Text 102"/>
          <p:cNvSpPr/>
          <p:nvPr/>
        </p:nvSpPr>
        <p:spPr>
          <a:xfrm>
            <a:off x="1892808" y="9217152"/>
            <a:ext cx="1399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Redesign KPIs to reward digital adoption alongside operational targets</a:t>
            </a:r>
            <a:endParaRPr lang="en-US" sz="650" dirty="0"/>
          </a:p>
        </p:txBody>
      </p:sp>
      <p:sp>
        <p:nvSpPr>
          <p:cNvPr id="105" name="Shape 103"/>
          <p:cNvSpPr/>
          <p:nvPr/>
        </p:nvSpPr>
        <p:spPr>
          <a:xfrm>
            <a:off x="3447288" y="8796528"/>
            <a:ext cx="1508760" cy="658368"/>
          </a:xfrm>
          <a:prstGeom prst="rect">
            <a:avLst/>
          </a:prstGeom>
          <a:solidFill>
            <a:srgbClr val="0053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6" name="Shape 104"/>
          <p:cNvSpPr/>
          <p:nvPr/>
        </p:nvSpPr>
        <p:spPr>
          <a:xfrm>
            <a:off x="3447288" y="8796528"/>
            <a:ext cx="1508760" cy="201168"/>
          </a:xfrm>
          <a:prstGeom prst="rect">
            <a:avLst/>
          </a:prstGeom>
          <a:solidFill>
            <a:srgbClr val="EE1C2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7" name="Text 105"/>
          <p:cNvSpPr/>
          <p:nvPr/>
        </p:nvSpPr>
        <p:spPr>
          <a:xfrm>
            <a:off x="3447288" y="8796528"/>
            <a:ext cx="1508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R3</a:t>
            </a:r>
            <a:endParaRPr lang="en-US" sz="900" dirty="0"/>
          </a:p>
        </p:txBody>
      </p:sp>
      <p:sp>
        <p:nvSpPr>
          <p:cNvPr id="108" name="Text 106"/>
          <p:cNvSpPr/>
          <p:nvPr/>
        </p:nvSpPr>
        <p:spPr>
          <a:xfrm>
            <a:off x="3502152" y="9015984"/>
            <a:ext cx="13990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Capability</a:t>
            </a:r>
            <a:endParaRPr lang="en-US" sz="750" dirty="0"/>
          </a:p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F&amp;F</a:t>
            </a:r>
            <a:endParaRPr lang="en-US" sz="750" dirty="0"/>
          </a:p>
        </p:txBody>
      </p:sp>
      <p:sp>
        <p:nvSpPr>
          <p:cNvPr id="109" name="Text 107"/>
          <p:cNvSpPr/>
          <p:nvPr/>
        </p:nvSpPr>
        <p:spPr>
          <a:xfrm>
            <a:off x="3502152" y="9217152"/>
            <a:ext cx="1399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Category-specific demand forecasting — fashion ≠ grocery models</a:t>
            </a:r>
            <a:endParaRPr lang="en-US" sz="650" dirty="0"/>
          </a:p>
        </p:txBody>
      </p:sp>
      <p:sp>
        <p:nvSpPr>
          <p:cNvPr id="110" name="Shape 108"/>
          <p:cNvSpPr/>
          <p:nvPr/>
        </p:nvSpPr>
        <p:spPr>
          <a:xfrm>
            <a:off x="5056632" y="8796528"/>
            <a:ext cx="1508760" cy="658368"/>
          </a:xfrm>
          <a:prstGeom prst="rect">
            <a:avLst/>
          </a:prstGeom>
          <a:solidFill>
            <a:srgbClr val="00539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1" name="Shape 109"/>
          <p:cNvSpPr/>
          <p:nvPr/>
        </p:nvSpPr>
        <p:spPr>
          <a:xfrm>
            <a:off x="5056632" y="8796528"/>
            <a:ext cx="1508760" cy="201168"/>
          </a:xfrm>
          <a:prstGeom prst="rect">
            <a:avLst/>
          </a:prstGeom>
          <a:solidFill>
            <a:srgbClr val="EE1C2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2" name="Text 110"/>
          <p:cNvSpPr/>
          <p:nvPr/>
        </p:nvSpPr>
        <p:spPr>
          <a:xfrm>
            <a:off x="5056632" y="8796528"/>
            <a:ext cx="1508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R4</a:t>
            </a:r>
            <a:endParaRPr lang="en-US" sz="900" dirty="0"/>
          </a:p>
        </p:txBody>
      </p:sp>
      <p:sp>
        <p:nvSpPr>
          <p:cNvPr id="113" name="Text 111"/>
          <p:cNvSpPr/>
          <p:nvPr/>
        </p:nvSpPr>
        <p:spPr>
          <a:xfrm>
            <a:off x="5111496" y="9015984"/>
            <a:ext cx="13990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Participatory</a:t>
            </a:r>
            <a:endParaRPr lang="en-US" sz="750" dirty="0"/>
          </a:p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Culture Change</a:t>
            </a:r>
            <a:endParaRPr lang="en-US" sz="750" dirty="0"/>
          </a:p>
        </p:txBody>
      </p:sp>
      <p:sp>
        <p:nvSpPr>
          <p:cNvPr id="114" name="Text 112"/>
          <p:cNvSpPr/>
          <p:nvPr/>
        </p:nvSpPr>
        <p:spPr>
          <a:xfrm>
            <a:off x="5111496" y="9217152"/>
            <a:ext cx="1399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Involve frontline staff in co-designing digital practices; peer champions</a:t>
            </a:r>
            <a:endParaRPr lang="en-US" sz="650" dirty="0"/>
          </a:p>
        </p:txBody>
      </p:sp>
      <p:sp>
        <p:nvSpPr>
          <p:cNvPr id="115" name="Shape 113"/>
          <p:cNvSpPr/>
          <p:nvPr/>
        </p:nvSpPr>
        <p:spPr>
          <a:xfrm>
            <a:off x="0" y="9509760"/>
            <a:ext cx="6858000" cy="274320"/>
          </a:xfrm>
          <a:prstGeom prst="rect">
            <a:avLst/>
          </a:prstGeom>
          <a:solidFill>
            <a:srgbClr val="EE1C2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6" name="Text 114"/>
          <p:cNvSpPr/>
          <p:nvPr/>
        </p:nvSpPr>
        <p:spPr>
          <a:xfrm>
            <a:off x="182880" y="9509760"/>
            <a:ext cx="6492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"You shop. We drop."   ·   "Great value, every day"   ·   "Every Little Helps" — Tesco PLC</a:t>
            </a:r>
            <a:endParaRPr lang="en-US" sz="800" dirty="0"/>
          </a:p>
        </p:txBody>
      </p:sp>
      <p:sp>
        <p:nvSpPr>
          <p:cNvPr id="117" name="Shape 115"/>
          <p:cNvSpPr/>
          <p:nvPr/>
        </p:nvSpPr>
        <p:spPr>
          <a:xfrm>
            <a:off x="0" y="9802368"/>
            <a:ext cx="6858000" cy="347472"/>
          </a:xfrm>
          <a:prstGeom prst="rect">
            <a:avLst/>
          </a:prstGeom>
          <a:solidFill>
            <a:srgbClr val="00307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8" name="Text 116"/>
          <p:cNvSpPr/>
          <p:nvPr/>
        </p:nvSpPr>
        <p:spPr>
          <a:xfrm>
            <a:off x="228600" y="9802368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A8C4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Maria Manuela Pereira · Student ID: 2314740 · LCLM6005 Independent Project · BA (Hons) Leadership &amp; Management · Submission: July 2026</a:t>
            </a:r>
            <a:endParaRPr lang="en-US" sz="650" dirty="0"/>
          </a:p>
        </p:txBody>
      </p:sp>
      <p:sp>
        <p:nvSpPr>
          <p:cNvPr id="119" name="Text 117"/>
          <p:cNvSpPr/>
          <p:nvPr/>
        </p:nvSpPr>
        <p:spPr>
          <a:xfrm>
            <a:off x="5394960" y="9838944"/>
            <a:ext cx="1234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b="1" kern="0" spc="300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TESCO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532</Words>
  <Application>Microsoft Office PowerPoint</Application>
  <PresentationFormat>Custom</PresentationFormat>
  <Paragraphs>96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Arial Black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Maria Pereira</dc:creator>
  <cp:lastModifiedBy>Lidia Pereira</cp:lastModifiedBy>
  <cp:revision>1</cp:revision>
  <dcterms:created xsi:type="dcterms:W3CDTF">2026-07-27T11:21:20Z</dcterms:created>
  <dcterms:modified xsi:type="dcterms:W3CDTF">2026-07-27T11:28:01Z</dcterms:modified>
</cp:coreProperties>
</file>