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3" r:id="rId8"/>
    <p:sldId id="262"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29485F0-D255-B3F0-A9F9-4D38FBA7DA06}" v="1738" dt="2023-08-01T20:41:23.8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033821-597E-4B4F-8572-5DA1CB183565}"/>
              </a:ext>
            </a:extLst>
          </p:cNvPr>
          <p:cNvSpPr>
            <a:spLocks noGrp="1"/>
          </p:cNvSpPr>
          <p:nvPr>
            <p:ph type="ctrTitle"/>
          </p:nvPr>
        </p:nvSpPr>
        <p:spPr>
          <a:xfrm>
            <a:off x="548640" y="950976"/>
            <a:ext cx="6509385" cy="3556730"/>
          </a:xfrm>
        </p:spPr>
        <p:txBody>
          <a:bodyPr anchor="t">
            <a:normAutofit/>
          </a:bodyPr>
          <a:lstStyle>
            <a:lvl1pPr algn="l">
              <a:defRPr sz="4400"/>
            </a:lvl1pPr>
          </a:lstStyle>
          <a:p>
            <a:r>
              <a:rPr lang="en-US" dirty="0"/>
              <a:t>Click to edit Master title style</a:t>
            </a:r>
          </a:p>
        </p:txBody>
      </p:sp>
      <p:sp>
        <p:nvSpPr>
          <p:cNvPr id="3" name="Subtitle 2">
            <a:extLst>
              <a:ext uri="{FF2B5EF4-FFF2-40B4-BE49-F238E27FC236}">
                <a16:creationId xmlns:a16="http://schemas.microsoft.com/office/drawing/2014/main" id="{F4C38D70-8FF5-47D7-A0DD-087A227BC94F}"/>
              </a:ext>
            </a:extLst>
          </p:cNvPr>
          <p:cNvSpPr>
            <a:spLocks noGrp="1"/>
          </p:cNvSpPr>
          <p:nvPr>
            <p:ph type="subTitle" idx="1"/>
          </p:nvPr>
        </p:nvSpPr>
        <p:spPr>
          <a:xfrm>
            <a:off x="576072" y="4572000"/>
            <a:ext cx="6481953" cy="1485900"/>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6DB5B485-516D-48B7-AF1D-69AEEA351A94}"/>
              </a:ext>
            </a:extLst>
          </p:cNvPr>
          <p:cNvSpPr>
            <a:spLocks noGrp="1"/>
          </p:cNvSpPr>
          <p:nvPr>
            <p:ph type="dt" sz="half" idx="10"/>
          </p:nvPr>
        </p:nvSpPr>
        <p:spPr/>
        <p:txBody>
          <a:bodyPr/>
          <a:lstStyle/>
          <a:p>
            <a:fld id="{4CDE23C7-78A4-413A-A84B-93D4CC0A9EB1}" type="datetimeFigureOut">
              <a:rPr lang="en-US" smtClean="0"/>
              <a:t>8/1/2023</a:t>
            </a:fld>
            <a:endParaRPr lang="en-US"/>
          </a:p>
        </p:txBody>
      </p:sp>
      <p:sp>
        <p:nvSpPr>
          <p:cNvPr id="5" name="Footer Placeholder 4">
            <a:extLst>
              <a:ext uri="{FF2B5EF4-FFF2-40B4-BE49-F238E27FC236}">
                <a16:creationId xmlns:a16="http://schemas.microsoft.com/office/drawing/2014/main" id="{1D614DDB-2831-4FF8-9DA7-0449659D7A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9F178F6-65BA-4964-80E2-DB6EA3355FBB}"/>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27375857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A45AC-24E0-45A1-90C3-7BF96C3FC73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D2018E1-7CA3-4B5E-9683-554FDFC63E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95D32D-7150-4DF2-B992-A2B4F5605D94}"/>
              </a:ext>
            </a:extLst>
          </p:cNvPr>
          <p:cNvSpPr>
            <a:spLocks noGrp="1"/>
          </p:cNvSpPr>
          <p:nvPr>
            <p:ph type="dt" sz="half" idx="10"/>
          </p:nvPr>
        </p:nvSpPr>
        <p:spPr/>
        <p:txBody>
          <a:bodyPr/>
          <a:lstStyle/>
          <a:p>
            <a:fld id="{4CDE23C7-78A4-413A-A84B-93D4CC0A9EB1}" type="datetimeFigureOut">
              <a:rPr lang="en-US" smtClean="0"/>
              <a:t>8/1/2023</a:t>
            </a:fld>
            <a:endParaRPr lang="en-US"/>
          </a:p>
        </p:txBody>
      </p:sp>
      <p:sp>
        <p:nvSpPr>
          <p:cNvPr id="5" name="Footer Placeholder 4">
            <a:extLst>
              <a:ext uri="{FF2B5EF4-FFF2-40B4-BE49-F238E27FC236}">
                <a16:creationId xmlns:a16="http://schemas.microsoft.com/office/drawing/2014/main" id="{F3D03F0C-FCA3-464C-B6ED-864DB51E7DD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9C41006-DAE1-4326-B1AE-FD527A653BDE}"/>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9753234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73B84-BE32-464A-A765-975C21B5CF4B}"/>
              </a:ext>
            </a:extLst>
          </p:cNvPr>
          <p:cNvSpPr>
            <a:spLocks noGrp="1"/>
          </p:cNvSpPr>
          <p:nvPr>
            <p:ph type="title"/>
          </p:nvPr>
        </p:nvSpPr>
        <p:spPr>
          <a:xfrm>
            <a:off x="557923" y="952500"/>
            <a:ext cx="6678695" cy="3962398"/>
          </a:xfrm>
        </p:spPr>
        <p:txBody>
          <a:bodyPr anchor="t">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640145C2-97CF-4887-904A-8ADC80525A2E}"/>
              </a:ext>
            </a:extLst>
          </p:cNvPr>
          <p:cNvSpPr>
            <a:spLocks noGrp="1"/>
          </p:cNvSpPr>
          <p:nvPr>
            <p:ph type="body" idx="1"/>
          </p:nvPr>
        </p:nvSpPr>
        <p:spPr>
          <a:xfrm>
            <a:off x="8043860" y="952501"/>
            <a:ext cx="3500440" cy="396239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E524559-DA32-4398-A8EE-EED2469D63BB}"/>
              </a:ext>
            </a:extLst>
          </p:cNvPr>
          <p:cNvSpPr>
            <a:spLocks noGrp="1"/>
          </p:cNvSpPr>
          <p:nvPr>
            <p:ph type="dt" sz="half" idx="10"/>
          </p:nvPr>
        </p:nvSpPr>
        <p:spPr/>
        <p:txBody>
          <a:bodyPr/>
          <a:lstStyle/>
          <a:p>
            <a:fld id="{4CDE23C7-78A4-413A-A84B-93D4CC0A9EB1}" type="datetimeFigureOut">
              <a:rPr lang="en-US" smtClean="0"/>
              <a:t>8/1/2023</a:t>
            </a:fld>
            <a:endParaRPr lang="en-US"/>
          </a:p>
        </p:txBody>
      </p:sp>
      <p:sp>
        <p:nvSpPr>
          <p:cNvPr id="5" name="Footer Placeholder 4">
            <a:extLst>
              <a:ext uri="{FF2B5EF4-FFF2-40B4-BE49-F238E27FC236}">
                <a16:creationId xmlns:a16="http://schemas.microsoft.com/office/drawing/2014/main" id="{73967BE1-F1AC-4732-B52E-1C7D63DEF8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5A13C03-DDF0-48C6-B1BF-D28875F8238F}"/>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11679492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46F411-42B3-4A17-BE7E-861BE7E7DC9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58E0603-F4C0-40AC-A53E-40449D53D741}"/>
              </a:ext>
            </a:extLst>
          </p:cNvPr>
          <p:cNvSpPr>
            <a:spLocks noGrp="1"/>
          </p:cNvSpPr>
          <p:nvPr>
            <p:ph sz="half" idx="1"/>
          </p:nvPr>
        </p:nvSpPr>
        <p:spPr>
          <a:xfrm>
            <a:off x="548640" y="2029968"/>
            <a:ext cx="5281506" cy="41481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F6BC5634-2887-4182-A9BE-B382357D4F9C}"/>
              </a:ext>
            </a:extLst>
          </p:cNvPr>
          <p:cNvSpPr>
            <a:spLocks noGrp="1"/>
          </p:cNvSpPr>
          <p:nvPr>
            <p:ph sz="half" idx="2"/>
          </p:nvPr>
        </p:nvSpPr>
        <p:spPr>
          <a:xfrm>
            <a:off x="6257928" y="2029968"/>
            <a:ext cx="5281506" cy="41481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D56B6E74-28E1-4684-B515-4265ED7B1EAE}"/>
              </a:ext>
            </a:extLst>
          </p:cNvPr>
          <p:cNvSpPr>
            <a:spLocks noGrp="1"/>
          </p:cNvSpPr>
          <p:nvPr>
            <p:ph type="dt" sz="half" idx="10"/>
          </p:nvPr>
        </p:nvSpPr>
        <p:spPr/>
        <p:txBody>
          <a:bodyPr/>
          <a:lstStyle/>
          <a:p>
            <a:fld id="{4CDE23C7-78A4-413A-A84B-93D4CC0A9EB1}" type="datetimeFigureOut">
              <a:rPr lang="en-US" smtClean="0"/>
              <a:t>8/1/2023</a:t>
            </a:fld>
            <a:endParaRPr lang="en-US"/>
          </a:p>
        </p:txBody>
      </p:sp>
      <p:sp>
        <p:nvSpPr>
          <p:cNvPr id="6" name="Footer Placeholder 5">
            <a:extLst>
              <a:ext uri="{FF2B5EF4-FFF2-40B4-BE49-F238E27FC236}">
                <a16:creationId xmlns:a16="http://schemas.microsoft.com/office/drawing/2014/main" id="{18D375EA-A8F8-485D-A82F-CD85D4C9E17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AD9E4B0-F5E3-407F-A548-B616E774987F}"/>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15330619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82161A-7627-4D64-AF08-10D702AFE286}"/>
              </a:ext>
            </a:extLst>
          </p:cNvPr>
          <p:cNvSpPr>
            <a:spLocks noGrp="1"/>
          </p:cNvSpPr>
          <p:nvPr>
            <p:ph type="title"/>
          </p:nvPr>
        </p:nvSpPr>
        <p:spPr>
          <a:xfrm>
            <a:off x="552659" y="950976"/>
            <a:ext cx="10802729" cy="881796"/>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553B6884-07D8-4CC4-BE99-516F1433BED8}"/>
              </a:ext>
            </a:extLst>
          </p:cNvPr>
          <p:cNvSpPr>
            <a:spLocks noGrp="1"/>
          </p:cNvSpPr>
          <p:nvPr>
            <p:ph type="body" idx="1"/>
          </p:nvPr>
        </p:nvSpPr>
        <p:spPr>
          <a:xfrm>
            <a:off x="542918" y="1832772"/>
            <a:ext cx="5281507" cy="742638"/>
          </a:xfrm>
        </p:spPr>
        <p:txBody>
          <a:bodyPr anchor="b">
            <a:normAutofit/>
          </a:bodyPr>
          <a:lstStyle>
            <a:lvl1pPr marL="0" indent="0">
              <a:buNone/>
              <a:defRPr sz="1800" b="1" cap="all" spc="13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E182C638-B5A8-4F8C-85AE-33BEAF54C07A}"/>
              </a:ext>
            </a:extLst>
          </p:cNvPr>
          <p:cNvSpPr>
            <a:spLocks noGrp="1"/>
          </p:cNvSpPr>
          <p:nvPr>
            <p:ph sz="half" idx="2"/>
          </p:nvPr>
        </p:nvSpPr>
        <p:spPr>
          <a:xfrm>
            <a:off x="548640" y="2600531"/>
            <a:ext cx="528150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E40D1933-A703-4BDC-A697-728E899EEDE1}"/>
              </a:ext>
            </a:extLst>
          </p:cNvPr>
          <p:cNvSpPr>
            <a:spLocks noGrp="1"/>
          </p:cNvSpPr>
          <p:nvPr>
            <p:ph type="body" sz="quarter" idx="3"/>
          </p:nvPr>
        </p:nvSpPr>
        <p:spPr>
          <a:xfrm>
            <a:off x="6257927" y="1832772"/>
            <a:ext cx="5283202" cy="742638"/>
          </a:xfrm>
        </p:spPr>
        <p:txBody>
          <a:bodyPr anchor="b">
            <a:normAutofit/>
          </a:bodyPr>
          <a:lstStyle>
            <a:lvl1pPr marL="0" indent="0">
              <a:buNone/>
              <a:defRPr sz="1800" b="1" cap="all" spc="13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95925DBD-4D51-4A2D-B1E4-6D094CD1E803}"/>
              </a:ext>
            </a:extLst>
          </p:cNvPr>
          <p:cNvSpPr>
            <a:spLocks noGrp="1"/>
          </p:cNvSpPr>
          <p:nvPr>
            <p:ph sz="quarter" idx="4"/>
          </p:nvPr>
        </p:nvSpPr>
        <p:spPr>
          <a:xfrm>
            <a:off x="6257927" y="2600531"/>
            <a:ext cx="5283202"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62636E2-E26E-42F7-9E05-3F756C7D17AE}"/>
              </a:ext>
            </a:extLst>
          </p:cNvPr>
          <p:cNvSpPr>
            <a:spLocks noGrp="1"/>
          </p:cNvSpPr>
          <p:nvPr>
            <p:ph type="dt" sz="half" idx="10"/>
          </p:nvPr>
        </p:nvSpPr>
        <p:spPr/>
        <p:txBody>
          <a:bodyPr/>
          <a:lstStyle/>
          <a:p>
            <a:fld id="{4CDE23C7-78A4-413A-A84B-93D4CC0A9EB1}" type="datetimeFigureOut">
              <a:rPr lang="en-US" smtClean="0"/>
              <a:t>8/1/2023</a:t>
            </a:fld>
            <a:endParaRPr lang="en-US"/>
          </a:p>
        </p:txBody>
      </p:sp>
      <p:sp>
        <p:nvSpPr>
          <p:cNvPr id="8" name="Footer Placeholder 7">
            <a:extLst>
              <a:ext uri="{FF2B5EF4-FFF2-40B4-BE49-F238E27FC236}">
                <a16:creationId xmlns:a16="http://schemas.microsoft.com/office/drawing/2014/main" id="{86F7281B-0E5C-421E-AFFE-775F57C5DDB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E483462-E410-4DC7-AE53-27AABECFE6E8}"/>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1172166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CFA68-31B5-48C5-929A-842FDF0FD8E7}"/>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95A2600-419E-46E9-946F-FBDEDBA1D448}"/>
              </a:ext>
            </a:extLst>
          </p:cNvPr>
          <p:cNvSpPr>
            <a:spLocks noGrp="1"/>
          </p:cNvSpPr>
          <p:nvPr>
            <p:ph type="dt" sz="half" idx="10"/>
          </p:nvPr>
        </p:nvSpPr>
        <p:spPr/>
        <p:txBody>
          <a:bodyPr/>
          <a:lstStyle/>
          <a:p>
            <a:fld id="{4CDE23C7-78A4-413A-A84B-93D4CC0A9EB1}" type="datetimeFigureOut">
              <a:rPr lang="en-US" smtClean="0"/>
              <a:t>8/1/2023</a:t>
            </a:fld>
            <a:endParaRPr lang="en-US"/>
          </a:p>
        </p:txBody>
      </p:sp>
      <p:sp>
        <p:nvSpPr>
          <p:cNvPr id="4" name="Footer Placeholder 3">
            <a:extLst>
              <a:ext uri="{FF2B5EF4-FFF2-40B4-BE49-F238E27FC236}">
                <a16:creationId xmlns:a16="http://schemas.microsoft.com/office/drawing/2014/main" id="{1385F9A9-98FF-4653-A570-9F351A1ABDC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BD44457-95F1-4B15-A647-B14F91F7A6D4}"/>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1331653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519EABA-1008-4E49-9184-3A946ECD7199}"/>
              </a:ext>
            </a:extLst>
          </p:cNvPr>
          <p:cNvSpPr>
            <a:spLocks noGrp="1"/>
          </p:cNvSpPr>
          <p:nvPr>
            <p:ph type="dt" sz="half" idx="10"/>
          </p:nvPr>
        </p:nvSpPr>
        <p:spPr/>
        <p:txBody>
          <a:bodyPr/>
          <a:lstStyle/>
          <a:p>
            <a:fld id="{4CDE23C7-78A4-413A-A84B-93D4CC0A9EB1}" type="datetimeFigureOut">
              <a:rPr lang="en-US" smtClean="0"/>
              <a:t>8/1/2023</a:t>
            </a:fld>
            <a:endParaRPr lang="en-US"/>
          </a:p>
        </p:txBody>
      </p:sp>
      <p:sp>
        <p:nvSpPr>
          <p:cNvPr id="3" name="Footer Placeholder 2">
            <a:extLst>
              <a:ext uri="{FF2B5EF4-FFF2-40B4-BE49-F238E27FC236}">
                <a16:creationId xmlns:a16="http://schemas.microsoft.com/office/drawing/2014/main" id="{D05C3BD0-269D-4127-B5F7-84B0D8A7422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1623447-C740-4495-93EC-7252B1B929E4}"/>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15381735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2D1155-71E7-4F0A-BB62-933743CF6EDD}"/>
              </a:ext>
            </a:extLst>
          </p:cNvPr>
          <p:cNvSpPr>
            <a:spLocks noGrp="1"/>
          </p:cNvSpPr>
          <p:nvPr>
            <p:ph type="title"/>
          </p:nvPr>
        </p:nvSpPr>
        <p:spPr>
          <a:xfrm>
            <a:off x="548640" y="952500"/>
            <a:ext cx="4124084" cy="2362200"/>
          </a:xfrm>
        </p:spPr>
        <p:txBody>
          <a:bodyPr anchor="t"/>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E0CB6D44-5A1E-4176-8766-4B81E045D50A}"/>
              </a:ext>
            </a:extLst>
          </p:cNvPr>
          <p:cNvSpPr>
            <a:spLocks noGrp="1"/>
          </p:cNvSpPr>
          <p:nvPr>
            <p:ph idx="1"/>
          </p:nvPr>
        </p:nvSpPr>
        <p:spPr>
          <a:xfrm>
            <a:off x="5600700" y="952500"/>
            <a:ext cx="5934074" cy="4908551"/>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8C810EC6-11DD-4B5D-A2D2-4DCF73E58389}"/>
              </a:ext>
            </a:extLst>
          </p:cNvPr>
          <p:cNvSpPr>
            <a:spLocks noGrp="1"/>
          </p:cNvSpPr>
          <p:nvPr>
            <p:ph type="body" sz="half" idx="2"/>
          </p:nvPr>
        </p:nvSpPr>
        <p:spPr>
          <a:xfrm>
            <a:off x="548641" y="3429000"/>
            <a:ext cx="4124084" cy="243998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CD5DFCDF-666E-4DB4-A1C0-79D40A007066}"/>
              </a:ext>
            </a:extLst>
          </p:cNvPr>
          <p:cNvSpPr>
            <a:spLocks noGrp="1"/>
          </p:cNvSpPr>
          <p:nvPr>
            <p:ph type="dt" sz="half" idx="10"/>
          </p:nvPr>
        </p:nvSpPr>
        <p:spPr/>
        <p:txBody>
          <a:bodyPr/>
          <a:lstStyle/>
          <a:p>
            <a:fld id="{4CDE23C7-78A4-413A-A84B-93D4CC0A9EB1}" type="datetimeFigureOut">
              <a:rPr lang="en-US" smtClean="0"/>
              <a:t>8/1/2023</a:t>
            </a:fld>
            <a:endParaRPr lang="en-US"/>
          </a:p>
        </p:txBody>
      </p:sp>
      <p:sp>
        <p:nvSpPr>
          <p:cNvPr id="6" name="Footer Placeholder 5">
            <a:extLst>
              <a:ext uri="{FF2B5EF4-FFF2-40B4-BE49-F238E27FC236}">
                <a16:creationId xmlns:a16="http://schemas.microsoft.com/office/drawing/2014/main" id="{083A69AC-15E6-4B19-A59D-DBDBE923DB4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D79F0EE-74DE-4FEC-81E9-E40D53397857}"/>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28235100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3CA4F-6508-4AD6-8367-A0288D888DD6}"/>
              </a:ext>
            </a:extLst>
          </p:cNvPr>
          <p:cNvSpPr>
            <a:spLocks noGrp="1"/>
          </p:cNvSpPr>
          <p:nvPr>
            <p:ph type="title"/>
          </p:nvPr>
        </p:nvSpPr>
        <p:spPr>
          <a:xfrm>
            <a:off x="548641" y="952500"/>
            <a:ext cx="4124084" cy="2397918"/>
          </a:xfrm>
        </p:spPr>
        <p:txBody>
          <a:bodyPr anchor="t"/>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1906BFCD-2F93-4D99-89EA-F0359FB782B7}"/>
              </a:ext>
            </a:extLst>
          </p:cNvPr>
          <p:cNvSpPr>
            <a:spLocks noGrp="1"/>
          </p:cNvSpPr>
          <p:nvPr>
            <p:ph type="pic" idx="1"/>
          </p:nvPr>
        </p:nvSpPr>
        <p:spPr>
          <a:xfrm>
            <a:off x="5522119" y="987425"/>
            <a:ext cx="6022181"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FF4C1F7-1272-41C8-8C29-676316D02D5D}"/>
              </a:ext>
            </a:extLst>
          </p:cNvPr>
          <p:cNvSpPr>
            <a:spLocks noGrp="1"/>
          </p:cNvSpPr>
          <p:nvPr>
            <p:ph type="body" sz="half" idx="2"/>
          </p:nvPr>
        </p:nvSpPr>
        <p:spPr>
          <a:xfrm>
            <a:off x="548641" y="3429000"/>
            <a:ext cx="4124084" cy="24399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A5CDD491-0FE6-4B42-AAA6-B698E46F1A8E}"/>
              </a:ext>
            </a:extLst>
          </p:cNvPr>
          <p:cNvSpPr>
            <a:spLocks noGrp="1"/>
          </p:cNvSpPr>
          <p:nvPr>
            <p:ph type="dt" sz="half" idx="10"/>
          </p:nvPr>
        </p:nvSpPr>
        <p:spPr/>
        <p:txBody>
          <a:bodyPr/>
          <a:lstStyle/>
          <a:p>
            <a:fld id="{4CDE23C7-78A4-413A-A84B-93D4CC0A9EB1}" type="datetimeFigureOut">
              <a:rPr lang="en-US" smtClean="0"/>
              <a:t>8/1/2023</a:t>
            </a:fld>
            <a:endParaRPr lang="en-US"/>
          </a:p>
        </p:txBody>
      </p:sp>
      <p:sp>
        <p:nvSpPr>
          <p:cNvPr id="6" name="Footer Placeholder 5">
            <a:extLst>
              <a:ext uri="{FF2B5EF4-FFF2-40B4-BE49-F238E27FC236}">
                <a16:creationId xmlns:a16="http://schemas.microsoft.com/office/drawing/2014/main" id="{D258F83F-4E9F-4607-A69B-DFC932560A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D324484-C6E4-4D8A-BDAB-09B1FBB43631}"/>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38608512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307F1B-6F93-4E6E-8C8C-D01A9DEB6AA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97D2968-FE85-492F-A77B-1771F4EAA8C6}"/>
              </a:ext>
            </a:extLst>
          </p:cNvPr>
          <p:cNvSpPr>
            <a:spLocks noGrp="1"/>
          </p:cNvSpPr>
          <p:nvPr>
            <p:ph type="body" orient="vert" idx="1"/>
          </p:nvPr>
        </p:nvSpPr>
        <p:spPr>
          <a:xfrm>
            <a:off x="548641" y="2028826"/>
            <a:ext cx="11094348" cy="4029074"/>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4592DA2-B1FB-45C6-B10C-141AC2BFB381}"/>
              </a:ext>
            </a:extLst>
          </p:cNvPr>
          <p:cNvSpPr>
            <a:spLocks noGrp="1"/>
          </p:cNvSpPr>
          <p:nvPr>
            <p:ph type="dt" sz="half" idx="10"/>
          </p:nvPr>
        </p:nvSpPr>
        <p:spPr/>
        <p:txBody>
          <a:bodyPr/>
          <a:lstStyle/>
          <a:p>
            <a:fld id="{4CDE23C7-78A4-413A-A84B-93D4CC0A9EB1}" type="datetimeFigureOut">
              <a:rPr lang="en-US" smtClean="0"/>
              <a:t>8/1/2023</a:t>
            </a:fld>
            <a:endParaRPr lang="en-US"/>
          </a:p>
        </p:txBody>
      </p:sp>
      <p:sp>
        <p:nvSpPr>
          <p:cNvPr id="5" name="Footer Placeholder 4">
            <a:extLst>
              <a:ext uri="{FF2B5EF4-FFF2-40B4-BE49-F238E27FC236}">
                <a16:creationId xmlns:a16="http://schemas.microsoft.com/office/drawing/2014/main" id="{18CA6D78-CE47-4CA7-B3B6-AFAE5175F6F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BEDC5C0-8780-4819-A8FC-32A0141D271C}"/>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40404863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B8F9A8-05F2-4F79-B689-1FA2F31965D8}"/>
              </a:ext>
            </a:extLst>
          </p:cNvPr>
          <p:cNvSpPr>
            <a:spLocks noGrp="1"/>
          </p:cNvSpPr>
          <p:nvPr>
            <p:ph type="title" orient="vert"/>
          </p:nvPr>
        </p:nvSpPr>
        <p:spPr>
          <a:xfrm>
            <a:off x="9472612" y="952499"/>
            <a:ext cx="2207417" cy="5105401"/>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05D615BC-61CD-4D59-8E85-B59072E2B22D}"/>
              </a:ext>
            </a:extLst>
          </p:cNvPr>
          <p:cNvSpPr>
            <a:spLocks noGrp="1"/>
          </p:cNvSpPr>
          <p:nvPr>
            <p:ph type="body" orient="vert" idx="1"/>
          </p:nvPr>
        </p:nvSpPr>
        <p:spPr>
          <a:xfrm>
            <a:off x="557924" y="952499"/>
            <a:ext cx="8914688" cy="5105401"/>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3F81C46-8CC0-4B79-AF2E-84C86C6A803A}"/>
              </a:ext>
            </a:extLst>
          </p:cNvPr>
          <p:cNvSpPr>
            <a:spLocks noGrp="1"/>
          </p:cNvSpPr>
          <p:nvPr>
            <p:ph type="dt" sz="half" idx="10"/>
          </p:nvPr>
        </p:nvSpPr>
        <p:spPr/>
        <p:txBody>
          <a:bodyPr/>
          <a:lstStyle/>
          <a:p>
            <a:fld id="{4CDE23C7-78A4-413A-A84B-93D4CC0A9EB1}" type="datetimeFigureOut">
              <a:rPr lang="en-US" smtClean="0"/>
              <a:t>8/1/2023</a:t>
            </a:fld>
            <a:endParaRPr lang="en-US"/>
          </a:p>
        </p:txBody>
      </p:sp>
      <p:sp>
        <p:nvSpPr>
          <p:cNvPr id="5" name="Footer Placeholder 4">
            <a:extLst>
              <a:ext uri="{FF2B5EF4-FFF2-40B4-BE49-F238E27FC236}">
                <a16:creationId xmlns:a16="http://schemas.microsoft.com/office/drawing/2014/main" id="{A1A76817-4D29-4888-B68C-A35F5A069C9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A0B21A-30A9-4173-9E3F-D985B86A35CE}"/>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5643196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F90E843-90BA-4A7D-8F9F-FFE49387A618}"/>
              </a:ext>
            </a:extLst>
          </p:cNvPr>
          <p:cNvSpPr>
            <a:spLocks noGrp="1"/>
          </p:cNvSpPr>
          <p:nvPr>
            <p:ph type="title"/>
          </p:nvPr>
        </p:nvSpPr>
        <p:spPr>
          <a:xfrm>
            <a:off x="548639" y="950976"/>
            <a:ext cx="10995659" cy="1077849"/>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43F7CA62-9B55-49B4-94B6-EAAF7D5AE0DC}"/>
              </a:ext>
            </a:extLst>
          </p:cNvPr>
          <p:cNvSpPr>
            <a:spLocks noGrp="1"/>
          </p:cNvSpPr>
          <p:nvPr>
            <p:ph type="body" idx="1"/>
          </p:nvPr>
        </p:nvSpPr>
        <p:spPr>
          <a:xfrm>
            <a:off x="548641" y="2028826"/>
            <a:ext cx="10995660" cy="402907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C93CEA03-AAFA-4A69-A3DA-1DD0EF273F11}"/>
              </a:ext>
            </a:extLst>
          </p:cNvPr>
          <p:cNvSpPr>
            <a:spLocks noGrp="1"/>
          </p:cNvSpPr>
          <p:nvPr>
            <p:ph type="dt" sz="half" idx="2"/>
          </p:nvPr>
        </p:nvSpPr>
        <p:spPr>
          <a:xfrm>
            <a:off x="588729" y="6449535"/>
            <a:ext cx="2983095" cy="308453"/>
          </a:xfrm>
          <a:prstGeom prst="rect">
            <a:avLst/>
          </a:prstGeom>
        </p:spPr>
        <p:txBody>
          <a:bodyPr vert="horz" lIns="91440" tIns="45720" rIns="91440" bIns="45720" rtlCol="0" anchor="t"/>
          <a:lstStyle>
            <a:lvl1pPr algn="l">
              <a:defRPr sz="900">
                <a:solidFill>
                  <a:schemeClr val="tx1"/>
                </a:solidFill>
              </a:defRPr>
            </a:lvl1pPr>
          </a:lstStyle>
          <a:p>
            <a:fld id="{4CDE23C7-78A4-413A-A84B-93D4CC0A9EB1}" type="datetimeFigureOut">
              <a:rPr lang="en-US" smtClean="0"/>
              <a:pPr/>
              <a:t>8/1/2023</a:t>
            </a:fld>
            <a:endParaRPr lang="en-US" dirty="0"/>
          </a:p>
        </p:txBody>
      </p:sp>
      <p:sp>
        <p:nvSpPr>
          <p:cNvPr id="5" name="Footer Placeholder 4">
            <a:extLst>
              <a:ext uri="{FF2B5EF4-FFF2-40B4-BE49-F238E27FC236}">
                <a16:creationId xmlns:a16="http://schemas.microsoft.com/office/drawing/2014/main" id="{F3E97F43-1ECB-4FC2-863E-26CEE24A008A}"/>
              </a:ext>
            </a:extLst>
          </p:cNvPr>
          <p:cNvSpPr>
            <a:spLocks noGrp="1"/>
          </p:cNvSpPr>
          <p:nvPr>
            <p:ph type="ftr" sz="quarter" idx="3"/>
          </p:nvPr>
        </p:nvSpPr>
        <p:spPr>
          <a:xfrm>
            <a:off x="557924" y="173776"/>
            <a:ext cx="411480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53C7F9D8-4B2E-4871-B2AE-EFC06BE23179}"/>
              </a:ext>
            </a:extLst>
          </p:cNvPr>
          <p:cNvSpPr>
            <a:spLocks noGrp="1"/>
          </p:cNvSpPr>
          <p:nvPr>
            <p:ph type="sldNum" sz="quarter" idx="4"/>
          </p:nvPr>
        </p:nvSpPr>
        <p:spPr>
          <a:xfrm>
            <a:off x="10710710" y="6449535"/>
            <a:ext cx="932279" cy="308453"/>
          </a:xfrm>
          <a:prstGeom prst="rect">
            <a:avLst/>
          </a:prstGeom>
        </p:spPr>
        <p:txBody>
          <a:bodyPr vert="horz" lIns="91440" tIns="45720" rIns="91440" bIns="45720" rtlCol="0" anchor="t"/>
          <a:lstStyle>
            <a:lvl1pPr algn="r">
              <a:defRPr sz="900">
                <a:solidFill>
                  <a:schemeClr val="tx1"/>
                </a:solidFill>
              </a:defRPr>
            </a:lvl1pPr>
          </a:lstStyle>
          <a:p>
            <a:fld id="{6CB39E08-E0E5-4B1A-8F7D-08FE7678A3B6}" type="slidenum">
              <a:rPr lang="en-US" smtClean="0"/>
              <a:pPr/>
              <a:t>‹#›</a:t>
            </a:fld>
            <a:endParaRPr lang="en-US"/>
          </a:p>
        </p:txBody>
      </p:sp>
      <p:cxnSp>
        <p:nvCxnSpPr>
          <p:cNvPr id="7" name="Straight Connector 6">
            <a:extLst>
              <a:ext uri="{FF2B5EF4-FFF2-40B4-BE49-F238E27FC236}">
                <a16:creationId xmlns:a16="http://schemas.microsoft.com/office/drawing/2014/main" id="{462919E4-C488-4107-9EF1-66152F848008}"/>
              </a:ext>
            </a:extLst>
          </p:cNvPr>
          <p:cNvCxnSpPr>
            <a:cxnSpLocks/>
          </p:cNvCxnSpPr>
          <p:nvPr/>
        </p:nvCxnSpPr>
        <p:spPr>
          <a:xfrm>
            <a:off x="643467" y="678719"/>
            <a:ext cx="10905066"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BF79732-4088-424C-A653-4534E4389443}"/>
              </a:ext>
            </a:extLst>
          </p:cNvPr>
          <p:cNvCxnSpPr>
            <a:cxnSpLocks/>
          </p:cNvCxnSpPr>
          <p:nvPr/>
        </p:nvCxnSpPr>
        <p:spPr>
          <a:xfrm>
            <a:off x="643467" y="6309695"/>
            <a:ext cx="10905066" cy="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74319081"/>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xStyles>
    <p:titleStyle>
      <a:lvl1pPr algn="l" defTabSz="914400" rtl="0" eaLnBrk="1" latinLnBrk="0" hangingPunct="1">
        <a:lnSpc>
          <a:spcPct val="85000"/>
        </a:lnSpc>
        <a:spcBef>
          <a:spcPct val="0"/>
        </a:spcBef>
        <a:buNone/>
        <a:defRPr sz="3600" kern="1200">
          <a:solidFill>
            <a:schemeClr val="accent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50292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2344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frontiersin.org/articles/10.3389/fcomm.2016.00010/full#B29" TargetMode="External"/><Relationship Id="rId2" Type="http://schemas.openxmlformats.org/officeDocument/2006/relationships/hyperlink" Target="https://www.frontiersin.org/articles/10.3389/fcomm.2016.00010/full#B53"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48640" y="4955095"/>
            <a:ext cx="6815797" cy="1102805"/>
          </a:xfrm>
        </p:spPr>
        <p:txBody>
          <a:bodyPr anchor="b">
            <a:normAutofit/>
          </a:bodyPr>
          <a:lstStyle/>
          <a:p>
            <a:r>
              <a:rPr lang="en-GB" sz="2800"/>
              <a:t>Why is communication relevant working whithin health and social care </a:t>
            </a:r>
          </a:p>
        </p:txBody>
      </p:sp>
      <p:sp>
        <p:nvSpPr>
          <p:cNvPr id="3" name="Subtitle 2"/>
          <p:cNvSpPr>
            <a:spLocks noGrp="1"/>
          </p:cNvSpPr>
          <p:nvPr>
            <p:ph type="subTitle" idx="1"/>
          </p:nvPr>
        </p:nvSpPr>
        <p:spPr>
          <a:xfrm>
            <a:off x="8115300" y="4955096"/>
            <a:ext cx="3447546" cy="1007622"/>
          </a:xfrm>
        </p:spPr>
        <p:txBody>
          <a:bodyPr anchor="b">
            <a:normAutofit fontScale="92500" lnSpcReduction="20000"/>
          </a:bodyPr>
          <a:lstStyle/>
          <a:p>
            <a:pPr>
              <a:lnSpc>
                <a:spcPct val="110000"/>
              </a:lnSpc>
            </a:pPr>
            <a:r>
              <a:rPr lang="en-GB" sz="1700" dirty="0"/>
              <a:t>Certificate of higher education and skills for the workplace LCHS 4005 Tashan Wilkin 2024779   </a:t>
            </a:r>
          </a:p>
        </p:txBody>
      </p:sp>
      <p:pic>
        <p:nvPicPr>
          <p:cNvPr id="4" name="Picture 3" descr="Abstract smoke background">
            <a:extLst>
              <a:ext uri="{FF2B5EF4-FFF2-40B4-BE49-F238E27FC236}">
                <a16:creationId xmlns:a16="http://schemas.microsoft.com/office/drawing/2014/main" id="{C6F9BA98-2A8C-A286-BE3F-4BE4844EB908}"/>
              </a:ext>
            </a:extLst>
          </p:cNvPr>
          <p:cNvPicPr>
            <a:picLocks noChangeAspect="1"/>
          </p:cNvPicPr>
          <p:nvPr/>
        </p:nvPicPr>
        <p:blipFill rotWithShape="1">
          <a:blip r:embed="rId2"/>
          <a:srcRect t="5616" r="-2" b="9863"/>
          <a:stretch/>
        </p:blipFill>
        <p:spPr>
          <a:xfrm>
            <a:off x="2759310" y="930515"/>
            <a:ext cx="6673379" cy="3750797"/>
          </a:xfrm>
          <a:prstGeom prst="rect">
            <a:avLst/>
          </a:prstGeom>
          <a:noFill/>
        </p:spPr>
      </p:pic>
      <p:sp>
        <p:nvSpPr>
          <p:cNvPr id="22" name="Date Placeholder 3">
            <a:extLst>
              <a:ext uri="{FF2B5EF4-FFF2-40B4-BE49-F238E27FC236}">
                <a16:creationId xmlns:a16="http://schemas.microsoft.com/office/drawing/2014/main" id="{64ADA0D0-1AB0-408C-B918-0F3560966EED}"/>
              </a:ext>
            </a:extLst>
          </p:cNvPr>
          <p:cNvSpPr>
            <a:spLocks noGrp="1"/>
          </p:cNvSpPr>
          <p:nvPr>
            <p:ph type="dt" sz="half" idx="10"/>
          </p:nvPr>
        </p:nvSpPr>
        <p:spPr>
          <a:xfrm>
            <a:off x="588729" y="6449535"/>
            <a:ext cx="2983095" cy="308453"/>
          </a:xfrm>
        </p:spPr>
        <p:txBody>
          <a:bodyPr/>
          <a:lstStyle/>
          <a:p>
            <a:pPr>
              <a:spcAft>
                <a:spcPts val="600"/>
              </a:spcAft>
            </a:pPr>
            <a:fld id="{CE31B4FC-6860-443D-BC09-903AB3D0191F}" type="datetime1">
              <a:rPr lang="en-US" smtClean="0"/>
              <a:pPr>
                <a:spcAft>
                  <a:spcPts val="600"/>
                </a:spcAft>
              </a:pPr>
              <a:t>8/1/2023</a:t>
            </a:fld>
            <a:endParaRPr lang="en-US"/>
          </a:p>
        </p:txBody>
      </p:sp>
      <p:sp>
        <p:nvSpPr>
          <p:cNvPr id="24" name="Slide Number Placeholder 5">
            <a:extLst>
              <a:ext uri="{FF2B5EF4-FFF2-40B4-BE49-F238E27FC236}">
                <a16:creationId xmlns:a16="http://schemas.microsoft.com/office/drawing/2014/main" id="{80F305E9-AE7B-46C7-A36C-F5B9B8A08938}"/>
              </a:ext>
            </a:extLst>
          </p:cNvPr>
          <p:cNvSpPr>
            <a:spLocks noGrp="1"/>
          </p:cNvSpPr>
          <p:nvPr>
            <p:ph type="sldNum" sz="quarter" idx="12"/>
          </p:nvPr>
        </p:nvSpPr>
        <p:spPr>
          <a:xfrm>
            <a:off x="10710710" y="6449535"/>
            <a:ext cx="932279" cy="308453"/>
          </a:xfrm>
        </p:spPr>
        <p:txBody>
          <a:bodyPr/>
          <a:lstStyle/>
          <a:p>
            <a:pPr>
              <a:spcAft>
                <a:spcPts val="600"/>
              </a:spcAft>
            </a:pPr>
            <a:fld id="{3FAE4C1A-77DB-4702-BC27-716D25204027}" type="slidenum">
              <a:rPr lang="en-US" smtClean="0"/>
              <a:pPr>
                <a:spcAft>
                  <a:spcPts val="600"/>
                </a:spcAft>
              </a:pPr>
              <a:t>1</a:t>
            </a:fld>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6D48A4-D9D9-1EDA-B9CE-63A92F63A6FA}"/>
              </a:ext>
            </a:extLst>
          </p:cNvPr>
          <p:cNvSpPr>
            <a:spLocks noGrp="1"/>
          </p:cNvSpPr>
          <p:nvPr>
            <p:ph type="ctrTitle"/>
          </p:nvPr>
        </p:nvSpPr>
        <p:spPr>
          <a:xfrm>
            <a:off x="4648201" y="952500"/>
            <a:ext cx="6896100" cy="1863217"/>
          </a:xfrm>
        </p:spPr>
        <p:txBody>
          <a:bodyPr>
            <a:normAutofit/>
          </a:bodyPr>
          <a:lstStyle/>
          <a:p>
            <a:r>
              <a:rPr lang="en-GB" sz="5400"/>
              <a:t>introduction</a:t>
            </a:r>
          </a:p>
        </p:txBody>
      </p:sp>
      <p:sp>
        <p:nvSpPr>
          <p:cNvPr id="3" name="Content Placeholder 2">
            <a:extLst>
              <a:ext uri="{FF2B5EF4-FFF2-40B4-BE49-F238E27FC236}">
                <a16:creationId xmlns:a16="http://schemas.microsoft.com/office/drawing/2014/main" id="{8064B88D-6D1B-9A04-0C6D-AFDD2CE6C388}"/>
              </a:ext>
            </a:extLst>
          </p:cNvPr>
          <p:cNvSpPr>
            <a:spLocks noGrp="1"/>
          </p:cNvSpPr>
          <p:nvPr>
            <p:ph type="subTitle" idx="1"/>
          </p:nvPr>
        </p:nvSpPr>
        <p:spPr>
          <a:xfrm>
            <a:off x="561048" y="952500"/>
            <a:ext cx="3515651" cy="4528147"/>
          </a:xfrm>
        </p:spPr>
        <p:txBody>
          <a:bodyPr vert="horz" lIns="91440" tIns="45720" rIns="91440" bIns="45720" rtlCol="0" anchor="t">
            <a:normAutofit fontScale="92500" lnSpcReduction="10000"/>
          </a:bodyPr>
          <a:lstStyle/>
          <a:p>
            <a:r>
              <a:rPr lang="en-GB" dirty="0"/>
              <a:t>This is my presentation on why I believe communication is important in health and social care</a:t>
            </a:r>
            <a:endParaRPr lang="en-US" dirty="0"/>
          </a:p>
          <a:p>
            <a:r>
              <a:rPr lang="en-GB" dirty="0"/>
              <a:t>I will use examples and scenarios from my experiences working alongside doctors and the reception team in Hall green doctors surgery and I will included </a:t>
            </a:r>
            <a:r>
              <a:rPr lang="en-GB" dirty="0" err="1"/>
              <a:t>refrence's</a:t>
            </a:r>
            <a:r>
              <a:rPr lang="en-GB" dirty="0"/>
              <a:t> at the end of my presentation I hope you enjoy this work </a:t>
            </a:r>
          </a:p>
        </p:txBody>
      </p:sp>
      <p:sp>
        <p:nvSpPr>
          <p:cNvPr id="9" name="Footer Placeholder 4">
            <a:extLst>
              <a:ext uri="{FF2B5EF4-FFF2-40B4-BE49-F238E27FC236}">
                <a16:creationId xmlns:a16="http://schemas.microsoft.com/office/drawing/2014/main" id="{578F8F34-BF99-476E-86C4-4B4576C7577A}"/>
              </a:ext>
            </a:extLst>
          </p:cNvPr>
          <p:cNvSpPr>
            <a:spLocks noGrp="1"/>
          </p:cNvSpPr>
          <p:nvPr>
            <p:ph type="ftr" sz="quarter" idx="11"/>
          </p:nvPr>
        </p:nvSpPr>
        <p:spPr>
          <a:xfrm>
            <a:off x="557924" y="173776"/>
            <a:ext cx="4114800" cy="365125"/>
          </a:xfrm>
        </p:spPr>
        <p:txBody>
          <a:bodyPr>
            <a:normAutofit/>
          </a:bodyPr>
          <a:lstStyle/>
          <a:p>
            <a:pPr>
              <a:spcAft>
                <a:spcPts val="600"/>
              </a:spcAft>
            </a:pPr>
            <a:r>
              <a:rPr lang="en-US">
                <a:effectLst>
                  <a:outerShdw blurRad="38100" dist="38100" dir="2700000" algn="tl">
                    <a:srgbClr val="000000">
                      <a:alpha val="43137"/>
                    </a:srgbClr>
                  </a:outerShdw>
                </a:effectLst>
              </a:rPr>
              <a:t>Sample Footer Text</a:t>
            </a:r>
          </a:p>
        </p:txBody>
      </p:sp>
      <p:pic>
        <p:nvPicPr>
          <p:cNvPr id="5" name="Picture 4" descr="Close-up unopened pill packets">
            <a:extLst>
              <a:ext uri="{FF2B5EF4-FFF2-40B4-BE49-F238E27FC236}">
                <a16:creationId xmlns:a16="http://schemas.microsoft.com/office/drawing/2014/main" id="{B6CB6970-1899-EC97-69DC-90BAE140FD2E}"/>
              </a:ext>
            </a:extLst>
          </p:cNvPr>
          <p:cNvPicPr>
            <a:picLocks noChangeAspect="1"/>
          </p:cNvPicPr>
          <p:nvPr/>
        </p:nvPicPr>
        <p:blipFill rotWithShape="1">
          <a:blip r:embed="rId2"/>
          <a:srcRect t="5913" r="-2" b="8562"/>
          <a:stretch/>
        </p:blipFill>
        <p:spPr>
          <a:xfrm>
            <a:off x="4767492" y="3089497"/>
            <a:ext cx="5278893" cy="2968404"/>
          </a:xfrm>
          <a:prstGeom prst="rect">
            <a:avLst/>
          </a:prstGeom>
          <a:noFill/>
        </p:spPr>
      </p:pic>
      <p:sp>
        <p:nvSpPr>
          <p:cNvPr id="11" name="Date Placeholder 3">
            <a:extLst>
              <a:ext uri="{FF2B5EF4-FFF2-40B4-BE49-F238E27FC236}">
                <a16:creationId xmlns:a16="http://schemas.microsoft.com/office/drawing/2014/main" id="{7F85241D-C269-487B-9FC3-6FC98CC7BD15}"/>
              </a:ext>
            </a:extLst>
          </p:cNvPr>
          <p:cNvSpPr>
            <a:spLocks noGrp="1"/>
          </p:cNvSpPr>
          <p:nvPr>
            <p:ph type="dt" sz="half" idx="10"/>
          </p:nvPr>
        </p:nvSpPr>
        <p:spPr>
          <a:xfrm>
            <a:off x="588729" y="6449535"/>
            <a:ext cx="2983095" cy="308453"/>
          </a:xfrm>
        </p:spPr>
        <p:txBody>
          <a:bodyPr>
            <a:normAutofit/>
          </a:bodyPr>
          <a:lstStyle/>
          <a:p>
            <a:pPr>
              <a:spcAft>
                <a:spcPts val="600"/>
              </a:spcAft>
            </a:pPr>
            <a:fld id="{CE31B4FC-6860-443D-BC09-903AB3D0191F}" type="datetime1">
              <a:rPr lang="en-US" smtClean="0">
                <a:effectLst>
                  <a:outerShdw blurRad="38100" dist="38100" dir="2700000" algn="tl">
                    <a:srgbClr val="000000">
                      <a:alpha val="43137"/>
                    </a:srgbClr>
                  </a:outerShdw>
                </a:effectLst>
              </a:rPr>
              <a:pPr>
                <a:spcAft>
                  <a:spcPts val="600"/>
                </a:spcAft>
              </a:pPr>
              <a:t>8/1/2023</a:t>
            </a:fld>
            <a:endParaRPr lang="en-US">
              <a:effectLst>
                <a:outerShdw blurRad="38100" dist="38100" dir="2700000" algn="tl">
                  <a:srgbClr val="000000">
                    <a:alpha val="43137"/>
                  </a:srgbClr>
                </a:outerShdw>
              </a:effectLst>
            </a:endParaRPr>
          </a:p>
        </p:txBody>
      </p:sp>
      <p:sp>
        <p:nvSpPr>
          <p:cNvPr id="13" name="Slide Number Placeholder 5">
            <a:extLst>
              <a:ext uri="{FF2B5EF4-FFF2-40B4-BE49-F238E27FC236}">
                <a16:creationId xmlns:a16="http://schemas.microsoft.com/office/drawing/2014/main" id="{E27B8990-9A72-47E9-AC0A-F6EB302F4E5E}"/>
              </a:ext>
            </a:extLst>
          </p:cNvPr>
          <p:cNvSpPr>
            <a:spLocks noGrp="1"/>
          </p:cNvSpPr>
          <p:nvPr>
            <p:ph type="sldNum" sz="quarter" idx="12"/>
          </p:nvPr>
        </p:nvSpPr>
        <p:spPr>
          <a:xfrm>
            <a:off x="10710710" y="6449535"/>
            <a:ext cx="932279" cy="308453"/>
          </a:xfrm>
        </p:spPr>
        <p:txBody>
          <a:bodyPr>
            <a:normAutofit/>
          </a:bodyPr>
          <a:lstStyle/>
          <a:p>
            <a:pPr>
              <a:spcAft>
                <a:spcPts val="600"/>
              </a:spcAft>
            </a:pPr>
            <a:fld id="{3FAE4C1A-77DB-4702-BC27-716D25204027}" type="slidenum">
              <a:rPr lang="en-US" smtClean="0">
                <a:effectLst>
                  <a:outerShdw blurRad="38100" dist="38100" dir="2700000" algn="tl">
                    <a:srgbClr val="000000">
                      <a:alpha val="43137"/>
                    </a:srgbClr>
                  </a:outerShdw>
                </a:effectLst>
              </a:rPr>
              <a:pPr>
                <a:spcAft>
                  <a:spcPts val="600"/>
                </a:spcAft>
              </a:pPr>
              <a:t>2</a:t>
            </a:fld>
            <a:endParaRPr lang="en-US">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1851439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AE05EF-9F0B-A20B-E321-3A811A868099}"/>
              </a:ext>
            </a:extLst>
          </p:cNvPr>
          <p:cNvSpPr>
            <a:spLocks noGrp="1"/>
          </p:cNvSpPr>
          <p:nvPr>
            <p:ph type="title"/>
          </p:nvPr>
        </p:nvSpPr>
        <p:spPr/>
        <p:txBody>
          <a:bodyPr/>
          <a:lstStyle/>
          <a:p>
            <a:r>
              <a:rPr lang="en-GB" dirty="0"/>
              <a:t>Scenario 1</a:t>
            </a:r>
          </a:p>
        </p:txBody>
      </p:sp>
      <p:sp>
        <p:nvSpPr>
          <p:cNvPr id="3" name="Content Placeholder 2">
            <a:extLst>
              <a:ext uri="{FF2B5EF4-FFF2-40B4-BE49-F238E27FC236}">
                <a16:creationId xmlns:a16="http://schemas.microsoft.com/office/drawing/2014/main" id="{2A6A4C16-42F1-0FB7-505A-39184F07468B}"/>
              </a:ext>
            </a:extLst>
          </p:cNvPr>
          <p:cNvSpPr>
            <a:spLocks noGrp="1"/>
          </p:cNvSpPr>
          <p:nvPr>
            <p:ph idx="1"/>
          </p:nvPr>
        </p:nvSpPr>
        <p:spPr/>
        <p:txBody>
          <a:bodyPr vert="horz" lIns="91440" tIns="45720" rIns="91440" bIns="45720" rtlCol="0" anchor="t">
            <a:normAutofit/>
          </a:bodyPr>
          <a:lstStyle/>
          <a:p>
            <a:r>
              <a:rPr lang="en-GB" dirty="0"/>
              <a:t>Working along side the reception team and doctors in hall green doctors surgery as security </a:t>
            </a:r>
            <a:r>
              <a:rPr lang="en-GB" dirty="0" err="1"/>
              <a:t>consierege</a:t>
            </a:r>
            <a:r>
              <a:rPr lang="en-GB" dirty="0"/>
              <a:t> is a important role and communication is of upmost importance </a:t>
            </a:r>
            <a:r>
              <a:rPr lang="en-GB"/>
              <a:t>I will</a:t>
            </a:r>
            <a:r>
              <a:rPr lang="en-GB" dirty="0"/>
              <a:t> use real life situations </a:t>
            </a:r>
            <a:r>
              <a:rPr lang="en-GB"/>
              <a:t>I have</a:t>
            </a:r>
            <a:r>
              <a:rPr lang="en-GB" dirty="0"/>
              <a:t> encountered to support my believe of why communication is important.</a:t>
            </a:r>
          </a:p>
          <a:p>
            <a:r>
              <a:rPr lang="en-GB" dirty="0"/>
              <a:t>A </a:t>
            </a:r>
            <a:r>
              <a:rPr lang="en-GB" dirty="0" err="1"/>
              <a:t>paitents</a:t>
            </a:r>
            <a:r>
              <a:rPr lang="en-GB" dirty="0"/>
              <a:t> has walked into the surgery trying to book an appointment  you can longer book </a:t>
            </a:r>
            <a:r>
              <a:rPr lang="en-GB" dirty="0" err="1"/>
              <a:t>appointmnets</a:t>
            </a:r>
            <a:r>
              <a:rPr lang="en-GB" dirty="0"/>
              <a:t> over the counter this now done online via a process called anima the reception staff was quite abrupt and </a:t>
            </a:r>
            <a:r>
              <a:rPr lang="en-GB"/>
              <a:t>did not</a:t>
            </a:r>
            <a:r>
              <a:rPr lang="en-GB" dirty="0"/>
              <a:t> explain the process which made the </a:t>
            </a:r>
            <a:r>
              <a:rPr lang="en-GB" dirty="0" err="1"/>
              <a:t>paitents</a:t>
            </a:r>
            <a:r>
              <a:rPr lang="en-GB" dirty="0"/>
              <a:t> unhappy and quite verbal I observed then helped the reception team explain the full process and explained the </a:t>
            </a:r>
            <a:r>
              <a:rPr lang="en-GB" dirty="0" err="1"/>
              <a:t>surgrey</a:t>
            </a:r>
            <a:r>
              <a:rPr lang="en-GB" dirty="0"/>
              <a:t> has changed the process and he should have been informed but I assured him </a:t>
            </a:r>
            <a:r>
              <a:rPr lang="en-GB"/>
              <a:t>based on this situation I will</a:t>
            </a:r>
            <a:r>
              <a:rPr lang="en-GB" dirty="0"/>
              <a:t> communicate this to management which I did and they rolled out numerous text and email </a:t>
            </a:r>
            <a:r>
              <a:rPr lang="en-GB" dirty="0" err="1"/>
              <a:t>througout</a:t>
            </a:r>
            <a:r>
              <a:rPr lang="en-GB" dirty="0"/>
              <a:t> the week alerting </a:t>
            </a:r>
            <a:r>
              <a:rPr lang="en-GB" dirty="0" err="1"/>
              <a:t>paitents</a:t>
            </a:r>
            <a:r>
              <a:rPr lang="en-GB" dirty="0"/>
              <a:t> to the new changes.</a:t>
            </a:r>
          </a:p>
        </p:txBody>
      </p:sp>
    </p:spTree>
    <p:extLst>
      <p:ext uri="{BB962C8B-B14F-4D97-AF65-F5344CB8AC3E}">
        <p14:creationId xmlns:p14="http://schemas.microsoft.com/office/powerpoint/2010/main" val="19054679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9067A8-7F1F-A3D0-31FF-61C09E0E7DC2}"/>
              </a:ext>
            </a:extLst>
          </p:cNvPr>
          <p:cNvSpPr>
            <a:spLocks noGrp="1"/>
          </p:cNvSpPr>
          <p:nvPr>
            <p:ph type="title"/>
          </p:nvPr>
        </p:nvSpPr>
        <p:spPr/>
        <p:txBody>
          <a:bodyPr/>
          <a:lstStyle/>
          <a:p>
            <a:r>
              <a:rPr lang="en-GB" dirty="0"/>
              <a:t>What could have been done better </a:t>
            </a:r>
          </a:p>
        </p:txBody>
      </p:sp>
      <p:sp>
        <p:nvSpPr>
          <p:cNvPr id="3" name="Content Placeholder 2">
            <a:extLst>
              <a:ext uri="{FF2B5EF4-FFF2-40B4-BE49-F238E27FC236}">
                <a16:creationId xmlns:a16="http://schemas.microsoft.com/office/drawing/2014/main" id="{5B806F7D-CAFB-4D5F-6B52-B0EDE9323558}"/>
              </a:ext>
            </a:extLst>
          </p:cNvPr>
          <p:cNvSpPr>
            <a:spLocks noGrp="1"/>
          </p:cNvSpPr>
          <p:nvPr>
            <p:ph idx="1"/>
          </p:nvPr>
        </p:nvSpPr>
        <p:spPr/>
        <p:txBody>
          <a:bodyPr vert="horz" lIns="91440" tIns="45720" rIns="91440" bIns="45720" rtlCol="0" anchor="t">
            <a:normAutofit/>
          </a:bodyPr>
          <a:lstStyle/>
          <a:p>
            <a:r>
              <a:rPr lang="en-GB" dirty="0"/>
              <a:t>The reception team could have had more patients knowing everyone </a:t>
            </a:r>
            <a:r>
              <a:rPr lang="en-GB" dirty="0" err="1"/>
              <a:t>ain't</a:t>
            </a:r>
            <a:r>
              <a:rPr lang="en-GB" dirty="0"/>
              <a:t> online or have access to mobile phone and a lot of </a:t>
            </a:r>
            <a:r>
              <a:rPr lang="en-GB" dirty="0" err="1"/>
              <a:t>edlerly</a:t>
            </a:r>
            <a:r>
              <a:rPr lang="en-GB" dirty="0"/>
              <a:t> </a:t>
            </a:r>
            <a:r>
              <a:rPr lang="en-GB" dirty="0" err="1"/>
              <a:t>paitents</a:t>
            </a:r>
            <a:r>
              <a:rPr lang="en-GB" dirty="0"/>
              <a:t> are digital </a:t>
            </a:r>
            <a:r>
              <a:rPr lang="en-GB" dirty="0" err="1"/>
              <a:t>naitve's</a:t>
            </a:r>
            <a:r>
              <a:rPr lang="en-GB" dirty="0"/>
              <a:t> so </a:t>
            </a:r>
            <a:r>
              <a:rPr lang="en-GB" dirty="0" err="1"/>
              <a:t>maby</a:t>
            </a:r>
            <a:r>
              <a:rPr lang="en-GB" dirty="0"/>
              <a:t> </a:t>
            </a:r>
            <a:r>
              <a:rPr lang="en-GB" dirty="0" err="1"/>
              <a:t>paitent's</a:t>
            </a:r>
            <a:r>
              <a:rPr lang="en-GB" dirty="0"/>
              <a:t> should of </a:t>
            </a:r>
            <a:r>
              <a:rPr lang="en-GB" dirty="0" err="1"/>
              <a:t>recived</a:t>
            </a:r>
            <a:r>
              <a:rPr lang="en-GB" dirty="0"/>
              <a:t> letters alerting them to the changes.</a:t>
            </a:r>
          </a:p>
          <a:p>
            <a:r>
              <a:rPr lang="en-GB" dirty="0"/>
              <a:t>Instead of saying we cant do it and calling the next </a:t>
            </a:r>
            <a:r>
              <a:rPr lang="en-GB" dirty="0" err="1"/>
              <a:t>paitent</a:t>
            </a:r>
            <a:r>
              <a:rPr lang="en-GB" dirty="0"/>
              <a:t> forward without fully dealing with this </a:t>
            </a:r>
            <a:r>
              <a:rPr lang="en-GB" dirty="0" err="1"/>
              <a:t>paitent</a:t>
            </a:r>
            <a:r>
              <a:rPr lang="en-GB" dirty="0"/>
              <a:t> who was still trying to conversate at the counter taking a bit more time would of allowed the </a:t>
            </a:r>
            <a:r>
              <a:rPr lang="en-GB" dirty="0" err="1"/>
              <a:t>paitent</a:t>
            </a:r>
            <a:r>
              <a:rPr lang="en-GB" dirty="0"/>
              <a:t> to leave on his own accord feeling like he got the service he is </a:t>
            </a:r>
            <a:r>
              <a:rPr lang="en-GB" dirty="0" err="1"/>
              <a:t>entilted</a:t>
            </a:r>
            <a:r>
              <a:rPr lang="en-GB" dirty="0"/>
              <a:t> to than me coming over to explain and then asking the </a:t>
            </a:r>
            <a:r>
              <a:rPr lang="en-GB" dirty="0" err="1"/>
              <a:t>paitent</a:t>
            </a:r>
            <a:r>
              <a:rPr lang="en-GB" dirty="0"/>
              <a:t> to leave the surgery and follow the correct process </a:t>
            </a:r>
          </a:p>
        </p:txBody>
      </p:sp>
    </p:spTree>
    <p:extLst>
      <p:ext uri="{BB962C8B-B14F-4D97-AF65-F5344CB8AC3E}">
        <p14:creationId xmlns:p14="http://schemas.microsoft.com/office/powerpoint/2010/main" val="9185072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1FEDD9-3D06-663C-350D-5494090CB627}"/>
              </a:ext>
            </a:extLst>
          </p:cNvPr>
          <p:cNvSpPr>
            <a:spLocks noGrp="1"/>
          </p:cNvSpPr>
          <p:nvPr>
            <p:ph type="title"/>
          </p:nvPr>
        </p:nvSpPr>
        <p:spPr/>
        <p:txBody>
          <a:bodyPr/>
          <a:lstStyle/>
          <a:p>
            <a:r>
              <a:rPr lang="en-GB" dirty="0"/>
              <a:t>Scenario 2 </a:t>
            </a:r>
          </a:p>
        </p:txBody>
      </p:sp>
      <p:sp>
        <p:nvSpPr>
          <p:cNvPr id="3" name="Content Placeholder 2">
            <a:extLst>
              <a:ext uri="{FF2B5EF4-FFF2-40B4-BE49-F238E27FC236}">
                <a16:creationId xmlns:a16="http://schemas.microsoft.com/office/drawing/2014/main" id="{7F6A87ED-ACD4-43BF-9026-2D376ADC1025}"/>
              </a:ext>
            </a:extLst>
          </p:cNvPr>
          <p:cNvSpPr>
            <a:spLocks noGrp="1"/>
          </p:cNvSpPr>
          <p:nvPr>
            <p:ph idx="1"/>
          </p:nvPr>
        </p:nvSpPr>
        <p:spPr/>
        <p:txBody>
          <a:bodyPr vert="horz" lIns="91440" tIns="45720" rIns="91440" bIns="45720" rtlCol="0" anchor="t">
            <a:normAutofit/>
          </a:bodyPr>
          <a:lstStyle/>
          <a:p>
            <a:pPr marL="0" indent="0">
              <a:buNone/>
            </a:pPr>
            <a:r>
              <a:rPr lang="en-GB" dirty="0"/>
              <a:t>A </a:t>
            </a:r>
            <a:r>
              <a:rPr lang="en-GB" dirty="0" err="1"/>
              <a:t>paitent</a:t>
            </a:r>
            <a:r>
              <a:rPr lang="en-GB" dirty="0"/>
              <a:t>  had an appointment and booked in on the self check in screen he waited over an hour and a half and was not seen so he approached the reception staff angry and verbal the </a:t>
            </a:r>
            <a:r>
              <a:rPr lang="en-GB" dirty="0" err="1"/>
              <a:t>recepetion</a:t>
            </a:r>
            <a:r>
              <a:rPr lang="en-GB" dirty="0"/>
              <a:t> staff was not helpful as they met him with the same energy so it was more and argument so I </a:t>
            </a:r>
            <a:r>
              <a:rPr lang="en-GB" dirty="0" err="1"/>
              <a:t>assited</a:t>
            </a:r>
            <a:r>
              <a:rPr lang="en-GB" dirty="0"/>
              <a:t> explaining there is a few doctor running behind today as we had an emergency situation that happened in the morning that delayed the days schedule so I told him come take a walk around the car park get some fresh air and calm down and I went straight to management communicated the situation upon investigation the </a:t>
            </a:r>
            <a:r>
              <a:rPr lang="en-GB" dirty="0" err="1"/>
              <a:t>paients</a:t>
            </a:r>
            <a:r>
              <a:rPr lang="en-GB" dirty="0"/>
              <a:t> didn’t actually check in but the doctor had 2 more </a:t>
            </a:r>
            <a:r>
              <a:rPr lang="en-GB" dirty="0" err="1"/>
              <a:t>paitents</a:t>
            </a:r>
            <a:r>
              <a:rPr lang="en-GB" dirty="0"/>
              <a:t> and if he was willing to wait he would be seen he agreed to wait had his appointment and left happy </a:t>
            </a:r>
            <a:endParaRPr lang="en-US"/>
          </a:p>
        </p:txBody>
      </p:sp>
    </p:spTree>
    <p:extLst>
      <p:ext uri="{BB962C8B-B14F-4D97-AF65-F5344CB8AC3E}">
        <p14:creationId xmlns:p14="http://schemas.microsoft.com/office/powerpoint/2010/main" val="33372887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Stack of magazines on table">
            <a:extLst>
              <a:ext uri="{FF2B5EF4-FFF2-40B4-BE49-F238E27FC236}">
                <a16:creationId xmlns:a16="http://schemas.microsoft.com/office/drawing/2014/main" id="{5BAA9B4A-5651-B54A-9523-55DCC192298B}"/>
              </a:ext>
            </a:extLst>
          </p:cNvPr>
          <p:cNvPicPr>
            <a:picLocks noChangeAspect="1"/>
          </p:cNvPicPr>
          <p:nvPr/>
        </p:nvPicPr>
        <p:blipFill rotWithShape="1">
          <a:blip r:embed="rId2">
            <a:alphaModFix amt="50000"/>
          </a:blip>
          <a:srcRect t="14163" r="-2" b="1563"/>
          <a:stretch/>
        </p:blipFill>
        <p:spPr>
          <a:xfrm>
            <a:off x="-1" y="1"/>
            <a:ext cx="12192000" cy="6858000"/>
          </a:xfrm>
          <a:prstGeom prst="rect">
            <a:avLst/>
          </a:prstGeom>
          <a:noFill/>
        </p:spPr>
      </p:pic>
      <p:sp>
        <p:nvSpPr>
          <p:cNvPr id="9" name="Footer Placeholder 4">
            <a:extLst>
              <a:ext uri="{FF2B5EF4-FFF2-40B4-BE49-F238E27FC236}">
                <a16:creationId xmlns:a16="http://schemas.microsoft.com/office/drawing/2014/main" id="{BE8D5989-5D49-41EE-9681-9A5AB28BFC2C}"/>
              </a:ext>
            </a:extLst>
          </p:cNvPr>
          <p:cNvSpPr>
            <a:spLocks noGrp="1"/>
          </p:cNvSpPr>
          <p:nvPr>
            <p:ph type="ftr" sz="quarter" idx="11"/>
          </p:nvPr>
        </p:nvSpPr>
        <p:spPr>
          <a:xfrm>
            <a:off x="557924" y="173776"/>
            <a:ext cx="4114800" cy="365125"/>
          </a:xfrm>
        </p:spPr>
        <p:txBody>
          <a:bodyPr/>
          <a:lstStyle/>
          <a:p>
            <a:pPr>
              <a:spcAft>
                <a:spcPts val="600"/>
              </a:spcAft>
            </a:pPr>
            <a:r>
              <a:rPr lang="en-US">
                <a:solidFill>
                  <a:srgbClr val="FFFFFF"/>
                </a:solidFill>
                <a:effectLst>
                  <a:outerShdw blurRad="38100" dist="38100" dir="2700000" algn="tl">
                    <a:srgbClr val="000000">
                      <a:alpha val="43137"/>
                    </a:srgbClr>
                  </a:outerShdw>
                </a:effectLst>
              </a:rPr>
              <a:t>Sample Footer Text</a:t>
            </a:r>
          </a:p>
        </p:txBody>
      </p:sp>
      <p:sp>
        <p:nvSpPr>
          <p:cNvPr id="11" name="Content Placeholder 2">
            <a:extLst>
              <a:ext uri="{FF2B5EF4-FFF2-40B4-BE49-F238E27FC236}">
                <a16:creationId xmlns:a16="http://schemas.microsoft.com/office/drawing/2014/main" id="{E9D4F94C-ADDE-4388-B413-18D186CF9709}"/>
              </a:ext>
            </a:extLst>
          </p:cNvPr>
          <p:cNvSpPr>
            <a:spLocks noGrp="1"/>
          </p:cNvSpPr>
          <p:nvPr>
            <p:ph idx="1"/>
          </p:nvPr>
        </p:nvSpPr>
        <p:spPr>
          <a:xfrm>
            <a:off x="559526" y="718458"/>
            <a:ext cx="10540875" cy="5470070"/>
          </a:xfrm>
        </p:spPr>
        <p:txBody>
          <a:bodyPr vert="horz" lIns="91440" tIns="45720" rIns="91440" bIns="45720" rtlCol="0" anchor="t">
            <a:normAutofit/>
          </a:bodyPr>
          <a:lstStyle/>
          <a:p>
            <a:pPr marL="0" indent="0">
              <a:buNone/>
            </a:pPr>
            <a:r>
              <a:rPr lang="en-US" dirty="0">
                <a:effectLst>
                  <a:outerShdw blurRad="38100" dist="38100" dir="2700000" algn="tl">
                    <a:srgbClr val="000000">
                      <a:alpha val="43137"/>
                    </a:srgbClr>
                  </a:outerShdw>
                </a:effectLst>
              </a:rPr>
              <a:t>Communication is important from stetting task and duties to medication and prescriptions</a:t>
            </a:r>
            <a:endParaRPr lang="en-US" dirty="0"/>
          </a:p>
          <a:p>
            <a:pPr marL="0" indent="0">
              <a:buNone/>
            </a:pPr>
            <a:r>
              <a:rPr lang="en-US" dirty="0"/>
              <a:t>For my role it was important as I had </a:t>
            </a:r>
            <a:r>
              <a:rPr lang="en-US" dirty="0" err="1"/>
              <a:t>deliverys</a:t>
            </a:r>
            <a:r>
              <a:rPr lang="en-US" dirty="0"/>
              <a:t> coming in some was medication which needs to go fridge immediately we have </a:t>
            </a:r>
            <a:r>
              <a:rPr lang="en-US" dirty="0" err="1"/>
              <a:t>vistors</a:t>
            </a:r>
            <a:r>
              <a:rPr lang="en-US" dirty="0"/>
              <a:t> to book in then I have </a:t>
            </a:r>
            <a:r>
              <a:rPr lang="en-US" dirty="0" err="1"/>
              <a:t>paitents</a:t>
            </a:r>
            <a:r>
              <a:rPr lang="en-US" dirty="0"/>
              <a:t> to </a:t>
            </a:r>
            <a:r>
              <a:rPr lang="en-US" dirty="0" err="1"/>
              <a:t>assits</a:t>
            </a:r>
            <a:r>
              <a:rPr lang="en-US" dirty="0"/>
              <a:t> with self check in and blood pressure checks communication was important to me for me to know my duties the layout of the day what </a:t>
            </a:r>
            <a:r>
              <a:rPr lang="en-US" dirty="0" err="1"/>
              <a:t>vistors</a:t>
            </a:r>
            <a:r>
              <a:rPr lang="en-US" dirty="0"/>
              <a:t> are coming and going  and </a:t>
            </a:r>
            <a:r>
              <a:rPr lang="en-US" dirty="0" err="1"/>
              <a:t>deliverys</a:t>
            </a:r>
            <a:r>
              <a:rPr lang="en-US" dirty="0"/>
              <a:t> to </a:t>
            </a:r>
            <a:r>
              <a:rPr lang="en-US" dirty="0" err="1"/>
              <a:t>exspect</a:t>
            </a:r>
            <a:r>
              <a:rPr lang="en-US" dirty="0"/>
              <a:t>.</a:t>
            </a:r>
          </a:p>
          <a:p>
            <a:pPr marL="0" indent="0">
              <a:buNone/>
            </a:pPr>
            <a:r>
              <a:rPr lang="en-US" dirty="0">
                <a:solidFill>
                  <a:schemeClr val="accent5"/>
                </a:solidFill>
                <a:ea typeface="+mn-lt"/>
                <a:cs typeface="+mn-lt"/>
              </a:rPr>
              <a:t>The project involved listening to people with aphasia talk about their experiences with health and social care services and working with them to design a training program to promote communication access. The result is a communication access tool-kit that offers an organized way for service providers, together with their service users, to go about auditing and changing their services to make them more communicatively accessible.</a:t>
            </a:r>
            <a:endParaRPr lang="en-US" dirty="0">
              <a:solidFill>
                <a:schemeClr val="accent5"/>
              </a:solidFill>
            </a:endParaRPr>
          </a:p>
          <a:p>
            <a:pPr marL="0" indent="0">
              <a:buNone/>
            </a:pPr>
            <a:r>
              <a:rPr lang="en-US" sz="1000">
                <a:solidFill>
                  <a:schemeClr val="accent5"/>
                </a:solidFill>
                <a:latin typeface="Arial"/>
                <a:cs typeface="Arial"/>
              </a:rPr>
              <a:t>Parr, S., Pound, C. and Hewitt, A., 2006. Communication access to health and social services. </a:t>
            </a:r>
            <a:r>
              <a:rPr lang="en-US" sz="1000" i="1">
                <a:solidFill>
                  <a:schemeClr val="accent5"/>
                </a:solidFill>
                <a:latin typeface="Arial"/>
                <a:cs typeface="Arial"/>
              </a:rPr>
              <a:t>Topics in Language Disorders</a:t>
            </a:r>
            <a:r>
              <a:rPr lang="en-US" sz="1000">
                <a:solidFill>
                  <a:schemeClr val="accent5"/>
                </a:solidFill>
                <a:latin typeface="Arial"/>
                <a:cs typeface="Arial"/>
              </a:rPr>
              <a:t>, </a:t>
            </a:r>
            <a:r>
              <a:rPr lang="en-US" sz="1000" i="1">
                <a:solidFill>
                  <a:schemeClr val="accent5"/>
                </a:solidFill>
                <a:latin typeface="Arial"/>
                <a:cs typeface="Arial"/>
              </a:rPr>
              <a:t>26</a:t>
            </a:r>
            <a:r>
              <a:rPr lang="en-US" sz="1000">
                <a:solidFill>
                  <a:schemeClr val="accent5"/>
                </a:solidFill>
                <a:latin typeface="Arial"/>
                <a:cs typeface="Arial"/>
              </a:rPr>
              <a:t>(3), pp.189-198.</a:t>
            </a:r>
            <a:endParaRPr lang="en-US">
              <a:solidFill>
                <a:schemeClr val="accent5"/>
              </a:solidFill>
            </a:endParaRPr>
          </a:p>
          <a:p>
            <a:pPr marL="0" indent="0">
              <a:buNone/>
            </a:pPr>
            <a:endParaRPr lang="en-US" dirty="0">
              <a:effectLst>
                <a:outerShdw blurRad="38100" dist="38100" dir="2700000" algn="tl">
                  <a:srgbClr val="000000">
                    <a:alpha val="43137"/>
                  </a:srgbClr>
                </a:outerShdw>
              </a:effectLst>
            </a:endParaRPr>
          </a:p>
        </p:txBody>
      </p:sp>
      <p:sp>
        <p:nvSpPr>
          <p:cNvPr id="13" name="Date Placeholder 3">
            <a:extLst>
              <a:ext uri="{FF2B5EF4-FFF2-40B4-BE49-F238E27FC236}">
                <a16:creationId xmlns:a16="http://schemas.microsoft.com/office/drawing/2014/main" id="{A60C28C0-EFDC-4047-81BA-16DBA9A9132E}"/>
              </a:ext>
            </a:extLst>
          </p:cNvPr>
          <p:cNvSpPr>
            <a:spLocks noGrp="1"/>
          </p:cNvSpPr>
          <p:nvPr>
            <p:ph type="dt" sz="half" idx="10"/>
          </p:nvPr>
        </p:nvSpPr>
        <p:spPr>
          <a:xfrm>
            <a:off x="588729" y="6449535"/>
            <a:ext cx="2983095" cy="308453"/>
          </a:xfrm>
        </p:spPr>
        <p:txBody>
          <a:bodyPr/>
          <a:lstStyle/>
          <a:p>
            <a:pPr>
              <a:spcAft>
                <a:spcPts val="600"/>
              </a:spcAft>
            </a:pPr>
            <a:fld id="{966F84F2-8A04-4430-BDD5-201029A017D9}" type="datetime1">
              <a:rPr lang="en-US" smtClean="0">
                <a:solidFill>
                  <a:srgbClr val="FFFFFF"/>
                </a:solidFill>
                <a:effectLst>
                  <a:outerShdw blurRad="38100" dist="38100" dir="2700000" algn="tl">
                    <a:srgbClr val="000000">
                      <a:alpha val="43137"/>
                    </a:srgbClr>
                  </a:outerShdw>
                </a:effectLst>
              </a:rPr>
              <a:pPr>
                <a:spcAft>
                  <a:spcPts val="600"/>
                </a:spcAft>
              </a:pPr>
              <a:t>8/1/2023</a:t>
            </a:fld>
            <a:endParaRPr lang="en-US">
              <a:solidFill>
                <a:srgbClr val="FFFFFF"/>
              </a:solidFill>
              <a:effectLst>
                <a:outerShdw blurRad="38100" dist="38100" dir="2700000" algn="tl">
                  <a:srgbClr val="000000">
                    <a:alpha val="43137"/>
                  </a:srgbClr>
                </a:outerShdw>
              </a:effectLst>
            </a:endParaRPr>
          </a:p>
        </p:txBody>
      </p:sp>
      <p:sp>
        <p:nvSpPr>
          <p:cNvPr id="15" name="Slide Number Placeholder 5">
            <a:extLst>
              <a:ext uri="{FF2B5EF4-FFF2-40B4-BE49-F238E27FC236}">
                <a16:creationId xmlns:a16="http://schemas.microsoft.com/office/drawing/2014/main" id="{6D4D1CD5-79A4-491C-85F0-0EE21E8849CB}"/>
              </a:ext>
            </a:extLst>
          </p:cNvPr>
          <p:cNvSpPr>
            <a:spLocks noGrp="1"/>
          </p:cNvSpPr>
          <p:nvPr>
            <p:ph type="sldNum" sz="quarter" idx="12"/>
          </p:nvPr>
        </p:nvSpPr>
        <p:spPr>
          <a:xfrm>
            <a:off x="10710710" y="6449535"/>
            <a:ext cx="932279" cy="308453"/>
          </a:xfrm>
        </p:spPr>
        <p:txBody>
          <a:bodyPr/>
          <a:lstStyle/>
          <a:p>
            <a:pPr>
              <a:spcAft>
                <a:spcPts val="600"/>
              </a:spcAft>
            </a:pPr>
            <a:fld id="{3FAE4C1A-77DB-4702-BC27-716D25204027}" type="slidenum">
              <a:rPr lang="en-US" smtClean="0">
                <a:solidFill>
                  <a:srgbClr val="FFFFFF"/>
                </a:solidFill>
                <a:effectLst>
                  <a:outerShdw blurRad="38100" dist="38100" dir="2700000" algn="tl">
                    <a:srgbClr val="000000">
                      <a:alpha val="43137"/>
                    </a:srgbClr>
                  </a:outerShdw>
                </a:effectLst>
              </a:rPr>
              <a:pPr>
                <a:spcAft>
                  <a:spcPts val="600"/>
                </a:spcAft>
              </a:pPr>
              <a:t>6</a:t>
            </a:fld>
            <a:endParaRPr lang="en-US">
              <a:solidFill>
                <a:srgbClr val="FFFFF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7789450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1CC995E-DEF6-E16B-812F-3BFA9D361BEA}"/>
              </a:ext>
            </a:extLst>
          </p:cNvPr>
          <p:cNvSpPr>
            <a:spLocks noGrp="1"/>
          </p:cNvSpPr>
          <p:nvPr>
            <p:ph idx="1"/>
          </p:nvPr>
        </p:nvSpPr>
        <p:spPr/>
        <p:txBody>
          <a:bodyPr vert="horz" lIns="91440" tIns="45720" rIns="91440" bIns="45720" rtlCol="0" anchor="t">
            <a:normAutofit/>
          </a:bodyPr>
          <a:lstStyle/>
          <a:p>
            <a:r>
              <a:rPr lang="en-GB" sz="1800" dirty="0">
                <a:solidFill>
                  <a:schemeClr val="accent5"/>
                </a:solidFill>
                <a:ea typeface="+mn-lt"/>
                <a:cs typeface="+mn-lt"/>
              </a:rPr>
              <a:t> In addition, more research is need to better understand how online social support is used by older adults and the challenges they may face in terms of accessing and using newer communication technologies. While researchers have examined online support and health-related technology for older adults (</a:t>
            </a:r>
            <a:r>
              <a:rPr lang="en-GB" sz="1800" dirty="0">
                <a:solidFill>
                  <a:schemeClr val="accent5"/>
                </a:solidFill>
                <a:ea typeface="+mn-lt"/>
                <a:cs typeface="+mn-lt"/>
                <a:hlinkClick r:id="rId2">
                  <a:extLst>
                    <a:ext uri="{A12FA001-AC4F-418D-AE19-62706E023703}">
                      <ahyp:hlinkClr xmlns:ahyp="http://schemas.microsoft.com/office/drawing/2018/hyperlinkcolor" val="tx"/>
                    </a:ext>
                  </a:extLst>
                </a:hlinkClick>
              </a:rPr>
              <a:t>Wright, 2000a</a:t>
            </a:r>
            <a:r>
              <a:rPr lang="en-GB" sz="1800" dirty="0">
                <a:solidFill>
                  <a:schemeClr val="accent5"/>
                </a:solidFill>
                <a:ea typeface="+mn-lt"/>
                <a:cs typeface="+mn-lt"/>
              </a:rPr>
              <a:t>; </a:t>
            </a:r>
            <a:r>
              <a:rPr lang="en-GB" sz="1800" dirty="0">
                <a:solidFill>
                  <a:schemeClr val="accent5"/>
                </a:solidFill>
                <a:ea typeface="+mn-lt"/>
                <a:cs typeface="+mn-lt"/>
                <a:hlinkClick r:id="rId3">
                  <a:extLst>
                    <a:ext uri="{A12FA001-AC4F-418D-AE19-62706E023703}">
                      <ahyp:hlinkClr xmlns:ahyp="http://schemas.microsoft.com/office/drawing/2018/hyperlinkcolor" val="tx"/>
                    </a:ext>
                  </a:extLst>
                </a:hlinkClick>
              </a:rPr>
              <a:t>LeRouge et al., 2014</a:t>
            </a:r>
            <a:r>
              <a:rPr lang="en-GB" sz="1800" dirty="0">
                <a:solidFill>
                  <a:schemeClr val="accent5"/>
                </a:solidFill>
                <a:ea typeface="+mn-lt"/>
                <a:cs typeface="+mn-lt"/>
              </a:rPr>
              <a:t>), more research and interventions are needed to design online support platforms and technologies for older adult populations. Qualitative research and quantitative studies can both make important contributions to the study of cultural influences on social support network and health outcome processes (as well as to the larger area of social support and health research).</a:t>
            </a:r>
            <a:endParaRPr lang="en-GB" sz="1800">
              <a:solidFill>
                <a:schemeClr val="accent5"/>
              </a:solidFill>
              <a:ea typeface="+mn-lt"/>
              <a:cs typeface="+mn-lt"/>
            </a:endParaRPr>
          </a:p>
          <a:p>
            <a:r>
              <a:rPr lang="en-GB" sz="1000" dirty="0">
                <a:solidFill>
                  <a:schemeClr val="accent5"/>
                </a:solidFill>
                <a:latin typeface="Arial"/>
                <a:cs typeface="Arial"/>
              </a:rPr>
              <a:t>Wright, K., 2016. Social networks, interpersonal social support, and health outcomes: A health communication perspective. </a:t>
            </a:r>
            <a:r>
              <a:rPr lang="en-GB" sz="1000" i="1" dirty="0">
                <a:solidFill>
                  <a:schemeClr val="accent5"/>
                </a:solidFill>
                <a:latin typeface="Arial"/>
                <a:cs typeface="Arial"/>
              </a:rPr>
              <a:t>Frontiers in Communication</a:t>
            </a:r>
            <a:r>
              <a:rPr lang="en-GB" sz="1000" dirty="0">
                <a:solidFill>
                  <a:schemeClr val="accent5"/>
                </a:solidFill>
                <a:latin typeface="Arial"/>
                <a:cs typeface="Arial"/>
              </a:rPr>
              <a:t>, </a:t>
            </a:r>
            <a:r>
              <a:rPr lang="en-GB" sz="1000" i="1" dirty="0">
                <a:solidFill>
                  <a:schemeClr val="accent5"/>
                </a:solidFill>
                <a:latin typeface="Arial"/>
                <a:cs typeface="Arial"/>
              </a:rPr>
              <a:t>1</a:t>
            </a:r>
            <a:r>
              <a:rPr lang="en-GB" sz="1000" dirty="0">
                <a:solidFill>
                  <a:schemeClr val="accent5"/>
                </a:solidFill>
                <a:latin typeface="Arial"/>
                <a:cs typeface="Arial"/>
              </a:rPr>
              <a:t>, p.10.</a:t>
            </a:r>
            <a:endParaRPr lang="en-GB" sz="1800" dirty="0">
              <a:solidFill>
                <a:schemeClr val="accent5"/>
              </a:solidFill>
            </a:endParaRPr>
          </a:p>
        </p:txBody>
      </p:sp>
    </p:spTree>
    <p:extLst>
      <p:ext uri="{BB962C8B-B14F-4D97-AF65-F5344CB8AC3E}">
        <p14:creationId xmlns:p14="http://schemas.microsoft.com/office/powerpoint/2010/main" val="33455841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6D165A-41D6-19A3-E735-B8FD0FF56E18}"/>
              </a:ext>
            </a:extLst>
          </p:cNvPr>
          <p:cNvSpPr>
            <a:spLocks noGrp="1"/>
          </p:cNvSpPr>
          <p:nvPr>
            <p:ph type="title"/>
          </p:nvPr>
        </p:nvSpPr>
        <p:spPr/>
        <p:txBody>
          <a:bodyPr/>
          <a:lstStyle/>
          <a:p>
            <a:r>
              <a:rPr lang="en-GB" dirty="0" err="1"/>
              <a:t>Refrences</a:t>
            </a:r>
            <a:r>
              <a:rPr lang="en-GB" dirty="0"/>
              <a:t> </a:t>
            </a:r>
          </a:p>
        </p:txBody>
      </p:sp>
      <p:sp>
        <p:nvSpPr>
          <p:cNvPr id="3" name="Content Placeholder 2">
            <a:extLst>
              <a:ext uri="{FF2B5EF4-FFF2-40B4-BE49-F238E27FC236}">
                <a16:creationId xmlns:a16="http://schemas.microsoft.com/office/drawing/2014/main" id="{7FDABD1B-A7F3-5BB9-B580-47E7B003FD45}"/>
              </a:ext>
            </a:extLst>
          </p:cNvPr>
          <p:cNvSpPr>
            <a:spLocks noGrp="1"/>
          </p:cNvSpPr>
          <p:nvPr>
            <p:ph idx="1"/>
          </p:nvPr>
        </p:nvSpPr>
        <p:spPr/>
        <p:txBody>
          <a:bodyPr vert="horz" lIns="91440" tIns="45720" rIns="91440" bIns="45720" rtlCol="0" anchor="t">
            <a:normAutofit/>
          </a:bodyPr>
          <a:lstStyle/>
          <a:p>
            <a:r>
              <a:rPr lang="en-GB" sz="1000" dirty="0">
                <a:solidFill>
                  <a:schemeClr val="accent5"/>
                </a:solidFill>
                <a:latin typeface="Arial"/>
                <a:cs typeface="Arial"/>
              </a:rPr>
              <a:t>Parr, S., Pound, C. and Hewitt, A., 2006. Communication access to health and social services. </a:t>
            </a:r>
            <a:r>
              <a:rPr lang="en-GB" sz="1000" i="1" dirty="0">
                <a:solidFill>
                  <a:schemeClr val="accent5"/>
                </a:solidFill>
                <a:latin typeface="Arial"/>
                <a:cs typeface="Arial"/>
              </a:rPr>
              <a:t>Topics in Language Disorders</a:t>
            </a:r>
            <a:r>
              <a:rPr lang="en-GB" sz="1000" dirty="0">
                <a:solidFill>
                  <a:schemeClr val="accent5"/>
                </a:solidFill>
                <a:latin typeface="Arial"/>
                <a:cs typeface="Arial"/>
              </a:rPr>
              <a:t>, </a:t>
            </a:r>
            <a:r>
              <a:rPr lang="en-GB" sz="1000" i="1" dirty="0">
                <a:solidFill>
                  <a:schemeClr val="accent5"/>
                </a:solidFill>
                <a:latin typeface="Arial"/>
                <a:cs typeface="Arial"/>
              </a:rPr>
              <a:t>26</a:t>
            </a:r>
            <a:r>
              <a:rPr lang="en-GB" sz="1000" dirty="0">
                <a:solidFill>
                  <a:schemeClr val="accent5"/>
                </a:solidFill>
                <a:latin typeface="Arial"/>
                <a:cs typeface="Arial"/>
              </a:rPr>
              <a:t>(3), pp.189-198.</a:t>
            </a:r>
          </a:p>
          <a:p>
            <a:r>
              <a:rPr lang="en-GB" sz="1000" dirty="0">
                <a:solidFill>
                  <a:schemeClr val="accent5"/>
                </a:solidFill>
                <a:latin typeface="Arial"/>
                <a:cs typeface="Arial"/>
              </a:rPr>
              <a:t>Wright, K., 2016. Social networks, interpersonal social support, and health outcomes: A health communication perspective. </a:t>
            </a:r>
            <a:r>
              <a:rPr lang="en-GB" sz="1000" i="1" dirty="0">
                <a:solidFill>
                  <a:schemeClr val="accent5"/>
                </a:solidFill>
                <a:latin typeface="Arial"/>
                <a:cs typeface="Arial"/>
              </a:rPr>
              <a:t>Frontiers in Communication</a:t>
            </a:r>
            <a:r>
              <a:rPr lang="en-GB" sz="1000" dirty="0">
                <a:solidFill>
                  <a:schemeClr val="accent5"/>
                </a:solidFill>
                <a:latin typeface="Arial"/>
                <a:cs typeface="Arial"/>
              </a:rPr>
              <a:t>, </a:t>
            </a:r>
            <a:r>
              <a:rPr lang="en-GB" sz="1000" i="1" dirty="0">
                <a:solidFill>
                  <a:schemeClr val="accent5"/>
                </a:solidFill>
                <a:latin typeface="Arial"/>
                <a:cs typeface="Arial"/>
              </a:rPr>
              <a:t>1</a:t>
            </a:r>
            <a:r>
              <a:rPr lang="en-GB" sz="1000" dirty="0">
                <a:solidFill>
                  <a:schemeClr val="accent5"/>
                </a:solidFill>
                <a:latin typeface="Arial"/>
                <a:cs typeface="Arial"/>
              </a:rPr>
              <a:t>, p.10.</a:t>
            </a:r>
          </a:p>
          <a:p>
            <a:endParaRPr lang="en-GB" sz="1000" dirty="0">
              <a:solidFill>
                <a:schemeClr val="accent5"/>
              </a:solidFill>
              <a:latin typeface="Arial"/>
              <a:cs typeface="Arial"/>
            </a:endParaRPr>
          </a:p>
        </p:txBody>
      </p:sp>
    </p:spTree>
    <p:extLst>
      <p:ext uri="{BB962C8B-B14F-4D97-AF65-F5344CB8AC3E}">
        <p14:creationId xmlns:p14="http://schemas.microsoft.com/office/powerpoint/2010/main" val="215069209"/>
      </p:ext>
    </p:extLst>
  </p:cSld>
  <p:clrMapOvr>
    <a:masterClrMapping/>
  </p:clrMapOvr>
</p:sld>
</file>

<file path=ppt/theme/theme1.xml><?xml version="1.0" encoding="utf-8"?>
<a:theme xmlns:a="http://schemas.openxmlformats.org/drawingml/2006/main" name="TribuneVTI">
  <a:themeElements>
    <a:clrScheme name="AnalogousFromDarkSeedLeftStep">
      <a:dk1>
        <a:srgbClr val="000000"/>
      </a:dk1>
      <a:lt1>
        <a:srgbClr val="FFFFFF"/>
      </a:lt1>
      <a:dk2>
        <a:srgbClr val="301B2E"/>
      </a:dk2>
      <a:lt2>
        <a:srgbClr val="F0F3F2"/>
      </a:lt2>
      <a:accent1>
        <a:srgbClr val="E72986"/>
      </a:accent1>
      <a:accent2>
        <a:srgbClr val="D517C3"/>
      </a:accent2>
      <a:accent3>
        <a:srgbClr val="AA29E7"/>
      </a:accent3>
      <a:accent4>
        <a:srgbClr val="5526D8"/>
      </a:accent4>
      <a:accent5>
        <a:srgbClr val="2946E7"/>
      </a:accent5>
      <a:accent6>
        <a:srgbClr val="1784D5"/>
      </a:accent6>
      <a:hlink>
        <a:srgbClr val="413FBF"/>
      </a:hlink>
      <a:folHlink>
        <a:srgbClr val="7F7F7F"/>
      </a:folHlink>
    </a:clrScheme>
    <a:fontScheme name="Amasis-Univers">
      <a:majorFont>
        <a:latin typeface="Amasis MT Pro Medium"/>
        <a:ea typeface=""/>
        <a:cs typeface=""/>
      </a:majorFont>
      <a:minorFont>
        <a:latin typeface="Univer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ribuneVTI" id="{4D84C650-59FC-4F6B-ADA6-B11C508FF6CE}" vid="{0E07EAE6-ACBC-4250-8522-FC108A45043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TribuneVTI</vt:lpstr>
      <vt:lpstr>Why is communication relevant working whithin health and social care </vt:lpstr>
      <vt:lpstr>introduction</vt:lpstr>
      <vt:lpstr>Scenario 1</vt:lpstr>
      <vt:lpstr>What could have been done better </vt:lpstr>
      <vt:lpstr>Scenario 2 </vt:lpstr>
      <vt:lpstr>PowerPoint Presentation</vt:lpstr>
      <vt:lpstr>PowerPoint Presentation</vt:lpstr>
      <vt:lpstr>Refrences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394</cp:revision>
  <dcterms:created xsi:type="dcterms:W3CDTF">2023-08-01T19:34:28Z</dcterms:created>
  <dcterms:modified xsi:type="dcterms:W3CDTF">2023-08-01T20:42:33Z</dcterms:modified>
</cp:coreProperties>
</file>