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rimo" panose="020B0604020202020204" charset="0"/>
      <p:regular r:id="rId17"/>
      <p:bold r:id="rId18"/>
      <p:italic r:id="rId19"/>
      <p:boldItalic r:id="rId20"/>
    </p:embeddedFont>
    <p:embeddedFont>
      <p:font typeface="Big Shoulders" panose="020B0604020202020204" charset="0"/>
      <p:regular r:id="rId21"/>
      <p:bold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jyLyYaoAJ0+WnKhUcro5szb4lnO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A3598D-0B03-4E83-9C46-C4EA7EFB89B3}" v="260" dt="2026-06-08T18:58:17.578"/>
  </p1510:revLst>
</p1510:revInfo>
</file>

<file path=ppt/tableStyles.xml><?xml version="1.0" encoding="utf-8"?>
<a:tblStyleLst xmlns:a="http://schemas.openxmlformats.org/drawingml/2006/main" def="{FC91897D-44F3-4087-B295-937D6ECC0566}">
  <a:tblStyle styleId="{FC91897D-44F3-4087-B295-937D6ECC0566}"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2" name="Google Shape;19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4" name="Google Shape;22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4" name="Google Shape;25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4" name="Google Shape;264;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6" name="Google Shape;276;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6" name="Google Shape;286;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7" name="Google Shape;297;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9"/>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9"/>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0"/>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20"/>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1"/>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21"/>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21"/>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21"/>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3"/>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3"/>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23"/>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4"/>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4"/>
          <p:cNvSpPr>
            <a:spLocks noGrp="1"/>
          </p:cNvSpPr>
          <p:nvPr>
            <p:ph type="pic" idx="2"/>
          </p:nvPr>
        </p:nvSpPr>
        <p:spPr>
          <a:xfrm>
            <a:off x="1792288" y="612775"/>
            <a:ext cx="5486400" cy="4114800"/>
          </a:xfrm>
          <a:prstGeom prst="rect">
            <a:avLst/>
          </a:prstGeom>
          <a:noFill/>
          <a:ln>
            <a:noFill/>
          </a:ln>
        </p:spPr>
      </p:sp>
      <p:sp>
        <p:nvSpPr>
          <p:cNvPr id="64" name="Google Shape;64;p24"/>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5"/>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6"/>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6"/>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image" Target="../media/image5.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1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83"/>
        <p:cNvGrpSpPr/>
        <p:nvPr/>
      </p:nvGrpSpPr>
      <p:grpSpPr>
        <a:xfrm>
          <a:off x="0" y="0"/>
          <a:ext cx="0" cy="0"/>
          <a:chOff x="0" y="0"/>
          <a:chExt cx="0" cy="0"/>
        </a:xfrm>
      </p:grpSpPr>
      <p:cxnSp>
        <p:nvCxnSpPr>
          <p:cNvPr id="84" name="Google Shape;84;p1"/>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grpSp>
        <p:nvGrpSpPr>
          <p:cNvPr id="85" name="Google Shape;85;p1"/>
          <p:cNvGrpSpPr/>
          <p:nvPr/>
        </p:nvGrpSpPr>
        <p:grpSpPr>
          <a:xfrm>
            <a:off x="965197" y="965197"/>
            <a:ext cx="5526656" cy="8356599"/>
            <a:chOff x="0" y="0"/>
            <a:chExt cx="7368874" cy="11142132"/>
          </a:xfrm>
        </p:grpSpPr>
        <p:sp>
          <p:nvSpPr>
            <p:cNvPr id="86" name="Google Shape;86;p1"/>
            <p:cNvSpPr/>
            <p:nvPr/>
          </p:nvSpPr>
          <p:spPr>
            <a:xfrm>
              <a:off x="0" y="0"/>
              <a:ext cx="7368874" cy="11142132"/>
            </a:xfrm>
            <a:custGeom>
              <a:avLst/>
              <a:gdLst/>
              <a:ahLst/>
              <a:cxnLst/>
              <a:rect l="l" t="t" r="r" b="b"/>
              <a:pathLst>
                <a:path w="7368874" h="11142132" extrusionOk="0">
                  <a:moveTo>
                    <a:pt x="0" y="0"/>
                  </a:moveTo>
                  <a:lnTo>
                    <a:pt x="7368874" y="0"/>
                  </a:lnTo>
                  <a:lnTo>
                    <a:pt x="7368874" y="11142132"/>
                  </a:lnTo>
                  <a:lnTo>
                    <a:pt x="0" y="11142132"/>
                  </a:lnTo>
                  <a:close/>
                </a:path>
              </a:pathLst>
            </a:custGeom>
            <a:blipFill rotWithShape="1">
              <a:blip r:embed="rId3">
                <a:alphaModFix amt="0"/>
              </a:blip>
              <a:stretch>
                <a:fillRect l="-143994" r="-143994"/>
              </a:stretch>
            </a:blipFill>
            <a:ln>
              <a:noFill/>
            </a:ln>
          </p:spPr>
        </p:sp>
        <p:sp>
          <p:nvSpPr>
            <p:cNvPr id="87" name="Google Shape;87;p1"/>
            <p:cNvSpPr txBox="1"/>
            <p:nvPr/>
          </p:nvSpPr>
          <p:spPr>
            <a:xfrm>
              <a:off x="0" y="142875"/>
              <a:ext cx="7368870" cy="10999254"/>
            </a:xfrm>
            <a:prstGeom prst="rect">
              <a:avLst/>
            </a:prstGeom>
            <a:noFill/>
            <a:ln>
              <a:noFill/>
            </a:ln>
          </p:spPr>
          <p:txBody>
            <a:bodyPr spcFirstLastPara="1" wrap="square" lIns="0" tIns="0" rIns="0" bIns="0" anchor="ctr" anchorCtr="0">
              <a:noAutofit/>
            </a:bodyPr>
            <a:lstStyle/>
            <a:p>
              <a:pPr marL="0" marR="0" lvl="0" indent="0" algn="r" rtl="0">
                <a:lnSpc>
                  <a:spcPct val="95985"/>
                </a:lnSpc>
                <a:spcBef>
                  <a:spcPts val="0"/>
                </a:spcBef>
                <a:spcAft>
                  <a:spcPts val="0"/>
                </a:spcAft>
                <a:buNone/>
              </a:pPr>
              <a:r>
                <a:rPr lang="en-US" sz="6900" b="0" i="0" u="none" strike="noStrike" cap="none">
                  <a:solidFill>
                    <a:srgbClr val="FFFFFF"/>
                  </a:solidFill>
                  <a:latin typeface="Big Shoulders"/>
                  <a:ea typeface="Big Shoulders"/>
                  <a:cs typeface="Big Shoulders"/>
                  <a:sym typeface="Big Shoulders"/>
                </a:rPr>
                <a:t>RECRUITMENT and SELECTION DURING ORGANISATIONAL TRANSFORMATION</a:t>
              </a:r>
              <a:endParaRPr/>
            </a:p>
            <a:p>
              <a:pPr marL="0" marR="0" lvl="0" indent="0" algn="r" rtl="0">
                <a:lnSpc>
                  <a:spcPct val="95985"/>
                </a:lnSpc>
                <a:spcBef>
                  <a:spcPts val="0"/>
                </a:spcBef>
                <a:spcAft>
                  <a:spcPts val="0"/>
                </a:spcAft>
                <a:buNone/>
              </a:pPr>
              <a:r>
                <a:rPr lang="en-US" sz="6900" b="0" i="0" u="none" strike="noStrike" cap="none">
                  <a:solidFill>
                    <a:srgbClr val="FFFFFF"/>
                  </a:solidFill>
                  <a:latin typeface="Big Shoulders"/>
                  <a:ea typeface="Big Shoulders"/>
                  <a:cs typeface="Big Shoulders"/>
                  <a:sym typeface="Big Shoulders"/>
                </a:rPr>
                <a:t>CASE STUDY :TESCO UK</a:t>
              </a:r>
              <a:endParaRPr/>
            </a:p>
          </p:txBody>
        </p:sp>
      </p:grpSp>
      <p:grpSp>
        <p:nvGrpSpPr>
          <p:cNvPr id="88" name="Google Shape;88;p1"/>
          <p:cNvGrpSpPr/>
          <p:nvPr/>
        </p:nvGrpSpPr>
        <p:grpSpPr>
          <a:xfrm>
            <a:off x="7457056" y="965197"/>
            <a:ext cx="9861168" cy="8356599"/>
            <a:chOff x="0" y="0"/>
            <a:chExt cx="13148224" cy="11142132"/>
          </a:xfrm>
        </p:grpSpPr>
        <p:sp>
          <p:nvSpPr>
            <p:cNvPr id="89" name="Google Shape;89;p1"/>
            <p:cNvSpPr/>
            <p:nvPr/>
          </p:nvSpPr>
          <p:spPr>
            <a:xfrm>
              <a:off x="0" y="0"/>
              <a:ext cx="13148224" cy="11142132"/>
            </a:xfrm>
            <a:custGeom>
              <a:avLst/>
              <a:gdLst/>
              <a:ahLst/>
              <a:cxnLst/>
              <a:rect l="l" t="t" r="r" b="b"/>
              <a:pathLst>
                <a:path w="13148224" h="11142132" extrusionOk="0">
                  <a:moveTo>
                    <a:pt x="0" y="0"/>
                  </a:moveTo>
                  <a:lnTo>
                    <a:pt x="13148224" y="0"/>
                  </a:lnTo>
                  <a:lnTo>
                    <a:pt x="13148224" y="11142132"/>
                  </a:lnTo>
                  <a:lnTo>
                    <a:pt x="0" y="11142132"/>
                  </a:lnTo>
                  <a:close/>
                </a:path>
              </a:pathLst>
            </a:custGeom>
            <a:blipFill rotWithShape="1">
              <a:blip r:embed="rId3">
                <a:alphaModFix amt="0"/>
              </a:blip>
              <a:stretch>
                <a:fillRect l="-58729" r="-58729"/>
              </a:stretch>
            </a:blipFill>
            <a:ln>
              <a:noFill/>
            </a:ln>
          </p:spPr>
        </p:sp>
        <p:sp>
          <p:nvSpPr>
            <p:cNvPr id="90" name="Google Shape;90;p1"/>
            <p:cNvSpPr txBox="1"/>
            <p:nvPr/>
          </p:nvSpPr>
          <p:spPr>
            <a:xfrm>
              <a:off x="0" y="19050"/>
              <a:ext cx="13148221" cy="11123079"/>
            </a:xfrm>
            <a:prstGeom prst="rect">
              <a:avLst/>
            </a:prstGeom>
            <a:noFill/>
            <a:ln>
              <a:noFill/>
            </a:ln>
          </p:spPr>
          <p:txBody>
            <a:bodyPr spcFirstLastPara="1" wrap="square" lIns="0" tIns="0" rIns="0" bIns="0" anchor="ctr" anchorCtr="0">
              <a:noAutofit/>
            </a:bodyPr>
            <a:lstStyle/>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STUDENT NAME:IANINA MARIA PANAITE</a:t>
              </a:r>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STUDENT ID NUMBER:2434312</a:t>
              </a:r>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LECTURE NAME:SAMSON OLADEJO</a:t>
              </a:r>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MODULE NAME:DEVELOPING AND MANAGING INDIVIDUALS and TEAMS</a:t>
              </a:r>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MODULE CODE: LCLM 5002 </a:t>
              </a:r>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NAME ASSIGNMENT : INDIVIDUAL PRESENTATION   COMPONENT 1</a:t>
              </a:r>
              <a:endParaRPr/>
            </a:p>
          </p:txBody>
        </p:sp>
      </p:grpSp>
      <p:sp>
        <p:nvSpPr>
          <p:cNvPr id="91" name="Google Shape;91;p1" descr="Close up of a flower  AI-generated content may be incorrect."/>
          <p:cNvSpPr/>
          <p:nvPr/>
        </p:nvSpPr>
        <p:spPr>
          <a:xfrm>
            <a:off x="29" y="4801"/>
            <a:ext cx="18283427" cy="10287000"/>
          </a:xfrm>
          <a:custGeom>
            <a:avLst/>
            <a:gdLst/>
            <a:ahLst/>
            <a:cxnLst/>
            <a:rect l="l" t="t" r="r" b="b"/>
            <a:pathLst>
              <a:path w="24377904" h="13716000" extrusionOk="0">
                <a:moveTo>
                  <a:pt x="0" y="0"/>
                </a:moveTo>
                <a:lnTo>
                  <a:pt x="24377904" y="0"/>
                </a:lnTo>
                <a:lnTo>
                  <a:pt x="24377904" y="13716000"/>
                </a:lnTo>
                <a:lnTo>
                  <a:pt x="0" y="13716000"/>
                </a:lnTo>
                <a:lnTo>
                  <a:pt x="0" y="0"/>
                </a:lnTo>
                <a:close/>
              </a:path>
            </a:pathLst>
          </a:custGeom>
          <a:blipFill rotWithShape="1">
            <a:blip r:embed="rId4">
              <a:alphaModFix amt="35000"/>
            </a:blip>
            <a:stretch>
              <a:fillRect t="-18191" r="-138" b="1"/>
            </a:stretch>
          </a:blipFill>
          <a:ln>
            <a:noFill/>
          </a:ln>
        </p:spPr>
      </p:sp>
      <p:grpSp>
        <p:nvGrpSpPr>
          <p:cNvPr id="92" name="Google Shape;92;p1"/>
          <p:cNvGrpSpPr/>
          <p:nvPr/>
        </p:nvGrpSpPr>
        <p:grpSpPr>
          <a:xfrm>
            <a:off x="1536192" y="9698917"/>
            <a:ext cx="3231215" cy="418624"/>
            <a:chOff x="0" y="-9525"/>
            <a:chExt cx="4308286" cy="558165"/>
          </a:xfrm>
        </p:grpSpPr>
        <p:sp>
          <p:nvSpPr>
            <p:cNvPr id="93" name="Google Shape;93;p1"/>
            <p:cNvSpPr/>
            <p:nvPr/>
          </p:nvSpPr>
          <p:spPr>
            <a:xfrm>
              <a:off x="0" y="0"/>
              <a:ext cx="4308286" cy="548640"/>
            </a:xfrm>
            <a:custGeom>
              <a:avLst/>
              <a:gdLst/>
              <a:ahLst/>
              <a:cxnLst/>
              <a:rect l="l" t="t" r="r" b="b"/>
              <a:pathLst>
                <a:path w="4308286" h="548640" extrusionOk="0">
                  <a:moveTo>
                    <a:pt x="0" y="0"/>
                  </a:moveTo>
                  <a:lnTo>
                    <a:pt x="4308286" y="0"/>
                  </a:lnTo>
                  <a:lnTo>
                    <a:pt x="4308286" y="548640"/>
                  </a:lnTo>
                  <a:lnTo>
                    <a:pt x="0" y="548640"/>
                  </a:lnTo>
                  <a:close/>
                </a:path>
              </a:pathLst>
            </a:custGeom>
            <a:blipFill rotWithShape="1">
              <a:blip r:embed="rId3">
                <a:alphaModFix amt="0"/>
              </a:blip>
              <a:stretch>
                <a:fillRect t="-103008" b="-103008"/>
              </a:stretch>
            </a:blipFill>
            <a:ln>
              <a:noFill/>
            </a:ln>
          </p:spPr>
        </p:sp>
        <p:sp>
          <p:nvSpPr>
            <p:cNvPr id="94" name="Google Shape;94;p1"/>
            <p:cNvSpPr txBox="1"/>
            <p:nvPr/>
          </p:nvSpPr>
          <p:spPr>
            <a:xfrm>
              <a:off x="0" y="-9525"/>
              <a:ext cx="4308284" cy="55816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0" i="0" u="none" strike="noStrike" cap="none">
                  <a:solidFill>
                    <a:srgbClr val="FFFFFF"/>
                  </a:solidFill>
                  <a:latin typeface="Big Shoulders"/>
                  <a:ea typeface="Big Shoulders"/>
                  <a:cs typeface="Big Shoulders"/>
                  <a:sym typeface="Big Shoulders"/>
                </a:rPr>
                <a:t>6/4/2026</a:t>
              </a:r>
              <a:endParaRPr/>
            </a:p>
          </p:txBody>
        </p:sp>
      </p:grpSp>
      <p:grpSp>
        <p:nvGrpSpPr>
          <p:cNvPr id="95" name="Google Shape;95;p1"/>
          <p:cNvGrpSpPr/>
          <p:nvPr/>
        </p:nvGrpSpPr>
        <p:grpSpPr>
          <a:xfrm>
            <a:off x="16256003" y="9698917"/>
            <a:ext cx="1460501" cy="418624"/>
            <a:chOff x="0" y="-9525"/>
            <a:chExt cx="1947334" cy="558165"/>
          </a:xfrm>
        </p:grpSpPr>
        <p:sp>
          <p:nvSpPr>
            <p:cNvPr id="96" name="Google Shape;96;p1"/>
            <p:cNvSpPr/>
            <p:nvPr/>
          </p:nvSpPr>
          <p:spPr>
            <a:xfrm>
              <a:off x="0" y="0"/>
              <a:ext cx="1947334" cy="548640"/>
            </a:xfrm>
            <a:custGeom>
              <a:avLst/>
              <a:gdLst/>
              <a:ahLst/>
              <a:cxnLst/>
              <a:rect l="l" t="t" r="r" b="b"/>
              <a:pathLst>
                <a:path w="1947334" h="548640" extrusionOk="0">
                  <a:moveTo>
                    <a:pt x="0" y="0"/>
                  </a:moveTo>
                  <a:lnTo>
                    <a:pt x="1947334" y="0"/>
                  </a:lnTo>
                  <a:lnTo>
                    <a:pt x="1947334" y="548640"/>
                  </a:lnTo>
                  <a:lnTo>
                    <a:pt x="0" y="548640"/>
                  </a:lnTo>
                  <a:close/>
                </a:path>
              </a:pathLst>
            </a:custGeom>
            <a:blipFill rotWithShape="1">
              <a:blip r:embed="rId3">
                <a:alphaModFix amt="0"/>
              </a:blip>
              <a:stretch>
                <a:fillRect t="-19158" b="-19158"/>
              </a:stretch>
            </a:blipFill>
            <a:ln>
              <a:noFill/>
            </a:ln>
          </p:spPr>
        </p:sp>
        <p:sp>
          <p:nvSpPr>
            <p:cNvPr id="97" name="Google Shape;97;p1"/>
            <p:cNvSpPr txBox="1"/>
            <p:nvPr/>
          </p:nvSpPr>
          <p:spPr>
            <a:xfrm>
              <a:off x="0" y="-9525"/>
              <a:ext cx="1947329" cy="55816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0" i="0" u="none" strike="noStrike" cap="none">
                  <a:solidFill>
                    <a:srgbClr val="FFFFFF"/>
                  </a:solidFill>
                  <a:latin typeface="Big Shoulders"/>
                  <a:ea typeface="Big Shoulders"/>
                  <a:cs typeface="Big Shoulders"/>
                  <a:sym typeface="Big Shoulders"/>
                </a:rPr>
                <a:t>1</a:t>
              </a: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01"/>
        <p:cNvGrpSpPr/>
        <p:nvPr/>
      </p:nvGrpSpPr>
      <p:grpSpPr>
        <a:xfrm>
          <a:off x="0" y="0"/>
          <a:ext cx="0" cy="0"/>
          <a:chOff x="0" y="0"/>
          <a:chExt cx="0" cy="0"/>
        </a:xfrm>
      </p:grpSpPr>
      <p:cxnSp>
        <p:nvCxnSpPr>
          <p:cNvPr id="102" name="Google Shape;102;p2"/>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103" name="Google Shape;103;p2"/>
          <p:cNvSpPr/>
          <p:nvPr/>
        </p:nvSpPr>
        <p:spPr>
          <a:xfrm>
            <a:off x="0" y="0"/>
            <a:ext cx="18288000" cy="6858000"/>
          </a:xfrm>
          <a:custGeom>
            <a:avLst/>
            <a:gdLst/>
            <a:ahLst/>
            <a:cxnLst/>
            <a:rect l="l" t="t" r="r" b="b"/>
            <a:pathLst>
              <a:path w="24384000" h="9144000" extrusionOk="0">
                <a:moveTo>
                  <a:pt x="0" y="0"/>
                </a:moveTo>
                <a:lnTo>
                  <a:pt x="24384000" y="0"/>
                </a:lnTo>
                <a:lnTo>
                  <a:pt x="24384000" y="9144000"/>
                </a:lnTo>
                <a:lnTo>
                  <a:pt x="0" y="9144000"/>
                </a:lnTo>
                <a:close/>
              </a:path>
            </a:pathLst>
          </a:custGeom>
          <a:solidFill>
            <a:srgbClr val="1D9BA1"/>
          </a:solidFill>
          <a:ln>
            <a:noFill/>
          </a:ln>
        </p:spPr>
      </p:sp>
      <p:sp>
        <p:nvSpPr>
          <p:cNvPr id="104" name="Google Shape;104;p2"/>
          <p:cNvSpPr/>
          <p:nvPr/>
        </p:nvSpPr>
        <p:spPr>
          <a:xfrm>
            <a:off x="-19050" y="0"/>
            <a:ext cx="18288000" cy="6858000"/>
          </a:xfrm>
          <a:custGeom>
            <a:avLst/>
            <a:gdLst/>
            <a:ahLst/>
            <a:cxnLst/>
            <a:rect l="l" t="t" r="r" b="b"/>
            <a:pathLst>
              <a:path w="18288000" h="6858000" extrusionOk="0">
                <a:moveTo>
                  <a:pt x="0" y="0"/>
                </a:moveTo>
                <a:lnTo>
                  <a:pt x="18288000" y="0"/>
                </a:lnTo>
                <a:lnTo>
                  <a:pt x="18288000" y="6858000"/>
                </a:lnTo>
                <a:lnTo>
                  <a:pt x="0" y="6858000"/>
                </a:lnTo>
                <a:lnTo>
                  <a:pt x="0" y="0"/>
                </a:lnTo>
                <a:close/>
              </a:path>
            </a:pathLst>
          </a:custGeom>
          <a:blipFill rotWithShape="1">
            <a:blip r:embed="rId3">
              <a:alphaModFix/>
            </a:blip>
            <a:stretch>
              <a:fillRect/>
            </a:stretch>
          </a:blipFill>
          <a:ln>
            <a:noFill/>
          </a:ln>
        </p:spPr>
      </p:sp>
      <p:cxnSp>
        <p:nvCxnSpPr>
          <p:cNvPr id="105" name="Google Shape;105;p2"/>
          <p:cNvCxnSpPr/>
          <p:nvPr/>
        </p:nvCxnSpPr>
        <p:spPr>
          <a:xfrm rot="-5329860">
            <a:off x="11880028" y="8572433"/>
            <a:ext cx="1400470" cy="0"/>
          </a:xfrm>
          <a:prstGeom prst="straightConnector1">
            <a:avLst/>
          </a:prstGeom>
          <a:noFill/>
          <a:ln w="19050" cap="rnd" cmpd="sng">
            <a:solidFill>
              <a:srgbClr val="1CADE4"/>
            </a:solidFill>
            <a:prstDash val="solid"/>
            <a:round/>
            <a:headEnd type="none" w="sm" len="sm"/>
            <a:tailEnd type="none" w="sm" len="sm"/>
          </a:ln>
        </p:spPr>
      </p:cxnSp>
      <p:sp>
        <p:nvSpPr>
          <p:cNvPr id="106" name="Google Shape;106;p2"/>
          <p:cNvSpPr/>
          <p:nvPr/>
        </p:nvSpPr>
        <p:spPr>
          <a:xfrm>
            <a:off x="0" y="0"/>
            <a:ext cx="18288000" cy="6858000"/>
          </a:xfrm>
          <a:custGeom>
            <a:avLst/>
            <a:gdLst/>
            <a:ahLst/>
            <a:cxnLst/>
            <a:rect l="l" t="t" r="r" b="b"/>
            <a:pathLst>
              <a:path w="24384000" h="9144000" extrusionOk="0">
                <a:moveTo>
                  <a:pt x="0" y="0"/>
                </a:moveTo>
                <a:lnTo>
                  <a:pt x="24384000" y="0"/>
                </a:lnTo>
                <a:lnTo>
                  <a:pt x="24384000" y="9144000"/>
                </a:lnTo>
                <a:lnTo>
                  <a:pt x="0" y="9144000"/>
                </a:lnTo>
                <a:close/>
              </a:path>
            </a:pathLst>
          </a:custGeom>
          <a:solidFill>
            <a:srgbClr val="1482AC"/>
          </a:solidFill>
          <a:ln>
            <a:noFill/>
          </a:ln>
        </p:spPr>
      </p:sp>
      <p:sp>
        <p:nvSpPr>
          <p:cNvPr id="107" name="Google Shape;107;p2"/>
          <p:cNvSpPr/>
          <p:nvPr/>
        </p:nvSpPr>
        <p:spPr>
          <a:xfrm>
            <a:off x="-19050" y="0"/>
            <a:ext cx="18288000" cy="6858000"/>
          </a:xfrm>
          <a:custGeom>
            <a:avLst/>
            <a:gdLst/>
            <a:ahLst/>
            <a:cxnLst/>
            <a:rect l="l" t="t" r="r" b="b"/>
            <a:pathLst>
              <a:path w="18288000" h="6858000" extrusionOk="0">
                <a:moveTo>
                  <a:pt x="0" y="0"/>
                </a:moveTo>
                <a:lnTo>
                  <a:pt x="18288000" y="0"/>
                </a:lnTo>
                <a:lnTo>
                  <a:pt x="18288000" y="6858000"/>
                </a:lnTo>
                <a:lnTo>
                  <a:pt x="0" y="6858000"/>
                </a:lnTo>
                <a:lnTo>
                  <a:pt x="0" y="0"/>
                </a:lnTo>
                <a:close/>
              </a:path>
            </a:pathLst>
          </a:custGeom>
          <a:blipFill rotWithShape="1">
            <a:blip r:embed="rId4">
              <a:alphaModFix/>
            </a:blip>
            <a:stretch>
              <a:fillRect/>
            </a:stretch>
          </a:blipFill>
          <a:ln>
            <a:noFill/>
          </a:ln>
        </p:spPr>
      </p:sp>
      <p:cxnSp>
        <p:nvCxnSpPr>
          <p:cNvPr id="108" name="Google Shape;108;p2"/>
          <p:cNvCxnSpPr/>
          <p:nvPr/>
        </p:nvCxnSpPr>
        <p:spPr>
          <a:xfrm rot="-5329860">
            <a:off x="11880028" y="8572433"/>
            <a:ext cx="1400470" cy="0"/>
          </a:xfrm>
          <a:prstGeom prst="straightConnector1">
            <a:avLst/>
          </a:prstGeom>
          <a:noFill/>
          <a:ln w="19050" cap="rnd" cmpd="sng">
            <a:solidFill>
              <a:srgbClr val="1CADE4"/>
            </a:solidFill>
            <a:prstDash val="solid"/>
            <a:round/>
            <a:headEnd type="none" w="sm" len="sm"/>
            <a:tailEnd type="none" w="sm" len="sm"/>
          </a:ln>
        </p:spPr>
      </p:cxnSp>
      <p:sp>
        <p:nvSpPr>
          <p:cNvPr id="109" name="Google Shape;109;p2" descr="A row of shopping carts  AI-generated content may be incorrect."/>
          <p:cNvSpPr/>
          <p:nvPr/>
        </p:nvSpPr>
        <p:spPr>
          <a:xfrm>
            <a:off x="29" y="-19050"/>
            <a:ext cx="18283427" cy="10287000"/>
          </a:xfrm>
          <a:custGeom>
            <a:avLst/>
            <a:gdLst/>
            <a:ahLst/>
            <a:cxnLst/>
            <a:rect l="l" t="t" r="r" b="b"/>
            <a:pathLst>
              <a:path w="24377904" h="13716000" extrusionOk="0">
                <a:moveTo>
                  <a:pt x="0" y="0"/>
                </a:moveTo>
                <a:lnTo>
                  <a:pt x="24377904" y="0"/>
                </a:lnTo>
                <a:lnTo>
                  <a:pt x="24377904" y="13716000"/>
                </a:lnTo>
                <a:lnTo>
                  <a:pt x="0" y="13716000"/>
                </a:lnTo>
                <a:lnTo>
                  <a:pt x="0" y="0"/>
                </a:lnTo>
                <a:close/>
              </a:path>
            </a:pathLst>
          </a:custGeom>
          <a:blipFill rotWithShape="1">
            <a:blip r:embed="rId5">
              <a:alphaModFix amt="35000"/>
            </a:blip>
            <a:stretch>
              <a:fillRect t="-20352" r="1" b="-2009"/>
            </a:stretch>
          </a:blipFill>
          <a:ln>
            <a:noFill/>
          </a:ln>
        </p:spPr>
      </p:sp>
      <p:grpSp>
        <p:nvGrpSpPr>
          <p:cNvPr id="110" name="Google Shape;110;p2"/>
          <p:cNvGrpSpPr/>
          <p:nvPr/>
        </p:nvGrpSpPr>
        <p:grpSpPr>
          <a:xfrm>
            <a:off x="12677413" y="965197"/>
            <a:ext cx="4645390" cy="8356599"/>
            <a:chOff x="0" y="0"/>
            <a:chExt cx="6193854" cy="11142132"/>
          </a:xfrm>
        </p:grpSpPr>
        <p:sp>
          <p:nvSpPr>
            <p:cNvPr id="111" name="Google Shape;111;p2"/>
            <p:cNvSpPr/>
            <p:nvPr/>
          </p:nvSpPr>
          <p:spPr>
            <a:xfrm>
              <a:off x="0" y="0"/>
              <a:ext cx="6193852" cy="11142132"/>
            </a:xfrm>
            <a:custGeom>
              <a:avLst/>
              <a:gdLst/>
              <a:ahLst/>
              <a:cxnLst/>
              <a:rect l="l" t="t" r="r" b="b"/>
              <a:pathLst>
                <a:path w="6193852" h="11142132" extrusionOk="0">
                  <a:moveTo>
                    <a:pt x="0" y="0"/>
                  </a:moveTo>
                  <a:lnTo>
                    <a:pt x="6193852" y="0"/>
                  </a:lnTo>
                  <a:lnTo>
                    <a:pt x="6193852" y="11142132"/>
                  </a:lnTo>
                  <a:lnTo>
                    <a:pt x="0" y="11142132"/>
                  </a:lnTo>
                  <a:close/>
                </a:path>
              </a:pathLst>
            </a:custGeom>
            <a:blipFill rotWithShape="1">
              <a:blip r:embed="rId6">
                <a:alphaModFix amt="0"/>
              </a:blip>
              <a:stretch>
                <a:fillRect l="-180798" r="-180798"/>
              </a:stretch>
            </a:blipFill>
            <a:ln>
              <a:noFill/>
            </a:ln>
          </p:spPr>
        </p:sp>
        <p:sp>
          <p:nvSpPr>
            <p:cNvPr id="112" name="Google Shape;112;p2"/>
            <p:cNvSpPr txBox="1"/>
            <p:nvPr/>
          </p:nvSpPr>
          <p:spPr>
            <a:xfrm>
              <a:off x="0" y="19050"/>
              <a:ext cx="6193854" cy="11123079"/>
            </a:xfrm>
            <a:prstGeom prst="rect">
              <a:avLst/>
            </a:prstGeom>
            <a:noFill/>
            <a:ln>
              <a:noFill/>
            </a:ln>
          </p:spPr>
          <p:txBody>
            <a:bodyPr spcFirstLastPara="1" wrap="square" lIns="0" tIns="0" rIns="0" bIns="0" anchor="ctr" anchorCtr="0">
              <a:noAutofit/>
            </a:bodyPr>
            <a:lstStyle/>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Table of Contents</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1.Introduction</a:t>
              </a:r>
              <a:endParaRPr/>
            </a:p>
            <a:p>
              <a:pPr marL="0" marR="0" lvl="0" indent="0" algn="l" rtl="0">
                <a:lnSpc>
                  <a:spcPct val="108000"/>
                </a:lnSpc>
                <a:spcBef>
                  <a:spcPts val="0"/>
                </a:spcBef>
                <a:spcAft>
                  <a:spcPts val="0"/>
                </a:spcAft>
                <a:buNone/>
              </a:pPr>
              <a:r>
                <a:rPr lang="en-US" sz="2850">
                  <a:solidFill>
                    <a:srgbClr val="FFFFFF"/>
                  </a:solidFill>
                  <a:latin typeface="Arimo"/>
                  <a:ea typeface="Arimo"/>
                  <a:cs typeface="Arimo"/>
                  <a:sym typeface="Arimo"/>
                </a:rPr>
                <a:t>2. Tesco</a:t>
              </a:r>
              <a:r>
                <a:rPr lang="en-US" sz="2850" b="0" i="0" u="none" strike="noStrike" cap="none">
                  <a:solidFill>
                    <a:srgbClr val="FFFFFF"/>
                  </a:solidFill>
                  <a:latin typeface="Arimo"/>
                  <a:ea typeface="Arimo"/>
                  <a:cs typeface="Arimo"/>
                  <a:sym typeface="Arimo"/>
                </a:rPr>
                <a:t> Transformation</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3.Recruitment Process Overview</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4.Job Analysis</a:t>
              </a:r>
              <a:endParaRPr/>
            </a:p>
            <a:p>
              <a:pPr marL="0" marR="0" lvl="0" indent="0" algn="l" rtl="0">
                <a:lnSpc>
                  <a:spcPct val="108000"/>
                </a:lnSpc>
                <a:spcBef>
                  <a:spcPts val="0"/>
                </a:spcBef>
                <a:spcAft>
                  <a:spcPts val="0"/>
                </a:spcAft>
                <a:buNone/>
              </a:pPr>
              <a:r>
                <a:rPr lang="en-US" sz="2850">
                  <a:solidFill>
                    <a:srgbClr val="FFFFFF"/>
                  </a:solidFill>
                  <a:latin typeface="Arimo"/>
                  <a:ea typeface="Arimo"/>
                  <a:cs typeface="Arimo"/>
                  <a:sym typeface="Arimo"/>
                </a:rPr>
                <a:t>5. Job</a:t>
              </a:r>
              <a:r>
                <a:rPr lang="en-US" sz="2850" b="0" i="0" u="none" strike="noStrike" cap="none">
                  <a:solidFill>
                    <a:srgbClr val="FFFFFF"/>
                  </a:solidFill>
                  <a:latin typeface="Arimo"/>
                  <a:ea typeface="Arimo"/>
                  <a:cs typeface="Arimo"/>
                  <a:sym typeface="Arimo"/>
                </a:rPr>
                <a:t> Description</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6.Person Specification</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7.Advertisement Platforms</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8.</a:t>
              </a:r>
              <a:r>
                <a:rPr lang="en-US" sz="2850">
                  <a:solidFill>
                    <a:srgbClr val="FFFFFF"/>
                  </a:solidFill>
                  <a:latin typeface="Arimo"/>
                  <a:ea typeface="Arimo"/>
                  <a:cs typeface="Arimo"/>
                  <a:sym typeface="Arimo"/>
                </a:rPr>
                <a:t> Structured Interviews</a:t>
              </a:r>
              <a:r>
                <a:rPr lang="en-US" sz="2850" b="0" i="0" u="none" strike="noStrike" cap="none">
                  <a:solidFill>
                    <a:srgbClr val="FFFFFF"/>
                  </a:solidFill>
                  <a:latin typeface="Arimo"/>
                  <a:ea typeface="Arimo"/>
                  <a:cs typeface="Arimo"/>
                  <a:sym typeface="Arimo"/>
                </a:rPr>
                <a:t> </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9.</a:t>
              </a:r>
              <a:r>
                <a:rPr lang="en-US" sz="2850">
                  <a:solidFill>
                    <a:srgbClr val="FFFFFF"/>
                  </a:solidFill>
                  <a:latin typeface="Arimo"/>
                  <a:ea typeface="Arimo"/>
                  <a:cs typeface="Arimo"/>
                  <a:sym typeface="Arimo"/>
                </a:rPr>
                <a:t> Competency-Based</a:t>
              </a:r>
              <a:r>
                <a:rPr lang="en-US" sz="2850" b="0" i="0" u="none" strike="noStrike" cap="none">
                  <a:solidFill>
                    <a:srgbClr val="FFFFFF"/>
                  </a:solidFill>
                  <a:latin typeface="Arimo"/>
                  <a:ea typeface="Arimo"/>
                  <a:cs typeface="Arimo"/>
                  <a:sym typeface="Arimo"/>
                </a:rPr>
                <a:t> Interviews </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10.</a:t>
              </a:r>
              <a:r>
                <a:rPr lang="en-US" sz="2850">
                  <a:solidFill>
                    <a:srgbClr val="FFFFFF"/>
                  </a:solidFill>
                  <a:latin typeface="Arimo"/>
                  <a:ea typeface="Arimo"/>
                  <a:cs typeface="Arimo"/>
                  <a:sym typeface="Arimo"/>
                </a:rPr>
                <a:t> Panel Interviews</a:t>
              </a:r>
              <a:r>
                <a:rPr lang="en-US" sz="2850" b="0" i="0" u="none" strike="noStrike" cap="none">
                  <a:solidFill>
                    <a:srgbClr val="FFFFFF"/>
                  </a:solidFill>
                  <a:latin typeface="Arimo"/>
                  <a:ea typeface="Arimo"/>
                  <a:cs typeface="Arimo"/>
                  <a:sym typeface="Arimo"/>
                </a:rPr>
                <a:t> </a:t>
              </a:r>
              <a:endParaRPr/>
            </a:p>
            <a:p>
              <a:pPr marL="0" marR="0" lvl="0" indent="0" algn="l" rtl="0">
                <a:lnSpc>
                  <a:spcPct val="108000"/>
                </a:lnSpc>
                <a:spcBef>
                  <a:spcPts val="0"/>
                </a:spcBef>
                <a:spcAft>
                  <a:spcPts val="0"/>
                </a:spcAft>
                <a:buNone/>
              </a:pPr>
              <a:r>
                <a:rPr lang="en-US" sz="2850" b="0" i="0" u="none" strike="noStrike" cap="none">
                  <a:solidFill>
                    <a:srgbClr val="FFFFFF"/>
                  </a:solidFill>
                  <a:latin typeface="Arimo"/>
                  <a:ea typeface="Arimo"/>
                  <a:cs typeface="Arimo"/>
                  <a:sym typeface="Arimo"/>
                </a:rPr>
                <a:t>11.</a:t>
              </a:r>
              <a:r>
                <a:rPr lang="en-US" sz="2850">
                  <a:solidFill>
                    <a:srgbClr val="FFFFFF"/>
                  </a:solidFill>
                  <a:latin typeface="Arimo"/>
                  <a:ea typeface="Arimo"/>
                  <a:cs typeface="Arimo"/>
                  <a:sym typeface="Arimo"/>
                </a:rPr>
                <a:t> Questioning Techniques</a:t>
              </a:r>
              <a:r>
                <a:rPr lang="en-US" sz="2850" b="0" i="0" u="none" strike="noStrike" cap="none">
                  <a:solidFill>
                    <a:srgbClr val="FFFFFF"/>
                  </a:solidFill>
                  <a:latin typeface="Arimo"/>
                  <a:ea typeface="Arimo"/>
                  <a:cs typeface="Arimo"/>
                  <a:sym typeface="Arimo"/>
                </a:rPr>
                <a:t> </a:t>
              </a:r>
              <a:endParaRPr/>
            </a:p>
            <a:p>
              <a:pPr marL="0" marR="0" lvl="0" indent="0" algn="l" rtl="0">
                <a:lnSpc>
                  <a:spcPct val="108000"/>
                </a:lnSpc>
                <a:spcBef>
                  <a:spcPts val="0"/>
                </a:spcBef>
                <a:spcAft>
                  <a:spcPts val="0"/>
                </a:spcAft>
                <a:buNone/>
              </a:pPr>
              <a:r>
                <a:rPr lang="en-US" sz="2850">
                  <a:solidFill>
                    <a:srgbClr val="FFFFFF"/>
                  </a:solidFill>
                  <a:latin typeface="Arimo"/>
                  <a:ea typeface="Arimo"/>
                  <a:cs typeface="Arimo"/>
                  <a:sym typeface="Arimo"/>
                </a:rPr>
                <a:t>12. FACE-TO-FACE</a:t>
              </a:r>
              <a:r>
                <a:rPr lang="en-US" sz="2850" b="0" i="0" u="none" strike="noStrike" cap="none">
                  <a:solidFill>
                    <a:srgbClr val="FFFFFF"/>
                  </a:solidFill>
                  <a:latin typeface="Arimo"/>
                  <a:ea typeface="Arimo"/>
                  <a:cs typeface="Arimo"/>
                  <a:sym typeface="Arimo"/>
                </a:rPr>
                <a:t> vs Virtual Interviews </a:t>
              </a:r>
              <a:endParaRPr/>
            </a:p>
            <a:p>
              <a:pPr marL="0" marR="0" lvl="0" indent="0" algn="l" rtl="0">
                <a:lnSpc>
                  <a:spcPct val="108000"/>
                </a:lnSpc>
                <a:spcBef>
                  <a:spcPts val="0"/>
                </a:spcBef>
                <a:spcAft>
                  <a:spcPts val="0"/>
                </a:spcAft>
                <a:buNone/>
              </a:pPr>
              <a:r>
                <a:rPr lang="en-US" sz="2850">
                  <a:solidFill>
                    <a:srgbClr val="FFFFFF"/>
                  </a:solidFill>
                  <a:latin typeface="Arimo"/>
                  <a:ea typeface="Arimo"/>
                  <a:cs typeface="Arimo"/>
                  <a:sym typeface="Arimo"/>
                </a:rPr>
                <a:t>13. Recommendations</a:t>
              </a:r>
              <a:r>
                <a:rPr lang="en-US" sz="2850" b="0" i="0" u="none" strike="noStrike" cap="none">
                  <a:solidFill>
                    <a:srgbClr val="FFFFFF"/>
                  </a:solidFill>
                  <a:latin typeface="Arimo"/>
                  <a:ea typeface="Arimo"/>
                  <a:cs typeface="Arimo"/>
                  <a:sym typeface="Arimo"/>
                </a:rPr>
                <a:t> and Conclusion </a:t>
              </a:r>
              <a:endParaRPr/>
            </a:p>
            <a:p>
              <a:pPr marL="0" marR="0" lvl="0" indent="0" algn="l" rtl="0">
                <a:lnSpc>
                  <a:spcPct val="108000"/>
                </a:lnSpc>
                <a:spcBef>
                  <a:spcPts val="0"/>
                </a:spcBef>
                <a:spcAft>
                  <a:spcPts val="0"/>
                </a:spcAft>
                <a:buNone/>
              </a:pPr>
              <a:r>
                <a:rPr lang="en-US" sz="2850">
                  <a:solidFill>
                    <a:srgbClr val="FFFFFF"/>
                  </a:solidFill>
                  <a:latin typeface="Arimo"/>
                  <a:ea typeface="Arimo"/>
                  <a:cs typeface="Arimo"/>
                  <a:sym typeface="Arimo"/>
                </a:rPr>
                <a:t>14. References</a:t>
              </a:r>
              <a:r>
                <a:rPr lang="en-US" sz="2850" b="0" i="0" u="none" strike="noStrike" cap="none">
                  <a:solidFill>
                    <a:srgbClr val="FFFFFF"/>
                  </a:solidFill>
                  <a:latin typeface="Arimo"/>
                  <a:ea typeface="Arimo"/>
                  <a:cs typeface="Arimo"/>
                  <a:sym typeface="Arimo"/>
                </a:rPr>
                <a:t> </a:t>
              </a:r>
              <a:endParaRPr/>
            </a:p>
          </p:txBody>
        </p:sp>
      </p:grpSp>
      <p:cxnSp>
        <p:nvCxnSpPr>
          <p:cNvPr id="113" name="Google Shape;113;p2"/>
          <p:cNvCxnSpPr/>
          <p:nvPr/>
        </p:nvCxnSpPr>
        <p:spPr>
          <a:xfrm rot="5379660">
            <a:off x="9794777" y="5133975"/>
            <a:ext cx="4829261" cy="0"/>
          </a:xfrm>
          <a:prstGeom prst="straightConnector1">
            <a:avLst/>
          </a:prstGeom>
          <a:noFill/>
          <a:ln w="19050" cap="rnd" cmpd="sng">
            <a:solidFill>
              <a:srgbClr val="1CADE4"/>
            </a:solidFill>
            <a:prstDash val="solid"/>
            <a:round/>
            <a:headEnd type="none" w="sm" len="sm"/>
            <a:tailEnd type="none" w="sm" len="sm"/>
          </a:ln>
        </p:spPr>
      </p:cxnSp>
      <p:grpSp>
        <p:nvGrpSpPr>
          <p:cNvPr id="114" name="Google Shape;114;p2"/>
          <p:cNvGrpSpPr/>
          <p:nvPr/>
        </p:nvGrpSpPr>
        <p:grpSpPr>
          <a:xfrm>
            <a:off x="1536192" y="9698917"/>
            <a:ext cx="3231215" cy="418624"/>
            <a:chOff x="0" y="-9525"/>
            <a:chExt cx="4308286" cy="558165"/>
          </a:xfrm>
        </p:grpSpPr>
        <p:sp>
          <p:nvSpPr>
            <p:cNvPr id="115" name="Google Shape;115;p2"/>
            <p:cNvSpPr/>
            <p:nvPr/>
          </p:nvSpPr>
          <p:spPr>
            <a:xfrm>
              <a:off x="0" y="0"/>
              <a:ext cx="4308286" cy="548640"/>
            </a:xfrm>
            <a:custGeom>
              <a:avLst/>
              <a:gdLst/>
              <a:ahLst/>
              <a:cxnLst/>
              <a:rect l="l" t="t" r="r" b="b"/>
              <a:pathLst>
                <a:path w="4308286" h="548640" extrusionOk="0">
                  <a:moveTo>
                    <a:pt x="0" y="0"/>
                  </a:moveTo>
                  <a:lnTo>
                    <a:pt x="4308286" y="0"/>
                  </a:lnTo>
                  <a:lnTo>
                    <a:pt x="4308286" y="548640"/>
                  </a:lnTo>
                  <a:lnTo>
                    <a:pt x="0" y="548640"/>
                  </a:lnTo>
                  <a:close/>
                </a:path>
              </a:pathLst>
            </a:custGeom>
            <a:blipFill rotWithShape="1">
              <a:blip r:embed="rId6">
                <a:alphaModFix amt="0"/>
              </a:blip>
              <a:stretch>
                <a:fillRect t="-103008" b="-103008"/>
              </a:stretch>
            </a:blipFill>
            <a:ln>
              <a:noFill/>
            </a:ln>
          </p:spPr>
        </p:sp>
        <p:sp>
          <p:nvSpPr>
            <p:cNvPr id="116" name="Google Shape;116;p2"/>
            <p:cNvSpPr txBox="1"/>
            <p:nvPr/>
          </p:nvSpPr>
          <p:spPr>
            <a:xfrm>
              <a:off x="0" y="-9525"/>
              <a:ext cx="4308284" cy="55816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0" i="0" u="none" strike="noStrike" cap="none">
                  <a:solidFill>
                    <a:srgbClr val="FFFFFF"/>
                  </a:solidFill>
                  <a:latin typeface="Big Shoulders"/>
                  <a:ea typeface="Big Shoulders"/>
                  <a:cs typeface="Big Shoulders"/>
                  <a:sym typeface="Big Shoulders"/>
                </a:rPr>
                <a:t>6/4/2026</a:t>
              </a:r>
              <a:endParaRPr/>
            </a:p>
          </p:txBody>
        </p:sp>
      </p:grpSp>
      <p:grpSp>
        <p:nvGrpSpPr>
          <p:cNvPr id="117" name="Google Shape;117;p2"/>
          <p:cNvGrpSpPr/>
          <p:nvPr/>
        </p:nvGrpSpPr>
        <p:grpSpPr>
          <a:xfrm>
            <a:off x="16256003" y="9698917"/>
            <a:ext cx="1460501" cy="418624"/>
            <a:chOff x="0" y="-9525"/>
            <a:chExt cx="1947334" cy="558165"/>
          </a:xfrm>
        </p:grpSpPr>
        <p:sp>
          <p:nvSpPr>
            <p:cNvPr id="118" name="Google Shape;118;p2"/>
            <p:cNvSpPr/>
            <p:nvPr/>
          </p:nvSpPr>
          <p:spPr>
            <a:xfrm>
              <a:off x="0" y="0"/>
              <a:ext cx="1947334" cy="548640"/>
            </a:xfrm>
            <a:custGeom>
              <a:avLst/>
              <a:gdLst/>
              <a:ahLst/>
              <a:cxnLst/>
              <a:rect l="l" t="t" r="r" b="b"/>
              <a:pathLst>
                <a:path w="1947334" h="548640" extrusionOk="0">
                  <a:moveTo>
                    <a:pt x="0" y="0"/>
                  </a:moveTo>
                  <a:lnTo>
                    <a:pt x="1947334" y="0"/>
                  </a:lnTo>
                  <a:lnTo>
                    <a:pt x="1947334" y="548640"/>
                  </a:lnTo>
                  <a:lnTo>
                    <a:pt x="0" y="548640"/>
                  </a:lnTo>
                  <a:close/>
                </a:path>
              </a:pathLst>
            </a:custGeom>
            <a:blipFill rotWithShape="1">
              <a:blip r:embed="rId6">
                <a:alphaModFix amt="0"/>
              </a:blip>
              <a:stretch>
                <a:fillRect t="-19158" b="-19158"/>
              </a:stretch>
            </a:blipFill>
            <a:ln>
              <a:noFill/>
            </a:ln>
          </p:spPr>
        </p:sp>
        <p:sp>
          <p:nvSpPr>
            <p:cNvPr id="119" name="Google Shape;119;p2"/>
            <p:cNvSpPr txBox="1"/>
            <p:nvPr/>
          </p:nvSpPr>
          <p:spPr>
            <a:xfrm>
              <a:off x="0" y="-9525"/>
              <a:ext cx="1947329" cy="55816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0" i="0" u="none" strike="noStrike" cap="none">
                  <a:solidFill>
                    <a:srgbClr val="FFFFFF"/>
                  </a:solidFill>
                  <a:latin typeface="Big Shoulders"/>
                  <a:ea typeface="Big Shoulders"/>
                  <a:cs typeface="Big Shoulders"/>
                  <a:sym typeface="Big Shoulders"/>
                </a:rPr>
                <a:t>2</a:t>
              </a: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23"/>
        <p:cNvGrpSpPr/>
        <p:nvPr/>
      </p:nvGrpSpPr>
      <p:grpSpPr>
        <a:xfrm>
          <a:off x="0" y="0"/>
          <a:ext cx="0" cy="0"/>
          <a:chOff x="0" y="0"/>
          <a:chExt cx="0" cy="0"/>
        </a:xfrm>
      </p:grpSpPr>
      <p:cxnSp>
        <p:nvCxnSpPr>
          <p:cNvPr id="124" name="Google Shape;124;p3"/>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grpSp>
        <p:nvGrpSpPr>
          <p:cNvPr id="125" name="Google Shape;125;p3"/>
          <p:cNvGrpSpPr/>
          <p:nvPr/>
        </p:nvGrpSpPr>
        <p:grpSpPr>
          <a:xfrm>
            <a:off x="2093161" y="109570"/>
            <a:ext cx="14560736" cy="2204979"/>
            <a:chOff x="0" y="0"/>
            <a:chExt cx="19440144" cy="3895700"/>
          </a:xfrm>
        </p:grpSpPr>
        <p:sp>
          <p:nvSpPr>
            <p:cNvPr id="126" name="Google Shape;126;p3"/>
            <p:cNvSpPr/>
            <p:nvPr/>
          </p:nvSpPr>
          <p:spPr>
            <a:xfrm>
              <a:off x="0" y="0"/>
              <a:ext cx="19440144" cy="3895700"/>
            </a:xfrm>
            <a:custGeom>
              <a:avLst/>
              <a:gdLst/>
              <a:ahLst/>
              <a:cxnLst/>
              <a:rect l="l" t="t" r="r" b="b"/>
              <a:pathLst>
                <a:path w="19440144" h="3895700" extrusionOk="0">
                  <a:moveTo>
                    <a:pt x="0" y="0"/>
                  </a:moveTo>
                  <a:lnTo>
                    <a:pt x="19440144" y="0"/>
                  </a:lnTo>
                  <a:lnTo>
                    <a:pt x="19440144" y="3895700"/>
                  </a:lnTo>
                  <a:lnTo>
                    <a:pt x="0" y="3895700"/>
                  </a:lnTo>
                  <a:close/>
                </a:path>
              </a:pathLst>
            </a:custGeom>
            <a:blipFill rotWithShape="1">
              <a:blip r:embed="rId3">
                <a:alphaModFix amt="0"/>
              </a:blip>
              <a:stretch>
                <a:fillRect t="-47235" b="-47235"/>
              </a:stretch>
            </a:blipFill>
            <a:ln>
              <a:noFill/>
            </a:ln>
          </p:spPr>
        </p:sp>
        <p:sp>
          <p:nvSpPr>
            <p:cNvPr id="127" name="Google Shape;127;p3"/>
            <p:cNvSpPr txBox="1"/>
            <p:nvPr/>
          </p:nvSpPr>
          <p:spPr>
            <a:xfrm>
              <a:off x="51661" y="2061884"/>
              <a:ext cx="19388483" cy="1171262"/>
            </a:xfrm>
            <a:prstGeom prst="rect">
              <a:avLst/>
            </a:prstGeom>
            <a:noFill/>
            <a:ln>
              <a:noFill/>
            </a:ln>
          </p:spPr>
          <p:txBody>
            <a:bodyPr spcFirstLastPara="1" wrap="square" lIns="0" tIns="0" rIns="0" bIns="0" anchor="ctr" anchorCtr="0">
              <a:noAutofit/>
            </a:bodyPr>
            <a:lstStyle/>
            <a:p>
              <a:pPr>
                <a:lnSpc>
                  <a:spcPct val="96000"/>
                </a:lnSpc>
              </a:pPr>
              <a:r>
                <a:rPr lang="en-US" sz="4800" b="0" i="0" u="none" strike="noStrike" cap="none">
                  <a:solidFill>
                    <a:srgbClr val="FFFFFF"/>
                  </a:solidFill>
                  <a:latin typeface="Arial"/>
                  <a:ea typeface="Arial"/>
                  <a:cs typeface="Arial"/>
                  <a:sym typeface="Arial"/>
                </a:rPr>
                <a:t>Introduction to </a:t>
              </a:r>
              <a:r>
                <a:rPr lang="en-US" sz="4800">
                  <a:solidFill>
                    <a:srgbClr val="FFFFFF"/>
                  </a:solidFill>
                </a:rPr>
                <a:t>Tesco</a:t>
              </a:r>
              <a:r>
                <a:rPr lang="en-US" sz="4800" b="0" i="0" u="none" strike="noStrike" cap="none">
                  <a:solidFill>
                    <a:srgbClr val="FFFFFF"/>
                  </a:solidFill>
                  <a:latin typeface="Arial"/>
                  <a:ea typeface="Arial"/>
                  <a:cs typeface="Arial"/>
                  <a:sym typeface="Arial"/>
                </a:rPr>
                <a:t> and</a:t>
              </a:r>
              <a:r>
                <a:rPr lang="en-US" sz="4800">
                  <a:solidFill>
                    <a:srgbClr val="FFFFFF"/>
                  </a:solidFill>
                </a:rPr>
                <a:t> </a:t>
              </a:r>
              <a:r>
                <a:rPr lang="en-US" sz="4800" b="0" i="0" u="none" strike="noStrike" cap="none">
                  <a:solidFill>
                    <a:srgbClr val="FFFFFF"/>
                  </a:solidFill>
                  <a:latin typeface="Arial"/>
                  <a:ea typeface="Arial"/>
                  <a:cs typeface="Arial"/>
                  <a:sym typeface="Arial"/>
                </a:rPr>
                <a:t>transformation</a:t>
              </a:r>
              <a:endParaRPr/>
            </a:p>
            <a:p>
              <a:pPr marL="0" marR="0" lvl="0" indent="0" algn="l" rtl="0">
                <a:lnSpc>
                  <a:spcPct val="48000"/>
                </a:lnSpc>
                <a:spcBef>
                  <a:spcPts val="0"/>
                </a:spcBef>
                <a:spcAft>
                  <a:spcPts val="0"/>
                </a:spcAft>
                <a:buNone/>
              </a:pPr>
              <a:endParaRPr sz="4800" b="0" i="0" u="none" strike="noStrike" cap="none">
                <a:solidFill>
                  <a:srgbClr val="FFFFFF"/>
                </a:solidFill>
                <a:latin typeface="Arial"/>
                <a:ea typeface="Arial"/>
                <a:cs typeface="Arial"/>
                <a:sym typeface="Arial"/>
              </a:endParaRPr>
            </a:p>
            <a:p>
              <a:pPr marL="0" marR="0" lvl="0" indent="0" algn="l" rtl="0">
                <a:lnSpc>
                  <a:spcPct val="48000"/>
                </a:lnSpc>
                <a:spcBef>
                  <a:spcPts val="0"/>
                </a:spcBef>
                <a:spcAft>
                  <a:spcPts val="0"/>
                </a:spcAft>
                <a:buNone/>
              </a:pPr>
              <a:endParaRPr sz="4800" b="0" i="0" u="none" strike="noStrike" cap="none">
                <a:solidFill>
                  <a:srgbClr val="FFFFFF"/>
                </a:solidFill>
                <a:latin typeface="Arial"/>
                <a:ea typeface="Arial"/>
                <a:cs typeface="Arial"/>
                <a:sym typeface="Arial"/>
              </a:endParaRPr>
            </a:p>
            <a:p>
              <a:pPr marL="0" marR="0" lvl="0" indent="0" algn="l" rtl="0">
                <a:lnSpc>
                  <a:spcPct val="48000"/>
                </a:lnSpc>
                <a:spcBef>
                  <a:spcPts val="0"/>
                </a:spcBef>
                <a:spcAft>
                  <a:spcPts val="0"/>
                </a:spcAft>
                <a:buNone/>
              </a:pPr>
              <a:endParaRPr sz="4800" b="0" i="0" u="none" strike="noStrike" cap="none">
                <a:solidFill>
                  <a:srgbClr val="FFFFFF"/>
                </a:solidFill>
                <a:latin typeface="Arial"/>
                <a:ea typeface="Arial"/>
                <a:cs typeface="Arial"/>
                <a:sym typeface="Arial"/>
              </a:endParaRPr>
            </a:p>
            <a:p>
              <a:pPr marL="0" marR="0" lvl="0" indent="0" algn="l" rtl="0">
                <a:lnSpc>
                  <a:spcPct val="48000"/>
                </a:lnSpc>
                <a:spcBef>
                  <a:spcPts val="0"/>
                </a:spcBef>
                <a:spcAft>
                  <a:spcPts val="0"/>
                </a:spcAft>
                <a:buNone/>
              </a:pPr>
              <a:endParaRPr sz="4800" b="0" i="0" u="none" strike="noStrike" cap="none">
                <a:solidFill>
                  <a:srgbClr val="FFFFFF"/>
                </a:solidFill>
                <a:latin typeface="Arial"/>
                <a:ea typeface="Arial"/>
                <a:cs typeface="Arial"/>
                <a:sym typeface="Arial"/>
              </a:endParaRPr>
            </a:p>
            <a:p>
              <a:pPr marL="0" marR="0" lvl="0" indent="0" algn="l" rtl="0">
                <a:lnSpc>
                  <a:spcPct val="96000"/>
                </a:lnSpc>
                <a:spcBef>
                  <a:spcPts val="0"/>
                </a:spcBef>
                <a:spcAft>
                  <a:spcPts val="0"/>
                </a:spcAft>
                <a:buNone/>
              </a:pPr>
              <a:endParaRPr sz="4800" b="0" i="0" u="none" strike="noStrike" cap="none">
                <a:solidFill>
                  <a:srgbClr val="FFFFFF"/>
                </a:solidFill>
                <a:latin typeface="Arial"/>
                <a:ea typeface="Arial"/>
                <a:cs typeface="Arial"/>
                <a:sym typeface="Arial"/>
              </a:endParaRPr>
            </a:p>
          </p:txBody>
        </p:sp>
      </p:grpSp>
      <p:sp>
        <p:nvSpPr>
          <p:cNvPr id="128" name="Google Shape;128;p3"/>
          <p:cNvSpPr/>
          <p:nvPr/>
        </p:nvSpPr>
        <p:spPr>
          <a:xfrm>
            <a:off x="4327046" y="3362725"/>
            <a:ext cx="258537" cy="2143801"/>
          </a:xfrm>
          <a:custGeom>
            <a:avLst/>
            <a:gdLst/>
            <a:ahLst/>
            <a:cxnLst/>
            <a:rect l="l" t="t" r="r" b="b"/>
            <a:pathLst>
              <a:path w="258537" h="2143801" extrusionOk="0">
                <a:moveTo>
                  <a:pt x="0" y="0"/>
                </a:moveTo>
                <a:lnTo>
                  <a:pt x="258537" y="0"/>
                </a:lnTo>
                <a:lnTo>
                  <a:pt x="258537" y="2143801"/>
                </a:lnTo>
                <a:lnTo>
                  <a:pt x="0" y="2143801"/>
                </a:lnTo>
                <a:lnTo>
                  <a:pt x="0" y="0"/>
                </a:lnTo>
                <a:close/>
              </a:path>
            </a:pathLst>
          </a:custGeom>
          <a:blipFill rotWithShape="1">
            <a:blip r:embed="rId4">
              <a:alphaModFix/>
            </a:blip>
            <a:stretch>
              <a:fillRect/>
            </a:stretch>
          </a:blipFill>
          <a:ln>
            <a:noFill/>
          </a:ln>
        </p:spPr>
      </p:sp>
      <p:sp>
        <p:nvSpPr>
          <p:cNvPr id="129" name="Google Shape;129;p3"/>
          <p:cNvSpPr/>
          <p:nvPr/>
        </p:nvSpPr>
        <p:spPr>
          <a:xfrm>
            <a:off x="3876475" y="2935567"/>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30" name="Google Shape;130;p3"/>
          <p:cNvGrpSpPr/>
          <p:nvPr/>
        </p:nvGrpSpPr>
        <p:grpSpPr>
          <a:xfrm>
            <a:off x="3938265" y="2978896"/>
            <a:ext cx="2810809" cy="1682618"/>
            <a:chOff x="-33186" y="0"/>
            <a:chExt cx="3747746" cy="2243491"/>
          </a:xfrm>
        </p:grpSpPr>
        <p:sp>
          <p:nvSpPr>
            <p:cNvPr id="131" name="Google Shape;131;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32" name="Google Shape;132;p3"/>
            <p:cNvGrpSpPr/>
            <p:nvPr/>
          </p:nvGrpSpPr>
          <p:grpSpPr>
            <a:xfrm>
              <a:off x="-33186" y="0"/>
              <a:ext cx="3747746" cy="2243491"/>
              <a:chOff x="-33186" y="0"/>
              <a:chExt cx="3747746" cy="2243491"/>
            </a:xfrm>
          </p:grpSpPr>
          <p:sp>
            <p:nvSpPr>
              <p:cNvPr id="133" name="Google Shape;133;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34" name="Google Shape;134;p3"/>
              <p:cNvSpPr txBox="1"/>
              <p:nvPr/>
            </p:nvSpPr>
            <p:spPr>
              <a:xfrm>
                <a:off x="-33186" y="60991"/>
                <a:ext cx="3714600" cy="2182500"/>
              </a:xfrm>
              <a:prstGeom prst="rect">
                <a:avLst/>
              </a:prstGeom>
              <a:noFill/>
              <a:ln>
                <a:noFill/>
              </a:ln>
            </p:spPr>
            <p:txBody>
              <a:bodyPr spcFirstLastPara="1" wrap="square" lIns="0" tIns="0" rIns="0" bIns="0" anchor="ctr" anchorCtr="0">
                <a:noAutofit/>
              </a:bodyPr>
              <a:lstStyle/>
              <a:p>
                <a:pPr algn="ctr">
                  <a:lnSpc>
                    <a:spcPct val="108000"/>
                  </a:lnSpc>
                </a:pPr>
                <a:r>
                  <a:rPr lang="en-US" sz="1100" dirty="0">
                    <a:solidFill>
                      <a:schemeClr val="bg1"/>
                    </a:solidFill>
                  </a:rPr>
                  <a:t>Tesco is one of the biggest supermarkets retailers in the UK, providing food for millions of people weekly in its shops as well as </a:t>
                </a:r>
                <a:r>
                  <a:rPr lang="en-US" sz="1100" dirty="0" err="1">
                    <a:solidFill>
                      <a:schemeClr val="bg1"/>
                    </a:solidFill>
                  </a:rPr>
                  <a:t>online.The</a:t>
                </a:r>
                <a:r>
                  <a:rPr lang="en-US" sz="1100" dirty="0">
                    <a:solidFill>
                      <a:schemeClr val="bg1"/>
                    </a:solidFill>
                  </a:rPr>
                  <a:t> company has operations in thousands of locations of retail, logistics, technology and management.</a:t>
                </a:r>
                <a:endParaRPr lang="en-US">
                  <a:solidFill>
                    <a:schemeClr val="bg1"/>
                  </a:solidFill>
                </a:endParaRPr>
              </a:p>
            </p:txBody>
          </p:sp>
        </p:grpSp>
      </p:grpSp>
      <p:sp>
        <p:nvSpPr>
          <p:cNvPr id="135" name="Google Shape;135;p3"/>
          <p:cNvSpPr/>
          <p:nvPr/>
        </p:nvSpPr>
        <p:spPr>
          <a:xfrm>
            <a:off x="4327046" y="5517175"/>
            <a:ext cx="258537" cy="2143801"/>
          </a:xfrm>
          <a:custGeom>
            <a:avLst/>
            <a:gdLst/>
            <a:ahLst/>
            <a:cxnLst/>
            <a:rect l="l" t="t" r="r" b="b"/>
            <a:pathLst>
              <a:path w="258537" h="2143801" extrusionOk="0">
                <a:moveTo>
                  <a:pt x="0" y="0"/>
                </a:moveTo>
                <a:lnTo>
                  <a:pt x="258537" y="0"/>
                </a:lnTo>
                <a:lnTo>
                  <a:pt x="258537" y="2143802"/>
                </a:lnTo>
                <a:lnTo>
                  <a:pt x="0" y="2143802"/>
                </a:lnTo>
                <a:lnTo>
                  <a:pt x="0" y="0"/>
                </a:lnTo>
                <a:close/>
              </a:path>
            </a:pathLst>
          </a:custGeom>
          <a:blipFill rotWithShape="1">
            <a:blip r:embed="rId4">
              <a:alphaModFix/>
            </a:blip>
            <a:stretch>
              <a:fillRect/>
            </a:stretch>
          </a:blipFill>
          <a:ln>
            <a:noFill/>
          </a:ln>
        </p:spPr>
      </p:sp>
      <p:sp>
        <p:nvSpPr>
          <p:cNvPr id="136" name="Google Shape;136;p3"/>
          <p:cNvSpPr/>
          <p:nvPr/>
        </p:nvSpPr>
        <p:spPr>
          <a:xfrm>
            <a:off x="3876475" y="5090008"/>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37" name="Google Shape;137;p3"/>
          <p:cNvGrpSpPr/>
          <p:nvPr/>
        </p:nvGrpSpPr>
        <p:grpSpPr>
          <a:xfrm>
            <a:off x="3939177" y="5172091"/>
            <a:ext cx="2824666" cy="1656254"/>
            <a:chOff x="0" y="0"/>
            <a:chExt cx="3766221" cy="2208339"/>
          </a:xfrm>
        </p:grpSpPr>
        <p:sp>
          <p:nvSpPr>
            <p:cNvPr id="138" name="Google Shape;138;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39" name="Google Shape;139;p3"/>
            <p:cNvGrpSpPr/>
            <p:nvPr/>
          </p:nvGrpSpPr>
          <p:grpSpPr>
            <a:xfrm>
              <a:off x="0" y="0"/>
              <a:ext cx="3766221" cy="2208339"/>
              <a:chOff x="0" y="0"/>
              <a:chExt cx="3766221" cy="2208339"/>
            </a:xfrm>
          </p:grpSpPr>
          <p:sp>
            <p:nvSpPr>
              <p:cNvPr id="140" name="Google Shape;140;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41" name="Google Shape;141;p3"/>
              <p:cNvSpPr txBox="1"/>
              <p:nvPr/>
            </p:nvSpPr>
            <p:spPr>
              <a:xfrm>
                <a:off x="51661" y="25831"/>
                <a:ext cx="3714560" cy="2182508"/>
              </a:xfrm>
              <a:prstGeom prst="rect">
                <a:avLst/>
              </a:prstGeom>
              <a:noFill/>
              <a:ln>
                <a:noFill/>
              </a:ln>
            </p:spPr>
            <p:txBody>
              <a:bodyPr spcFirstLastPara="1" wrap="square" lIns="0" tIns="0" rIns="0" bIns="0" anchor="ctr" anchorCtr="0">
                <a:noAutofit/>
              </a:bodyPr>
              <a:lstStyle/>
              <a:p>
                <a:pPr algn="ctr">
                  <a:lnSpc>
                    <a:spcPct val="108000"/>
                  </a:lnSpc>
                </a:pPr>
                <a:r>
                  <a:rPr lang="en-US" sz="1100" dirty="0" err="1">
                    <a:solidFill>
                      <a:srgbClr val="FFFFFF"/>
                    </a:solidFill>
                    <a:ea typeface="Arimo"/>
                  </a:rPr>
                  <a:t>Organisational</a:t>
                </a:r>
                <a:r>
                  <a:rPr lang="en-US" sz="1100" dirty="0">
                    <a:solidFill>
                      <a:srgbClr val="FFFFFF"/>
                    </a:solidFill>
                    <a:ea typeface="Arimo"/>
                  </a:rPr>
                  <a:t> Transformation </a:t>
                </a:r>
                <a:endParaRPr lang="en-US" dirty="0"/>
              </a:p>
            </p:txBody>
          </p:sp>
        </p:grpSp>
      </p:grpSp>
      <p:sp>
        <p:nvSpPr>
          <p:cNvPr id="142" name="Google Shape;142;p3"/>
          <p:cNvSpPr/>
          <p:nvPr/>
        </p:nvSpPr>
        <p:spPr>
          <a:xfrm>
            <a:off x="4461634" y="7537037"/>
            <a:ext cx="3809914" cy="258537"/>
          </a:xfrm>
          <a:custGeom>
            <a:avLst/>
            <a:gdLst/>
            <a:ahLst/>
            <a:cxnLst/>
            <a:rect l="l" t="t" r="r" b="b"/>
            <a:pathLst>
              <a:path w="3809914" h="258537" extrusionOk="0">
                <a:moveTo>
                  <a:pt x="0" y="0"/>
                </a:moveTo>
                <a:lnTo>
                  <a:pt x="3809914" y="0"/>
                </a:lnTo>
                <a:lnTo>
                  <a:pt x="3809914" y="258537"/>
                </a:lnTo>
                <a:lnTo>
                  <a:pt x="0" y="258537"/>
                </a:lnTo>
                <a:lnTo>
                  <a:pt x="0" y="0"/>
                </a:lnTo>
                <a:close/>
              </a:path>
            </a:pathLst>
          </a:custGeom>
          <a:blipFill rotWithShape="1">
            <a:blip r:embed="rId7">
              <a:alphaModFix/>
            </a:blip>
            <a:stretch>
              <a:fillRect/>
            </a:stretch>
          </a:blipFill>
          <a:ln>
            <a:noFill/>
          </a:ln>
        </p:spPr>
      </p:sp>
      <p:sp>
        <p:nvSpPr>
          <p:cNvPr id="143" name="Google Shape;143;p3"/>
          <p:cNvSpPr/>
          <p:nvPr/>
        </p:nvSpPr>
        <p:spPr>
          <a:xfrm>
            <a:off x="3876475" y="7244458"/>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44" name="Google Shape;144;p3"/>
          <p:cNvGrpSpPr/>
          <p:nvPr/>
        </p:nvGrpSpPr>
        <p:grpSpPr>
          <a:xfrm>
            <a:off x="3919804" y="7287797"/>
            <a:ext cx="2785920" cy="1636882"/>
            <a:chOff x="0" y="0"/>
            <a:chExt cx="3714560" cy="2182508"/>
          </a:xfrm>
        </p:grpSpPr>
        <p:sp>
          <p:nvSpPr>
            <p:cNvPr id="145" name="Google Shape;145;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46" name="Google Shape;146;p3"/>
            <p:cNvGrpSpPr/>
            <p:nvPr/>
          </p:nvGrpSpPr>
          <p:grpSpPr>
            <a:xfrm>
              <a:off x="0" y="0"/>
              <a:ext cx="3714560" cy="2182508"/>
              <a:chOff x="0" y="0"/>
              <a:chExt cx="3714560" cy="2182508"/>
            </a:xfrm>
          </p:grpSpPr>
          <p:sp>
            <p:nvSpPr>
              <p:cNvPr id="147" name="Google Shape;147;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48" name="Google Shape;148;p3"/>
              <p:cNvSpPr txBox="1"/>
              <p:nvPr/>
            </p:nvSpPr>
            <p:spPr>
              <a:xfrm>
                <a:off x="25829" y="1"/>
                <a:ext cx="3223780" cy="2182507"/>
              </a:xfrm>
              <a:prstGeom prst="rect">
                <a:avLst/>
              </a:prstGeom>
              <a:noFill/>
              <a:ln>
                <a:noFill/>
              </a:ln>
            </p:spPr>
            <p:txBody>
              <a:bodyPr spcFirstLastPara="1" wrap="square" lIns="0" tIns="0" rIns="0" bIns="0" anchor="ctr" anchorCtr="0">
                <a:noAutofit/>
              </a:bodyPr>
              <a:lstStyle/>
              <a:p>
                <a:pPr algn="ctr">
                  <a:lnSpc>
                    <a:spcPct val="108000"/>
                  </a:lnSpc>
                </a:pPr>
                <a:r>
                  <a:rPr lang="en-US" sz="1100" dirty="0">
                    <a:solidFill>
                      <a:srgbClr val="FFFFFF"/>
                    </a:solidFill>
                    <a:ea typeface="Arimo"/>
                  </a:rPr>
                  <a:t>Tesco's transformation </a:t>
                </a:r>
                <a:r>
                  <a:rPr lang="en-US" sz="1100" dirty="0" err="1">
                    <a:solidFill>
                      <a:srgbClr val="FFFFFF"/>
                    </a:solidFill>
                    <a:ea typeface="Arimo"/>
                  </a:rPr>
                  <a:t>programme</a:t>
                </a:r>
                <a:r>
                  <a:rPr lang="en-US" sz="1100" dirty="0">
                    <a:solidFill>
                      <a:srgbClr val="FFFFFF"/>
                    </a:solidFill>
                    <a:ea typeface="Arimo"/>
                  </a:rPr>
                  <a:t> is a major initiative undertaken to keep up to date with a fast-changing retail landscape. </a:t>
                </a:r>
                <a:endParaRPr lang="en-US" dirty="0"/>
              </a:p>
            </p:txBody>
          </p:sp>
        </p:grpSp>
      </p:grpSp>
      <p:sp>
        <p:nvSpPr>
          <p:cNvPr id="149" name="Google Shape;149;p3"/>
          <p:cNvSpPr/>
          <p:nvPr/>
        </p:nvSpPr>
        <p:spPr>
          <a:xfrm>
            <a:off x="8147590" y="5517175"/>
            <a:ext cx="258537" cy="2143801"/>
          </a:xfrm>
          <a:custGeom>
            <a:avLst/>
            <a:gdLst/>
            <a:ahLst/>
            <a:cxnLst/>
            <a:rect l="l" t="t" r="r" b="b"/>
            <a:pathLst>
              <a:path w="258537" h="2143801" extrusionOk="0">
                <a:moveTo>
                  <a:pt x="0" y="0"/>
                </a:moveTo>
                <a:lnTo>
                  <a:pt x="258537" y="0"/>
                </a:lnTo>
                <a:lnTo>
                  <a:pt x="258537" y="2143802"/>
                </a:lnTo>
                <a:lnTo>
                  <a:pt x="0" y="2143802"/>
                </a:lnTo>
                <a:lnTo>
                  <a:pt x="0" y="0"/>
                </a:lnTo>
                <a:close/>
              </a:path>
            </a:pathLst>
          </a:custGeom>
          <a:blipFill rotWithShape="1">
            <a:blip r:embed="rId4">
              <a:alphaModFix/>
            </a:blip>
            <a:stretch>
              <a:fillRect/>
            </a:stretch>
          </a:blipFill>
          <a:ln>
            <a:noFill/>
          </a:ln>
        </p:spPr>
      </p:sp>
      <p:sp>
        <p:nvSpPr>
          <p:cNvPr id="150" name="Google Shape;150;p3"/>
          <p:cNvSpPr/>
          <p:nvPr/>
        </p:nvSpPr>
        <p:spPr>
          <a:xfrm>
            <a:off x="7697019" y="7244458"/>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51" name="Google Shape;151;p3"/>
          <p:cNvGrpSpPr/>
          <p:nvPr/>
        </p:nvGrpSpPr>
        <p:grpSpPr>
          <a:xfrm>
            <a:off x="7740358" y="7287797"/>
            <a:ext cx="2785920" cy="1636881"/>
            <a:chOff x="0" y="0"/>
            <a:chExt cx="3714560" cy="2182508"/>
          </a:xfrm>
        </p:grpSpPr>
        <p:sp>
          <p:nvSpPr>
            <p:cNvPr id="152" name="Google Shape;152;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53" name="Google Shape;153;p3"/>
            <p:cNvGrpSpPr/>
            <p:nvPr/>
          </p:nvGrpSpPr>
          <p:grpSpPr>
            <a:xfrm>
              <a:off x="0" y="0"/>
              <a:ext cx="3714560" cy="2182508"/>
              <a:chOff x="0" y="0"/>
              <a:chExt cx="3714560" cy="2182508"/>
            </a:xfrm>
          </p:grpSpPr>
          <p:sp>
            <p:nvSpPr>
              <p:cNvPr id="154" name="Google Shape;154;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55" name="Google Shape;155;p3"/>
              <p:cNvSpPr txBox="1"/>
              <p:nvPr/>
            </p:nvSpPr>
            <p:spPr>
              <a:xfrm>
                <a:off x="0" y="0"/>
                <a:ext cx="3714560" cy="2182508"/>
              </a:xfrm>
              <a:prstGeom prst="rect">
                <a:avLst/>
              </a:prstGeom>
              <a:noFill/>
              <a:ln>
                <a:noFill/>
              </a:ln>
            </p:spPr>
            <p:txBody>
              <a:bodyPr spcFirstLastPara="1" wrap="square" lIns="0" tIns="0" rIns="0" bIns="0" anchor="ctr" anchorCtr="0">
                <a:noAutofit/>
              </a:bodyPr>
              <a:lstStyle/>
              <a:p>
                <a:pPr algn="ctr">
                  <a:lnSpc>
                    <a:spcPct val="108000"/>
                  </a:lnSpc>
                </a:pPr>
                <a:br>
                  <a:rPr lang="en-US" dirty="0"/>
                </a:br>
                <a:r>
                  <a:rPr lang="en-US" sz="1100">
                    <a:solidFill>
                      <a:srgbClr val="FFFFFF"/>
                    </a:solidFill>
                    <a:ea typeface="Arimo"/>
                  </a:rPr>
                  <a:t>Increasing digital and online services.</a:t>
                </a:r>
                <a:endParaRPr lang="en-US"/>
              </a:p>
            </p:txBody>
          </p:sp>
        </p:grpSp>
      </p:grpSp>
      <p:sp>
        <p:nvSpPr>
          <p:cNvPr id="156" name="Google Shape;156;p3"/>
          <p:cNvSpPr/>
          <p:nvPr/>
        </p:nvSpPr>
        <p:spPr>
          <a:xfrm>
            <a:off x="8147590" y="3362725"/>
            <a:ext cx="258537" cy="2143801"/>
          </a:xfrm>
          <a:custGeom>
            <a:avLst/>
            <a:gdLst/>
            <a:ahLst/>
            <a:cxnLst/>
            <a:rect l="l" t="t" r="r" b="b"/>
            <a:pathLst>
              <a:path w="258537" h="2143801" extrusionOk="0">
                <a:moveTo>
                  <a:pt x="0" y="0"/>
                </a:moveTo>
                <a:lnTo>
                  <a:pt x="258537" y="0"/>
                </a:lnTo>
                <a:lnTo>
                  <a:pt x="258537" y="2143801"/>
                </a:lnTo>
                <a:lnTo>
                  <a:pt x="0" y="2143801"/>
                </a:lnTo>
                <a:lnTo>
                  <a:pt x="0" y="0"/>
                </a:lnTo>
                <a:close/>
              </a:path>
            </a:pathLst>
          </a:custGeom>
          <a:blipFill rotWithShape="1">
            <a:blip r:embed="rId4">
              <a:alphaModFix/>
            </a:blip>
            <a:stretch>
              <a:fillRect/>
            </a:stretch>
          </a:blipFill>
          <a:ln>
            <a:noFill/>
          </a:ln>
        </p:spPr>
      </p:sp>
      <p:sp>
        <p:nvSpPr>
          <p:cNvPr id="157" name="Google Shape;157;p3"/>
          <p:cNvSpPr/>
          <p:nvPr/>
        </p:nvSpPr>
        <p:spPr>
          <a:xfrm>
            <a:off x="7697019" y="5090008"/>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58" name="Google Shape;158;p3"/>
          <p:cNvGrpSpPr/>
          <p:nvPr/>
        </p:nvGrpSpPr>
        <p:grpSpPr>
          <a:xfrm>
            <a:off x="7740358" y="5133346"/>
            <a:ext cx="2785920" cy="1636881"/>
            <a:chOff x="0" y="0"/>
            <a:chExt cx="3714560" cy="2182508"/>
          </a:xfrm>
        </p:grpSpPr>
        <p:sp>
          <p:nvSpPr>
            <p:cNvPr id="159" name="Google Shape;159;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60" name="Google Shape;160;p3"/>
            <p:cNvGrpSpPr/>
            <p:nvPr/>
          </p:nvGrpSpPr>
          <p:grpSpPr>
            <a:xfrm>
              <a:off x="0" y="0"/>
              <a:ext cx="3714560" cy="2182508"/>
              <a:chOff x="0" y="0"/>
              <a:chExt cx="3714560" cy="2182508"/>
            </a:xfrm>
          </p:grpSpPr>
          <p:sp>
            <p:nvSpPr>
              <p:cNvPr id="161" name="Google Shape;161;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62" name="Google Shape;162;p3"/>
              <p:cNvSpPr txBox="1"/>
              <p:nvPr/>
            </p:nvSpPr>
            <p:spPr>
              <a:xfrm>
                <a:off x="0" y="0"/>
                <a:ext cx="3714560" cy="2182508"/>
              </a:xfrm>
              <a:prstGeom prst="rect">
                <a:avLst/>
              </a:prstGeom>
              <a:noFill/>
              <a:ln>
                <a:noFill/>
              </a:ln>
            </p:spPr>
            <p:txBody>
              <a:bodyPr spcFirstLastPara="1" wrap="square" lIns="0" tIns="0" rIns="0" bIns="0" anchor="ctr" anchorCtr="0">
                <a:noAutofit/>
              </a:bodyPr>
              <a:lstStyle/>
              <a:p>
                <a:pPr algn="ctr">
                  <a:lnSpc>
                    <a:spcPct val="108000"/>
                  </a:lnSpc>
                </a:pPr>
                <a:r>
                  <a:rPr lang="en-US" sz="1100">
                    <a:solidFill>
                      <a:srgbClr val="FFFFFF"/>
                    </a:solidFill>
                    <a:ea typeface="Arimo"/>
                  </a:rPr>
                  <a:t>Efficiently working through automation</a:t>
                </a:r>
                <a:endParaRPr lang="en-US"/>
              </a:p>
            </p:txBody>
          </p:sp>
        </p:grpSp>
      </p:grpSp>
      <p:sp>
        <p:nvSpPr>
          <p:cNvPr id="163" name="Google Shape;163;p3"/>
          <p:cNvSpPr/>
          <p:nvPr/>
        </p:nvSpPr>
        <p:spPr>
          <a:xfrm>
            <a:off x="8282178" y="3228146"/>
            <a:ext cx="3809914" cy="258537"/>
          </a:xfrm>
          <a:custGeom>
            <a:avLst/>
            <a:gdLst/>
            <a:ahLst/>
            <a:cxnLst/>
            <a:rect l="l" t="t" r="r" b="b"/>
            <a:pathLst>
              <a:path w="3809914" h="258537" extrusionOk="0">
                <a:moveTo>
                  <a:pt x="0" y="0"/>
                </a:moveTo>
                <a:lnTo>
                  <a:pt x="3809914" y="0"/>
                </a:lnTo>
                <a:lnTo>
                  <a:pt x="3809914" y="258537"/>
                </a:lnTo>
                <a:lnTo>
                  <a:pt x="0" y="258537"/>
                </a:lnTo>
                <a:lnTo>
                  <a:pt x="0" y="0"/>
                </a:lnTo>
                <a:close/>
              </a:path>
            </a:pathLst>
          </a:custGeom>
          <a:blipFill rotWithShape="1">
            <a:blip r:embed="rId7">
              <a:alphaModFix/>
            </a:blip>
            <a:stretch>
              <a:fillRect/>
            </a:stretch>
          </a:blipFill>
          <a:ln>
            <a:noFill/>
          </a:ln>
        </p:spPr>
      </p:sp>
      <p:sp>
        <p:nvSpPr>
          <p:cNvPr id="164" name="Google Shape;164;p3"/>
          <p:cNvSpPr/>
          <p:nvPr/>
        </p:nvSpPr>
        <p:spPr>
          <a:xfrm>
            <a:off x="7697019" y="2935567"/>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65" name="Google Shape;165;p3"/>
          <p:cNvGrpSpPr/>
          <p:nvPr/>
        </p:nvGrpSpPr>
        <p:grpSpPr>
          <a:xfrm>
            <a:off x="7817850" y="2940150"/>
            <a:ext cx="2785920" cy="1636881"/>
            <a:chOff x="0" y="0"/>
            <a:chExt cx="3714560" cy="2182508"/>
          </a:xfrm>
        </p:grpSpPr>
        <p:sp>
          <p:nvSpPr>
            <p:cNvPr id="166" name="Google Shape;166;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67" name="Google Shape;167;p3"/>
            <p:cNvGrpSpPr/>
            <p:nvPr/>
          </p:nvGrpSpPr>
          <p:grpSpPr>
            <a:xfrm>
              <a:off x="0" y="0"/>
              <a:ext cx="3714560" cy="2182508"/>
              <a:chOff x="0" y="0"/>
              <a:chExt cx="3714560" cy="2182508"/>
            </a:xfrm>
          </p:grpSpPr>
          <p:sp>
            <p:nvSpPr>
              <p:cNvPr id="168" name="Google Shape;168;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69" name="Google Shape;169;p3"/>
              <p:cNvSpPr txBox="1"/>
              <p:nvPr/>
            </p:nvSpPr>
            <p:spPr>
              <a:xfrm>
                <a:off x="0" y="0"/>
                <a:ext cx="3714560" cy="2182508"/>
              </a:xfrm>
              <a:prstGeom prst="rect">
                <a:avLst/>
              </a:prstGeom>
              <a:noFill/>
              <a:ln>
                <a:noFill/>
              </a:ln>
            </p:spPr>
            <p:txBody>
              <a:bodyPr spcFirstLastPara="1" wrap="square" lIns="0" tIns="0" rIns="0" bIns="0" anchor="ctr" anchorCtr="0">
                <a:noAutofit/>
              </a:bodyPr>
              <a:lstStyle/>
              <a:p>
                <a:pPr algn="ctr">
                  <a:lnSpc>
                    <a:spcPct val="108000"/>
                  </a:lnSpc>
                </a:pPr>
                <a:r>
                  <a:rPr lang="en-US" sz="1200">
                    <a:solidFill>
                      <a:srgbClr val="FFFFFF"/>
                    </a:solidFill>
                    <a:ea typeface="Arimo"/>
                  </a:rPr>
                  <a:t>Enhancing customer experience </a:t>
                </a:r>
                <a:endParaRPr lang="en-US" sz="1200"/>
              </a:p>
            </p:txBody>
          </p:sp>
        </p:grpSp>
      </p:grpSp>
      <p:sp>
        <p:nvSpPr>
          <p:cNvPr id="170" name="Google Shape;170;p3"/>
          <p:cNvSpPr/>
          <p:nvPr/>
        </p:nvSpPr>
        <p:spPr>
          <a:xfrm>
            <a:off x="11968143" y="3362725"/>
            <a:ext cx="258537" cy="2143801"/>
          </a:xfrm>
          <a:custGeom>
            <a:avLst/>
            <a:gdLst/>
            <a:ahLst/>
            <a:cxnLst/>
            <a:rect l="l" t="t" r="r" b="b"/>
            <a:pathLst>
              <a:path w="258537" h="2143801" extrusionOk="0">
                <a:moveTo>
                  <a:pt x="0" y="0"/>
                </a:moveTo>
                <a:lnTo>
                  <a:pt x="258538" y="0"/>
                </a:lnTo>
                <a:lnTo>
                  <a:pt x="258538" y="2143801"/>
                </a:lnTo>
                <a:lnTo>
                  <a:pt x="0" y="2143801"/>
                </a:lnTo>
                <a:lnTo>
                  <a:pt x="0" y="0"/>
                </a:lnTo>
                <a:close/>
              </a:path>
            </a:pathLst>
          </a:custGeom>
          <a:blipFill rotWithShape="1">
            <a:blip r:embed="rId4">
              <a:alphaModFix/>
            </a:blip>
            <a:stretch>
              <a:fillRect/>
            </a:stretch>
          </a:blipFill>
          <a:ln>
            <a:noFill/>
          </a:ln>
        </p:spPr>
      </p:sp>
      <p:sp>
        <p:nvSpPr>
          <p:cNvPr id="171" name="Google Shape;171;p3"/>
          <p:cNvSpPr/>
          <p:nvPr/>
        </p:nvSpPr>
        <p:spPr>
          <a:xfrm>
            <a:off x="11517573" y="2935567"/>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72" name="Google Shape;172;p3"/>
          <p:cNvGrpSpPr/>
          <p:nvPr/>
        </p:nvGrpSpPr>
        <p:grpSpPr>
          <a:xfrm>
            <a:off x="11560912" y="2978896"/>
            <a:ext cx="2785920" cy="1636881"/>
            <a:chOff x="0" y="0"/>
            <a:chExt cx="3714560" cy="2182508"/>
          </a:xfrm>
        </p:grpSpPr>
        <p:sp>
          <p:nvSpPr>
            <p:cNvPr id="173" name="Google Shape;173;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74" name="Google Shape;174;p3"/>
            <p:cNvGrpSpPr/>
            <p:nvPr/>
          </p:nvGrpSpPr>
          <p:grpSpPr>
            <a:xfrm>
              <a:off x="0" y="0"/>
              <a:ext cx="3714560" cy="2182508"/>
              <a:chOff x="0" y="0"/>
              <a:chExt cx="3714560" cy="2182508"/>
            </a:xfrm>
          </p:grpSpPr>
          <p:sp>
            <p:nvSpPr>
              <p:cNvPr id="175" name="Google Shape;175;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76" name="Google Shape;176;p3"/>
              <p:cNvSpPr txBox="1"/>
              <p:nvPr/>
            </p:nvSpPr>
            <p:spPr>
              <a:xfrm>
                <a:off x="0" y="0"/>
                <a:ext cx="3714560" cy="2182508"/>
              </a:xfrm>
              <a:prstGeom prst="rect">
                <a:avLst/>
              </a:prstGeom>
              <a:noFill/>
              <a:ln>
                <a:noFill/>
              </a:ln>
            </p:spPr>
            <p:txBody>
              <a:bodyPr spcFirstLastPara="1" wrap="square" lIns="0" tIns="0" rIns="0" bIns="0" anchor="ctr" anchorCtr="0">
                <a:noAutofit/>
              </a:bodyPr>
              <a:lstStyle/>
              <a:p>
                <a:pPr algn="ctr">
                  <a:lnSpc>
                    <a:spcPct val="108000"/>
                  </a:lnSpc>
                </a:pPr>
                <a:r>
                  <a:rPr lang="en-US" sz="1100" dirty="0">
                    <a:solidFill>
                      <a:srgbClr val="FFFFFF"/>
                    </a:solidFill>
                    <a:ea typeface="Arimo"/>
                  </a:rPr>
                  <a:t>Adapting to changing consumer shopping </a:t>
                </a:r>
                <a:r>
                  <a:rPr lang="en-US" sz="1100" dirty="0" err="1">
                    <a:solidFill>
                      <a:srgbClr val="FFFFFF"/>
                    </a:solidFill>
                    <a:ea typeface="Arimo"/>
                  </a:rPr>
                  <a:t>habots</a:t>
                </a:r>
                <a:r>
                  <a:rPr lang="en-US" sz="1100" dirty="0">
                    <a:solidFill>
                      <a:srgbClr val="FFFFFF"/>
                    </a:solidFill>
                    <a:ea typeface="Arimo"/>
                  </a:rPr>
                  <a:t>. </a:t>
                </a:r>
                <a:endParaRPr lang="en-US" dirty="0"/>
              </a:p>
            </p:txBody>
          </p:sp>
        </p:grpSp>
      </p:grpSp>
      <p:sp>
        <p:nvSpPr>
          <p:cNvPr id="177" name="Google Shape;177;p3"/>
          <p:cNvSpPr/>
          <p:nvPr/>
        </p:nvSpPr>
        <p:spPr>
          <a:xfrm>
            <a:off x="11968143" y="5517175"/>
            <a:ext cx="258537" cy="2143801"/>
          </a:xfrm>
          <a:custGeom>
            <a:avLst/>
            <a:gdLst/>
            <a:ahLst/>
            <a:cxnLst/>
            <a:rect l="l" t="t" r="r" b="b"/>
            <a:pathLst>
              <a:path w="258537" h="2143801" extrusionOk="0">
                <a:moveTo>
                  <a:pt x="0" y="0"/>
                </a:moveTo>
                <a:lnTo>
                  <a:pt x="258538" y="0"/>
                </a:lnTo>
                <a:lnTo>
                  <a:pt x="258538" y="2143802"/>
                </a:lnTo>
                <a:lnTo>
                  <a:pt x="0" y="2143802"/>
                </a:lnTo>
                <a:lnTo>
                  <a:pt x="0" y="0"/>
                </a:lnTo>
                <a:close/>
              </a:path>
            </a:pathLst>
          </a:custGeom>
          <a:blipFill rotWithShape="1">
            <a:blip r:embed="rId4">
              <a:alphaModFix/>
            </a:blip>
            <a:stretch>
              <a:fillRect/>
            </a:stretch>
          </a:blipFill>
          <a:ln>
            <a:noFill/>
          </a:ln>
        </p:spPr>
      </p:sp>
      <p:sp>
        <p:nvSpPr>
          <p:cNvPr id="178" name="Google Shape;178;p3"/>
          <p:cNvSpPr/>
          <p:nvPr/>
        </p:nvSpPr>
        <p:spPr>
          <a:xfrm>
            <a:off x="11517573" y="5090008"/>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79" name="Google Shape;179;p3"/>
          <p:cNvGrpSpPr/>
          <p:nvPr/>
        </p:nvGrpSpPr>
        <p:grpSpPr>
          <a:xfrm>
            <a:off x="11502794" y="5036482"/>
            <a:ext cx="2863410" cy="1772490"/>
            <a:chOff x="-25303" y="-48775"/>
            <a:chExt cx="3739863" cy="2231283"/>
          </a:xfrm>
        </p:grpSpPr>
        <p:sp>
          <p:nvSpPr>
            <p:cNvPr id="180" name="Google Shape;180;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81" name="Google Shape;181;p3"/>
            <p:cNvGrpSpPr/>
            <p:nvPr/>
          </p:nvGrpSpPr>
          <p:grpSpPr>
            <a:xfrm>
              <a:off x="-25303" y="-48775"/>
              <a:ext cx="3739863" cy="2231283"/>
              <a:chOff x="-25303" y="-48775"/>
              <a:chExt cx="3739863" cy="2231283"/>
            </a:xfrm>
          </p:grpSpPr>
          <p:sp>
            <p:nvSpPr>
              <p:cNvPr id="182" name="Google Shape;182;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83" name="Google Shape;183;p3"/>
              <p:cNvSpPr txBox="1"/>
              <p:nvPr/>
            </p:nvSpPr>
            <p:spPr>
              <a:xfrm>
                <a:off x="-25303" y="-48775"/>
                <a:ext cx="3714560" cy="2182508"/>
              </a:xfrm>
              <a:prstGeom prst="rect">
                <a:avLst/>
              </a:prstGeom>
              <a:noFill/>
              <a:ln>
                <a:noFill/>
              </a:ln>
            </p:spPr>
            <p:txBody>
              <a:bodyPr spcFirstLastPara="1" wrap="square" lIns="0" tIns="0" rIns="0" bIns="0" anchor="ctr" anchorCtr="0">
                <a:noAutofit/>
              </a:bodyPr>
              <a:lstStyle/>
              <a:p>
                <a:pPr algn="ctr">
                  <a:lnSpc>
                    <a:spcPct val="108000"/>
                  </a:lnSpc>
                </a:pPr>
                <a:r>
                  <a:rPr lang="en-US" sz="1100">
                    <a:solidFill>
                      <a:srgbClr val="FFFFFF"/>
                    </a:solidFill>
                    <a:ea typeface="Arimo"/>
                  </a:rPr>
                  <a:t>TESCO must hire professionals who can help them make these changes such as PROJECT MANAGERS,CHANGE MANAGERS, DIGITAL SPECIALISTS and FINANCIAL ANALYSTS.</a:t>
                </a:r>
                <a:endParaRPr lang="en-US"/>
              </a:p>
            </p:txBody>
          </p:sp>
        </p:grpSp>
      </p:grpSp>
      <p:sp>
        <p:nvSpPr>
          <p:cNvPr id="184" name="Google Shape;184;p3"/>
          <p:cNvSpPr/>
          <p:nvPr/>
        </p:nvSpPr>
        <p:spPr>
          <a:xfrm>
            <a:off x="11517573" y="7244458"/>
            <a:ext cx="2872597" cy="1723558"/>
          </a:xfrm>
          <a:custGeom>
            <a:avLst/>
            <a:gdLst/>
            <a:ahLst/>
            <a:cxnLst/>
            <a:rect l="l" t="t" r="r" b="b"/>
            <a:pathLst>
              <a:path w="2872597" h="1723558" extrusionOk="0">
                <a:moveTo>
                  <a:pt x="0" y="0"/>
                </a:moveTo>
                <a:lnTo>
                  <a:pt x="2872597" y="0"/>
                </a:lnTo>
                <a:lnTo>
                  <a:pt x="2872597" y="1723558"/>
                </a:lnTo>
                <a:lnTo>
                  <a:pt x="0" y="1723558"/>
                </a:lnTo>
                <a:lnTo>
                  <a:pt x="0" y="0"/>
                </a:lnTo>
                <a:close/>
              </a:path>
            </a:pathLst>
          </a:custGeom>
          <a:blipFill rotWithShape="1">
            <a:blip r:embed="rId5">
              <a:alphaModFix/>
            </a:blip>
            <a:stretch>
              <a:fillRect/>
            </a:stretch>
          </a:blipFill>
          <a:ln>
            <a:noFill/>
          </a:ln>
        </p:spPr>
      </p:sp>
      <p:grpSp>
        <p:nvGrpSpPr>
          <p:cNvPr id="185" name="Google Shape;185;p3"/>
          <p:cNvGrpSpPr/>
          <p:nvPr/>
        </p:nvGrpSpPr>
        <p:grpSpPr>
          <a:xfrm>
            <a:off x="11560912" y="7287797"/>
            <a:ext cx="2785920" cy="1636881"/>
            <a:chOff x="0" y="0"/>
            <a:chExt cx="3714560" cy="2182508"/>
          </a:xfrm>
        </p:grpSpPr>
        <p:sp>
          <p:nvSpPr>
            <p:cNvPr id="186" name="Google Shape;186;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lnTo>
                    <a:pt x="0" y="0"/>
                  </a:lnTo>
                  <a:close/>
                </a:path>
              </a:pathLst>
            </a:custGeom>
            <a:blipFill rotWithShape="1">
              <a:blip r:embed="rId6">
                <a:alphaModFix/>
              </a:blip>
              <a:stretch>
                <a:fillRect/>
              </a:stretch>
            </a:blipFill>
            <a:ln>
              <a:noFill/>
            </a:ln>
          </p:spPr>
        </p:sp>
        <p:grpSp>
          <p:nvGrpSpPr>
            <p:cNvPr id="187" name="Google Shape;187;p3"/>
            <p:cNvGrpSpPr/>
            <p:nvPr/>
          </p:nvGrpSpPr>
          <p:grpSpPr>
            <a:xfrm>
              <a:off x="0" y="0"/>
              <a:ext cx="3714560" cy="2182508"/>
              <a:chOff x="0" y="0"/>
              <a:chExt cx="3714560" cy="2182508"/>
            </a:xfrm>
          </p:grpSpPr>
          <p:sp>
            <p:nvSpPr>
              <p:cNvPr id="188" name="Google Shape;188;p3"/>
              <p:cNvSpPr/>
              <p:nvPr/>
            </p:nvSpPr>
            <p:spPr>
              <a:xfrm>
                <a:off x="0" y="0"/>
                <a:ext cx="3714560" cy="2182508"/>
              </a:xfrm>
              <a:custGeom>
                <a:avLst/>
                <a:gdLst/>
                <a:ahLst/>
                <a:cxnLst/>
                <a:rect l="l" t="t" r="r" b="b"/>
                <a:pathLst>
                  <a:path w="3714560" h="2182508" extrusionOk="0">
                    <a:moveTo>
                      <a:pt x="0" y="0"/>
                    </a:moveTo>
                    <a:lnTo>
                      <a:pt x="3714560" y="0"/>
                    </a:lnTo>
                    <a:lnTo>
                      <a:pt x="3714560" y="2182508"/>
                    </a:lnTo>
                    <a:lnTo>
                      <a:pt x="0" y="2182508"/>
                    </a:lnTo>
                    <a:close/>
                  </a:path>
                </a:pathLst>
              </a:custGeom>
              <a:blipFill rotWithShape="1">
                <a:blip r:embed="rId3">
                  <a:alphaModFix amt="0"/>
                </a:blip>
                <a:stretch>
                  <a:fillRect l="-25385" r="-25385"/>
                </a:stretch>
              </a:blipFill>
              <a:ln>
                <a:noFill/>
              </a:ln>
            </p:spPr>
          </p:sp>
          <p:sp>
            <p:nvSpPr>
              <p:cNvPr id="189" name="Google Shape;189;p3"/>
              <p:cNvSpPr txBox="1"/>
              <p:nvPr/>
            </p:nvSpPr>
            <p:spPr>
              <a:xfrm>
                <a:off x="0" y="0"/>
                <a:ext cx="3714560" cy="2182508"/>
              </a:xfrm>
              <a:prstGeom prst="rect">
                <a:avLst/>
              </a:prstGeom>
              <a:noFill/>
              <a:ln>
                <a:noFill/>
              </a:ln>
            </p:spPr>
            <p:txBody>
              <a:bodyPr spcFirstLastPara="1" wrap="square" lIns="0" tIns="0" rIns="0" bIns="0" anchor="ctr" anchorCtr="0">
                <a:noAutofit/>
              </a:bodyPr>
              <a:lstStyle/>
              <a:p>
                <a:pPr algn="ctr">
                  <a:lnSpc>
                    <a:spcPct val="108000"/>
                  </a:lnSpc>
                </a:pPr>
                <a:r>
                  <a:rPr lang="en-US" sz="1500">
                    <a:solidFill>
                      <a:srgbClr val="FFFFFF"/>
                    </a:solidFill>
                    <a:latin typeface="Arimo"/>
                    <a:ea typeface="Arimo"/>
                    <a:cs typeface="Arimo"/>
                    <a:sym typeface="Arimo"/>
                  </a:rPr>
                  <a:t>'</a:t>
                </a:r>
                <a:r>
                  <a:rPr lang="en-US" sz="1500">
                    <a:solidFill>
                      <a:srgbClr val="FFFFFF"/>
                    </a:solidFill>
                    <a:ea typeface="Arimo"/>
                    <a:sym typeface="Arimo"/>
                  </a:rPr>
                  <a:t>Attracting and keeping the right talent is crucial to successful transformation, as is technology and strategy (Armstrong&amp;Taylor,2023) .</a:t>
                </a:r>
                <a:endParaRPr lang="en-US" sz="1500">
                  <a:solidFill>
                    <a:srgbClr val="FFFFFF"/>
                  </a:solidFill>
                  <a:latin typeface="Arimo"/>
                  <a:ea typeface="Arimo"/>
                  <a:cs typeface="Arimo"/>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93"/>
        <p:cNvGrpSpPr/>
        <p:nvPr/>
      </p:nvGrpSpPr>
      <p:grpSpPr>
        <a:xfrm>
          <a:off x="0" y="0"/>
          <a:ext cx="0" cy="0"/>
          <a:chOff x="0" y="0"/>
          <a:chExt cx="0" cy="0"/>
        </a:xfrm>
      </p:grpSpPr>
      <p:cxnSp>
        <p:nvCxnSpPr>
          <p:cNvPr id="194" name="Google Shape;194;p4"/>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195" name="Google Shape;195;p4" descr="A person holding a tablet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t="-2723" r="-76" b="-15943"/>
            </a:stretch>
          </a:blipFill>
          <a:ln>
            <a:noFill/>
          </a:ln>
        </p:spPr>
      </p:sp>
      <p:grpSp>
        <p:nvGrpSpPr>
          <p:cNvPr id="196" name="Google Shape;196;p4"/>
          <p:cNvGrpSpPr/>
          <p:nvPr/>
        </p:nvGrpSpPr>
        <p:grpSpPr>
          <a:xfrm>
            <a:off x="1536192" y="877824"/>
            <a:ext cx="14580108" cy="2249424"/>
            <a:chOff x="0" y="0"/>
            <a:chExt cx="19440144" cy="2999232"/>
          </a:xfrm>
        </p:grpSpPr>
        <p:sp>
          <p:nvSpPr>
            <p:cNvPr id="197" name="Google Shape;197;p4"/>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198" name="Google Shape;198;p4"/>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a:solidFill>
                    <a:srgbClr val="FFFFFF"/>
                  </a:solidFill>
                  <a:latin typeface="Big Shoulders"/>
                  <a:ea typeface="Big Shoulders"/>
                  <a:cs typeface="Big Shoulders"/>
                  <a:sym typeface="Big Shoulders"/>
                </a:rPr>
                <a:t>Recruitment</a:t>
              </a:r>
              <a:r>
                <a:rPr lang="en-US" sz="7500" b="0" i="0" u="none" strike="noStrike" cap="none" dirty="0">
                  <a:solidFill>
                    <a:srgbClr val="FFFFFF"/>
                  </a:solidFill>
                  <a:latin typeface="Big Shoulders"/>
                  <a:ea typeface="Big Shoulders"/>
                  <a:cs typeface="Big Shoulders"/>
                  <a:sym typeface="Big Shoulders"/>
                </a:rPr>
                <a:t> process overview</a:t>
              </a:r>
              <a:endParaRPr dirty="0"/>
            </a:p>
          </p:txBody>
        </p:sp>
      </p:grpSp>
      <p:sp>
        <p:nvSpPr>
          <p:cNvPr id="199" name="Google Shape;199;p4"/>
          <p:cNvSpPr txBox="1"/>
          <p:nvPr/>
        </p:nvSpPr>
        <p:spPr>
          <a:xfrm>
            <a:off x="1581912" y="3512820"/>
            <a:ext cx="14488668" cy="6172844"/>
          </a:xfrm>
          <a:prstGeom prst="rect">
            <a:avLst/>
          </a:prstGeom>
          <a:noFill/>
          <a:ln>
            <a:noFill/>
          </a:ln>
        </p:spPr>
        <p:txBody>
          <a:bodyPr spcFirstLastPara="1" wrap="square" lIns="0" tIns="0" rIns="0" bIns="0" anchor="t" anchorCtr="0">
            <a:spAutoFit/>
          </a:bodyPr>
          <a:lstStyle/>
          <a:p>
            <a:pPr marL="407035" marR="0" lvl="1" indent="-203200" algn="l" rtl="0">
              <a:lnSpc>
                <a:spcPct val="97200"/>
              </a:lnSpc>
              <a:spcBef>
                <a:spcPts val="0"/>
              </a:spcBef>
              <a:spcAft>
                <a:spcPts val="0"/>
              </a:spcAft>
              <a:buClr>
                <a:srgbClr val="FFFFFF"/>
              </a:buClr>
              <a:buSzPts val="2250"/>
              <a:buFont typeface="Arial"/>
              <a:buChar char="•"/>
            </a:pPr>
            <a:r>
              <a:rPr lang="en-US" sz="2250" b="0" i="0" u="none" strike="noStrike" cap="none">
                <a:solidFill>
                  <a:srgbClr val="FFFFFF"/>
                </a:solidFill>
                <a:latin typeface="Arial"/>
                <a:ea typeface="Arial"/>
                <a:cs typeface="Arial"/>
                <a:sym typeface="Arial"/>
              </a:rPr>
              <a:t>The recruitment process at TESCO should follow several important stages.</a:t>
            </a:r>
            <a:endParaRPr lang="en-US" sz="2250" b="0" i="0" u="none" strike="noStrike" cap="none">
              <a:solidFill>
                <a:srgbClr val="FFFFFF"/>
              </a:solidFill>
              <a:latin typeface="Arial"/>
              <a:ea typeface="Arial"/>
              <a:cs typeface="Arial"/>
            </a:endParaRPr>
          </a:p>
          <a:p>
            <a:pPr marL="203835" lvl="1">
              <a:lnSpc>
                <a:spcPct val="97200"/>
              </a:lnSpc>
              <a:buClr>
                <a:srgbClr val="FFFFFF"/>
              </a:buClr>
              <a:buSzPts val="2250"/>
            </a:pPr>
            <a:endParaRPr lang="en-US" sz="2250" dirty="0">
              <a:solidFill>
                <a:srgbClr val="FFFFFF"/>
              </a:solidFill>
            </a:endParaRPr>
          </a:p>
          <a:p>
            <a:pPr marL="203835" lvl="1">
              <a:lnSpc>
                <a:spcPct val="97200"/>
              </a:lnSpc>
              <a:buSzPts val="2250"/>
            </a:pPr>
            <a:endParaRPr lang="en-US" sz="2250" dirty="0">
              <a:solidFill>
                <a:srgbClr val="FFFFFF"/>
              </a:solidFill>
            </a:endParaRPr>
          </a:p>
          <a:p>
            <a:pPr lvl="1"/>
            <a:r>
              <a:rPr lang="en-US" sz="2250" dirty="0">
                <a:solidFill>
                  <a:srgbClr val="FFFFFF"/>
                </a:solidFill>
              </a:rPr>
              <a:t>1.Identifying workforce needs </a:t>
            </a:r>
            <a:endParaRPr lang="en-US" dirty="0"/>
          </a:p>
          <a:p>
            <a:pPr lvl="1"/>
            <a:endParaRPr lang="en-US"/>
          </a:p>
          <a:p>
            <a:pPr lvl="1"/>
            <a:r>
              <a:rPr lang="en-US" sz="2250">
                <a:solidFill>
                  <a:srgbClr val="FFFFFF"/>
                </a:solidFill>
              </a:rPr>
              <a:t>2.Conducting job analysis. </a:t>
            </a:r>
            <a:endParaRPr lang="en-US"/>
          </a:p>
          <a:p>
            <a:pPr lvl="1"/>
            <a:endParaRPr lang="en-US"/>
          </a:p>
          <a:p>
            <a:pPr lvl="1"/>
            <a:r>
              <a:rPr lang="en-US" sz="2250">
                <a:solidFill>
                  <a:srgbClr val="FFFFFF"/>
                </a:solidFill>
              </a:rPr>
              <a:t>3.Creating job descriptions and person specifications. </a:t>
            </a:r>
            <a:endParaRPr lang="en-US"/>
          </a:p>
          <a:p>
            <a:pPr lvl="1"/>
            <a:endParaRPr lang="en-US"/>
          </a:p>
          <a:p>
            <a:pPr lvl="1"/>
            <a:r>
              <a:rPr lang="en-US" sz="2250" dirty="0">
                <a:solidFill>
                  <a:srgbClr val="FFFFFF"/>
                </a:solidFill>
              </a:rPr>
              <a:t>4.Publicizing job openings via appropriate means.</a:t>
            </a:r>
            <a:endParaRPr lang="en-US" dirty="0"/>
          </a:p>
          <a:p>
            <a:pPr lvl="1"/>
            <a:endParaRPr lang="en-US"/>
          </a:p>
          <a:p>
            <a:pPr lvl="1"/>
            <a:r>
              <a:rPr lang="en-US" sz="2250">
                <a:solidFill>
                  <a:srgbClr val="FFFFFF"/>
                </a:solidFill>
              </a:rPr>
              <a:t>5.Shortlisting qualified candidates. </a:t>
            </a:r>
            <a:endParaRPr lang="en-US"/>
          </a:p>
          <a:p>
            <a:pPr lvl="1"/>
            <a:endParaRPr lang="en-US"/>
          </a:p>
          <a:p>
            <a:pPr lvl="1"/>
            <a:r>
              <a:rPr lang="en-US" sz="2250">
                <a:solidFill>
                  <a:srgbClr val="FFFFFF"/>
                </a:solidFill>
              </a:rPr>
              <a:t>6.Performing interviews and evaluations.</a:t>
            </a:r>
            <a:endParaRPr lang="en-US"/>
          </a:p>
          <a:p>
            <a:pPr lvl="1"/>
            <a:endParaRPr lang="en-US"/>
          </a:p>
          <a:p>
            <a:pPr lvl="1"/>
            <a:r>
              <a:rPr lang="en-US" sz="2250">
                <a:solidFill>
                  <a:srgbClr val="FFFFFF"/>
                </a:solidFill>
              </a:rPr>
              <a:t>7.Selecting the most suitable candidate. </a:t>
            </a:r>
            <a:endParaRPr lang="en-US"/>
          </a:p>
          <a:p>
            <a:pPr lvl="1"/>
            <a:endParaRPr lang="en-US"/>
          </a:p>
          <a:p>
            <a:pPr lvl="1"/>
            <a:r>
              <a:rPr lang="en-US" sz="2250">
                <a:solidFill>
                  <a:srgbClr val="FFFFFF"/>
                </a:solidFill>
              </a:rPr>
              <a:t>8.Providing induction and onboarding support.</a:t>
            </a:r>
            <a:endParaRPr lang="en-US"/>
          </a:p>
          <a:p>
            <a:pPr lvl="1"/>
            <a:endParaRPr lang="en-US"/>
          </a:p>
          <a:p>
            <a:pPr marL="203835" lvl="1">
              <a:lnSpc>
                <a:spcPct val="97200"/>
              </a:lnSpc>
            </a:pPr>
            <a:r>
              <a:rPr lang="en-US" sz="2250" dirty="0">
                <a:solidFill>
                  <a:srgbClr val="FFFFFF"/>
                </a:solidFill>
              </a:rPr>
              <a:t>Following a structured recruitment process helps TESCO ensure that the right person is recruited for the right role at the right time, reducing recruitment costs and supporting </a:t>
            </a:r>
            <a:r>
              <a:rPr lang="en-US" sz="2250" dirty="0" err="1">
                <a:solidFill>
                  <a:srgbClr val="FFFFFF"/>
                </a:solidFill>
              </a:rPr>
              <a:t>organisational</a:t>
            </a:r>
            <a:r>
              <a:rPr lang="en-US" sz="2250" dirty="0">
                <a:solidFill>
                  <a:srgbClr val="FFFFFF"/>
                </a:solidFill>
              </a:rPr>
              <a:t> goals(BRATTON &amp; GOLD,2022)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03"/>
        <p:cNvGrpSpPr/>
        <p:nvPr/>
      </p:nvGrpSpPr>
      <p:grpSpPr>
        <a:xfrm>
          <a:off x="0" y="0"/>
          <a:ext cx="0" cy="0"/>
          <a:chOff x="0" y="0"/>
          <a:chExt cx="0" cy="0"/>
        </a:xfrm>
      </p:grpSpPr>
      <p:cxnSp>
        <p:nvCxnSpPr>
          <p:cNvPr id="204" name="Google Shape;204;p5"/>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05" name="Google Shape;205;p5" descr="A display of vegetables and fruits  AI-generated content may be incorrect."/>
          <p:cNvSpPr/>
          <p:nvPr/>
        </p:nvSpPr>
        <p:spPr>
          <a:xfrm>
            <a:off x="29" y="-19050"/>
            <a:ext cx="18283427" cy="10287000"/>
          </a:xfrm>
          <a:custGeom>
            <a:avLst/>
            <a:gdLst/>
            <a:ahLst/>
            <a:cxnLst/>
            <a:rect l="l" t="t" r="r" b="b"/>
            <a:pathLst>
              <a:path w="24377904" h="13716000" extrusionOk="0">
                <a:moveTo>
                  <a:pt x="0" y="0"/>
                </a:moveTo>
                <a:lnTo>
                  <a:pt x="24377904" y="0"/>
                </a:lnTo>
                <a:lnTo>
                  <a:pt x="24377904" y="13716000"/>
                </a:lnTo>
                <a:lnTo>
                  <a:pt x="0" y="13716000"/>
                </a:lnTo>
                <a:lnTo>
                  <a:pt x="0" y="0"/>
                </a:lnTo>
                <a:close/>
              </a:path>
            </a:pathLst>
          </a:custGeom>
          <a:blipFill rotWithShape="1">
            <a:blip r:embed="rId3">
              <a:alphaModFix amt="35000"/>
            </a:blip>
            <a:stretch>
              <a:fillRect t="-15888" r="1" b="-17424"/>
            </a:stretch>
          </a:blipFill>
          <a:ln>
            <a:noFill/>
          </a:ln>
        </p:spPr>
      </p:sp>
      <p:grpSp>
        <p:nvGrpSpPr>
          <p:cNvPr id="206" name="Google Shape;206;p5"/>
          <p:cNvGrpSpPr/>
          <p:nvPr/>
        </p:nvGrpSpPr>
        <p:grpSpPr>
          <a:xfrm>
            <a:off x="965197" y="965197"/>
            <a:ext cx="5526656" cy="8356599"/>
            <a:chOff x="0" y="0"/>
            <a:chExt cx="7368874" cy="11142132"/>
          </a:xfrm>
        </p:grpSpPr>
        <p:sp>
          <p:nvSpPr>
            <p:cNvPr id="207" name="Google Shape;207;p5"/>
            <p:cNvSpPr/>
            <p:nvPr/>
          </p:nvSpPr>
          <p:spPr>
            <a:xfrm>
              <a:off x="0" y="0"/>
              <a:ext cx="7368874" cy="11142132"/>
            </a:xfrm>
            <a:custGeom>
              <a:avLst/>
              <a:gdLst/>
              <a:ahLst/>
              <a:cxnLst/>
              <a:rect l="l" t="t" r="r" b="b"/>
              <a:pathLst>
                <a:path w="7368874" h="11142132" extrusionOk="0">
                  <a:moveTo>
                    <a:pt x="0" y="0"/>
                  </a:moveTo>
                  <a:lnTo>
                    <a:pt x="7368874" y="0"/>
                  </a:lnTo>
                  <a:lnTo>
                    <a:pt x="7368874" y="11142132"/>
                  </a:lnTo>
                  <a:lnTo>
                    <a:pt x="0" y="11142132"/>
                  </a:lnTo>
                  <a:close/>
                </a:path>
              </a:pathLst>
            </a:custGeom>
            <a:blipFill rotWithShape="1">
              <a:blip r:embed="rId4">
                <a:alphaModFix amt="0"/>
              </a:blip>
              <a:stretch>
                <a:fillRect l="-143994" r="-143994"/>
              </a:stretch>
            </a:blipFill>
            <a:ln>
              <a:noFill/>
            </a:ln>
          </p:spPr>
        </p:sp>
        <p:sp>
          <p:nvSpPr>
            <p:cNvPr id="208" name="Google Shape;208;p5"/>
            <p:cNvSpPr txBox="1"/>
            <p:nvPr/>
          </p:nvSpPr>
          <p:spPr>
            <a:xfrm>
              <a:off x="0" y="152400"/>
              <a:ext cx="7368870" cy="10989729"/>
            </a:xfrm>
            <a:prstGeom prst="rect">
              <a:avLst/>
            </a:prstGeom>
            <a:noFill/>
            <a:ln>
              <a:noFill/>
            </a:ln>
          </p:spPr>
          <p:txBody>
            <a:bodyPr spcFirstLastPara="1" wrap="square" lIns="0" tIns="0" rIns="0" bIns="0" anchor="ctr" anchorCtr="0">
              <a:noAutofit/>
            </a:bodyPr>
            <a:lstStyle/>
            <a:p>
              <a:pPr marL="0" marR="0" lvl="0" indent="0" algn="r"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Job analysis</a:t>
              </a:r>
              <a:endParaRPr/>
            </a:p>
          </p:txBody>
        </p:sp>
      </p:grpSp>
      <p:grpSp>
        <p:nvGrpSpPr>
          <p:cNvPr id="209" name="Google Shape;209;p5"/>
          <p:cNvGrpSpPr/>
          <p:nvPr/>
        </p:nvGrpSpPr>
        <p:grpSpPr>
          <a:xfrm>
            <a:off x="7457056" y="965197"/>
            <a:ext cx="9861168" cy="8356599"/>
            <a:chOff x="0" y="0"/>
            <a:chExt cx="13148224" cy="11142132"/>
          </a:xfrm>
        </p:grpSpPr>
        <p:sp>
          <p:nvSpPr>
            <p:cNvPr id="210" name="Google Shape;210;p5"/>
            <p:cNvSpPr/>
            <p:nvPr/>
          </p:nvSpPr>
          <p:spPr>
            <a:xfrm>
              <a:off x="0" y="0"/>
              <a:ext cx="13148224" cy="11142132"/>
            </a:xfrm>
            <a:custGeom>
              <a:avLst/>
              <a:gdLst/>
              <a:ahLst/>
              <a:cxnLst/>
              <a:rect l="l" t="t" r="r" b="b"/>
              <a:pathLst>
                <a:path w="13148224" h="11142132" extrusionOk="0">
                  <a:moveTo>
                    <a:pt x="0" y="0"/>
                  </a:moveTo>
                  <a:lnTo>
                    <a:pt x="13148224" y="0"/>
                  </a:lnTo>
                  <a:lnTo>
                    <a:pt x="13148224" y="11142132"/>
                  </a:lnTo>
                  <a:lnTo>
                    <a:pt x="0" y="11142132"/>
                  </a:lnTo>
                  <a:close/>
                </a:path>
              </a:pathLst>
            </a:custGeom>
            <a:blipFill rotWithShape="1">
              <a:blip r:embed="rId4">
                <a:alphaModFix amt="0"/>
              </a:blip>
              <a:stretch>
                <a:fillRect l="-58729" r="-58729"/>
              </a:stretch>
            </a:blipFill>
            <a:ln>
              <a:noFill/>
            </a:ln>
          </p:spPr>
        </p:sp>
        <p:sp>
          <p:nvSpPr>
            <p:cNvPr id="211" name="Google Shape;211;p5"/>
            <p:cNvSpPr txBox="1"/>
            <p:nvPr/>
          </p:nvSpPr>
          <p:spPr>
            <a:xfrm>
              <a:off x="0" y="0"/>
              <a:ext cx="13148221" cy="11142129"/>
            </a:xfrm>
            <a:prstGeom prst="rect">
              <a:avLst/>
            </a:prstGeom>
            <a:noFill/>
            <a:ln>
              <a:noFill/>
            </a:ln>
          </p:spPr>
          <p:txBody>
            <a:bodyPr spcFirstLastPara="1" wrap="square" lIns="0" tIns="0" rIns="0" bIns="0" anchor="ctr" anchorCtr="0">
              <a:noAutofit/>
            </a:bodyPr>
            <a:lstStyle/>
            <a:p>
              <a:pPr>
                <a:buClr>
                  <a:srgbClr val="FFFFFF"/>
                </a:buClr>
                <a:buSzPts val="1650"/>
                <a:buFont typeface="Arial"/>
                <a:buChar char="•"/>
              </a:pPr>
              <a:r>
                <a:rPr lang="en-US" sz="1650">
                  <a:solidFill>
                    <a:srgbClr val="FFFFFF"/>
                  </a:solidFill>
                </a:rPr>
                <a:t>Job analysis involves collecting data about a job to better understand its job responsibilities, skills and expected outcomes.</a:t>
              </a:r>
              <a:endParaRPr lang="en-US" sz="1650" dirty="0">
                <a:solidFill>
                  <a:srgbClr val="FFFFFF"/>
                </a:solidFill>
              </a:endParaRPr>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Job analysis is especially critical during the transformation as many jobs might change or new jobs might be created.</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For instance, a Change Manager for the company TESCO can focus on: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Helping staff with changes to </a:t>
              </a:r>
              <a:r>
                <a:rPr lang="en-US" sz="1650" dirty="0" err="1">
                  <a:solidFill>
                    <a:srgbClr val="FFFFFF"/>
                  </a:solidFill>
                </a:rPr>
                <a:t>organisations</a:t>
              </a:r>
              <a:r>
                <a:rPr lang="en-US" sz="1650" dirty="0">
                  <a:solidFill>
                    <a:srgbClr val="FFFFFF"/>
                  </a:solidFill>
                </a:rPr>
                <a:t>.</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-Managing communication with stakeholders.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-Analyzing and tracking transformation efforts.</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Assisting teams to get accustomed to new systems and processes.</a:t>
              </a:r>
              <a:endParaRPr lang="en-US" dirty="0"/>
            </a:p>
            <a:p>
              <a:pPr lvl="1">
                <a:buClr>
                  <a:srgbClr val="FFFFFF"/>
                </a:buClr>
                <a:buSzPts val="1650"/>
                <a:buFont typeface="Arial"/>
                <a:buChar char="•"/>
              </a:pPr>
              <a:endParaRPr lang="en-US"/>
            </a:p>
            <a:p>
              <a:pPr lvl="1">
                <a:buClr>
                  <a:srgbClr val="FFFFFF"/>
                </a:buClr>
                <a:buSzPts val="1650"/>
                <a:buFont typeface="Arial"/>
                <a:buChar char="•"/>
              </a:pPr>
              <a:endParaRPr lang="en-US"/>
            </a:p>
            <a:p>
              <a:pPr lvl="1">
                <a:buClr>
                  <a:srgbClr val="FFFFFF"/>
                </a:buClr>
                <a:buSzPts val="1650"/>
                <a:buFont typeface="Arial"/>
                <a:buChar char="•"/>
              </a:pPr>
              <a:endParaRPr lang="en-US"/>
            </a:p>
            <a:p>
              <a:pPr marL="298450" lvl="1" indent="-149225">
                <a:lnSpc>
                  <a:spcPct val="108000"/>
                </a:lnSpc>
                <a:buClr>
                  <a:srgbClr val="FFFFFF"/>
                </a:buClr>
                <a:buSzPts val="1650"/>
                <a:buFont typeface="Arial"/>
                <a:buChar char="•"/>
              </a:pPr>
              <a:r>
                <a:rPr lang="en-US" sz="1650">
                  <a:solidFill>
                    <a:srgbClr val="FFFFFF"/>
                  </a:solidFill>
                </a:rPr>
                <a:t>Effective Job analysis will enable TESCO to clearly define the knowledge, skills and experience that are needed for each position, and hence the accuracy of recruitment will be improved(Dessler,2022) .</a:t>
              </a:r>
              <a:endParaRPr lang="en-US"/>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35B74"/>
        </a:solidFill>
        <a:effectLst/>
      </p:bgPr>
    </p:bg>
    <p:spTree>
      <p:nvGrpSpPr>
        <p:cNvPr id="1" name="Shape 215"/>
        <p:cNvGrpSpPr/>
        <p:nvPr/>
      </p:nvGrpSpPr>
      <p:grpSpPr>
        <a:xfrm>
          <a:off x="0" y="0"/>
          <a:ext cx="0" cy="0"/>
          <a:chOff x="0" y="0"/>
          <a:chExt cx="0" cy="0"/>
        </a:xfrm>
      </p:grpSpPr>
      <p:cxnSp>
        <p:nvCxnSpPr>
          <p:cNvPr id="216" name="Google Shape;216;p6"/>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17" name="Google Shape;217;p6" descr="A person holding a tablet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t="-2723" r="-76" b="-15943"/>
            </a:stretch>
          </a:blipFill>
          <a:ln>
            <a:noFill/>
          </a:ln>
        </p:spPr>
      </p:sp>
      <p:grpSp>
        <p:nvGrpSpPr>
          <p:cNvPr id="218" name="Google Shape;218;p6"/>
          <p:cNvGrpSpPr/>
          <p:nvPr/>
        </p:nvGrpSpPr>
        <p:grpSpPr>
          <a:xfrm>
            <a:off x="1536192" y="877824"/>
            <a:ext cx="14580108" cy="2249424"/>
            <a:chOff x="0" y="0"/>
            <a:chExt cx="19440144" cy="2999232"/>
          </a:xfrm>
        </p:grpSpPr>
        <p:sp>
          <p:nvSpPr>
            <p:cNvPr id="219" name="Google Shape;219;p6"/>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220" name="Google Shape;220;p6"/>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Job description</a:t>
              </a:r>
              <a:endParaRPr/>
            </a:p>
          </p:txBody>
        </p:sp>
      </p:grpSp>
      <p:sp>
        <p:nvSpPr>
          <p:cNvPr id="221" name="Google Shape;221;p6"/>
          <p:cNvSpPr txBox="1"/>
          <p:nvPr/>
        </p:nvSpPr>
        <p:spPr>
          <a:xfrm>
            <a:off x="1581912" y="2277294"/>
            <a:ext cx="14488668" cy="3697679"/>
          </a:xfrm>
          <a:prstGeom prst="rect">
            <a:avLst/>
          </a:prstGeom>
          <a:noFill/>
          <a:ln>
            <a:noFill/>
          </a:ln>
        </p:spPr>
        <p:txBody>
          <a:bodyPr spcFirstLastPara="1" wrap="square" lIns="0" tIns="0" rIns="0" bIns="0" anchor="t" anchorCtr="0">
            <a:spAutoFit/>
          </a:bodyPr>
          <a:lstStyle/>
          <a:p>
            <a:pPr marL="0" marR="0" lvl="0" indent="0" algn="l" rtl="0">
              <a:lnSpc>
                <a:spcPct val="99000"/>
              </a:lnSpc>
              <a:spcBef>
                <a:spcPts val="0"/>
              </a:spcBef>
              <a:spcAft>
                <a:spcPts val="0"/>
              </a:spcAft>
              <a:buNone/>
            </a:pPr>
            <a:endParaRPr sz="1800" b="0" i="0" u="none" strike="noStrike" cap="none">
              <a:solidFill>
                <a:schemeClr val="dk1"/>
              </a:solidFill>
              <a:latin typeface="Calibri"/>
              <a:ea typeface="Calibri"/>
              <a:cs typeface="Calibri"/>
              <a:sym typeface="Calibri"/>
            </a:endParaRPr>
          </a:p>
          <a:p>
            <a:pPr marL="596900" marR="0" lvl="1" indent="-298450" algn="l" rtl="0">
              <a:lnSpc>
                <a:spcPct val="108000"/>
              </a:lnSpc>
              <a:spcBef>
                <a:spcPts val="0"/>
              </a:spcBef>
              <a:spcAft>
                <a:spcPts val="0"/>
              </a:spcAft>
              <a:buClr>
                <a:srgbClr val="FFFFFF"/>
              </a:buClr>
              <a:buSzPts val="3300"/>
              <a:buFont typeface="Arial"/>
              <a:buChar char="•"/>
            </a:pPr>
            <a:r>
              <a:rPr lang="en-US" sz="3300" b="0" i="0" u="none" strike="noStrike" cap="none">
                <a:solidFill>
                  <a:srgbClr val="FFFFFF"/>
                </a:solidFill>
                <a:latin typeface="Arimo"/>
                <a:ea typeface="Arimo"/>
                <a:cs typeface="Arimo"/>
                <a:sym typeface="Arimo"/>
              </a:rPr>
              <a:t>Change Manager</a:t>
            </a:r>
            <a:endParaRPr/>
          </a:p>
          <a:p>
            <a:pPr>
              <a:buClr>
                <a:srgbClr val="FFFFFF"/>
              </a:buClr>
              <a:buSzPts val="1650"/>
              <a:buFont typeface="Arial"/>
              <a:buChar char="•"/>
            </a:pPr>
            <a:r>
              <a:rPr lang="en-US" sz="1650" dirty="0">
                <a:solidFill>
                  <a:srgbClr val="FFFFFF"/>
                </a:solidFill>
              </a:rPr>
              <a:t>The role of the change Manager is to plan and support </a:t>
            </a:r>
            <a:r>
              <a:rPr lang="en-US" sz="1650" dirty="0" err="1">
                <a:solidFill>
                  <a:srgbClr val="FFFFFF"/>
                </a:solidFill>
              </a:rPr>
              <a:t>organisational</a:t>
            </a:r>
            <a:r>
              <a:rPr lang="en-US" sz="1650" dirty="0">
                <a:solidFill>
                  <a:srgbClr val="FFFFFF"/>
                </a:solidFill>
              </a:rPr>
              <a:t> change </a:t>
            </a:r>
            <a:r>
              <a:rPr lang="en-US" sz="1650" dirty="0" err="1">
                <a:solidFill>
                  <a:srgbClr val="FFFFFF"/>
                </a:solidFill>
              </a:rPr>
              <a:t>projects.The</a:t>
            </a:r>
            <a:r>
              <a:rPr lang="en-US" sz="1650" dirty="0">
                <a:solidFill>
                  <a:srgbClr val="FFFFFF"/>
                </a:solidFill>
              </a:rPr>
              <a:t> job requires close collaboration with managers and staff to ensure change is put in place effectively and without disruption.</a:t>
            </a:r>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Key responsibilities include: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-Leading change projects.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-Communicating transformation objectives. </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-Managing stakeholder engagement. </a:t>
            </a:r>
            <a:endParaRPr lang="en-US"/>
          </a:p>
          <a:p>
            <a:pPr lvl="1">
              <a:buClr>
                <a:srgbClr val="FFFFFF"/>
              </a:buClr>
              <a:buSzPts val="1650"/>
              <a:buFont typeface="Arial"/>
              <a:buChar char="•"/>
            </a:pPr>
            <a:endParaRPr lang="en-US"/>
          </a:p>
          <a:p>
            <a:pPr marL="298450" lvl="1" indent="-149225">
              <a:lnSpc>
                <a:spcPct val="108000"/>
              </a:lnSpc>
              <a:buClr>
                <a:srgbClr val="FFFFFF"/>
              </a:buClr>
              <a:buSzPts val="1650"/>
              <a:buFont typeface="Arial"/>
              <a:buChar char="•"/>
            </a:pPr>
            <a:r>
              <a:rPr lang="en-US" sz="1650">
                <a:solidFill>
                  <a:srgbClr val="FFFFFF"/>
                </a:solidFill>
              </a:rPr>
              <a:t>-Evaluating change outcomes. </a:t>
            </a: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25"/>
        <p:cNvGrpSpPr/>
        <p:nvPr/>
      </p:nvGrpSpPr>
      <p:grpSpPr>
        <a:xfrm>
          <a:off x="0" y="0"/>
          <a:ext cx="0" cy="0"/>
          <a:chOff x="0" y="0"/>
          <a:chExt cx="0" cy="0"/>
        </a:xfrm>
      </p:grpSpPr>
      <p:cxnSp>
        <p:nvCxnSpPr>
          <p:cNvPr id="226" name="Google Shape;226;p7"/>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27" name="Google Shape;227;p7" descr="A person in a grocery store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b="-17"/>
            </a:stretch>
          </a:blipFill>
          <a:ln>
            <a:noFill/>
          </a:ln>
        </p:spPr>
      </p:sp>
      <p:grpSp>
        <p:nvGrpSpPr>
          <p:cNvPr id="228" name="Google Shape;228;p7"/>
          <p:cNvGrpSpPr/>
          <p:nvPr/>
        </p:nvGrpSpPr>
        <p:grpSpPr>
          <a:xfrm>
            <a:off x="1536192" y="877824"/>
            <a:ext cx="14580108" cy="2249424"/>
            <a:chOff x="0" y="0"/>
            <a:chExt cx="19440144" cy="2999232"/>
          </a:xfrm>
        </p:grpSpPr>
        <p:sp>
          <p:nvSpPr>
            <p:cNvPr id="229" name="Google Shape;229;p7"/>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230" name="Google Shape;230;p7"/>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Person  specification</a:t>
              </a:r>
              <a:endParaRPr/>
            </a:p>
          </p:txBody>
        </p:sp>
      </p:grpSp>
      <p:sp>
        <p:nvSpPr>
          <p:cNvPr id="231" name="Google Shape;231;p7"/>
          <p:cNvSpPr txBox="1"/>
          <p:nvPr/>
        </p:nvSpPr>
        <p:spPr>
          <a:xfrm>
            <a:off x="1581912" y="3474720"/>
            <a:ext cx="14488668" cy="3364639"/>
          </a:xfrm>
          <a:prstGeom prst="rect">
            <a:avLst/>
          </a:prstGeom>
          <a:noFill/>
          <a:ln>
            <a:noFill/>
          </a:ln>
        </p:spPr>
        <p:txBody>
          <a:bodyPr spcFirstLastPara="1" wrap="square" lIns="0" tIns="0" rIns="0" bIns="0" anchor="t" anchorCtr="0">
            <a:spAutoFit/>
          </a:bodyPr>
          <a:lstStyle/>
          <a:p>
            <a:pPr>
              <a:buClr>
                <a:srgbClr val="FFFFFF"/>
              </a:buClr>
              <a:buSzPts val="1650"/>
              <a:buFont typeface="Arial"/>
              <a:buChar char="•"/>
            </a:pPr>
            <a:r>
              <a:rPr lang="en-US" sz="1650">
                <a:solidFill>
                  <a:srgbClr val="FFFFFF"/>
                </a:solidFill>
              </a:rPr>
              <a:t>The ideal candidate should have the following:</a:t>
            </a:r>
            <a:endParaRPr lang="en-US" sz="1650" dirty="0">
              <a:solidFill>
                <a:srgbClr val="FFFFFF"/>
              </a:solidFill>
            </a:endParaRPr>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-Good leadership and communication abilities.</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-Excellent problem-solving </a:t>
            </a:r>
            <a:r>
              <a:rPr lang="en-US" sz="1650" dirty="0" err="1">
                <a:solidFill>
                  <a:srgbClr val="FFFFFF"/>
                </a:solidFill>
              </a:rPr>
              <a:t>abililities</a:t>
            </a:r>
            <a:r>
              <a:rPr lang="en-US" sz="1650" dirty="0">
                <a:solidFill>
                  <a:srgbClr val="FFFFFF"/>
                </a:solidFill>
              </a:rPr>
              <a:t>. </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-Experience of leading change within an </a:t>
            </a:r>
            <a:r>
              <a:rPr lang="en-US" sz="1650" dirty="0" err="1">
                <a:solidFill>
                  <a:srgbClr val="FFFFFF"/>
                </a:solidFill>
              </a:rPr>
              <a:t>organisation</a:t>
            </a:r>
            <a:r>
              <a:rPr lang="en-US" sz="1650" dirty="0">
                <a:solidFill>
                  <a:srgbClr val="FFFFFF"/>
                </a:solidFill>
              </a:rPr>
              <a:t>.</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Knowledge of principles of project management.</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-A qualification with some relevance to the work.</a:t>
            </a:r>
            <a:endParaRPr lang="en-US"/>
          </a:p>
          <a:p>
            <a:pPr lvl="1">
              <a:buClr>
                <a:srgbClr val="FFFFFF"/>
              </a:buClr>
              <a:buSzPts val="1650"/>
              <a:buFont typeface="Arial"/>
              <a:buChar char="•"/>
            </a:pPr>
            <a:endParaRPr lang="en-US"/>
          </a:p>
          <a:p>
            <a:pPr marL="298450" lvl="1" indent="-149225">
              <a:lnSpc>
                <a:spcPct val="108000"/>
              </a:lnSpc>
              <a:buClr>
                <a:srgbClr val="FFFFFF"/>
              </a:buClr>
              <a:buSzPts val="1650"/>
              <a:buFont typeface="Arial"/>
              <a:buChar char="•"/>
            </a:pPr>
            <a:r>
              <a:rPr lang="en-US" sz="1650" dirty="0">
                <a:solidFill>
                  <a:srgbClr val="FFFFFF"/>
                </a:solidFill>
              </a:rPr>
              <a:t>The job description and person specification work well together to ensure that candidates are recruited who are most suitable for the </a:t>
            </a:r>
            <a:r>
              <a:rPr lang="en-US" sz="1650" dirty="0" err="1">
                <a:solidFill>
                  <a:srgbClr val="FFFFFF"/>
                </a:solidFill>
              </a:rPr>
              <a:t>organisation's</a:t>
            </a:r>
            <a:r>
              <a:rPr lang="en-US" sz="1650" dirty="0">
                <a:solidFill>
                  <a:srgbClr val="FFFFFF"/>
                </a:solidFill>
              </a:rPr>
              <a:t> requirements (Armstrong &amp;Taylor, 2023).</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35"/>
        <p:cNvGrpSpPr/>
        <p:nvPr/>
      </p:nvGrpSpPr>
      <p:grpSpPr>
        <a:xfrm>
          <a:off x="0" y="0"/>
          <a:ext cx="0" cy="0"/>
          <a:chOff x="0" y="0"/>
          <a:chExt cx="0" cy="0"/>
        </a:xfrm>
      </p:grpSpPr>
      <p:cxnSp>
        <p:nvCxnSpPr>
          <p:cNvPr id="236" name="Google Shape;236;p8"/>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37" name="Google Shape;237;p8" descr="A person holding a plant  AI-generated content may be incorrect."/>
          <p:cNvSpPr/>
          <p:nvPr/>
        </p:nvSpPr>
        <p:spPr>
          <a:xfrm>
            <a:off x="151314"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t="-10384" r="-124" b="-8280"/>
            </a:stretch>
          </a:blipFill>
          <a:ln>
            <a:noFill/>
          </a:ln>
        </p:spPr>
      </p:sp>
      <p:grpSp>
        <p:nvGrpSpPr>
          <p:cNvPr id="238" name="Google Shape;238;p8"/>
          <p:cNvGrpSpPr/>
          <p:nvPr/>
        </p:nvGrpSpPr>
        <p:grpSpPr>
          <a:xfrm>
            <a:off x="1536192" y="877824"/>
            <a:ext cx="14580108" cy="2249424"/>
            <a:chOff x="0" y="0"/>
            <a:chExt cx="19440144" cy="2999232"/>
          </a:xfrm>
        </p:grpSpPr>
        <p:sp>
          <p:nvSpPr>
            <p:cNvPr id="239" name="Google Shape;239;p8"/>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240" name="Google Shape;240;p8"/>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Structured interviews</a:t>
              </a:r>
              <a:endParaRPr/>
            </a:p>
          </p:txBody>
        </p:sp>
      </p:grpSp>
      <p:sp>
        <p:nvSpPr>
          <p:cNvPr id="241" name="Google Shape;241;p8"/>
          <p:cNvSpPr txBox="1"/>
          <p:nvPr/>
        </p:nvSpPr>
        <p:spPr>
          <a:xfrm>
            <a:off x="1581912" y="3541395"/>
            <a:ext cx="14488668" cy="5748240"/>
          </a:xfrm>
          <a:prstGeom prst="rect">
            <a:avLst/>
          </a:prstGeom>
          <a:noFill/>
          <a:ln>
            <a:noFill/>
          </a:ln>
        </p:spPr>
        <p:txBody>
          <a:bodyPr spcFirstLastPara="1" wrap="square" lIns="0" tIns="0" rIns="0" bIns="0" anchor="t" anchorCtr="0">
            <a:spAutoFit/>
          </a:bodyPr>
          <a:lstStyle/>
          <a:p>
            <a:pPr lvl="1"/>
            <a:r>
              <a:rPr lang="en-US" sz="1850">
                <a:solidFill>
                  <a:srgbClr val="FFFFFF"/>
                </a:solidFill>
              </a:rPr>
              <a:t>A structured interview is an interview process in which candidates are asked the same set of pre-determined questions and the steps are carried out in the same order.</a:t>
            </a:r>
            <a:endParaRPr lang="en-US"/>
          </a:p>
          <a:p>
            <a:pPr lvl="1"/>
            <a:endParaRPr lang="en-US"/>
          </a:p>
          <a:p>
            <a:pPr lvl="1"/>
            <a:r>
              <a:rPr lang="en-US" sz="1850">
                <a:solidFill>
                  <a:srgbClr val="FFFFFF"/>
                </a:solidFill>
              </a:rPr>
              <a:t>This helps to ensure fair and consistent recruitment processes. All candidates will be judged on the same criteria, making it easier to make objective comparisons of responses.</a:t>
            </a:r>
            <a:endParaRPr lang="en-US"/>
          </a:p>
          <a:p>
            <a:pPr lvl="1"/>
            <a:endParaRPr lang="en-US"/>
          </a:p>
          <a:p>
            <a:pPr lvl="1"/>
            <a:r>
              <a:rPr lang="en-US" sz="1850">
                <a:solidFill>
                  <a:srgbClr val="FFFFFF"/>
                </a:solidFill>
              </a:rPr>
              <a:t>Advantages: </a:t>
            </a:r>
            <a:endParaRPr lang="en-US"/>
          </a:p>
          <a:p>
            <a:pPr lvl="1"/>
            <a:endParaRPr lang="en-US"/>
          </a:p>
          <a:p>
            <a:pPr lvl="1"/>
            <a:r>
              <a:rPr lang="en-US" sz="1850">
                <a:solidFill>
                  <a:srgbClr val="FFFFFF"/>
                </a:solidFill>
              </a:rPr>
              <a:t>-Improves fairness. </a:t>
            </a:r>
            <a:endParaRPr lang="en-US"/>
          </a:p>
          <a:p>
            <a:pPr lvl="1"/>
            <a:endParaRPr lang="en-US"/>
          </a:p>
          <a:p>
            <a:pPr lvl="1"/>
            <a:r>
              <a:rPr lang="en-US" sz="1850">
                <a:solidFill>
                  <a:srgbClr val="FFFFFF"/>
                </a:solidFill>
              </a:rPr>
              <a:t>-Reduces interview bias. </a:t>
            </a:r>
            <a:endParaRPr lang="en-US"/>
          </a:p>
          <a:p>
            <a:pPr lvl="1"/>
            <a:endParaRPr lang="en-US"/>
          </a:p>
          <a:p>
            <a:pPr lvl="1"/>
            <a:r>
              <a:rPr lang="en-US" sz="1850">
                <a:solidFill>
                  <a:srgbClr val="FFFFFF"/>
                </a:solidFill>
              </a:rPr>
              <a:t>-Makes it simpler to compare candidates.</a:t>
            </a:r>
            <a:endParaRPr lang="en-US"/>
          </a:p>
          <a:p>
            <a:pPr lvl="1"/>
            <a:endParaRPr lang="en-US"/>
          </a:p>
          <a:p>
            <a:pPr lvl="1"/>
            <a:r>
              <a:rPr lang="en-US" sz="1850">
                <a:solidFill>
                  <a:srgbClr val="FFFFFF"/>
                </a:solidFill>
              </a:rPr>
              <a:t>Disadvantages: </a:t>
            </a:r>
            <a:endParaRPr lang="en-US"/>
          </a:p>
          <a:p>
            <a:pPr lvl="1"/>
            <a:endParaRPr lang="en-US"/>
          </a:p>
          <a:p>
            <a:pPr lvl="1"/>
            <a:r>
              <a:rPr lang="en-US" sz="1850">
                <a:solidFill>
                  <a:srgbClr val="FFFFFF"/>
                </a:solidFill>
              </a:rPr>
              <a:t>Rigidities in the follow-up discussion.</a:t>
            </a:r>
            <a:endParaRPr lang="en-US"/>
          </a:p>
          <a:p>
            <a:pPr lvl="1"/>
            <a:endParaRPr lang="en-US"/>
          </a:p>
          <a:p>
            <a:pPr lvl="1"/>
            <a:r>
              <a:rPr lang="en-US" sz="1850" dirty="0">
                <a:solidFill>
                  <a:srgbClr val="FFFFFF"/>
                </a:solidFill>
              </a:rPr>
              <a:t>-Lacks of innovation in the experience of unique candidates.</a:t>
            </a:r>
            <a:endParaRPr lang="en-US" dirty="0"/>
          </a:p>
          <a:p>
            <a:pPr lvl="1"/>
            <a:endParaRPr lang="en-US"/>
          </a:p>
          <a:p>
            <a:pPr marL="462280" lvl="1" indent="-231140">
              <a:lnSpc>
                <a:spcPct val="118763"/>
              </a:lnSpc>
            </a:pPr>
            <a:r>
              <a:rPr lang="en-US" sz="1850">
                <a:solidFill>
                  <a:srgbClr val="FFFFFF"/>
                </a:solidFill>
              </a:rPr>
              <a:t>Structured interviews are best used for jobs like Financial Analysts and Operations Managers, in which consistency and technical competence is key (Dessler, 2020).</a:t>
            </a: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45"/>
        <p:cNvGrpSpPr/>
        <p:nvPr/>
      </p:nvGrpSpPr>
      <p:grpSpPr>
        <a:xfrm>
          <a:off x="0" y="0"/>
          <a:ext cx="0" cy="0"/>
          <a:chOff x="0" y="0"/>
          <a:chExt cx="0" cy="0"/>
        </a:xfrm>
      </p:grpSpPr>
      <p:cxnSp>
        <p:nvCxnSpPr>
          <p:cNvPr id="246" name="Google Shape;246;p9"/>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47" name="Google Shape;247;p9" descr="A person smiling at a table with a paper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r="-148" b="-18666"/>
            </a:stretch>
          </a:blipFill>
          <a:ln>
            <a:noFill/>
          </a:ln>
        </p:spPr>
      </p:sp>
      <p:grpSp>
        <p:nvGrpSpPr>
          <p:cNvPr id="248" name="Google Shape;248;p9"/>
          <p:cNvGrpSpPr/>
          <p:nvPr/>
        </p:nvGrpSpPr>
        <p:grpSpPr>
          <a:xfrm>
            <a:off x="1536192" y="877824"/>
            <a:ext cx="14580108" cy="2249424"/>
            <a:chOff x="0" y="0"/>
            <a:chExt cx="19440144" cy="2999232"/>
          </a:xfrm>
        </p:grpSpPr>
        <p:sp>
          <p:nvSpPr>
            <p:cNvPr id="249" name="Google Shape;249;p9"/>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250" name="Google Shape;250;p9"/>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Competency-based interview</a:t>
              </a:r>
              <a:endParaRPr/>
            </a:p>
          </p:txBody>
        </p:sp>
      </p:grpSp>
      <p:sp>
        <p:nvSpPr>
          <p:cNvPr id="251" name="Google Shape;251;p9"/>
          <p:cNvSpPr txBox="1"/>
          <p:nvPr/>
        </p:nvSpPr>
        <p:spPr>
          <a:xfrm>
            <a:off x="1581912" y="3474720"/>
            <a:ext cx="14488668" cy="5242076"/>
          </a:xfrm>
          <a:prstGeom prst="rect">
            <a:avLst/>
          </a:prstGeom>
          <a:noFill/>
          <a:ln>
            <a:noFill/>
          </a:ln>
        </p:spPr>
        <p:txBody>
          <a:bodyPr spcFirstLastPara="1" wrap="square" lIns="0" tIns="0" rIns="0" bIns="0" anchor="t" anchorCtr="0">
            <a:spAutoFit/>
          </a:bodyPr>
          <a:lstStyle/>
          <a:p>
            <a:pPr>
              <a:buClr>
                <a:srgbClr val="FFFFFF"/>
              </a:buClr>
              <a:buSzPts val="1650"/>
              <a:buFont typeface="Arial"/>
              <a:buChar char="•"/>
            </a:pPr>
            <a:r>
              <a:rPr lang="en-US" sz="1650">
                <a:solidFill>
                  <a:srgbClr val="FFFFFF"/>
                </a:solidFill>
              </a:rPr>
              <a:t>Competency-based interviews are based on past experiences and actions to evaluate candidates' responses to situations relevant to the job.</a:t>
            </a:r>
            <a:endParaRPr lang="en-US" sz="1650" dirty="0">
              <a:solidFill>
                <a:srgbClr val="FFFFFF"/>
              </a:solidFill>
            </a:endParaRPr>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The logic behind this interview technique is that “past performance is a good indicator of future performance.”</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Example question: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''Give me an example of when you have been able to lead a significant </a:t>
            </a:r>
            <a:r>
              <a:rPr lang="en-US" sz="1650" dirty="0" err="1">
                <a:solidFill>
                  <a:srgbClr val="FFFFFF"/>
                </a:solidFill>
              </a:rPr>
              <a:t>organisational</a:t>
            </a:r>
            <a:r>
              <a:rPr lang="en-US" sz="1650" dirty="0">
                <a:solidFill>
                  <a:srgbClr val="FFFFFF"/>
                </a:solidFill>
              </a:rPr>
              <a:t> change successfully.</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Advantages: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-Produces evidence of real-world experience.</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-Predicts future performance -Helps to plan for future performance.</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-Evaluates the skills that are directly relevant to the job.</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Disadvantages: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-Less suitable for candidates with limited experience. </a:t>
            </a:r>
            <a:endParaRPr lang="en-US"/>
          </a:p>
          <a:p>
            <a:pPr lvl="1">
              <a:buClr>
                <a:srgbClr val="FFFFFF"/>
              </a:buClr>
              <a:buSzPts val="1650"/>
              <a:buFont typeface="Arial"/>
              <a:buChar char="•"/>
            </a:pPr>
            <a:endParaRPr lang="en-US"/>
          </a:p>
          <a:p>
            <a:pPr marL="298450" lvl="1" indent="-149225">
              <a:lnSpc>
                <a:spcPct val="108000"/>
              </a:lnSpc>
              <a:buClr>
                <a:srgbClr val="FFFFFF"/>
              </a:buClr>
              <a:buSzPts val="1650"/>
              <a:buFont typeface="Arial"/>
              <a:buChar char="•"/>
            </a:pPr>
            <a:r>
              <a:rPr lang="en-US" sz="1650">
                <a:solidFill>
                  <a:srgbClr val="FFFFFF"/>
                </a:solidFill>
              </a:rPr>
              <a:t>The type of interview best suited to hiring Change Managers and Project Managers is an interview type as this will help Tesco to assess the candidate's capacity to lead change initiatives(Armstrong&amp;Taylor,2023) .</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55"/>
        <p:cNvGrpSpPr/>
        <p:nvPr/>
      </p:nvGrpSpPr>
      <p:grpSpPr>
        <a:xfrm>
          <a:off x="0" y="0"/>
          <a:ext cx="0" cy="0"/>
          <a:chOff x="0" y="0"/>
          <a:chExt cx="0" cy="0"/>
        </a:xfrm>
      </p:grpSpPr>
      <p:cxnSp>
        <p:nvCxnSpPr>
          <p:cNvPr id="256" name="Google Shape;256;p10"/>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57" name="Google Shape;257;p10" descr="A person sitting at a table with a computer and papers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b="-18317"/>
            </a:stretch>
          </a:blipFill>
          <a:ln>
            <a:noFill/>
          </a:ln>
        </p:spPr>
      </p:sp>
      <p:grpSp>
        <p:nvGrpSpPr>
          <p:cNvPr id="258" name="Google Shape;258;p10"/>
          <p:cNvGrpSpPr/>
          <p:nvPr/>
        </p:nvGrpSpPr>
        <p:grpSpPr>
          <a:xfrm>
            <a:off x="1536192" y="877824"/>
            <a:ext cx="14580108" cy="2249424"/>
            <a:chOff x="0" y="0"/>
            <a:chExt cx="19440144" cy="2999232"/>
          </a:xfrm>
        </p:grpSpPr>
        <p:sp>
          <p:nvSpPr>
            <p:cNvPr id="259" name="Google Shape;259;p10"/>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260" name="Google Shape;260;p10"/>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Panel interview</a:t>
              </a:r>
              <a:endParaRPr/>
            </a:p>
          </p:txBody>
        </p:sp>
      </p:grpSp>
      <p:sp>
        <p:nvSpPr>
          <p:cNvPr id="261" name="Google Shape;261;p10"/>
          <p:cNvSpPr txBox="1"/>
          <p:nvPr/>
        </p:nvSpPr>
        <p:spPr>
          <a:xfrm>
            <a:off x="1581912" y="3474720"/>
            <a:ext cx="14488668" cy="5437194"/>
          </a:xfrm>
          <a:prstGeom prst="rect">
            <a:avLst/>
          </a:prstGeom>
          <a:noFill/>
          <a:ln>
            <a:noFill/>
          </a:ln>
        </p:spPr>
        <p:txBody>
          <a:bodyPr spcFirstLastPara="1" wrap="square" lIns="0" tIns="0" rIns="0" bIns="0" anchor="t" anchorCtr="0">
            <a:spAutoFit/>
          </a:bodyPr>
          <a:lstStyle/>
          <a:p>
            <a:pPr>
              <a:buClr>
                <a:srgbClr val="FFFFFF"/>
              </a:buClr>
              <a:buSzPts val="1650"/>
              <a:buFont typeface="Arial"/>
              <a:buChar char="•"/>
            </a:pPr>
            <a:r>
              <a:rPr lang="en-US" sz="1650">
                <a:solidFill>
                  <a:srgbClr val="FFFFFF"/>
                </a:solidFill>
              </a:rPr>
              <a:t>What is it? </a:t>
            </a:r>
            <a:endParaRPr lang="en-US" sz="1650" dirty="0">
              <a:solidFill>
                <a:srgbClr val="FFFFFF"/>
              </a:solidFill>
            </a:endParaRPr>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More than one interviewer interviews one candidate.</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ADVANTAGES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-Multiple perspectives.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-Better decision-making.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-Reduced bias.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SUITABLE FOR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-Senior Transformation Roles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-Digital Specialists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DISADVANTAGES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-Can intimidate candidates. </a:t>
            </a:r>
            <a:endParaRPr lang="en-US"/>
          </a:p>
          <a:p>
            <a:pPr lvl="1">
              <a:buClr>
                <a:srgbClr val="FFFFFF"/>
              </a:buClr>
              <a:buSzPts val="1650"/>
              <a:buFont typeface="Arial"/>
              <a:buChar char="•"/>
            </a:pPr>
            <a:endParaRPr lang="en-US"/>
          </a:p>
          <a:p>
            <a:pPr marL="298450" lvl="1" indent="-149225">
              <a:lnSpc>
                <a:spcPct val="108000"/>
              </a:lnSpc>
              <a:buClr>
                <a:srgbClr val="FFFFFF"/>
              </a:buClr>
              <a:buSzPts val="1650"/>
              <a:buFont typeface="Arial"/>
              <a:buChar char="•"/>
            </a:pPr>
            <a:r>
              <a:rPr lang="en-US" sz="1650">
                <a:solidFill>
                  <a:srgbClr val="FFFFFF"/>
                </a:solidFill>
              </a:rPr>
              <a:t>-More challenging to arrange.</a:t>
            </a: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65"/>
        <p:cNvGrpSpPr/>
        <p:nvPr/>
      </p:nvGrpSpPr>
      <p:grpSpPr>
        <a:xfrm>
          <a:off x="0" y="0"/>
          <a:ext cx="0" cy="0"/>
          <a:chOff x="0" y="0"/>
          <a:chExt cx="0" cy="0"/>
        </a:xfrm>
      </p:grpSpPr>
      <p:cxnSp>
        <p:nvCxnSpPr>
          <p:cNvPr id="266" name="Google Shape;266;p11"/>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67" name="Google Shape;267;p11" descr="A person smiling at a person  AI-generated content may be incorrect."/>
          <p:cNvSpPr/>
          <p:nvPr/>
        </p:nvSpPr>
        <p:spPr>
          <a:xfrm>
            <a:off x="29" y="-19050"/>
            <a:ext cx="18283427" cy="10287000"/>
          </a:xfrm>
          <a:custGeom>
            <a:avLst/>
            <a:gdLst/>
            <a:ahLst/>
            <a:cxnLst/>
            <a:rect l="l" t="t" r="r" b="b"/>
            <a:pathLst>
              <a:path w="24377904" h="13716000" extrusionOk="0">
                <a:moveTo>
                  <a:pt x="0" y="0"/>
                </a:moveTo>
                <a:lnTo>
                  <a:pt x="24377904" y="0"/>
                </a:lnTo>
                <a:lnTo>
                  <a:pt x="24377904" y="13716000"/>
                </a:lnTo>
                <a:lnTo>
                  <a:pt x="0" y="13716000"/>
                </a:lnTo>
                <a:lnTo>
                  <a:pt x="0" y="0"/>
                </a:lnTo>
                <a:close/>
              </a:path>
            </a:pathLst>
          </a:custGeom>
          <a:blipFill rotWithShape="1">
            <a:blip r:embed="rId3">
              <a:alphaModFix amt="35000"/>
            </a:blip>
            <a:stretch>
              <a:fillRect r="-9" b="-18635"/>
            </a:stretch>
          </a:blipFill>
          <a:ln>
            <a:noFill/>
          </a:ln>
        </p:spPr>
      </p:sp>
      <p:grpSp>
        <p:nvGrpSpPr>
          <p:cNvPr id="268" name="Google Shape;268;p11"/>
          <p:cNvGrpSpPr/>
          <p:nvPr/>
        </p:nvGrpSpPr>
        <p:grpSpPr>
          <a:xfrm>
            <a:off x="965197" y="965197"/>
            <a:ext cx="5526656" cy="8356599"/>
            <a:chOff x="0" y="0"/>
            <a:chExt cx="7368874" cy="11142132"/>
          </a:xfrm>
        </p:grpSpPr>
        <p:sp>
          <p:nvSpPr>
            <p:cNvPr id="269" name="Google Shape;269;p11"/>
            <p:cNvSpPr/>
            <p:nvPr/>
          </p:nvSpPr>
          <p:spPr>
            <a:xfrm>
              <a:off x="0" y="0"/>
              <a:ext cx="7368874" cy="11142132"/>
            </a:xfrm>
            <a:custGeom>
              <a:avLst/>
              <a:gdLst/>
              <a:ahLst/>
              <a:cxnLst/>
              <a:rect l="l" t="t" r="r" b="b"/>
              <a:pathLst>
                <a:path w="7368874" h="11142132" extrusionOk="0">
                  <a:moveTo>
                    <a:pt x="0" y="0"/>
                  </a:moveTo>
                  <a:lnTo>
                    <a:pt x="7368874" y="0"/>
                  </a:lnTo>
                  <a:lnTo>
                    <a:pt x="7368874" y="11142132"/>
                  </a:lnTo>
                  <a:lnTo>
                    <a:pt x="0" y="11142132"/>
                  </a:lnTo>
                  <a:close/>
                </a:path>
              </a:pathLst>
            </a:custGeom>
            <a:blipFill rotWithShape="1">
              <a:blip r:embed="rId4">
                <a:alphaModFix amt="0"/>
              </a:blip>
              <a:stretch>
                <a:fillRect l="-143994" r="-143994"/>
              </a:stretch>
            </a:blipFill>
            <a:ln>
              <a:noFill/>
            </a:ln>
          </p:spPr>
        </p:sp>
        <p:sp>
          <p:nvSpPr>
            <p:cNvPr id="270" name="Google Shape;270;p11"/>
            <p:cNvSpPr txBox="1"/>
            <p:nvPr/>
          </p:nvSpPr>
          <p:spPr>
            <a:xfrm>
              <a:off x="0" y="152400"/>
              <a:ext cx="7368870" cy="10989729"/>
            </a:xfrm>
            <a:prstGeom prst="rect">
              <a:avLst/>
            </a:prstGeom>
            <a:noFill/>
            <a:ln>
              <a:noFill/>
            </a:ln>
          </p:spPr>
          <p:txBody>
            <a:bodyPr spcFirstLastPara="1" wrap="square" lIns="0" tIns="0" rIns="0" bIns="0" anchor="ctr" anchorCtr="0">
              <a:noAutofit/>
            </a:bodyPr>
            <a:lstStyle/>
            <a:p>
              <a:pPr marL="0" marR="0" lvl="0" indent="0" algn="r"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Questioning techniques </a:t>
              </a:r>
              <a:endParaRPr/>
            </a:p>
          </p:txBody>
        </p:sp>
      </p:grpSp>
      <p:grpSp>
        <p:nvGrpSpPr>
          <p:cNvPr id="271" name="Google Shape;271;p11"/>
          <p:cNvGrpSpPr/>
          <p:nvPr/>
        </p:nvGrpSpPr>
        <p:grpSpPr>
          <a:xfrm>
            <a:off x="7457056" y="965197"/>
            <a:ext cx="9861168" cy="8356599"/>
            <a:chOff x="0" y="0"/>
            <a:chExt cx="13148224" cy="11142132"/>
          </a:xfrm>
        </p:grpSpPr>
        <p:sp>
          <p:nvSpPr>
            <p:cNvPr id="272" name="Google Shape;272;p11"/>
            <p:cNvSpPr/>
            <p:nvPr/>
          </p:nvSpPr>
          <p:spPr>
            <a:xfrm>
              <a:off x="0" y="0"/>
              <a:ext cx="13148224" cy="11142132"/>
            </a:xfrm>
            <a:custGeom>
              <a:avLst/>
              <a:gdLst/>
              <a:ahLst/>
              <a:cxnLst/>
              <a:rect l="l" t="t" r="r" b="b"/>
              <a:pathLst>
                <a:path w="13148224" h="11142132" extrusionOk="0">
                  <a:moveTo>
                    <a:pt x="0" y="0"/>
                  </a:moveTo>
                  <a:lnTo>
                    <a:pt x="13148224" y="0"/>
                  </a:lnTo>
                  <a:lnTo>
                    <a:pt x="13148224" y="11142132"/>
                  </a:lnTo>
                  <a:lnTo>
                    <a:pt x="0" y="11142132"/>
                  </a:lnTo>
                  <a:close/>
                </a:path>
              </a:pathLst>
            </a:custGeom>
            <a:blipFill rotWithShape="1">
              <a:blip r:embed="rId4">
                <a:alphaModFix amt="0"/>
              </a:blip>
              <a:stretch>
                <a:fillRect l="-58729" r="-58729"/>
              </a:stretch>
            </a:blipFill>
            <a:ln>
              <a:noFill/>
            </a:ln>
          </p:spPr>
        </p:sp>
        <p:sp>
          <p:nvSpPr>
            <p:cNvPr id="273" name="Google Shape;273;p11"/>
            <p:cNvSpPr txBox="1"/>
            <p:nvPr/>
          </p:nvSpPr>
          <p:spPr>
            <a:xfrm>
              <a:off x="0" y="0"/>
              <a:ext cx="13148221" cy="11142129"/>
            </a:xfrm>
            <a:prstGeom prst="rect">
              <a:avLst/>
            </a:prstGeom>
            <a:noFill/>
            <a:ln>
              <a:noFill/>
            </a:ln>
          </p:spPr>
          <p:txBody>
            <a:bodyPr spcFirstLastPara="1" wrap="square" lIns="0" tIns="0" rIns="0" bIns="0" anchor="ctr" anchorCtr="0">
              <a:noAutofit/>
            </a:bodyPr>
            <a:lstStyle/>
            <a:p>
              <a:pPr>
                <a:buClr>
                  <a:srgbClr val="FFFFFF"/>
                </a:buClr>
                <a:buSzPts val="1650"/>
                <a:buFont typeface="Arial"/>
                <a:buChar char="•"/>
              </a:pPr>
              <a:r>
                <a:rPr lang="en-US" sz="1650">
                  <a:solidFill>
                    <a:srgbClr val="FFFFFF"/>
                  </a:solidFill>
                </a:rPr>
                <a:t>The effective use of questioning skills is key to ensuring that candidates respond appropriately to the requirement to identify those who will be able to support the </a:t>
              </a:r>
              <a:r>
                <a:rPr lang="en-US" sz="1650" err="1">
                  <a:solidFill>
                    <a:srgbClr val="FFFFFF"/>
                  </a:solidFill>
                </a:rPr>
                <a:t>organisational</a:t>
              </a:r>
              <a:r>
                <a:rPr lang="en-US" sz="1650">
                  <a:solidFill>
                    <a:srgbClr val="FFFFFF"/>
                  </a:solidFill>
                </a:rPr>
                <a:t> transformation.</a:t>
              </a:r>
              <a:endParaRPr lang="en-US" sz="1650" dirty="0">
                <a:solidFill>
                  <a:srgbClr val="FFFFFF"/>
                </a:solidFill>
              </a:endParaRPr>
            </a:p>
            <a:p>
              <a:pPr lvl="1">
                <a:buClr>
                  <a:srgbClr val="FFFFFF"/>
                </a:buClr>
                <a:buSzPts val="1650"/>
                <a:buFont typeface="Arial"/>
                <a:buChar char="•"/>
              </a:pPr>
              <a:endParaRPr lang="en-US"/>
            </a:p>
            <a:p>
              <a:pPr lvl="1">
                <a:buClr>
                  <a:srgbClr val="FFFFFF"/>
                </a:buClr>
                <a:buSzPts val="1650"/>
                <a:buFont typeface="Arial"/>
                <a:buChar char="•"/>
              </a:pPr>
              <a:r>
                <a:rPr lang="en-US" sz="1650" dirty="0" err="1">
                  <a:solidFill>
                    <a:srgbClr val="FFFFFF"/>
                  </a:solidFill>
                </a:rPr>
                <a:t>Behavioural</a:t>
              </a:r>
              <a:r>
                <a:rPr lang="en-US" sz="1650" dirty="0">
                  <a:solidFill>
                    <a:srgbClr val="FFFFFF"/>
                  </a:solidFill>
                </a:rPr>
                <a:t> Questions </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The questions in these sections require candidates to explain what they did in previous situations.</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Example: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'Share an experience you've had in the workplace with resistance to change.</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Situational Questions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These questions are based on scenarios and test how candidates would react to them.</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Example: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What would you do if the staff members were not willing to implement a new digital system?</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These questions are about the competency and skills that are specific to the job.</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Probing Questions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Candidates are invited to give more details and clarify on these questions.</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''What specific actions did you take to achieve that result?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A mixture of these helps </a:t>
              </a:r>
              <a:r>
                <a:rPr lang="en-US" sz="1650" dirty="0" err="1">
                  <a:solidFill>
                    <a:srgbClr val="FFFFFF"/>
                  </a:solidFill>
                </a:rPr>
                <a:t>tesco</a:t>
              </a:r>
              <a:r>
                <a:rPr lang="en-US" sz="1650" dirty="0">
                  <a:solidFill>
                    <a:srgbClr val="FFFFFF"/>
                  </a:solidFill>
                </a:rPr>
                <a:t> to understand a candidate's ability and suitability for transformation-related roles(CIPD,2024).</a:t>
              </a:r>
              <a:endParaRPr lang="en-US" dirty="0"/>
            </a:p>
            <a:p>
              <a:pPr lvl="1">
                <a:buClr>
                  <a:srgbClr val="FFFFFF"/>
                </a:buClr>
                <a:buSzPts val="1650"/>
                <a:buFont typeface="Arial"/>
                <a:buChar char="•"/>
              </a:pPr>
              <a:endParaRPr lang="en-US"/>
            </a:p>
            <a:p>
              <a:pPr lvl="1">
                <a:buClr>
                  <a:srgbClr val="FFFFFF"/>
                </a:buClr>
                <a:buSzPts val="1650"/>
                <a:buFont typeface="Arial"/>
                <a:buChar char="•"/>
              </a:pP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Why these Techniques ?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-Assess skills and </a:t>
              </a:r>
              <a:r>
                <a:rPr lang="en-US" sz="1650" dirty="0" err="1">
                  <a:solidFill>
                    <a:srgbClr val="FFFFFF"/>
                  </a:solidFill>
                </a:rPr>
                <a:t>behaviours</a:t>
              </a:r>
              <a:r>
                <a:rPr lang="en-US" sz="1650" dirty="0">
                  <a:solidFill>
                    <a:srgbClr val="FFFFFF"/>
                  </a:solidFill>
                </a:rPr>
                <a:t>. </a:t>
              </a:r>
              <a:endParaRPr lang="en-US" dirty="0"/>
            </a:p>
            <a:p>
              <a:pPr lvl="1">
                <a:buClr>
                  <a:srgbClr val="FFFFFF"/>
                </a:buClr>
                <a:buSzPts val="1650"/>
                <a:buFont typeface="Arial"/>
                <a:buChar char="•"/>
              </a:pPr>
              <a:endParaRPr lang="en-US"/>
            </a:p>
            <a:p>
              <a:pPr marL="298450" lvl="1" indent="-149225">
                <a:lnSpc>
                  <a:spcPct val="108000"/>
                </a:lnSpc>
                <a:buClr>
                  <a:srgbClr val="FFFFFF"/>
                </a:buClr>
                <a:buSzPts val="1650"/>
                <a:buFont typeface="Arial"/>
                <a:buChar char="•"/>
              </a:pPr>
              <a:r>
                <a:rPr lang="en-US" sz="1650">
                  <a:solidFill>
                    <a:srgbClr val="FFFFFF"/>
                  </a:solidFill>
                </a:rPr>
                <a:t>-Evaluate decision-making. </a:t>
              </a:r>
              <a:endParaRPr lang="en-US"/>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77"/>
        <p:cNvGrpSpPr/>
        <p:nvPr/>
      </p:nvGrpSpPr>
      <p:grpSpPr>
        <a:xfrm>
          <a:off x="0" y="0"/>
          <a:ext cx="0" cy="0"/>
          <a:chOff x="0" y="0"/>
          <a:chExt cx="0" cy="0"/>
        </a:xfrm>
      </p:grpSpPr>
      <p:cxnSp>
        <p:nvCxnSpPr>
          <p:cNvPr id="278" name="Google Shape;278;p12"/>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79" name="Google Shape;279;p12" descr="A person talking to a person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35000"/>
            </a:blip>
            <a:stretch>
              <a:fillRect t="-21272" b="-145395"/>
            </a:stretch>
          </a:blipFill>
          <a:ln>
            <a:noFill/>
          </a:ln>
        </p:spPr>
      </p:sp>
      <p:grpSp>
        <p:nvGrpSpPr>
          <p:cNvPr id="280" name="Google Shape;280;p12"/>
          <p:cNvGrpSpPr/>
          <p:nvPr/>
        </p:nvGrpSpPr>
        <p:grpSpPr>
          <a:xfrm>
            <a:off x="1536192" y="877824"/>
            <a:ext cx="14580108" cy="2249424"/>
            <a:chOff x="0" y="0"/>
            <a:chExt cx="19440144" cy="2999232"/>
          </a:xfrm>
        </p:grpSpPr>
        <p:sp>
          <p:nvSpPr>
            <p:cNvPr id="281" name="Google Shape;281;p12"/>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282" name="Google Shape;282;p12"/>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Face-to-face vs virtual interviews</a:t>
              </a:r>
              <a:endParaRPr/>
            </a:p>
          </p:txBody>
        </p:sp>
      </p:grpSp>
      <p:graphicFrame>
        <p:nvGraphicFramePr>
          <p:cNvPr id="283" name="Google Shape;283;p12"/>
          <p:cNvGraphicFramePr/>
          <p:nvPr>
            <p:extLst>
              <p:ext uri="{D42A27DB-BD31-4B8C-83A1-F6EECF244321}">
                <p14:modId xmlns:p14="http://schemas.microsoft.com/office/powerpoint/2010/main" val="3038136364"/>
              </p:ext>
            </p:extLst>
          </p:nvPr>
        </p:nvGraphicFramePr>
        <p:xfrm>
          <a:off x="1535907" y="3429000"/>
          <a:ext cx="14554196" cy="3993870"/>
        </p:xfrm>
        <a:graphic>
          <a:graphicData uri="http://schemas.openxmlformats.org/drawingml/2006/table">
            <a:tbl>
              <a:tblPr>
                <a:noFill/>
                <a:tableStyleId>{FC91897D-44F3-4087-B295-937D6ECC0566}</a:tableStyleId>
              </a:tblPr>
              <a:tblGrid>
                <a:gridCol w="7073232">
                  <a:extLst>
                    <a:ext uri="{9D8B030D-6E8A-4147-A177-3AD203B41FA5}">
                      <a16:colId xmlns:a16="http://schemas.microsoft.com/office/drawing/2014/main" val="20000"/>
                    </a:ext>
                  </a:extLst>
                </a:gridCol>
                <a:gridCol w="7480964">
                  <a:extLst>
                    <a:ext uri="{9D8B030D-6E8A-4147-A177-3AD203B41FA5}">
                      <a16:colId xmlns:a16="http://schemas.microsoft.com/office/drawing/2014/main" val="20001"/>
                    </a:ext>
                  </a:extLst>
                </a:gridCol>
              </a:tblGrid>
              <a:tr h="552450">
                <a:tc>
                  <a:txBody>
                    <a:bodyPr/>
                    <a:lstStyle/>
                    <a:p>
                      <a:pPr marL="0" marR="0" lvl="0" indent="0" algn="l" rtl="0">
                        <a:lnSpc>
                          <a:spcPct val="120000"/>
                        </a:lnSpc>
                        <a:spcBef>
                          <a:spcPts val="0"/>
                        </a:spcBef>
                        <a:spcAft>
                          <a:spcPts val="0"/>
                        </a:spcAft>
                        <a:buNone/>
                      </a:pPr>
                      <a:r>
                        <a:rPr lang="en-US" sz="2700" b="1" u="none" strike="noStrike" cap="none">
                          <a:solidFill>
                            <a:srgbClr val="FFFFFF"/>
                          </a:solidFill>
                          <a:latin typeface="Arimo"/>
                          <a:ea typeface="Arimo"/>
                          <a:cs typeface="Arimo"/>
                          <a:sym typeface="Arimo"/>
                        </a:rPr>
                        <a:t>FACE-TO-FACE</a:t>
                      </a:r>
                      <a:endParaRPr sz="1100" u="none" strike="noStrike" cap="none"/>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1CADE4"/>
                    </a:solidFill>
                  </a:tcPr>
                </a:tc>
                <a:tc>
                  <a:txBody>
                    <a:bodyPr/>
                    <a:lstStyle/>
                    <a:p>
                      <a:pPr marL="0" marR="0" lvl="0" indent="0" algn="l" rtl="0">
                        <a:lnSpc>
                          <a:spcPct val="120000"/>
                        </a:lnSpc>
                        <a:spcBef>
                          <a:spcPts val="0"/>
                        </a:spcBef>
                        <a:spcAft>
                          <a:spcPts val="0"/>
                        </a:spcAft>
                        <a:buNone/>
                      </a:pPr>
                      <a:r>
                        <a:rPr lang="en-US" sz="2700" b="1" u="none" strike="noStrike" cap="none">
                          <a:solidFill>
                            <a:srgbClr val="FFFFFF"/>
                          </a:solidFill>
                          <a:latin typeface="Arimo"/>
                          <a:ea typeface="Arimo"/>
                          <a:cs typeface="Arimo"/>
                          <a:sym typeface="Arimo"/>
                        </a:rPr>
                        <a:t>VIRTUAL</a:t>
                      </a:r>
                      <a:endParaRPr sz="1100" u="none" strike="noStrike" cap="none"/>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1CADE4"/>
                    </a:solidFill>
                  </a:tcPr>
                </a:tc>
                <a:extLst>
                  <a:ext uri="{0D108BD9-81ED-4DB2-BD59-A6C34878D82A}">
                    <a16:rowId xmlns:a16="http://schemas.microsoft.com/office/drawing/2014/main" val="10000"/>
                  </a:ext>
                </a:extLst>
              </a:tr>
              <a:tr h="552450">
                <a:tc>
                  <a:txBody>
                    <a:bodyPr/>
                    <a:lstStyle/>
                    <a:p>
                      <a:pPr lvl="0" algn="l">
                        <a:lnSpc>
                          <a:spcPct val="100000"/>
                        </a:lnSpc>
                        <a:spcBef>
                          <a:spcPts val="0"/>
                        </a:spcBef>
                        <a:spcAft>
                          <a:spcPts val="0"/>
                        </a:spcAft>
                        <a:buNone/>
                      </a:pPr>
                      <a:r>
                        <a:rPr lang="en-US" sz="2700" b="0" i="0" u="none" strike="noStrike" cap="none" noProof="0">
                          <a:solidFill>
                            <a:srgbClr val="000000"/>
                          </a:solidFill>
                        </a:rPr>
                        <a:t>Better personal interaction </a:t>
                      </a:r>
                      <a:endParaRPr lang="en-US"/>
                    </a:p>
                    <a:p>
                      <a:pPr lvl="0" algn="l">
                        <a:lnSpc>
                          <a:spcPct val="100000"/>
                        </a:lnSpc>
                        <a:spcBef>
                          <a:spcPts val="0"/>
                        </a:spcBef>
                        <a:spcAft>
                          <a:spcPts val="0"/>
                        </a:spcAft>
                        <a:buNone/>
                      </a:pPr>
                      <a:endParaRPr lang="en-US"/>
                    </a:p>
                    <a:p>
                      <a:pPr lvl="0" algn="l">
                        <a:lnSpc>
                          <a:spcPct val="100000"/>
                        </a:lnSpc>
                        <a:spcBef>
                          <a:spcPts val="0"/>
                        </a:spcBef>
                        <a:spcAft>
                          <a:spcPts val="0"/>
                        </a:spcAft>
                        <a:buNone/>
                      </a:pPr>
                      <a:endParaRPr/>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CCE3F5"/>
                    </a:solidFill>
                  </a:tcPr>
                </a:tc>
                <a:tc>
                  <a:txBody>
                    <a:bodyPr/>
                    <a:lstStyle/>
                    <a:p>
                      <a:pPr marL="0" marR="0" lvl="0" indent="0" algn="l" rtl="0">
                        <a:lnSpc>
                          <a:spcPct val="120000"/>
                        </a:lnSpc>
                        <a:spcBef>
                          <a:spcPts val="0"/>
                        </a:spcBef>
                        <a:spcAft>
                          <a:spcPts val="0"/>
                        </a:spcAft>
                        <a:buNone/>
                      </a:pPr>
                      <a:r>
                        <a:rPr lang="en-US" sz="2700" u="none" strike="noStrike" cap="none">
                          <a:solidFill>
                            <a:srgbClr val="000000"/>
                          </a:solidFill>
                          <a:latin typeface="Arimo"/>
                          <a:ea typeface="Arimo"/>
                          <a:cs typeface="Arimo"/>
                          <a:sym typeface="Arimo"/>
                        </a:rPr>
                        <a:t>Greater flexibility</a:t>
                      </a:r>
                      <a:endParaRPr sz="1100" u="none" strike="noStrike" cap="none"/>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CCE3F5"/>
                    </a:solidFill>
                  </a:tcPr>
                </a:tc>
                <a:extLst>
                  <a:ext uri="{0D108BD9-81ED-4DB2-BD59-A6C34878D82A}">
                    <a16:rowId xmlns:a16="http://schemas.microsoft.com/office/drawing/2014/main" val="10001"/>
                  </a:ext>
                </a:extLst>
              </a:tr>
              <a:tr h="552450">
                <a:tc>
                  <a:txBody>
                    <a:bodyPr/>
                    <a:lstStyle/>
                    <a:p>
                      <a:pPr marL="0" marR="0" lvl="0" indent="0" algn="l">
                        <a:lnSpc>
                          <a:spcPct val="120000"/>
                        </a:lnSpc>
                        <a:spcBef>
                          <a:spcPts val="0"/>
                        </a:spcBef>
                        <a:spcAft>
                          <a:spcPts val="0"/>
                        </a:spcAft>
                        <a:buNone/>
                      </a:pPr>
                      <a:r>
                        <a:rPr lang="en-US" sz="2700" b="0" i="0" u="none" strike="noStrike" cap="none" noProof="0">
                          <a:solidFill>
                            <a:srgbClr val="000000"/>
                          </a:solidFill>
                          <a:latin typeface="Arial"/>
                          <a:ea typeface="Arimo"/>
                          <a:cs typeface="Arial"/>
                        </a:rPr>
                        <a:t>Higher travel costs</a:t>
                      </a:r>
                      <a:endParaRPr/>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E7F1FA"/>
                    </a:solidFill>
                  </a:tcPr>
                </a:tc>
                <a:tc>
                  <a:txBody>
                    <a:bodyPr/>
                    <a:lstStyle/>
                    <a:p>
                      <a:pPr marL="0" marR="0" lvl="0" indent="0" algn="l" rtl="0">
                        <a:lnSpc>
                          <a:spcPct val="120000"/>
                        </a:lnSpc>
                        <a:spcBef>
                          <a:spcPts val="0"/>
                        </a:spcBef>
                        <a:spcAft>
                          <a:spcPts val="0"/>
                        </a:spcAft>
                        <a:buNone/>
                      </a:pPr>
                      <a:r>
                        <a:rPr lang="en-US" sz="2700" u="none" strike="noStrike" cap="none">
                          <a:solidFill>
                            <a:srgbClr val="000000"/>
                          </a:solidFill>
                          <a:latin typeface="Arimo"/>
                          <a:ea typeface="Arimo"/>
                          <a:cs typeface="Arimo"/>
                          <a:sym typeface="Arimo"/>
                        </a:rPr>
                        <a:t>Lower cost </a:t>
                      </a:r>
                      <a:endParaRPr sz="1100" u="none" strike="noStrike" cap="none"/>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E7F1FA"/>
                    </a:solidFill>
                  </a:tcPr>
                </a:tc>
                <a:extLst>
                  <a:ext uri="{0D108BD9-81ED-4DB2-BD59-A6C34878D82A}">
                    <a16:rowId xmlns:a16="http://schemas.microsoft.com/office/drawing/2014/main" val="10002"/>
                  </a:ext>
                </a:extLst>
              </a:tr>
              <a:tr h="552450">
                <a:tc>
                  <a:txBody>
                    <a:bodyPr/>
                    <a:lstStyle/>
                    <a:p>
                      <a:pPr marL="0" marR="0" lvl="0" indent="0" algn="l">
                        <a:lnSpc>
                          <a:spcPct val="120000"/>
                        </a:lnSpc>
                        <a:spcBef>
                          <a:spcPts val="0"/>
                        </a:spcBef>
                        <a:spcAft>
                          <a:spcPts val="0"/>
                        </a:spcAft>
                        <a:buNone/>
                      </a:pPr>
                      <a:r>
                        <a:rPr lang="en-US" sz="2700" b="0" i="0" u="none" strike="noStrike" cap="none" noProof="0">
                          <a:solidFill>
                            <a:srgbClr val="000000"/>
                          </a:solidFill>
                          <a:latin typeface="Arial"/>
                          <a:ea typeface="Arimo"/>
                          <a:cs typeface="Arial"/>
                        </a:rPr>
                        <a:t>Facilitate easier evaluation of body language.</a:t>
                      </a:r>
                      <a:endParaRPr/>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CCE3F5"/>
                    </a:solidFill>
                  </a:tcPr>
                </a:tc>
                <a:tc>
                  <a:txBody>
                    <a:bodyPr/>
                    <a:lstStyle/>
                    <a:p>
                      <a:pPr marL="0" marR="0" lvl="0" indent="0" algn="l" rtl="0">
                        <a:lnSpc>
                          <a:spcPct val="120000"/>
                        </a:lnSpc>
                        <a:spcBef>
                          <a:spcPts val="0"/>
                        </a:spcBef>
                        <a:spcAft>
                          <a:spcPts val="0"/>
                        </a:spcAft>
                        <a:buNone/>
                      </a:pPr>
                      <a:r>
                        <a:rPr lang="en-US" sz="2700" u="none" strike="noStrike" cap="none">
                          <a:solidFill>
                            <a:srgbClr val="000000"/>
                          </a:solidFill>
                          <a:latin typeface="Arimo"/>
                          <a:ea typeface="Arimo"/>
                          <a:cs typeface="Arimo"/>
                          <a:sym typeface="Arimo"/>
                        </a:rPr>
                        <a:t>Faster scheduling </a:t>
                      </a:r>
                      <a:endParaRPr sz="1100" u="none" strike="noStrike" cap="none"/>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CCE3F5"/>
                    </a:solidFill>
                  </a:tcPr>
                </a:tc>
                <a:extLst>
                  <a:ext uri="{0D108BD9-81ED-4DB2-BD59-A6C34878D82A}">
                    <a16:rowId xmlns:a16="http://schemas.microsoft.com/office/drawing/2014/main" val="10003"/>
                  </a:ext>
                </a:extLst>
              </a:tr>
              <a:tr h="552450">
                <a:tc>
                  <a:txBody>
                    <a:bodyPr/>
                    <a:lstStyle/>
                    <a:p>
                      <a:pPr marL="0" marR="0" lvl="0" indent="0" algn="l">
                        <a:lnSpc>
                          <a:spcPct val="120000"/>
                        </a:lnSpc>
                        <a:spcBef>
                          <a:spcPts val="0"/>
                        </a:spcBef>
                        <a:spcAft>
                          <a:spcPts val="0"/>
                        </a:spcAft>
                        <a:buNone/>
                      </a:pPr>
                      <a:br>
                        <a:rPr lang="en-US" dirty="0"/>
                      </a:br>
                      <a:r>
                        <a:rPr lang="en-US" sz="2400" b="0" i="0" u="none" strike="noStrike" cap="none" noProof="0">
                          <a:solidFill>
                            <a:srgbClr val="000000"/>
                          </a:solidFill>
                        </a:rPr>
                        <a:t>Stronger relationship building </a:t>
                      </a:r>
                      <a:endParaRPr sz="2400"/>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E7F1FA"/>
                    </a:solidFill>
                  </a:tcPr>
                </a:tc>
                <a:tc>
                  <a:txBody>
                    <a:bodyPr/>
                    <a:lstStyle/>
                    <a:p>
                      <a:pPr marL="0" marR="0" lvl="0" indent="0" algn="l" rtl="0">
                        <a:lnSpc>
                          <a:spcPct val="120000"/>
                        </a:lnSpc>
                        <a:spcBef>
                          <a:spcPts val="0"/>
                        </a:spcBef>
                        <a:spcAft>
                          <a:spcPts val="0"/>
                        </a:spcAft>
                        <a:buNone/>
                      </a:pPr>
                      <a:r>
                        <a:rPr lang="en-US" sz="2700" u="none" strike="noStrike" cap="none">
                          <a:solidFill>
                            <a:srgbClr val="000000"/>
                          </a:solidFill>
                          <a:latin typeface="Arimo"/>
                          <a:ea typeface="Arimo"/>
                          <a:cs typeface="Arimo"/>
                          <a:sym typeface="Arimo"/>
                        </a:rPr>
                        <a:t>Technology issues possible</a:t>
                      </a:r>
                      <a:endParaRPr sz="1100" u="none" strike="noStrike" cap="none"/>
                    </a:p>
                    <a:p>
                      <a:pPr marL="0" marR="0" lvl="0" indent="0" algn="l" rtl="0">
                        <a:lnSpc>
                          <a:spcPct val="294545"/>
                        </a:lnSpc>
                        <a:spcBef>
                          <a:spcPts val="0"/>
                        </a:spcBef>
                        <a:spcAft>
                          <a:spcPts val="0"/>
                        </a:spcAft>
                        <a:buNone/>
                      </a:pPr>
                      <a:endParaRPr sz="1100" u="none" strike="noStrike" cap="none"/>
                    </a:p>
                  </a:txBody>
                  <a:tcPr marL="91450" marR="91450" marT="91450" marB="9145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rgbClr val="E7F1FA"/>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87"/>
        <p:cNvGrpSpPr/>
        <p:nvPr/>
      </p:nvGrpSpPr>
      <p:grpSpPr>
        <a:xfrm>
          <a:off x="0" y="0"/>
          <a:ext cx="0" cy="0"/>
          <a:chOff x="0" y="0"/>
          <a:chExt cx="0" cy="0"/>
        </a:xfrm>
      </p:grpSpPr>
      <p:cxnSp>
        <p:nvCxnSpPr>
          <p:cNvPr id="288" name="Google Shape;288;p13"/>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289" name="Google Shape;289;p13" descr="A person sitting on a couch writing on a notebook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t="-8761" r="-175" b="-9904"/>
            </a:stretch>
          </a:blipFill>
          <a:ln>
            <a:noFill/>
          </a:ln>
        </p:spPr>
      </p:sp>
      <p:grpSp>
        <p:nvGrpSpPr>
          <p:cNvPr id="290" name="Google Shape;290;p13"/>
          <p:cNvGrpSpPr/>
          <p:nvPr/>
        </p:nvGrpSpPr>
        <p:grpSpPr>
          <a:xfrm>
            <a:off x="1536192" y="877824"/>
            <a:ext cx="14580108" cy="2249424"/>
            <a:chOff x="0" y="0"/>
            <a:chExt cx="19440144" cy="2999232"/>
          </a:xfrm>
        </p:grpSpPr>
        <p:sp>
          <p:nvSpPr>
            <p:cNvPr id="291" name="Google Shape;291;p13"/>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292" name="Google Shape;292;p13"/>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Conclusion </a:t>
              </a:r>
              <a:endParaRPr/>
            </a:p>
          </p:txBody>
        </p:sp>
      </p:grpSp>
      <p:cxnSp>
        <p:nvCxnSpPr>
          <p:cNvPr id="293" name="Google Shape;293;p13"/>
          <p:cNvCxnSpPr/>
          <p:nvPr/>
        </p:nvCxnSpPr>
        <p:spPr>
          <a:xfrm rot="-5329860">
            <a:off x="442770" y="1915763"/>
            <a:ext cx="1400470" cy="0"/>
          </a:xfrm>
          <a:prstGeom prst="straightConnector1">
            <a:avLst/>
          </a:prstGeom>
          <a:noFill/>
          <a:ln w="19050" cap="rnd" cmpd="sng">
            <a:solidFill>
              <a:srgbClr val="FFFFFF"/>
            </a:solidFill>
            <a:prstDash val="solid"/>
            <a:round/>
            <a:headEnd type="none" w="sm" len="sm"/>
            <a:tailEnd type="none" w="sm" len="sm"/>
          </a:ln>
        </p:spPr>
      </p:cxnSp>
      <p:sp>
        <p:nvSpPr>
          <p:cNvPr id="294" name="Google Shape;294;p13"/>
          <p:cNvSpPr txBox="1"/>
          <p:nvPr/>
        </p:nvSpPr>
        <p:spPr>
          <a:xfrm>
            <a:off x="1581912" y="3474720"/>
            <a:ext cx="14488668" cy="4067588"/>
          </a:xfrm>
          <a:prstGeom prst="rect">
            <a:avLst/>
          </a:prstGeom>
          <a:noFill/>
          <a:ln>
            <a:noFill/>
          </a:ln>
        </p:spPr>
        <p:txBody>
          <a:bodyPr spcFirstLastPara="1" wrap="square" lIns="0" tIns="0" rIns="0" bIns="0" anchor="t" anchorCtr="0">
            <a:spAutoFit/>
          </a:bodyPr>
          <a:lstStyle/>
          <a:p>
            <a:pPr>
              <a:buClr>
                <a:srgbClr val="FFFFFF"/>
              </a:buClr>
              <a:buSzPts val="1650"/>
              <a:buFont typeface="Arial"/>
              <a:buChar char="•"/>
            </a:pPr>
            <a:r>
              <a:rPr lang="en-US" sz="1650" dirty="0">
                <a:solidFill>
                  <a:srgbClr val="FFFFFF"/>
                </a:solidFill>
              </a:rPr>
              <a:t>Changing </a:t>
            </a:r>
            <a:r>
              <a:rPr lang="en-US" sz="1650" dirty="0" err="1">
                <a:solidFill>
                  <a:srgbClr val="FFFFFF"/>
                </a:solidFill>
              </a:rPr>
              <a:t>organisations</a:t>
            </a:r>
            <a:r>
              <a:rPr lang="en-US" sz="1650" dirty="0">
                <a:solidFill>
                  <a:srgbClr val="FFFFFF"/>
                </a:solidFill>
              </a:rPr>
              <a:t> involves more than just strategy, it involves attracting talented people who can help and lead the change.</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dirty="0">
                <a:solidFill>
                  <a:srgbClr val="FFFFFF"/>
                </a:solidFill>
              </a:rPr>
              <a:t>This presentation has demonstrated that effective recruitment starts by engaging in a detailed job analysis and the development of a job description and person </a:t>
            </a:r>
            <a:r>
              <a:rPr lang="en-US" sz="1650" dirty="0" err="1">
                <a:solidFill>
                  <a:srgbClr val="FFFFFF"/>
                </a:solidFill>
              </a:rPr>
              <a:t>specification.Furthermore</a:t>
            </a:r>
            <a:r>
              <a:rPr lang="en-US" sz="1650" dirty="0">
                <a:solidFill>
                  <a:srgbClr val="FFFFFF"/>
                </a:solidFill>
              </a:rPr>
              <a:t>, choosing the right interview approach and questions for the right job helps uncover candidates' skills and </a:t>
            </a:r>
            <a:r>
              <a:rPr lang="en-US" sz="1650" dirty="0" err="1">
                <a:solidFill>
                  <a:srgbClr val="FFFFFF"/>
                </a:solidFill>
              </a:rPr>
              <a:t>behaviours</a:t>
            </a:r>
            <a:r>
              <a:rPr lang="en-US" sz="1650" dirty="0">
                <a:solidFill>
                  <a:srgbClr val="FFFFFF"/>
                </a:solidFill>
              </a:rPr>
              <a:t> that are required to transform.</a:t>
            </a:r>
            <a:endParaRPr lang="en-US" dirty="0"/>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To be successful at recruitment, Tesco should: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-Adhere to a formal recruitment process.</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Employ competency, and structured, interviews.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-Mix in person and online interviews. </a:t>
            </a:r>
            <a:endParaRPr lang="en-US"/>
          </a:p>
          <a:p>
            <a:pPr lvl="1">
              <a:buClr>
                <a:srgbClr val="FFFFFF"/>
              </a:buClr>
              <a:buSzPts val="1650"/>
              <a:buFont typeface="Arial"/>
              <a:buChar char="•"/>
            </a:pPr>
            <a:endParaRPr lang="en-US"/>
          </a:p>
          <a:p>
            <a:pPr lvl="1">
              <a:buClr>
                <a:srgbClr val="FFFFFF"/>
              </a:buClr>
              <a:buSzPts val="1650"/>
              <a:buFont typeface="Arial"/>
              <a:buChar char="•"/>
            </a:pPr>
            <a:r>
              <a:rPr lang="en-US" sz="1650">
                <a:solidFill>
                  <a:srgbClr val="FFFFFF"/>
                </a:solidFill>
              </a:rPr>
              <a:t>-Treat all applicants fairly, consistently and with equal opportunities</a:t>
            </a:r>
            <a:r>
              <a:rPr lang="en-US" sz="1650" i="0" u="none" strike="noStrike" cap="none">
                <a:solidFill>
                  <a:srgbClr val="FFFFFF"/>
                </a:solidFill>
                <a:latin typeface="Arial"/>
                <a:ea typeface="Arial"/>
                <a:cs typeface="Arial"/>
                <a:sym typeface="Arial"/>
              </a:rPr>
              <a:t>.</a:t>
            </a:r>
            <a:endParaRPr lang="en-US"/>
          </a:p>
          <a:p>
            <a:pPr lvl="1">
              <a:buClr>
                <a:srgbClr val="FFFFFF"/>
              </a:buClr>
              <a:buSzPts val="1650"/>
              <a:buFont typeface="Arial"/>
              <a:buChar char="•"/>
            </a:pPr>
            <a:endParaRPr lang="en-US"/>
          </a:p>
          <a:p>
            <a:pPr marL="298450" lvl="1" indent="-149225">
              <a:lnSpc>
                <a:spcPct val="108000"/>
              </a:lnSpc>
              <a:buClr>
                <a:srgbClr val="FFFFFF"/>
              </a:buClr>
              <a:buSzPts val="1650"/>
              <a:buFont typeface="Arial"/>
              <a:buChar char="•"/>
            </a:pPr>
            <a:r>
              <a:rPr lang="en-US" sz="1650">
                <a:solidFill>
                  <a:srgbClr val="FFFFFF"/>
                </a:solidFill>
              </a:rPr>
              <a:t>These strategies will help Tesco to hire the right people and successfully meet their transformation goals.</a:t>
            </a:r>
            <a:r>
              <a:rPr lang="en-US" sz="1650" b="1">
                <a:solidFill>
                  <a:srgbClr val="FFFFFF"/>
                </a:solidFill>
              </a:rPr>
              <a:t>.</a:t>
            </a: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98"/>
        <p:cNvGrpSpPr/>
        <p:nvPr/>
      </p:nvGrpSpPr>
      <p:grpSpPr>
        <a:xfrm>
          <a:off x="0" y="0"/>
          <a:ext cx="0" cy="0"/>
          <a:chOff x="0" y="0"/>
          <a:chExt cx="0" cy="0"/>
        </a:xfrm>
      </p:grpSpPr>
      <p:cxnSp>
        <p:nvCxnSpPr>
          <p:cNvPr id="299" name="Google Shape;299;p14"/>
          <p:cNvCxnSpPr/>
          <p:nvPr/>
        </p:nvCxnSpPr>
        <p:spPr>
          <a:xfrm rot="-5329860">
            <a:off x="442770" y="1915763"/>
            <a:ext cx="1400470" cy="0"/>
          </a:xfrm>
          <a:prstGeom prst="straightConnector1">
            <a:avLst/>
          </a:prstGeom>
          <a:noFill/>
          <a:ln w="19050" cap="rnd" cmpd="sng">
            <a:solidFill>
              <a:srgbClr val="1CADE4"/>
            </a:solidFill>
            <a:prstDash val="solid"/>
            <a:round/>
            <a:headEnd type="none" w="sm" len="sm"/>
            <a:tailEnd type="none" w="sm" len="sm"/>
          </a:ln>
        </p:spPr>
      </p:cxnSp>
      <p:sp>
        <p:nvSpPr>
          <p:cNvPr id="300" name="Google Shape;300;p14" descr="A person shaking hands with another person  AI-generated content may be incorrect."/>
          <p:cNvSpPr/>
          <p:nvPr/>
        </p:nvSpPr>
        <p:spPr>
          <a:xfrm>
            <a:off x="29" y="19"/>
            <a:ext cx="18287999" cy="10287000"/>
          </a:xfrm>
          <a:custGeom>
            <a:avLst/>
            <a:gdLst/>
            <a:ahLst/>
            <a:cxnLst/>
            <a:rect l="l" t="t" r="r" b="b"/>
            <a:pathLst>
              <a:path w="24384000" h="13716000" extrusionOk="0">
                <a:moveTo>
                  <a:pt x="0" y="0"/>
                </a:moveTo>
                <a:lnTo>
                  <a:pt x="24384000" y="0"/>
                </a:lnTo>
                <a:lnTo>
                  <a:pt x="24384000" y="13716000"/>
                </a:lnTo>
                <a:lnTo>
                  <a:pt x="0" y="13716000"/>
                </a:lnTo>
                <a:lnTo>
                  <a:pt x="0" y="0"/>
                </a:lnTo>
                <a:close/>
              </a:path>
            </a:pathLst>
          </a:custGeom>
          <a:blipFill rotWithShape="1">
            <a:blip r:embed="rId3">
              <a:alphaModFix amt="25000"/>
            </a:blip>
            <a:stretch>
              <a:fillRect r="-132" b="-18666"/>
            </a:stretch>
          </a:blipFill>
          <a:ln>
            <a:noFill/>
          </a:ln>
        </p:spPr>
      </p:sp>
      <p:grpSp>
        <p:nvGrpSpPr>
          <p:cNvPr id="301" name="Google Shape;301;p14"/>
          <p:cNvGrpSpPr/>
          <p:nvPr/>
        </p:nvGrpSpPr>
        <p:grpSpPr>
          <a:xfrm>
            <a:off x="1536192" y="877824"/>
            <a:ext cx="14580108" cy="2249424"/>
            <a:chOff x="0" y="0"/>
            <a:chExt cx="19440144" cy="2999232"/>
          </a:xfrm>
        </p:grpSpPr>
        <p:sp>
          <p:nvSpPr>
            <p:cNvPr id="302" name="Google Shape;302;p14"/>
            <p:cNvSpPr/>
            <p:nvPr/>
          </p:nvSpPr>
          <p:spPr>
            <a:xfrm>
              <a:off x="0" y="0"/>
              <a:ext cx="19440144" cy="2999232"/>
            </a:xfrm>
            <a:custGeom>
              <a:avLst/>
              <a:gdLst/>
              <a:ahLst/>
              <a:cxnLst/>
              <a:rect l="l" t="t" r="r" b="b"/>
              <a:pathLst>
                <a:path w="19440144" h="2999232" extrusionOk="0">
                  <a:moveTo>
                    <a:pt x="0" y="0"/>
                  </a:moveTo>
                  <a:lnTo>
                    <a:pt x="19440144" y="0"/>
                  </a:lnTo>
                  <a:lnTo>
                    <a:pt x="19440144" y="2999232"/>
                  </a:lnTo>
                  <a:lnTo>
                    <a:pt x="0" y="2999232"/>
                  </a:lnTo>
                  <a:close/>
                </a:path>
              </a:pathLst>
            </a:custGeom>
            <a:blipFill rotWithShape="1">
              <a:blip r:embed="rId4">
                <a:alphaModFix amt="0"/>
              </a:blip>
              <a:stretch>
                <a:fillRect t="-76295" b="-76295"/>
              </a:stretch>
            </a:blipFill>
            <a:ln>
              <a:noFill/>
            </a:ln>
          </p:spPr>
        </p:sp>
        <p:sp>
          <p:nvSpPr>
            <p:cNvPr id="303" name="Google Shape;303;p14"/>
            <p:cNvSpPr txBox="1"/>
            <p:nvPr/>
          </p:nvSpPr>
          <p:spPr>
            <a:xfrm>
              <a:off x="0" y="152400"/>
              <a:ext cx="19440144" cy="2846832"/>
            </a:xfrm>
            <a:prstGeom prst="rect">
              <a:avLst/>
            </a:prstGeom>
            <a:noFill/>
            <a:ln>
              <a:noFill/>
            </a:ln>
          </p:spPr>
          <p:txBody>
            <a:bodyPr spcFirstLastPara="1" wrap="square" lIns="0" tIns="0" rIns="0" bIns="0" anchor="ctr" anchorCtr="0">
              <a:noAutofit/>
            </a:bodyPr>
            <a:lstStyle/>
            <a:p>
              <a:pPr marL="0" marR="0" lvl="0" indent="0" algn="l" rtl="0">
                <a:lnSpc>
                  <a:spcPct val="96000"/>
                </a:lnSpc>
                <a:spcBef>
                  <a:spcPts val="0"/>
                </a:spcBef>
                <a:spcAft>
                  <a:spcPts val="0"/>
                </a:spcAft>
                <a:buNone/>
              </a:pPr>
              <a:r>
                <a:rPr lang="en-US" sz="7500" b="0" i="0" u="none" strike="noStrike" cap="none">
                  <a:solidFill>
                    <a:srgbClr val="FFFFFF"/>
                  </a:solidFill>
                  <a:latin typeface="Big Shoulders"/>
                  <a:ea typeface="Big Shoulders"/>
                  <a:cs typeface="Big Shoulders"/>
                  <a:sym typeface="Big Shoulders"/>
                </a:rPr>
                <a:t>Reference list</a:t>
              </a:r>
              <a:endParaRPr/>
            </a:p>
          </p:txBody>
        </p:sp>
      </p:grpSp>
      <p:cxnSp>
        <p:nvCxnSpPr>
          <p:cNvPr id="304" name="Google Shape;304;p14"/>
          <p:cNvCxnSpPr/>
          <p:nvPr/>
        </p:nvCxnSpPr>
        <p:spPr>
          <a:xfrm rot="-5329860">
            <a:off x="442770" y="1915763"/>
            <a:ext cx="1400470" cy="0"/>
          </a:xfrm>
          <a:prstGeom prst="straightConnector1">
            <a:avLst/>
          </a:prstGeom>
          <a:noFill/>
          <a:ln w="19050" cap="rnd" cmpd="sng">
            <a:solidFill>
              <a:srgbClr val="FFFFFF"/>
            </a:solidFill>
            <a:prstDash val="solid"/>
            <a:round/>
            <a:headEnd type="none" w="sm" len="sm"/>
            <a:tailEnd type="none" w="sm" len="sm"/>
          </a:ln>
        </p:spPr>
      </p:cxnSp>
      <p:sp>
        <p:nvSpPr>
          <p:cNvPr id="305" name="Google Shape;305;p14"/>
          <p:cNvSpPr txBox="1"/>
          <p:nvPr/>
        </p:nvSpPr>
        <p:spPr>
          <a:xfrm>
            <a:off x="1581912" y="3474720"/>
            <a:ext cx="14488668" cy="5943600"/>
          </a:xfrm>
          <a:prstGeom prst="rect">
            <a:avLst/>
          </a:prstGeom>
          <a:noFill/>
          <a:ln>
            <a:noFill/>
          </a:ln>
        </p:spPr>
        <p:txBody>
          <a:bodyPr spcFirstLastPara="1" wrap="square" lIns="0" tIns="0" rIns="0" bIns="0" anchor="t" anchorCtr="0">
            <a:spAutoFit/>
          </a:bodyPr>
          <a:lstStyle/>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Armstrong,M and Taylor,S(2023)</a:t>
            </a:r>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Armstrong's handbook of human resource management practice.16th edn.London: Kogan Page.</a:t>
            </a:r>
            <a:endParaRPr/>
          </a:p>
          <a:p>
            <a:pPr marL="298609" marR="0" lvl="1" indent="-149304" algn="l" rtl="0">
              <a:lnSpc>
                <a:spcPct val="108000"/>
              </a:lnSpc>
              <a:spcBef>
                <a:spcPts val="0"/>
              </a:spcBef>
              <a:spcAft>
                <a:spcPts val="0"/>
              </a:spcAft>
              <a:buNone/>
            </a:pPr>
            <a:endParaRPr sz="1650" b="0" i="0" u="none" strike="noStrike" cap="none">
              <a:solidFill>
                <a:srgbClr val="FFFFFF"/>
              </a:solidFill>
              <a:latin typeface="Arial"/>
              <a:ea typeface="Arial"/>
              <a:cs typeface="Arial"/>
              <a:sym typeface="Arial"/>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Bratton,J. And Gold,J. (2022) Human resource management:Theory and practice. 8th edn. London: Palgrave Macmillan.</a:t>
            </a:r>
            <a:endParaRPr/>
          </a:p>
          <a:p>
            <a:pPr marL="298609" marR="0" lvl="1" indent="-149304" algn="l" rtl="0">
              <a:lnSpc>
                <a:spcPct val="108000"/>
              </a:lnSpc>
              <a:spcBef>
                <a:spcPts val="0"/>
              </a:spcBef>
              <a:spcAft>
                <a:spcPts val="0"/>
              </a:spcAft>
              <a:buNone/>
            </a:pPr>
            <a:endParaRPr sz="1650" b="0" i="0" u="none" strike="noStrike" cap="none">
              <a:solidFill>
                <a:srgbClr val="FFFFFF"/>
              </a:solidFill>
              <a:latin typeface="Arial"/>
              <a:ea typeface="Arial"/>
              <a:cs typeface="Arial"/>
              <a:sym typeface="Arial"/>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Dessler,G.(2020) Human resource management.16th edn. Harlow: Pearson Education</a:t>
            </a:r>
            <a:endParaRPr/>
          </a:p>
          <a:p>
            <a:pPr marL="298609" marR="0" lvl="1" indent="-149304" algn="l" rtl="0">
              <a:lnSpc>
                <a:spcPct val="108000"/>
              </a:lnSpc>
              <a:spcBef>
                <a:spcPts val="0"/>
              </a:spcBef>
              <a:spcAft>
                <a:spcPts val="0"/>
              </a:spcAft>
              <a:buNone/>
            </a:pPr>
            <a:endParaRPr sz="1650" b="0" i="0" u="none" strike="noStrike" cap="none">
              <a:solidFill>
                <a:srgbClr val="FFFFFF"/>
              </a:solidFill>
              <a:latin typeface="Arial"/>
              <a:ea typeface="Arial"/>
              <a:cs typeface="Arial"/>
              <a:sym typeface="Arial"/>
            </a:endParaRPr>
          </a:p>
          <a:p>
            <a:pPr marL="298609" marR="0" lvl="1" indent="-149304" algn="l" rtl="0">
              <a:lnSpc>
                <a:spcPct val="108000"/>
              </a:lnSpc>
              <a:spcBef>
                <a:spcPts val="0"/>
              </a:spcBef>
              <a:spcAft>
                <a:spcPts val="0"/>
              </a:spcAft>
              <a:buClr>
                <a:srgbClr val="FFFFFF"/>
              </a:buClr>
              <a:buSzPts val="1650"/>
              <a:buFont typeface="Arial"/>
              <a:buChar char="•"/>
            </a:pPr>
            <a:r>
              <a:rPr lang="en-US" sz="1650" b="0" i="0" u="none" strike="noStrike" cap="none">
                <a:solidFill>
                  <a:srgbClr val="FFFFFF"/>
                </a:solidFill>
                <a:latin typeface="Arial"/>
                <a:ea typeface="Arial"/>
                <a:cs typeface="Arial"/>
                <a:sym typeface="Arial"/>
              </a:rPr>
              <a:t>Chartered Institute of Personnel and Development (CIPD) (2024) Recruitment and selection factsheet.</a:t>
            </a:r>
            <a:endParaRPr/>
          </a:p>
          <a:p>
            <a:pPr marL="298609" marR="0" lvl="1" indent="-149304" algn="l" rtl="0">
              <a:lnSpc>
                <a:spcPct val="108000"/>
              </a:lnSpc>
              <a:spcBef>
                <a:spcPts val="0"/>
              </a:spcBef>
              <a:spcAft>
                <a:spcPts val="0"/>
              </a:spcAft>
              <a:buNone/>
            </a:pPr>
            <a:endParaRPr sz="1650" b="0" i="0" u="none" strike="noStrike" cap="none">
              <a:solidFill>
                <a:srgbClr val="FFFFFF"/>
              </a:solidFill>
              <a:latin typeface="Arial"/>
              <a:ea typeface="Arial"/>
              <a:cs typeface="Arial"/>
              <a:sym typeface="Arial"/>
            </a:endParaRPr>
          </a:p>
          <a:p>
            <a:pPr marL="298609" marR="0" lvl="1" indent="-149304" algn="l" rtl="0">
              <a:lnSpc>
                <a:spcPct val="108000"/>
              </a:lnSpc>
              <a:spcBef>
                <a:spcPts val="0"/>
              </a:spcBef>
              <a:spcAft>
                <a:spcPts val="0"/>
              </a:spcAft>
              <a:buNone/>
            </a:pPr>
            <a:endParaRPr sz="1650" b="0" i="0" u="none" strike="noStrike" cap="none">
              <a:solidFill>
                <a:srgbClr val="FFFFFF"/>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86</cp:revision>
  <dcterms:created xsi:type="dcterms:W3CDTF">2006-08-16T00:00:00Z</dcterms:created>
  <dcterms:modified xsi:type="dcterms:W3CDTF">2026-06-08T18:59:05Z</dcterms:modified>
</cp:coreProperties>
</file>