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1" r:id="rId4"/>
    <p:sldId id="278" r:id="rId5"/>
    <p:sldId id="288" r:id="rId6"/>
    <p:sldId id="270" r:id="rId7"/>
    <p:sldId id="271" r:id="rId8"/>
    <p:sldId id="264" r:id="rId9"/>
    <p:sldId id="262" r:id="rId10"/>
    <p:sldId id="263" r:id="rId11"/>
    <p:sldId id="265" r:id="rId12"/>
    <p:sldId id="267" r:id="rId13"/>
    <p:sldId id="266" r:id="rId14"/>
    <p:sldId id="268" r:id="rId15"/>
    <p:sldId id="269" r:id="rId16"/>
    <p:sldId id="272" r:id="rId17"/>
    <p:sldId id="273" r:id="rId18"/>
    <p:sldId id="274" r:id="rId19"/>
    <p:sldId id="275" r:id="rId20"/>
    <p:sldId id="283" r:id="rId21"/>
    <p:sldId id="286" r:id="rId22"/>
    <p:sldId id="287" r:id="rId23"/>
    <p:sldId id="280" r:id="rId24"/>
    <p:sldId id="276" r:id="rId25"/>
    <p:sldId id="277" r:id="rId26"/>
    <p:sldId id="279" r:id="rId27"/>
    <p:sldId id="281" r:id="rId28"/>
    <p:sldId id="284" r:id="rId29"/>
    <p:sldId id="285" r:id="rId30"/>
    <p:sldId id="289" r:id="rId31"/>
    <p:sldId id="290" r:id="rId3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26" autoAdjust="0"/>
    <p:restoredTop sz="94660"/>
  </p:normalViewPr>
  <p:slideViewPr>
    <p:cSldViewPr snapToGrid="0">
      <p:cViewPr varScale="1">
        <p:scale>
          <a:sx n="67" d="100"/>
          <a:sy n="67" d="100"/>
        </p:scale>
        <p:origin x="63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1/24/2022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1/24/2022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1/24/2022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1/24/2022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1/24/2022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9E4DFE-C036-47D5-8353-0C4A3D33DB1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3200" dirty="0" err="1"/>
              <a:t>Llwybr</a:t>
            </a:r>
            <a:r>
              <a:rPr lang="en-GB" sz="3200" dirty="0"/>
              <a:t> y </a:t>
            </a:r>
            <a:r>
              <a:rPr lang="en-GB" sz="3200" dirty="0" err="1"/>
              <a:t>Gymraeg</a:t>
            </a:r>
            <a:br>
              <a:rPr lang="en-GB" sz="3200" dirty="0"/>
            </a:br>
            <a:r>
              <a:rPr lang="en-GB" sz="3200" i="1" dirty="0"/>
              <a:t>Welsh Pathway</a:t>
            </a:r>
            <a:br>
              <a:rPr lang="en-GB" sz="3200" dirty="0"/>
            </a:br>
            <a:r>
              <a:rPr lang="en-GB" sz="3200" dirty="0"/>
              <a:t>BA1B, 2022-2023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0323D5-B482-468F-B17D-F428065E053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/>
              <a:t>Darlith</a:t>
            </a:r>
            <a:r>
              <a:rPr lang="en-GB" dirty="0"/>
              <a:t> 3</a:t>
            </a:r>
          </a:p>
          <a:p>
            <a:r>
              <a:rPr lang="en-GB" dirty="0"/>
              <a:t>Julia James</a:t>
            </a:r>
          </a:p>
          <a:p>
            <a:r>
              <a:rPr lang="en-GB" dirty="0"/>
              <a:t>j.james@uwtsd.ac.uk</a:t>
            </a:r>
          </a:p>
        </p:txBody>
      </p:sp>
    </p:spTree>
    <p:extLst>
      <p:ext uri="{BB962C8B-B14F-4D97-AF65-F5344CB8AC3E}">
        <p14:creationId xmlns:p14="http://schemas.microsoft.com/office/powerpoint/2010/main" val="30758927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3B8A8B-CEFC-4C20-AC79-3453722C8B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Nod ac </a:t>
            </a:r>
            <a:r>
              <a:rPr lang="en-GB" dirty="0" err="1"/>
              <a:t>AmcanionAims</a:t>
            </a:r>
            <a:r>
              <a:rPr lang="en-GB" dirty="0"/>
              <a:t>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A5A5AC-8E5C-446B-AE0F-BA8D0B6B8F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Cynnal</a:t>
            </a:r>
            <a:r>
              <a:rPr lang="en-GB" dirty="0"/>
              <a:t> </a:t>
            </a:r>
            <a:r>
              <a:rPr lang="en-GB" dirty="0" err="1"/>
              <a:t>sesiwn</a:t>
            </a:r>
            <a:r>
              <a:rPr lang="en-GB" dirty="0"/>
              <a:t> </a:t>
            </a:r>
            <a:r>
              <a:rPr lang="en-GB" dirty="0" err="1"/>
              <a:t>cofrestru</a:t>
            </a:r>
            <a:r>
              <a:rPr lang="en-GB" dirty="0"/>
              <a:t>/</a:t>
            </a:r>
            <a:r>
              <a:rPr lang="en-GB" i="1" dirty="0"/>
              <a:t>Registering a class</a:t>
            </a:r>
          </a:p>
          <a:p>
            <a:r>
              <a:rPr lang="en-GB" dirty="0"/>
              <a:t>Y </a:t>
            </a:r>
            <a:r>
              <a:rPr lang="en-GB" dirty="0" err="1"/>
              <a:t>tywydd</a:t>
            </a:r>
            <a:r>
              <a:rPr lang="en-GB" dirty="0"/>
              <a:t> – </a:t>
            </a:r>
            <a:r>
              <a:rPr lang="en-GB" dirty="0" err="1"/>
              <a:t>geirfa</a:t>
            </a:r>
            <a:r>
              <a:rPr lang="en-GB" dirty="0"/>
              <a:t> </a:t>
            </a:r>
            <a:r>
              <a:rPr lang="en-GB" dirty="0" err="1"/>
              <a:t>newydd</a:t>
            </a:r>
            <a:r>
              <a:rPr lang="en-GB" dirty="0"/>
              <a:t>/</a:t>
            </a:r>
            <a:r>
              <a:rPr lang="en-GB" i="1" dirty="0"/>
              <a:t>new vocabulary to describe the weather</a:t>
            </a:r>
          </a:p>
          <a:p>
            <a:pPr lvl="1"/>
            <a:r>
              <a:rPr lang="en-GB" dirty="0" err="1"/>
              <a:t>e.e.</a:t>
            </a:r>
            <a:r>
              <a:rPr lang="en-GB" dirty="0"/>
              <a:t> </a:t>
            </a:r>
            <a:r>
              <a:rPr lang="en-GB" dirty="0" err="1"/>
              <a:t>Ydy</a:t>
            </a:r>
            <a:r>
              <a:rPr lang="en-GB" dirty="0"/>
              <a:t> </a:t>
            </a:r>
            <a:r>
              <a:rPr lang="en-GB" dirty="0" err="1"/>
              <a:t>hi’n</a:t>
            </a:r>
            <a:r>
              <a:rPr lang="en-GB" dirty="0"/>
              <a:t> ….. </a:t>
            </a:r>
            <a:r>
              <a:rPr lang="en-GB" dirty="0" err="1"/>
              <a:t>bwrw</a:t>
            </a:r>
            <a:r>
              <a:rPr lang="en-GB" dirty="0"/>
              <a:t> </a:t>
            </a:r>
            <a:r>
              <a:rPr lang="en-GB" dirty="0" err="1"/>
              <a:t>eira</a:t>
            </a:r>
            <a:r>
              <a:rPr lang="en-GB" dirty="0"/>
              <a:t> </a:t>
            </a:r>
            <a:r>
              <a:rPr lang="en-GB" dirty="0" err="1"/>
              <a:t>heddiw</a:t>
            </a:r>
            <a:r>
              <a:rPr lang="en-GB" i="1" dirty="0"/>
              <a:t>?/ Is it ……………… today?</a:t>
            </a:r>
          </a:p>
          <a:p>
            <a:pPr lvl="1"/>
            <a:r>
              <a:rPr lang="en-GB" dirty="0"/>
              <a:t>      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tywydd</a:t>
            </a:r>
            <a:r>
              <a:rPr lang="en-GB" dirty="0"/>
              <a:t> </a:t>
            </a:r>
            <a:r>
              <a:rPr lang="en-GB" dirty="0" err="1"/>
              <a:t>heddiw</a:t>
            </a:r>
            <a:r>
              <a:rPr lang="en-GB" dirty="0"/>
              <a:t>?/</a:t>
            </a:r>
            <a:r>
              <a:rPr lang="en-GB" dirty="0" err="1"/>
              <a:t>ddoe</a:t>
            </a:r>
            <a:r>
              <a:rPr lang="en-GB" dirty="0"/>
              <a:t>/</a:t>
            </a:r>
            <a:r>
              <a:rPr lang="en-GB" dirty="0" err="1"/>
              <a:t>echdoe</a:t>
            </a:r>
            <a:r>
              <a:rPr lang="en-GB" dirty="0"/>
              <a:t>? </a:t>
            </a:r>
            <a:r>
              <a:rPr lang="en-GB" i="1" dirty="0"/>
              <a:t>How is the weather today/yesterday/the    day before?</a:t>
            </a:r>
          </a:p>
          <a:p>
            <a:pPr lvl="1"/>
            <a:r>
              <a:rPr lang="en-GB" dirty="0" err="1"/>
              <a:t>Geirfa</a:t>
            </a:r>
            <a:r>
              <a:rPr lang="en-GB" dirty="0"/>
              <a:t>; </a:t>
            </a:r>
            <a:r>
              <a:rPr lang="en-GB" dirty="0" err="1"/>
              <a:t>heddiw</a:t>
            </a:r>
            <a:r>
              <a:rPr lang="en-GB" dirty="0"/>
              <a:t>/</a:t>
            </a:r>
            <a:r>
              <a:rPr lang="en-GB" dirty="0" err="1"/>
              <a:t>ddoe</a:t>
            </a:r>
            <a:r>
              <a:rPr lang="en-GB" dirty="0"/>
              <a:t>/</a:t>
            </a:r>
            <a:r>
              <a:rPr lang="en-GB" dirty="0" err="1"/>
              <a:t>echdoe</a:t>
            </a:r>
            <a:r>
              <a:rPr lang="en-GB" dirty="0"/>
              <a:t>/bore/</a:t>
            </a:r>
            <a:r>
              <a:rPr lang="en-GB" dirty="0" err="1"/>
              <a:t>prynhawn</a:t>
            </a:r>
            <a:r>
              <a:rPr lang="en-GB" dirty="0"/>
              <a:t>/</a:t>
            </a:r>
            <a:r>
              <a:rPr lang="en-GB" dirty="0" err="1"/>
              <a:t>nos</a:t>
            </a:r>
            <a:r>
              <a:rPr lang="en-GB" dirty="0"/>
              <a:t>/</a:t>
            </a:r>
            <a:r>
              <a:rPr lang="en-GB" dirty="0" err="1"/>
              <a:t>heno</a:t>
            </a:r>
            <a:r>
              <a:rPr lang="en-GB" dirty="0"/>
              <a:t>/</a:t>
            </a:r>
            <a:r>
              <a:rPr lang="en-GB" dirty="0" err="1"/>
              <a:t>neithiwr</a:t>
            </a:r>
            <a:r>
              <a:rPr lang="en-GB" dirty="0"/>
              <a:t>/</a:t>
            </a:r>
            <a:r>
              <a:rPr lang="en-GB" i="1" dirty="0"/>
              <a:t>today/yesterday/morning/afternoon/night time/tonight/last night</a:t>
            </a:r>
          </a:p>
        </p:txBody>
      </p:sp>
    </p:spTree>
    <p:extLst>
      <p:ext uri="{BB962C8B-B14F-4D97-AF65-F5344CB8AC3E}">
        <p14:creationId xmlns:p14="http://schemas.microsoft.com/office/powerpoint/2010/main" val="27280678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9561DB-25F0-4613-918C-42927A2DA3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err="1"/>
              <a:t>Adolygu</a:t>
            </a:r>
            <a:r>
              <a:rPr lang="en-GB" sz="2800" dirty="0"/>
              <a:t>: </a:t>
            </a:r>
            <a:r>
              <a:rPr lang="en-GB" sz="2800" dirty="0" err="1"/>
              <a:t>Geirfa</a:t>
            </a:r>
            <a:r>
              <a:rPr lang="en-GB" sz="2800" dirty="0"/>
              <a:t> </a:t>
            </a:r>
            <a:r>
              <a:rPr lang="en-GB" sz="2800" dirty="0" err="1"/>
              <a:t>cofrestru</a:t>
            </a:r>
            <a:r>
              <a:rPr lang="en-GB" sz="2800" dirty="0"/>
              <a:t>/</a:t>
            </a:r>
            <a:r>
              <a:rPr lang="en-GB" sz="2800" i="1" dirty="0"/>
              <a:t>Registration vocabulary</a:t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9BBF80-24A2-432B-B3F8-8E581CA2B0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1900" dirty="0" err="1"/>
              <a:t>e.e.</a:t>
            </a:r>
            <a:r>
              <a:rPr lang="en-GB" sz="1900" dirty="0"/>
              <a:t> </a:t>
            </a:r>
            <a:r>
              <a:rPr lang="en-GB" sz="1900" dirty="0" err="1"/>
              <a:t>Ydy</a:t>
            </a:r>
            <a:r>
              <a:rPr lang="en-GB" sz="1900" dirty="0"/>
              <a:t> ….. </a:t>
            </a:r>
            <a:r>
              <a:rPr lang="en-GB" sz="1900" dirty="0" err="1"/>
              <a:t>yma</a:t>
            </a:r>
            <a:r>
              <a:rPr lang="en-GB" sz="1900" dirty="0"/>
              <a:t> </a:t>
            </a:r>
            <a:r>
              <a:rPr lang="en-GB" sz="1900" dirty="0" err="1"/>
              <a:t>heddiw</a:t>
            </a:r>
            <a:r>
              <a:rPr lang="en-GB" sz="1900" dirty="0"/>
              <a:t>? </a:t>
            </a:r>
            <a:r>
              <a:rPr lang="en-GB" sz="1900" dirty="0" err="1"/>
              <a:t>Ydy</a:t>
            </a:r>
            <a:r>
              <a:rPr lang="en-GB" sz="1900" dirty="0"/>
              <a:t>/</a:t>
            </a:r>
            <a:r>
              <a:rPr lang="en-GB" sz="1900" dirty="0" err="1"/>
              <a:t>Nac</a:t>
            </a:r>
            <a:r>
              <a:rPr lang="en-GB" sz="1900" dirty="0"/>
              <a:t> </a:t>
            </a:r>
            <a:r>
              <a:rPr lang="en-GB" sz="1900" dirty="0" err="1"/>
              <a:t>ydy</a:t>
            </a:r>
            <a:r>
              <a:rPr lang="en-GB" sz="1900" i="1" dirty="0"/>
              <a:t>/Is ….. here today? Yes/no</a:t>
            </a:r>
          </a:p>
          <a:p>
            <a:r>
              <a:rPr lang="en-GB" sz="1900" dirty="0" err="1"/>
              <a:t>Cynnal</a:t>
            </a:r>
            <a:r>
              <a:rPr lang="en-GB" sz="1900" dirty="0"/>
              <a:t> </a:t>
            </a:r>
            <a:r>
              <a:rPr lang="en-GB" sz="1900" dirty="0" err="1"/>
              <a:t>cyfnod</a:t>
            </a:r>
            <a:r>
              <a:rPr lang="en-GB" sz="1900" dirty="0"/>
              <a:t> </a:t>
            </a:r>
            <a:r>
              <a:rPr lang="en-GB" sz="1900" dirty="0" err="1"/>
              <a:t>cofrestru</a:t>
            </a:r>
            <a:r>
              <a:rPr lang="en-GB" sz="1900" dirty="0"/>
              <a:t>, </a:t>
            </a:r>
            <a:r>
              <a:rPr lang="en-GB" sz="1900" dirty="0" err="1"/>
              <a:t>e.e.</a:t>
            </a:r>
            <a:r>
              <a:rPr lang="en-GB" sz="1900" dirty="0"/>
              <a:t> Helen – </a:t>
            </a:r>
            <a:r>
              <a:rPr lang="en-GB" sz="1900" dirty="0" err="1"/>
              <a:t>yma</a:t>
            </a:r>
            <a:r>
              <a:rPr lang="en-GB" sz="1900" dirty="0"/>
              <a:t>/</a:t>
            </a:r>
            <a:r>
              <a:rPr lang="en-GB" sz="1900" i="1" dirty="0"/>
              <a:t>Register a class, </a:t>
            </a:r>
            <a:r>
              <a:rPr lang="en-GB" sz="1900" i="1" dirty="0" err="1"/>
              <a:t>e.e</a:t>
            </a:r>
            <a:r>
              <a:rPr lang="en-GB" sz="1900" i="1" dirty="0"/>
              <a:t> Is……………. here?</a:t>
            </a:r>
          </a:p>
          <a:p>
            <a:r>
              <a:rPr lang="en-GB" sz="1900" dirty="0" err="1"/>
              <a:t>Wyt</a:t>
            </a:r>
            <a:r>
              <a:rPr lang="en-GB" sz="1900" dirty="0"/>
              <a:t> </a:t>
            </a:r>
            <a:r>
              <a:rPr lang="en-GB" sz="1900" dirty="0" err="1"/>
              <a:t>ti</a:t>
            </a:r>
            <a:r>
              <a:rPr lang="en-GB" sz="1900" dirty="0"/>
              <a:t> </a:t>
            </a:r>
            <a:r>
              <a:rPr lang="en-GB" sz="1900" dirty="0" err="1"/>
              <a:t>eisiau</a:t>
            </a:r>
            <a:r>
              <a:rPr lang="en-GB" sz="1900" dirty="0"/>
              <a:t> </a:t>
            </a:r>
            <a:r>
              <a:rPr lang="en-GB" sz="1900" dirty="0" err="1"/>
              <a:t>cinio</a:t>
            </a:r>
            <a:r>
              <a:rPr lang="en-GB" sz="1900" dirty="0"/>
              <a:t> neu </a:t>
            </a:r>
            <a:r>
              <a:rPr lang="en-GB" sz="1900" dirty="0" err="1"/>
              <a:t>frechdanau</a:t>
            </a:r>
            <a:r>
              <a:rPr lang="en-GB" sz="1900" dirty="0"/>
              <a:t>? /</a:t>
            </a:r>
            <a:r>
              <a:rPr lang="en-GB" sz="1900" i="1" dirty="0"/>
              <a:t>Do you want dinner or sandwiches?</a:t>
            </a:r>
          </a:p>
          <a:p>
            <a:r>
              <a:rPr lang="en-GB" sz="1900" dirty="0" err="1"/>
              <a:t>Adolygu</a:t>
            </a:r>
            <a:r>
              <a:rPr lang="en-GB" sz="1900" dirty="0"/>
              <a:t> </a:t>
            </a:r>
            <a:r>
              <a:rPr lang="en-GB" sz="1900" dirty="0" err="1"/>
              <a:t>dyddiau’r</a:t>
            </a:r>
            <a:r>
              <a:rPr lang="en-GB" sz="1900" dirty="0"/>
              <a:t> </a:t>
            </a:r>
            <a:r>
              <a:rPr lang="en-GB" sz="1900" dirty="0" err="1"/>
              <a:t>wythnos</a:t>
            </a:r>
            <a:r>
              <a:rPr lang="en-GB" sz="1900" dirty="0"/>
              <a:t>/</a:t>
            </a:r>
            <a:r>
              <a:rPr lang="en-GB" sz="1900" i="1" dirty="0"/>
              <a:t>Revision of week days</a:t>
            </a:r>
          </a:p>
          <a:p>
            <a:r>
              <a:rPr lang="en-GB" sz="1900" dirty="0" err="1"/>
              <a:t>Adolygu</a:t>
            </a:r>
            <a:r>
              <a:rPr lang="en-GB" sz="1900" dirty="0"/>
              <a:t> </a:t>
            </a:r>
            <a:r>
              <a:rPr lang="en-GB" sz="1900" dirty="0" err="1"/>
              <a:t>misoedd</a:t>
            </a:r>
            <a:r>
              <a:rPr lang="en-GB" sz="1900" dirty="0"/>
              <a:t> y </a:t>
            </a:r>
            <a:r>
              <a:rPr lang="en-GB" sz="1900" dirty="0" err="1"/>
              <a:t>flwyddyn</a:t>
            </a:r>
            <a:r>
              <a:rPr lang="en-GB" sz="1900" dirty="0"/>
              <a:t>/</a:t>
            </a:r>
            <a:r>
              <a:rPr lang="en-GB" sz="1900" i="1" dirty="0"/>
              <a:t>Revision of months of the year</a:t>
            </a:r>
          </a:p>
          <a:p>
            <a:r>
              <a:rPr lang="en-GB" sz="1900" dirty="0" err="1"/>
              <a:t>Dysgu</a:t>
            </a:r>
            <a:r>
              <a:rPr lang="en-GB" sz="1900" dirty="0"/>
              <a:t> </a:t>
            </a:r>
            <a:r>
              <a:rPr lang="en-GB" sz="1900" dirty="0" err="1"/>
              <a:t>trefnolion</a:t>
            </a:r>
            <a:r>
              <a:rPr lang="en-GB" sz="1900" dirty="0"/>
              <a:t>, </a:t>
            </a:r>
            <a:r>
              <a:rPr lang="en-GB" sz="1900" dirty="0" err="1"/>
              <a:t>e.e.</a:t>
            </a:r>
            <a:r>
              <a:rPr lang="en-GB" sz="1900" dirty="0"/>
              <a:t> </a:t>
            </a:r>
            <a:r>
              <a:rPr lang="en-GB" sz="1900" dirty="0" err="1"/>
              <a:t>pryd</a:t>
            </a:r>
            <a:r>
              <a:rPr lang="en-GB" sz="1900" dirty="0"/>
              <a:t> </a:t>
            </a:r>
            <a:r>
              <a:rPr lang="en-GB" sz="1900" dirty="0" err="1"/>
              <a:t>mae</a:t>
            </a:r>
            <a:r>
              <a:rPr lang="en-GB" sz="1900" dirty="0"/>
              <a:t> </a:t>
            </a:r>
            <a:r>
              <a:rPr lang="en-GB" sz="1900" dirty="0" err="1"/>
              <a:t>dy</a:t>
            </a:r>
            <a:r>
              <a:rPr lang="en-GB" sz="1900" dirty="0"/>
              <a:t> ben-</a:t>
            </a:r>
            <a:r>
              <a:rPr lang="en-GB" sz="1900" dirty="0" err="1"/>
              <a:t>blwydd</a:t>
            </a:r>
            <a:r>
              <a:rPr lang="en-GB" sz="1900" dirty="0"/>
              <a:t>?/</a:t>
            </a:r>
            <a:r>
              <a:rPr lang="en-GB" sz="1900" i="1" dirty="0"/>
              <a:t>Learn dates, i.e. When is your birthday? </a:t>
            </a:r>
          </a:p>
          <a:p>
            <a:r>
              <a:rPr lang="en-GB" sz="1900" dirty="0" err="1"/>
              <a:t>Ydy</a:t>
            </a:r>
            <a:r>
              <a:rPr lang="en-GB" sz="1900" dirty="0"/>
              <a:t> …. </a:t>
            </a:r>
            <a:r>
              <a:rPr lang="en-GB" sz="1900" dirty="0" err="1"/>
              <a:t>yn</a:t>
            </a:r>
            <a:r>
              <a:rPr lang="en-GB" sz="1900" dirty="0"/>
              <a:t> </a:t>
            </a:r>
            <a:r>
              <a:rPr lang="en-GB" sz="1900" dirty="0" err="1"/>
              <a:t>dathlu</a:t>
            </a:r>
            <a:r>
              <a:rPr lang="en-GB" sz="1900" dirty="0"/>
              <a:t> pen-</a:t>
            </a:r>
            <a:r>
              <a:rPr lang="en-GB" sz="1900" dirty="0" err="1"/>
              <a:t>blwydd</a:t>
            </a:r>
            <a:r>
              <a:rPr lang="en-GB" sz="1900" dirty="0"/>
              <a:t> </a:t>
            </a:r>
            <a:r>
              <a:rPr lang="en-GB" sz="1900" dirty="0" err="1"/>
              <a:t>ym</a:t>
            </a:r>
            <a:r>
              <a:rPr lang="en-GB" sz="1900" dirty="0"/>
              <a:t> mis Mai?/</a:t>
            </a:r>
            <a:r>
              <a:rPr lang="en-GB" sz="1900" i="1" dirty="0"/>
              <a:t>Does ….. celebrate his/her birthday during May? </a:t>
            </a:r>
          </a:p>
          <a:p>
            <a:r>
              <a:rPr lang="en-GB" sz="1900" dirty="0"/>
              <a:t>Beth </a:t>
            </a:r>
            <a:r>
              <a:rPr lang="en-GB" sz="1900" dirty="0" err="1"/>
              <a:t>ydy’r</a:t>
            </a:r>
            <a:r>
              <a:rPr lang="en-GB" sz="1900" dirty="0"/>
              <a:t> </a:t>
            </a:r>
            <a:r>
              <a:rPr lang="en-GB" sz="1900" dirty="0" err="1"/>
              <a:t>dyddiad</a:t>
            </a:r>
            <a:r>
              <a:rPr lang="en-GB" sz="1900" dirty="0"/>
              <a:t> </a:t>
            </a:r>
            <a:r>
              <a:rPr lang="en-GB" sz="1900" dirty="0" err="1"/>
              <a:t>heddiw</a:t>
            </a:r>
            <a:r>
              <a:rPr lang="en-GB" sz="1900" i="1" dirty="0"/>
              <a:t>?/ What is the date today?</a:t>
            </a:r>
          </a:p>
          <a:p>
            <a:r>
              <a:rPr lang="en-GB" sz="1900" dirty="0" err="1"/>
              <a:t>Trosi</a:t>
            </a:r>
            <a:r>
              <a:rPr lang="en-GB" sz="1900" dirty="0"/>
              <a:t> </a:t>
            </a:r>
            <a:r>
              <a:rPr lang="en-GB" sz="1900" dirty="0" err="1"/>
              <a:t>dyddiadau</a:t>
            </a:r>
            <a:r>
              <a:rPr lang="en-GB" sz="1900" dirty="0"/>
              <a:t> </a:t>
            </a:r>
            <a:r>
              <a:rPr lang="en-GB" sz="1900" dirty="0" err="1"/>
              <a:t>digidol</a:t>
            </a:r>
            <a:r>
              <a:rPr lang="en-GB" sz="1900" dirty="0"/>
              <a:t> </a:t>
            </a:r>
            <a:r>
              <a:rPr lang="en-GB" sz="1900" dirty="0" err="1"/>
              <a:t>i’r</a:t>
            </a:r>
            <a:r>
              <a:rPr lang="en-GB" sz="1900" dirty="0"/>
              <a:t> </a:t>
            </a:r>
            <a:r>
              <a:rPr lang="en-GB" sz="1900" dirty="0" err="1"/>
              <a:t>ffurfiau</a:t>
            </a:r>
            <a:r>
              <a:rPr lang="en-GB" sz="1900" dirty="0"/>
              <a:t> </a:t>
            </a:r>
            <a:r>
              <a:rPr lang="en-GB" sz="1900" dirty="0" err="1"/>
              <a:t>ysgrifenedig</a:t>
            </a:r>
            <a:r>
              <a:rPr lang="en-GB" sz="1900" dirty="0"/>
              <a:t>/ </a:t>
            </a:r>
            <a:r>
              <a:rPr lang="en-GB" sz="1900" i="1" dirty="0"/>
              <a:t>Convert digital numbers into written forms</a:t>
            </a:r>
          </a:p>
          <a:p>
            <a:endParaRPr lang="en-GB" sz="19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04246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7911BE-3939-4062-9209-146A053DFA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err="1"/>
              <a:t>Atgoffwch</a:t>
            </a:r>
            <a:r>
              <a:rPr lang="en-GB" sz="2800" dirty="0"/>
              <a:t> </a:t>
            </a:r>
            <a:r>
              <a:rPr lang="en-GB" sz="2800" dirty="0" err="1"/>
              <a:t>eich</a:t>
            </a:r>
            <a:r>
              <a:rPr lang="en-GB" sz="2800" dirty="0"/>
              <a:t> </a:t>
            </a:r>
            <a:r>
              <a:rPr lang="en-GB" sz="2800" dirty="0" err="1"/>
              <a:t>hun</a:t>
            </a:r>
            <a:r>
              <a:rPr lang="en-GB" sz="2800" dirty="0"/>
              <a:t> o </a:t>
            </a:r>
            <a:r>
              <a:rPr lang="en-GB" sz="2800" dirty="0" err="1"/>
              <a:t>ddyddiau’r</a:t>
            </a:r>
            <a:r>
              <a:rPr lang="en-GB" sz="2800" dirty="0"/>
              <a:t> </a:t>
            </a:r>
            <a:r>
              <a:rPr lang="en-GB" sz="2800" dirty="0" err="1"/>
              <a:t>wythnos</a:t>
            </a:r>
            <a:r>
              <a:rPr lang="en-GB" sz="2800" dirty="0"/>
              <a:t>/</a:t>
            </a:r>
            <a:r>
              <a:rPr lang="en-GB" sz="2800" i="1" dirty="0"/>
              <a:t>Remind yourself of the days of the week.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81FF86-AB32-4F81-9A78-D716636492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99428F3-8751-42E8-B2F7-B4F3460F1E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3325" y="2476500"/>
            <a:ext cx="4210049" cy="3009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6606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DD3338-21F9-48BB-AB20-A480117C2D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Misoedd</a:t>
            </a:r>
            <a:r>
              <a:rPr lang="en-GB" dirty="0"/>
              <a:t> y </a:t>
            </a:r>
            <a:r>
              <a:rPr lang="en-GB" dirty="0" err="1"/>
              <a:t>flwyddyn</a:t>
            </a:r>
            <a:r>
              <a:rPr lang="en-GB" dirty="0"/>
              <a:t>/</a:t>
            </a:r>
            <a:r>
              <a:rPr lang="en-GB" i="1" dirty="0"/>
              <a:t>The months of the year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E8DD5D-8A50-4F3E-BFFF-79B4704C36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5876B3A-0386-42DD-9690-1B5C2E4445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5024" y="1771650"/>
            <a:ext cx="6429375" cy="4610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69571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00C8567-3310-48C9-A163-14B672EF83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001" y="981075"/>
            <a:ext cx="7867650" cy="493394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3656B63-C03D-4C2E-B073-1F5C3B783E2B}"/>
              </a:ext>
            </a:extLst>
          </p:cNvPr>
          <p:cNvSpPr txBox="1"/>
          <p:nvPr/>
        </p:nvSpPr>
        <p:spPr>
          <a:xfrm>
            <a:off x="9105900" y="1847849"/>
            <a:ext cx="19716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Dysgwch</a:t>
            </a:r>
            <a:r>
              <a:rPr lang="en-GB" dirty="0"/>
              <a:t> y </a:t>
            </a:r>
            <a:r>
              <a:rPr lang="en-GB" dirty="0" err="1"/>
              <a:t>geiriau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./</a:t>
            </a:r>
            <a:r>
              <a:rPr lang="en-GB" i="1" dirty="0"/>
              <a:t>Learn the following words.</a:t>
            </a:r>
          </a:p>
        </p:txBody>
      </p:sp>
    </p:spTree>
    <p:extLst>
      <p:ext uri="{BB962C8B-B14F-4D97-AF65-F5344CB8AC3E}">
        <p14:creationId xmlns:p14="http://schemas.microsoft.com/office/powerpoint/2010/main" val="5690124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EF3ABF4-495C-461F-8199-173E0A13D4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6875" y="695325"/>
            <a:ext cx="4933950" cy="5305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73564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EB8F1E7-FF10-4709-A6DB-3DC3EED87F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326" y="1101417"/>
            <a:ext cx="3724274" cy="440403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42950EF-EA89-4A86-BE88-5E30F41D2B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14825" y="1890712"/>
            <a:ext cx="7315200" cy="361473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F0466D2-ACB3-462F-8226-D524DE644068}"/>
              </a:ext>
            </a:extLst>
          </p:cNvPr>
          <p:cNvSpPr txBox="1"/>
          <p:nvPr/>
        </p:nvSpPr>
        <p:spPr>
          <a:xfrm>
            <a:off x="5257800" y="1276349"/>
            <a:ext cx="60293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Esboniwch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tywydd</a:t>
            </a:r>
            <a:r>
              <a:rPr lang="en-GB" dirty="0"/>
              <a:t> </a:t>
            </a:r>
            <a:r>
              <a:rPr lang="en-GB" dirty="0" err="1"/>
              <a:t>heddiw</a:t>
            </a:r>
            <a:r>
              <a:rPr lang="en-GB" dirty="0"/>
              <a:t>./</a:t>
            </a:r>
            <a:r>
              <a:rPr lang="en-GB" i="1" dirty="0"/>
              <a:t>How is the weather today?</a:t>
            </a:r>
          </a:p>
        </p:txBody>
      </p:sp>
    </p:spTree>
    <p:extLst>
      <p:ext uri="{BB962C8B-B14F-4D97-AF65-F5344CB8AC3E}">
        <p14:creationId xmlns:p14="http://schemas.microsoft.com/office/powerpoint/2010/main" val="17237061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281F198-1799-437C-ABB4-2FF13FB6C5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0851" y="793181"/>
            <a:ext cx="5000624" cy="538854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BE4F73B-1F91-4B4D-BBFC-8D8214BF1B6A}"/>
              </a:ext>
            </a:extLst>
          </p:cNvPr>
          <p:cNvSpPr txBox="1"/>
          <p:nvPr/>
        </p:nvSpPr>
        <p:spPr>
          <a:xfrm>
            <a:off x="8496300" y="2247900"/>
            <a:ext cx="258127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Gweithiwch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pâr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 y </a:t>
            </a:r>
            <a:r>
              <a:rPr lang="en-GB" dirty="0" err="1"/>
              <a:t>brawddegau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,/</a:t>
            </a:r>
            <a:r>
              <a:rPr lang="en-GB" i="1" dirty="0"/>
              <a:t>Work in pairs to practice the weather sentences.</a:t>
            </a:r>
          </a:p>
        </p:txBody>
      </p:sp>
    </p:spTree>
    <p:extLst>
      <p:ext uri="{BB962C8B-B14F-4D97-AF65-F5344CB8AC3E}">
        <p14:creationId xmlns:p14="http://schemas.microsoft.com/office/powerpoint/2010/main" val="13167938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ADF0D99-DC2A-4D2A-BF36-687932D929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6500" y="723900"/>
            <a:ext cx="5486400" cy="54641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1E655D0-FAAE-4F84-9849-BA00C15187A6}"/>
              </a:ext>
            </a:extLst>
          </p:cNvPr>
          <p:cNvSpPr txBox="1"/>
          <p:nvPr/>
        </p:nvSpPr>
        <p:spPr>
          <a:xfrm>
            <a:off x="8439150" y="2324100"/>
            <a:ext cx="2667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Tynnqch</a:t>
            </a:r>
            <a:r>
              <a:rPr lang="en-GB" dirty="0"/>
              <a:t> </a:t>
            </a:r>
            <a:r>
              <a:rPr lang="en-GB" dirty="0" err="1"/>
              <a:t>luniau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tywydd</a:t>
            </a:r>
            <a:r>
              <a:rPr lang="en-GB" dirty="0"/>
              <a:t>/</a:t>
            </a:r>
            <a:r>
              <a:rPr lang="en-GB" i="1" dirty="0"/>
              <a:t>Draw a picture of the weather.</a:t>
            </a:r>
          </a:p>
        </p:txBody>
      </p:sp>
    </p:spTree>
    <p:extLst>
      <p:ext uri="{BB962C8B-B14F-4D97-AF65-F5344CB8AC3E}">
        <p14:creationId xmlns:p14="http://schemas.microsoft.com/office/powerpoint/2010/main" val="14199128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EDBC21C-094C-4674-98B2-66073C52D3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7401" y="1181100"/>
            <a:ext cx="4181474" cy="44958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6EDD84D-2301-474E-9FE9-9844A2D8F511}"/>
              </a:ext>
            </a:extLst>
          </p:cNvPr>
          <p:cNvSpPr txBox="1"/>
          <p:nvPr/>
        </p:nvSpPr>
        <p:spPr>
          <a:xfrm>
            <a:off x="6762750" y="2533649"/>
            <a:ext cx="39909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Geiriau</a:t>
            </a:r>
            <a:r>
              <a:rPr lang="en-GB" dirty="0"/>
              <a:t> </a:t>
            </a:r>
            <a:r>
              <a:rPr lang="en-GB" dirty="0" err="1"/>
              <a:t>tywydd</a:t>
            </a:r>
            <a:r>
              <a:rPr lang="en-GB" dirty="0"/>
              <a:t>/</a:t>
            </a:r>
            <a:r>
              <a:rPr lang="en-GB" i="1" dirty="0"/>
              <a:t>Words to describe the weather</a:t>
            </a:r>
          </a:p>
        </p:txBody>
      </p:sp>
    </p:spTree>
    <p:extLst>
      <p:ext uri="{BB962C8B-B14F-4D97-AF65-F5344CB8AC3E}">
        <p14:creationId xmlns:p14="http://schemas.microsoft.com/office/powerpoint/2010/main" val="21826020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36B5C6F-D64E-45CC-877D-D669240ADE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85900" y="1457324"/>
            <a:ext cx="3190875" cy="390525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0CFB3DA-26B6-4061-B694-82CACE80BA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1524" y="1457324"/>
            <a:ext cx="3619501" cy="382905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04DD6C1-8EA7-472B-BC59-8834E1A43F57}"/>
              </a:ext>
            </a:extLst>
          </p:cNvPr>
          <p:cNvSpPr txBox="1"/>
          <p:nvPr/>
        </p:nvSpPr>
        <p:spPr>
          <a:xfrm>
            <a:off x="8582025" y="2162174"/>
            <a:ext cx="22479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Ymarferwch</a:t>
            </a:r>
            <a:r>
              <a:rPr lang="en-GB" dirty="0"/>
              <a:t> y </a:t>
            </a:r>
            <a:r>
              <a:rPr lang="en-GB" dirty="0" err="1"/>
              <a:t>brawddegau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parau</a:t>
            </a:r>
            <a:r>
              <a:rPr lang="en-GB" dirty="0"/>
              <a:t>./</a:t>
            </a:r>
            <a:r>
              <a:rPr lang="en-GB" i="1" dirty="0"/>
              <a:t>Practice these sentences in pairs.</a:t>
            </a:r>
          </a:p>
        </p:txBody>
      </p:sp>
    </p:spTree>
    <p:extLst>
      <p:ext uri="{BB962C8B-B14F-4D97-AF65-F5344CB8AC3E}">
        <p14:creationId xmlns:p14="http://schemas.microsoft.com/office/powerpoint/2010/main" val="38918446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0CCB1EF-6D85-4DF2-96FD-0B5C4D1369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0825" y="1552575"/>
            <a:ext cx="4800600" cy="375285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73E80EB-26B7-4724-AAF5-B4650FBD1757}"/>
              </a:ext>
            </a:extLst>
          </p:cNvPr>
          <p:cNvSpPr txBox="1"/>
          <p:nvPr/>
        </p:nvSpPr>
        <p:spPr>
          <a:xfrm>
            <a:off x="8201025" y="2381249"/>
            <a:ext cx="23241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Gweithiwch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pâr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esbonio</a:t>
            </a:r>
            <a:r>
              <a:rPr lang="en-GB" dirty="0"/>
              <a:t> </a:t>
            </a:r>
            <a:r>
              <a:rPr lang="en-GB" dirty="0" err="1"/>
              <a:t>i’ch</a:t>
            </a:r>
            <a:r>
              <a:rPr lang="en-GB" dirty="0"/>
              <a:t> </a:t>
            </a:r>
            <a:r>
              <a:rPr lang="en-GB" dirty="0" err="1"/>
              <a:t>gilydd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tywydd</a:t>
            </a:r>
            <a:r>
              <a:rPr lang="en-GB" dirty="0"/>
              <a:t> </a:t>
            </a:r>
            <a:r>
              <a:rPr lang="en-GB" dirty="0" err="1"/>
              <a:t>heddiw</a:t>
            </a:r>
            <a:r>
              <a:rPr lang="en-GB" dirty="0"/>
              <a:t>./</a:t>
            </a:r>
            <a:r>
              <a:rPr lang="en-GB" i="1" dirty="0"/>
              <a:t>Explain to each other what the weather is like today.</a:t>
            </a:r>
          </a:p>
        </p:txBody>
      </p:sp>
    </p:spTree>
    <p:extLst>
      <p:ext uri="{BB962C8B-B14F-4D97-AF65-F5344CB8AC3E}">
        <p14:creationId xmlns:p14="http://schemas.microsoft.com/office/powerpoint/2010/main" val="42834436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CBE6403-BC46-49E6-98EC-838E059772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6901" y="1557337"/>
            <a:ext cx="3638549" cy="422433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D13C7ED-A9BA-403A-9A5B-496793EC4702}"/>
              </a:ext>
            </a:extLst>
          </p:cNvPr>
          <p:cNvSpPr txBox="1"/>
          <p:nvPr/>
        </p:nvSpPr>
        <p:spPr>
          <a:xfrm>
            <a:off x="6286500" y="2533649"/>
            <a:ext cx="44005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Brawddegau</a:t>
            </a:r>
            <a:r>
              <a:rPr lang="en-GB" dirty="0"/>
              <a:t> i </a:t>
            </a:r>
            <a:r>
              <a:rPr lang="en-GB" dirty="0" err="1"/>
              <a:t>ymarfer</a:t>
            </a:r>
            <a:r>
              <a:rPr lang="en-GB" dirty="0"/>
              <a:t> y </a:t>
            </a:r>
            <a:r>
              <a:rPr lang="en-GB" dirty="0" err="1"/>
              <a:t>tywydd</a:t>
            </a:r>
            <a:r>
              <a:rPr lang="en-GB" dirty="0"/>
              <a:t>/</a:t>
            </a:r>
            <a:r>
              <a:rPr lang="en-GB" i="1" dirty="0"/>
              <a:t>Sentences to describe the weather</a:t>
            </a:r>
          </a:p>
        </p:txBody>
      </p:sp>
    </p:spTree>
    <p:extLst>
      <p:ext uri="{BB962C8B-B14F-4D97-AF65-F5344CB8AC3E}">
        <p14:creationId xmlns:p14="http://schemas.microsoft.com/office/powerpoint/2010/main" val="34642742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33CA03E-47A5-46BB-9535-F64AF1727F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1975" y="952500"/>
            <a:ext cx="5762625" cy="3571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6560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826EC3E-DBD1-4D78-A7BD-D63BAD0F64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52576" y="1847850"/>
            <a:ext cx="2590800" cy="31623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D157330-4E84-4B47-B9C4-63197A53B2BD}"/>
              </a:ext>
            </a:extLst>
          </p:cNvPr>
          <p:cNvSpPr txBox="1"/>
          <p:nvPr/>
        </p:nvSpPr>
        <p:spPr>
          <a:xfrm>
            <a:off x="4867275" y="2362200"/>
            <a:ext cx="49339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Ewch</a:t>
            </a:r>
            <a:r>
              <a:rPr lang="en-GB" dirty="0"/>
              <a:t> </a:t>
            </a:r>
            <a:r>
              <a:rPr lang="en-GB" dirty="0" err="1"/>
              <a:t>ati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 y  </a:t>
            </a:r>
            <a:r>
              <a:rPr lang="en-GB" dirty="0" err="1"/>
              <a:t>geiriau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brawddegau</a:t>
            </a:r>
            <a:r>
              <a:rPr lang="en-GB" dirty="0"/>
              <a:t>./</a:t>
            </a:r>
            <a:r>
              <a:rPr lang="en-GB" i="1" dirty="0"/>
              <a:t>Practice the following in sentences.</a:t>
            </a:r>
          </a:p>
          <a:p>
            <a:r>
              <a:rPr lang="en-GB" dirty="0" err="1"/>
              <a:t>e.e.</a:t>
            </a:r>
            <a:r>
              <a:rPr lang="en-GB" dirty="0"/>
              <a:t> Mae </a:t>
            </a:r>
            <a:r>
              <a:rPr lang="en-GB" dirty="0" err="1"/>
              <a:t>hi’n</a:t>
            </a:r>
            <a:r>
              <a:rPr lang="en-GB" dirty="0"/>
              <a:t> </a:t>
            </a:r>
            <a:r>
              <a:rPr lang="en-GB" dirty="0" err="1"/>
              <a:t>gymylog</a:t>
            </a:r>
            <a:r>
              <a:rPr lang="en-GB" dirty="0"/>
              <a:t> </a:t>
            </a:r>
            <a:r>
              <a:rPr lang="en-GB" dirty="0" err="1"/>
              <a:t>heddiw</a:t>
            </a:r>
            <a:r>
              <a:rPr lang="en-GB" dirty="0"/>
              <a:t>./</a:t>
            </a:r>
            <a:r>
              <a:rPr lang="en-GB" i="1" dirty="0"/>
              <a:t>It is cloudy today.</a:t>
            </a:r>
          </a:p>
        </p:txBody>
      </p:sp>
    </p:spTree>
    <p:extLst>
      <p:ext uri="{BB962C8B-B14F-4D97-AF65-F5344CB8AC3E}">
        <p14:creationId xmlns:p14="http://schemas.microsoft.com/office/powerpoint/2010/main" val="20908212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66F3DD5-20E4-4952-BFB2-EBCE1C0527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0075" y="1057275"/>
            <a:ext cx="5610226" cy="474344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69C7F74-1A82-4582-B456-B0CD858031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10351" y="962025"/>
            <a:ext cx="3781423" cy="4743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247010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2D2D1F7-A286-4110-BEDF-37E82A971E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4975" y="1114425"/>
            <a:ext cx="6010275" cy="462915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70F23B2-F089-4134-BECD-26D6EBD912E7}"/>
              </a:ext>
            </a:extLst>
          </p:cNvPr>
          <p:cNvSpPr txBox="1"/>
          <p:nvPr/>
        </p:nvSpPr>
        <p:spPr>
          <a:xfrm>
            <a:off x="8086725" y="1885949"/>
            <a:ext cx="28860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Gweithgaredd</a:t>
            </a:r>
            <a:r>
              <a:rPr lang="en-GB" dirty="0"/>
              <a:t> </a:t>
            </a:r>
            <a:r>
              <a:rPr lang="en-GB" dirty="0" err="1"/>
              <a:t>i’w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phlant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./</a:t>
            </a:r>
            <a:r>
              <a:rPr lang="en-GB" i="1" dirty="0"/>
              <a:t>A suitable activity with school children.</a:t>
            </a:r>
          </a:p>
        </p:txBody>
      </p:sp>
    </p:spTree>
    <p:extLst>
      <p:ext uri="{BB962C8B-B14F-4D97-AF65-F5344CB8AC3E}">
        <p14:creationId xmlns:p14="http://schemas.microsoft.com/office/powerpoint/2010/main" val="46074208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FEDCF48-CB68-4AD3-8406-6F3825FD87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3625" y="1843087"/>
            <a:ext cx="4838700" cy="317182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583F5D7-68DF-45DF-99C6-090BB23ADF9C}"/>
              </a:ext>
            </a:extLst>
          </p:cNvPr>
          <p:cNvSpPr txBox="1"/>
          <p:nvPr/>
        </p:nvSpPr>
        <p:spPr>
          <a:xfrm>
            <a:off x="7524750" y="2124075"/>
            <a:ext cx="32670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Trafodwch</a:t>
            </a:r>
            <a:r>
              <a:rPr lang="en-GB" dirty="0"/>
              <a:t> y </a:t>
            </a:r>
            <a:r>
              <a:rPr lang="en-GB" dirty="0" err="1"/>
              <a:t>tymhorau</a:t>
            </a:r>
            <a:r>
              <a:rPr lang="en-GB" dirty="0"/>
              <a:t>. / </a:t>
            </a:r>
            <a:r>
              <a:rPr lang="en-GB" i="1" dirty="0"/>
              <a:t>Discuss and guess the time of year in these </a:t>
            </a:r>
            <a:r>
              <a:rPr lang="en-GB" i="1" dirty="0" err="1"/>
              <a:t>pcitures</a:t>
            </a:r>
            <a:r>
              <a:rPr lang="en-GB" i="1" dirty="0"/>
              <a:t>. Say the words out loud.</a:t>
            </a:r>
          </a:p>
        </p:txBody>
      </p:sp>
    </p:spTree>
    <p:extLst>
      <p:ext uri="{BB962C8B-B14F-4D97-AF65-F5344CB8AC3E}">
        <p14:creationId xmlns:p14="http://schemas.microsoft.com/office/powerpoint/2010/main" val="303601403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50CEBC2-9CCF-4595-B54E-A298581626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8375" y="1081087"/>
            <a:ext cx="4095750" cy="482441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8639140-C6D5-46EA-95B2-B01BA3425E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24624" y="1081087"/>
            <a:ext cx="4333875" cy="4695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082358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F456950-CFD7-48D2-ADD1-12C7422B37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10062" y="1366837"/>
            <a:ext cx="4186238" cy="46910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007412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2CFBDDA-0DA0-461D-B0E9-971E8AB1FB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8224" y="1181100"/>
            <a:ext cx="8829675" cy="4695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523150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448AB20-7793-4257-9837-299A043426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6450" y="685800"/>
            <a:ext cx="8267700" cy="55435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378275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CAD201D-EEDA-463D-B09B-8EA994E2AB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4926" y="1085850"/>
            <a:ext cx="5353050" cy="46863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4137230-252C-4AE5-98AD-AD291D8311CD}"/>
              </a:ext>
            </a:extLst>
          </p:cNvPr>
          <p:cNvSpPr txBox="1"/>
          <p:nvPr/>
        </p:nvSpPr>
        <p:spPr>
          <a:xfrm>
            <a:off x="7772399" y="2181224"/>
            <a:ext cx="3114675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u="sng" dirty="0"/>
              <a:t>COFIWCH/</a:t>
            </a:r>
          </a:p>
          <a:p>
            <a:r>
              <a:rPr lang="en-GB" sz="2800" u="sng" dirty="0"/>
              <a:t>REMEMBER</a:t>
            </a:r>
          </a:p>
          <a:p>
            <a:r>
              <a:rPr lang="en-GB" sz="2800" dirty="0" err="1"/>
              <a:t>cyntaf</a:t>
            </a:r>
            <a:r>
              <a:rPr lang="en-GB" sz="2800" dirty="0"/>
              <a:t>/1af = </a:t>
            </a:r>
            <a:r>
              <a:rPr lang="en-GB" sz="2800" i="1" dirty="0"/>
              <a:t>first/1</a:t>
            </a:r>
            <a:r>
              <a:rPr lang="en-GB" sz="2800" i="1" baseline="30000" dirty="0"/>
              <a:t>st</a:t>
            </a:r>
            <a:endParaRPr lang="en-GB" sz="2800" i="1" dirty="0"/>
          </a:p>
          <a:p>
            <a:r>
              <a:rPr lang="en-GB" sz="2800" dirty="0"/>
              <a:t>ail/2il = </a:t>
            </a:r>
            <a:r>
              <a:rPr lang="en-GB" sz="2800" i="1" dirty="0"/>
              <a:t>second/2</a:t>
            </a:r>
            <a:r>
              <a:rPr lang="en-GB" sz="2800" i="1" baseline="30000" dirty="0"/>
              <a:t>nd</a:t>
            </a:r>
            <a:endParaRPr lang="en-GB" sz="2800" i="1" dirty="0"/>
          </a:p>
          <a:p>
            <a:r>
              <a:rPr lang="en-GB" sz="2800" dirty="0" err="1"/>
              <a:t>trydydd</a:t>
            </a:r>
            <a:r>
              <a:rPr lang="en-GB" sz="2800" dirty="0"/>
              <a:t>/3</a:t>
            </a:r>
            <a:r>
              <a:rPr lang="en-GB" sz="2800" baseline="30000" dirty="0"/>
              <a:t>rd</a:t>
            </a:r>
            <a:r>
              <a:rPr lang="en-GB" sz="2800" dirty="0"/>
              <a:t> = </a:t>
            </a:r>
            <a:r>
              <a:rPr lang="en-GB" sz="2800" i="1" dirty="0"/>
              <a:t>third/3rd</a:t>
            </a:r>
          </a:p>
        </p:txBody>
      </p:sp>
    </p:spTree>
    <p:extLst>
      <p:ext uri="{BB962C8B-B14F-4D97-AF65-F5344CB8AC3E}">
        <p14:creationId xmlns:p14="http://schemas.microsoft.com/office/powerpoint/2010/main" val="386135184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6BCDB02-313A-4737-B2D8-BFE21CCDEA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3275" y="666750"/>
            <a:ext cx="5324475" cy="5581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173559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70DCA41-39F3-41DF-BD6F-951B1D8FA6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6781800" y="3038474"/>
            <a:ext cx="4143375" cy="215265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71D5C68-E70E-4E79-985F-1A431260D8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952625" y="3038474"/>
            <a:ext cx="4143374" cy="223837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60B10B3-0B6B-4B7E-B2A7-240C26F50C91}"/>
              </a:ext>
            </a:extLst>
          </p:cNvPr>
          <p:cNvSpPr txBox="1"/>
          <p:nvPr/>
        </p:nvSpPr>
        <p:spPr>
          <a:xfrm>
            <a:off x="2886075" y="1657349"/>
            <a:ext cx="63341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BINGO RHIFAU/NUMBER BINGO</a:t>
            </a:r>
          </a:p>
        </p:txBody>
      </p:sp>
    </p:spTree>
    <p:extLst>
      <p:ext uri="{BB962C8B-B14F-4D97-AF65-F5344CB8AC3E}">
        <p14:creationId xmlns:p14="http://schemas.microsoft.com/office/powerpoint/2010/main" val="359721995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BD4A323-0EB8-41EF-A3C4-C6616652EF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9275" y="1524001"/>
            <a:ext cx="3933825" cy="3810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BBDF85D-E1A6-4F2D-A7AF-036C03BF44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53100" y="1419225"/>
            <a:ext cx="4171950" cy="3914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2247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E61B146-BFA3-414C-91E6-01EDC8E839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9250" y="1152525"/>
            <a:ext cx="3495675" cy="469582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3D7B5E4-9149-4371-9086-64730FDC49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9262" y="1152525"/>
            <a:ext cx="3109913" cy="46101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2078AF0-4D98-4F0F-ADEA-1BA65064D041}"/>
              </a:ext>
            </a:extLst>
          </p:cNvPr>
          <p:cNvSpPr txBox="1"/>
          <p:nvPr/>
        </p:nvSpPr>
        <p:spPr>
          <a:xfrm>
            <a:off x="9024937" y="2228849"/>
            <a:ext cx="205263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IDIOMAU/</a:t>
            </a:r>
          </a:p>
          <a:p>
            <a:r>
              <a:rPr lang="en-GB" sz="2800" i="1" dirty="0"/>
              <a:t>IDIOMS</a:t>
            </a:r>
          </a:p>
          <a:p>
            <a:r>
              <a:rPr lang="en-GB" sz="2800" dirty="0" err="1"/>
              <a:t>Cofiwch</a:t>
            </a:r>
            <a:r>
              <a:rPr lang="en-GB" sz="2800" dirty="0"/>
              <a:t> </a:t>
            </a:r>
            <a:r>
              <a:rPr lang="en-GB" sz="2800" dirty="0" err="1"/>
              <a:t>rhain</a:t>
            </a:r>
            <a:r>
              <a:rPr lang="en-GB" sz="2800" dirty="0"/>
              <a:t>! </a:t>
            </a:r>
            <a:r>
              <a:rPr lang="en-GB" sz="2800" i="1" dirty="0"/>
              <a:t>Remember these!</a:t>
            </a:r>
          </a:p>
        </p:txBody>
      </p:sp>
    </p:spTree>
    <p:extLst>
      <p:ext uri="{BB962C8B-B14F-4D97-AF65-F5344CB8AC3E}">
        <p14:creationId xmlns:p14="http://schemas.microsoft.com/office/powerpoint/2010/main" val="334934854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F6B06B6-E276-485E-BE8F-A792BFC7B6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1525" y="1114425"/>
            <a:ext cx="4448175" cy="462915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09CD317-BE39-42B8-8CC8-7C6A816388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812" y="1114425"/>
            <a:ext cx="3776663" cy="462915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5C6F861-6CB4-481C-A7A5-3F2D331F4CA7}"/>
              </a:ext>
            </a:extLst>
          </p:cNvPr>
          <p:cNvSpPr txBox="1"/>
          <p:nvPr/>
        </p:nvSpPr>
        <p:spPr>
          <a:xfrm>
            <a:off x="8934450" y="2571750"/>
            <a:ext cx="21717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Mwy</a:t>
            </a:r>
            <a:r>
              <a:rPr lang="en-GB" dirty="0"/>
              <a:t> o </a:t>
            </a:r>
            <a:r>
              <a:rPr lang="en-GB" dirty="0" err="1"/>
              <a:t>idiomau</a:t>
            </a:r>
            <a:r>
              <a:rPr lang="en-GB" dirty="0"/>
              <a:t>/</a:t>
            </a:r>
            <a:r>
              <a:rPr lang="en-GB" u="sng" dirty="0"/>
              <a:t>More idioms for you to remember.</a:t>
            </a:r>
          </a:p>
        </p:txBody>
      </p:sp>
    </p:spTree>
    <p:extLst>
      <p:ext uri="{BB962C8B-B14F-4D97-AF65-F5344CB8AC3E}">
        <p14:creationId xmlns:p14="http://schemas.microsoft.com/office/powerpoint/2010/main" val="352309243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A216B0A-459B-4305-B8DB-C7B5FDAA5908}"/>
              </a:ext>
            </a:extLst>
          </p:cNvPr>
          <p:cNvSpPr txBox="1"/>
          <p:nvPr/>
        </p:nvSpPr>
        <p:spPr>
          <a:xfrm>
            <a:off x="2324100" y="1676400"/>
            <a:ext cx="803910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/>
              <a:t>Heddiw </a:t>
            </a:r>
            <a:r>
              <a:rPr lang="en-GB" sz="2400" b="1" u="sng" dirty="0" err="1"/>
              <a:t>rydych</a:t>
            </a:r>
            <a:r>
              <a:rPr lang="en-GB" sz="2400" b="1" u="sng" dirty="0"/>
              <a:t> </a:t>
            </a:r>
            <a:r>
              <a:rPr lang="en-GB" sz="2400" b="1" u="sng" dirty="0" err="1"/>
              <a:t>wedi</a:t>
            </a:r>
            <a:r>
              <a:rPr lang="en-GB" sz="2400" b="1" u="sng" dirty="0"/>
              <a:t> </a:t>
            </a:r>
            <a:r>
              <a:rPr lang="en-GB" sz="2400" b="1" u="sng" dirty="0" err="1"/>
              <a:t>dysgu</a:t>
            </a:r>
            <a:r>
              <a:rPr lang="en-GB" sz="2400" b="1" u="sng" dirty="0"/>
              <a:t>/</a:t>
            </a:r>
            <a:r>
              <a:rPr lang="en-GB" sz="2400" b="1" i="1" u="sng" dirty="0"/>
              <a:t>Today you have learnt… </a:t>
            </a:r>
          </a:p>
          <a:p>
            <a:pPr marL="285750" indent="-285750">
              <a:buFontTx/>
              <a:buChar char="-"/>
            </a:pPr>
            <a:r>
              <a:rPr lang="en-GB" sz="2400" dirty="0" err="1">
                <a:solidFill>
                  <a:schemeClr val="accent4"/>
                </a:solidFill>
              </a:rPr>
              <a:t>dyddiau’r</a:t>
            </a:r>
            <a:r>
              <a:rPr lang="en-GB" sz="2400" dirty="0">
                <a:solidFill>
                  <a:schemeClr val="accent4"/>
                </a:solidFill>
              </a:rPr>
              <a:t> </a:t>
            </a:r>
            <a:r>
              <a:rPr lang="en-GB" sz="2400" dirty="0" err="1">
                <a:solidFill>
                  <a:schemeClr val="accent4"/>
                </a:solidFill>
              </a:rPr>
              <a:t>wythnos</a:t>
            </a:r>
            <a:r>
              <a:rPr lang="en-GB" sz="2400" dirty="0">
                <a:solidFill>
                  <a:schemeClr val="accent4"/>
                </a:solidFill>
              </a:rPr>
              <a:t>/</a:t>
            </a:r>
            <a:r>
              <a:rPr lang="en-GB" sz="2400" i="1" dirty="0">
                <a:solidFill>
                  <a:schemeClr val="accent4"/>
                </a:solidFill>
              </a:rPr>
              <a:t>the days of the week</a:t>
            </a:r>
          </a:p>
          <a:p>
            <a:pPr marL="285750" indent="-285750">
              <a:buFontTx/>
              <a:buChar char="-"/>
            </a:pPr>
            <a:r>
              <a:rPr lang="en-GB" sz="2400" dirty="0" err="1"/>
              <a:t>misoedd</a:t>
            </a:r>
            <a:r>
              <a:rPr lang="en-GB" sz="2400" dirty="0"/>
              <a:t> y </a:t>
            </a:r>
            <a:r>
              <a:rPr lang="en-GB" sz="2400" dirty="0" err="1"/>
              <a:t>flwyddyn</a:t>
            </a:r>
            <a:r>
              <a:rPr lang="en-GB" sz="2400" dirty="0"/>
              <a:t>/</a:t>
            </a:r>
            <a:r>
              <a:rPr lang="en-GB" sz="2400" i="1" dirty="0"/>
              <a:t>the months of the year</a:t>
            </a:r>
          </a:p>
          <a:p>
            <a:pPr marL="285750" indent="-285750">
              <a:buFontTx/>
              <a:buChar char="-"/>
            </a:pPr>
            <a:r>
              <a:rPr lang="en-GB" sz="2400" dirty="0">
                <a:solidFill>
                  <a:schemeClr val="accent2">
                    <a:lumMod val="75000"/>
                  </a:schemeClr>
                </a:solidFill>
              </a:rPr>
              <a:t>y </a:t>
            </a:r>
            <a:r>
              <a:rPr lang="en-GB" sz="2400" dirty="0" err="1">
                <a:solidFill>
                  <a:schemeClr val="accent2">
                    <a:lumMod val="75000"/>
                  </a:schemeClr>
                </a:solidFill>
              </a:rPr>
              <a:t>tymhorau</a:t>
            </a:r>
            <a:r>
              <a:rPr lang="en-GB" sz="2400" dirty="0">
                <a:solidFill>
                  <a:schemeClr val="accent2">
                    <a:lumMod val="75000"/>
                  </a:schemeClr>
                </a:solidFill>
              </a:rPr>
              <a:t>/</a:t>
            </a:r>
            <a:r>
              <a:rPr lang="en-GB" sz="2400" i="1" dirty="0">
                <a:solidFill>
                  <a:schemeClr val="accent2">
                    <a:lumMod val="75000"/>
                  </a:schemeClr>
                </a:solidFill>
              </a:rPr>
              <a:t>the seasons</a:t>
            </a:r>
          </a:p>
          <a:p>
            <a:pPr marL="285750" indent="-285750">
              <a:buFontTx/>
              <a:buChar char="-"/>
            </a:pPr>
            <a:r>
              <a:rPr lang="en-GB" sz="2400" dirty="0" err="1"/>
              <a:t>sut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gofrestru</a:t>
            </a:r>
            <a:r>
              <a:rPr lang="en-GB" sz="2400" dirty="0"/>
              <a:t> </a:t>
            </a:r>
            <a:r>
              <a:rPr lang="en-GB" sz="2400" dirty="0" err="1"/>
              <a:t>dosbarth</a:t>
            </a:r>
            <a:r>
              <a:rPr lang="en-GB" sz="2400" dirty="0"/>
              <a:t>/</a:t>
            </a:r>
            <a:r>
              <a:rPr lang="en-GB" sz="2400" i="1" dirty="0"/>
              <a:t>how to register a class</a:t>
            </a:r>
          </a:p>
          <a:p>
            <a:pPr marL="285750" indent="-285750">
              <a:buFontTx/>
              <a:buChar char="-"/>
            </a:pPr>
            <a:r>
              <a:rPr lang="en-GB" sz="2400" dirty="0" err="1">
                <a:solidFill>
                  <a:srgbClr val="00B0F0"/>
                </a:solidFill>
              </a:rPr>
              <a:t>sut</a:t>
            </a:r>
            <a:r>
              <a:rPr lang="en-GB" sz="2400" dirty="0">
                <a:solidFill>
                  <a:srgbClr val="00B0F0"/>
                </a:solidFill>
              </a:rPr>
              <a:t> </a:t>
            </a:r>
            <a:r>
              <a:rPr lang="en-GB" sz="2400" dirty="0" err="1">
                <a:solidFill>
                  <a:srgbClr val="00B0F0"/>
                </a:solidFill>
              </a:rPr>
              <a:t>mae’r</a:t>
            </a:r>
            <a:r>
              <a:rPr lang="en-GB" sz="2400" dirty="0">
                <a:solidFill>
                  <a:srgbClr val="00B0F0"/>
                </a:solidFill>
              </a:rPr>
              <a:t> </a:t>
            </a:r>
            <a:r>
              <a:rPr lang="en-GB" sz="2400" dirty="0" err="1">
                <a:solidFill>
                  <a:srgbClr val="00B0F0"/>
                </a:solidFill>
              </a:rPr>
              <a:t>tywydd</a:t>
            </a:r>
            <a:r>
              <a:rPr lang="en-GB" sz="2400" dirty="0">
                <a:solidFill>
                  <a:srgbClr val="00B0F0"/>
                </a:solidFill>
              </a:rPr>
              <a:t>/</a:t>
            </a:r>
            <a:r>
              <a:rPr lang="en-GB" sz="2400" i="1" dirty="0">
                <a:solidFill>
                  <a:srgbClr val="00B0F0"/>
                </a:solidFill>
              </a:rPr>
              <a:t>what the weather’s like</a:t>
            </a:r>
          </a:p>
          <a:p>
            <a:pPr marL="285750" indent="-285750">
              <a:buFontTx/>
              <a:buChar char="-"/>
            </a:pPr>
            <a:r>
              <a:rPr lang="en-GB" sz="2400" dirty="0" err="1"/>
              <a:t>dysgu</a:t>
            </a:r>
            <a:r>
              <a:rPr lang="en-GB" sz="2400" dirty="0"/>
              <a:t> </a:t>
            </a:r>
            <a:r>
              <a:rPr lang="en-GB" sz="2400" dirty="0" err="1"/>
              <a:t>trefnolion</a:t>
            </a:r>
            <a:r>
              <a:rPr lang="en-GB" sz="2400" dirty="0"/>
              <a:t>/</a:t>
            </a:r>
            <a:r>
              <a:rPr lang="en-GB" sz="2400" i="1" dirty="0" err="1"/>
              <a:t>numericals</a:t>
            </a:r>
            <a:endParaRPr lang="en-GB" sz="2400" i="1" dirty="0"/>
          </a:p>
          <a:p>
            <a:pPr marL="285750" indent="-285750">
              <a:buFontTx/>
              <a:buChar char="-"/>
            </a:pPr>
            <a:r>
              <a:rPr lang="en-GB" sz="2400" dirty="0" err="1">
                <a:solidFill>
                  <a:srgbClr val="FF0000"/>
                </a:solidFill>
              </a:rPr>
              <a:t>idiomau</a:t>
            </a:r>
            <a:r>
              <a:rPr lang="en-GB" sz="2400" dirty="0">
                <a:solidFill>
                  <a:srgbClr val="FF0000"/>
                </a:solidFill>
              </a:rPr>
              <a:t>/</a:t>
            </a:r>
            <a:r>
              <a:rPr lang="en-GB" sz="2400" i="1" dirty="0">
                <a:solidFill>
                  <a:srgbClr val="FF0000"/>
                </a:solidFill>
              </a:rPr>
              <a:t>idioms</a:t>
            </a:r>
          </a:p>
        </p:txBody>
      </p:sp>
    </p:spTree>
    <p:extLst>
      <p:ext uri="{BB962C8B-B14F-4D97-AF65-F5344CB8AC3E}">
        <p14:creationId xmlns:p14="http://schemas.microsoft.com/office/powerpoint/2010/main" val="146886017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48DAE60-4BB6-4156-BE35-9E891D85524D}"/>
              </a:ext>
            </a:extLst>
          </p:cNvPr>
          <p:cNvSpPr txBox="1"/>
          <p:nvPr/>
        </p:nvSpPr>
        <p:spPr>
          <a:xfrm>
            <a:off x="2619376" y="2019300"/>
            <a:ext cx="729615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/>
              <a:t>Ewch</a:t>
            </a:r>
            <a:r>
              <a:rPr lang="en-GB" b="1" dirty="0"/>
              <a:t> </a:t>
            </a:r>
            <a:r>
              <a:rPr lang="en-GB" b="1" dirty="0" err="1"/>
              <a:t>ati</a:t>
            </a:r>
            <a:r>
              <a:rPr lang="en-GB" b="1" dirty="0"/>
              <a:t> </a:t>
            </a:r>
            <a:r>
              <a:rPr lang="en-GB" b="1" dirty="0" err="1"/>
              <a:t>i</a:t>
            </a:r>
            <a:r>
              <a:rPr lang="en-GB" b="1" dirty="0"/>
              <a:t> </a:t>
            </a:r>
            <a:r>
              <a:rPr lang="en-GB" b="1" dirty="0" err="1"/>
              <a:t>ymarfer</a:t>
            </a:r>
            <a:r>
              <a:rPr lang="en-GB" b="1" dirty="0"/>
              <a:t> </a:t>
            </a:r>
            <a:r>
              <a:rPr lang="en-GB" b="1" dirty="0" err="1"/>
              <a:t>gyda</a:t>
            </a:r>
            <a:r>
              <a:rPr lang="en-GB" b="1" dirty="0"/>
              <a:t> </a:t>
            </a:r>
            <a:r>
              <a:rPr lang="en-GB" b="1" dirty="0" err="1"/>
              <a:t>Wordwall</a:t>
            </a:r>
            <a:r>
              <a:rPr lang="en-GB" b="1" dirty="0"/>
              <a:t>/</a:t>
            </a:r>
            <a:r>
              <a:rPr lang="en-GB" b="1" i="1" dirty="0" err="1"/>
              <a:t>Pratice</a:t>
            </a:r>
            <a:r>
              <a:rPr lang="en-GB" b="1" i="1" dirty="0"/>
              <a:t> with the help of </a:t>
            </a:r>
            <a:r>
              <a:rPr lang="en-GB" b="1" i="1" dirty="0" err="1"/>
              <a:t>Wordwall</a:t>
            </a:r>
            <a:endParaRPr lang="en-GB" b="1" i="1" dirty="0"/>
          </a:p>
          <a:p>
            <a:endParaRPr lang="en-GB" b="1" i="1" dirty="0"/>
          </a:p>
          <a:p>
            <a:pPr marL="285750" indent="-285750">
              <a:buFontTx/>
              <a:buChar char="-"/>
            </a:pPr>
            <a:r>
              <a:rPr lang="en-GB" dirty="0" err="1">
                <a:solidFill>
                  <a:schemeClr val="accent4">
                    <a:lumMod val="75000"/>
                  </a:schemeClr>
                </a:solidFill>
              </a:rPr>
              <a:t>Tywydd</a:t>
            </a:r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 Open the box by </a:t>
            </a:r>
            <a:r>
              <a:rPr lang="en-GB" dirty="0" err="1">
                <a:solidFill>
                  <a:schemeClr val="accent4">
                    <a:lumMod val="75000"/>
                  </a:schemeClr>
                </a:solidFill>
              </a:rPr>
              <a:t>Bglyn</a:t>
            </a:r>
            <a:endParaRPr lang="en-GB" dirty="0">
              <a:solidFill>
                <a:schemeClr val="accent4">
                  <a:lumMod val="75000"/>
                </a:schemeClr>
              </a:solidFill>
            </a:endParaRPr>
          </a:p>
          <a:p>
            <a:pPr marL="285750" indent="-285750">
              <a:buFontTx/>
              <a:buChar char="-"/>
            </a:pPr>
            <a:r>
              <a:rPr lang="en-GB" dirty="0" err="1">
                <a:solidFill>
                  <a:schemeClr val="accent4">
                    <a:lumMod val="75000"/>
                  </a:schemeClr>
                </a:solidFill>
              </a:rPr>
              <a:t>Tywydd</a:t>
            </a:r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4">
                    <a:lumMod val="75000"/>
                  </a:schemeClr>
                </a:solidFill>
              </a:rPr>
              <a:t>Anagaram</a:t>
            </a:r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 by </a:t>
            </a:r>
            <a:r>
              <a:rPr lang="en-GB" dirty="0" err="1">
                <a:solidFill>
                  <a:schemeClr val="accent4">
                    <a:lumMod val="75000"/>
                  </a:schemeClr>
                </a:solidFill>
              </a:rPr>
              <a:t>Esaue</a:t>
            </a:r>
            <a:endParaRPr lang="en-GB" dirty="0">
              <a:solidFill>
                <a:schemeClr val="accent4">
                  <a:lumMod val="75000"/>
                </a:schemeClr>
              </a:solidFill>
            </a:endParaRPr>
          </a:p>
          <a:p>
            <a:pPr marL="285750" indent="-285750">
              <a:buFontTx/>
              <a:buChar char="-"/>
            </a:pPr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Y </a:t>
            </a:r>
            <a:r>
              <a:rPr lang="en-GB" dirty="0" err="1">
                <a:solidFill>
                  <a:schemeClr val="accent4">
                    <a:lumMod val="75000"/>
                  </a:schemeClr>
                </a:solidFill>
              </a:rPr>
              <a:t>Tywydd</a:t>
            </a:r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 Match up by </a:t>
            </a:r>
            <a:r>
              <a:rPr lang="en-GB" dirty="0" err="1">
                <a:solidFill>
                  <a:schemeClr val="accent4">
                    <a:lumMod val="75000"/>
                  </a:schemeClr>
                </a:solidFill>
              </a:rPr>
              <a:t>Jacymraeggwent</a:t>
            </a:r>
            <a:endParaRPr lang="en-GB" dirty="0">
              <a:solidFill>
                <a:schemeClr val="accent4">
                  <a:lumMod val="75000"/>
                </a:schemeClr>
              </a:solidFill>
            </a:endParaRPr>
          </a:p>
          <a:p>
            <a:pPr marL="285750" indent="-285750">
              <a:buFontTx/>
              <a:buChar char="-"/>
            </a:pPr>
            <a:r>
              <a:rPr lang="en-GB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Tymhorau</a:t>
            </a:r>
            <a:r>
              <a:rPr lang="en-GB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Match up by Richardso8</a:t>
            </a:r>
          </a:p>
          <a:p>
            <a:pPr marL="285750" indent="-285750">
              <a:buFontTx/>
              <a:buChar char="-"/>
            </a:pPr>
            <a:r>
              <a:rPr lang="en-GB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Tymhorau</a:t>
            </a:r>
            <a:r>
              <a:rPr lang="en-GB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Image quiz by </a:t>
            </a:r>
            <a:r>
              <a:rPr lang="en-GB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Dysgucymraeg</a:t>
            </a:r>
            <a:endParaRPr lang="en-GB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marL="285750" indent="-285750">
              <a:buFontTx/>
              <a:buChar char="-"/>
            </a:pPr>
            <a:r>
              <a:rPr lang="en-GB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Y </a:t>
            </a:r>
            <a:r>
              <a:rPr lang="en-GB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Tymhorau</a:t>
            </a:r>
            <a:r>
              <a:rPr lang="en-GB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Categorize by Wynnepughhn5</a:t>
            </a:r>
          </a:p>
          <a:p>
            <a:pPr marL="285750" indent="-285750">
              <a:buFontTx/>
              <a:buChar char="-"/>
            </a:pPr>
            <a:r>
              <a:rPr lang="en-GB" dirty="0" err="1">
                <a:solidFill>
                  <a:srgbClr val="0070C0"/>
                </a:solidFill>
              </a:rPr>
              <a:t>Trefnolion</a:t>
            </a:r>
            <a:r>
              <a:rPr lang="en-GB" dirty="0">
                <a:solidFill>
                  <a:srgbClr val="0070C0"/>
                </a:solidFill>
              </a:rPr>
              <a:t>  Match up by </a:t>
            </a:r>
            <a:r>
              <a:rPr lang="en-GB" dirty="0" err="1">
                <a:solidFill>
                  <a:srgbClr val="0070C0"/>
                </a:solidFill>
              </a:rPr>
              <a:t>Betsan</a:t>
            </a:r>
            <a:endParaRPr lang="en-GB" dirty="0">
              <a:solidFill>
                <a:srgbClr val="0070C0"/>
              </a:solidFill>
            </a:endParaRPr>
          </a:p>
          <a:p>
            <a:pPr marL="285750" indent="-285750">
              <a:buFontTx/>
              <a:buChar char="-"/>
            </a:pPr>
            <a:r>
              <a:rPr lang="en-GB" dirty="0" err="1">
                <a:solidFill>
                  <a:srgbClr val="0070C0"/>
                </a:solidFill>
              </a:rPr>
              <a:t>Trefnolion</a:t>
            </a:r>
            <a:r>
              <a:rPr lang="en-GB" dirty="0">
                <a:solidFill>
                  <a:srgbClr val="0070C0"/>
                </a:solidFill>
              </a:rPr>
              <a:t> Flash cards by </a:t>
            </a:r>
            <a:r>
              <a:rPr lang="en-GB" dirty="0" err="1">
                <a:solidFill>
                  <a:srgbClr val="0070C0"/>
                </a:solidFill>
              </a:rPr>
              <a:t>Emmaburton</a:t>
            </a:r>
            <a:r>
              <a:rPr lang="en-GB" dirty="0">
                <a:solidFill>
                  <a:srgbClr val="0070C0"/>
                </a:solidFill>
              </a:rPr>
              <a:t> 1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>
                <a:solidFill>
                  <a:srgbClr val="FF0000"/>
                </a:solidFill>
              </a:rPr>
              <a:t>A </a:t>
            </a:r>
            <a:r>
              <a:rPr lang="en-GB" dirty="0" err="1">
                <a:solidFill>
                  <a:srgbClr val="FF0000"/>
                </a:solidFill>
              </a:rPr>
              <a:t>llawer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mwy</a:t>
            </a:r>
            <a:r>
              <a:rPr lang="en-GB" dirty="0">
                <a:solidFill>
                  <a:srgbClr val="FF0000"/>
                </a:solidFill>
              </a:rPr>
              <a:t>!!!plus hundreds more!!!!!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748253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1436</TotalTime>
  <Words>639</Words>
  <Application>Microsoft Office PowerPoint</Application>
  <PresentationFormat>Widescreen</PresentationFormat>
  <Paragraphs>64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4" baseType="lpstr">
      <vt:lpstr>Arial</vt:lpstr>
      <vt:lpstr>Garamond</vt:lpstr>
      <vt:lpstr>Organic</vt:lpstr>
      <vt:lpstr>Llwybr y Gymraeg Welsh Pathway BA1B, 2022-2023</vt:lpstr>
      <vt:lpstr>Nod ac AmcanionAims and Objectives</vt:lpstr>
      <vt:lpstr>Adolygu: Geirfa cofrestru/Registration vocabulary </vt:lpstr>
      <vt:lpstr>Atgoffwch eich hun o ddyddiau’r wythnos/Remind yourself of the days of the week.</vt:lpstr>
      <vt:lpstr>Misoedd y flwyddyn/The months of the year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Llwybr y Gymraeg Welsh Pathway BA1B, 2022-2023</dc:title>
  <dc:creator>Julia G James</dc:creator>
  <cp:lastModifiedBy>Julia G James</cp:lastModifiedBy>
  <cp:revision>20</cp:revision>
  <dcterms:created xsi:type="dcterms:W3CDTF">2022-01-21T18:48:17Z</dcterms:created>
  <dcterms:modified xsi:type="dcterms:W3CDTF">2022-01-24T07:38:00Z</dcterms:modified>
</cp:coreProperties>
</file>