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20"/>
  </p:notesMasterIdLst>
  <p:sldIdLst>
    <p:sldId id="256" r:id="rId3"/>
    <p:sldId id="348" r:id="rId4"/>
    <p:sldId id="425" r:id="rId5"/>
    <p:sldId id="424" r:id="rId6"/>
    <p:sldId id="422" r:id="rId7"/>
    <p:sldId id="282" r:id="rId8"/>
    <p:sldId id="423" r:id="rId9"/>
    <p:sldId id="346" r:id="rId10"/>
    <p:sldId id="347" r:id="rId11"/>
    <p:sldId id="267" r:id="rId12"/>
    <p:sldId id="426" r:id="rId13"/>
    <p:sldId id="266" r:id="rId14"/>
    <p:sldId id="421" r:id="rId15"/>
    <p:sldId id="431" r:id="rId16"/>
    <p:sldId id="258" r:id="rId17"/>
    <p:sldId id="265" r:id="rId18"/>
    <p:sldId id="43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57" autoAdjust="0"/>
    <p:restoredTop sz="94660"/>
  </p:normalViewPr>
  <p:slideViewPr>
    <p:cSldViewPr snapToGrid="0">
      <p:cViewPr varScale="1">
        <p:scale>
          <a:sx n="95" d="100"/>
          <a:sy n="95" d="100"/>
        </p:scale>
        <p:origin x="108" y="204"/>
      </p:cViewPr>
      <p:guideLst/>
    </p:cSldViewPr>
  </p:slideViewPr>
  <p:notesTextViewPr>
    <p:cViewPr>
      <p:scale>
        <a:sx n="1" d="1"/>
        <a:sy n="1" d="1"/>
      </p:scale>
      <p:origin x="0" y="0"/>
    </p:cViewPr>
  </p:notesTextViewPr>
  <p:sorterViewPr>
    <p:cViewPr>
      <p:scale>
        <a:sx n="60" d="100"/>
        <a:sy n="6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ADFD5-8A8A-4CDE-A386-06469E8CD5CA}" type="datetimeFigureOut">
              <a:rPr lang="en-GB" smtClean="0"/>
              <a:t>10/12/2024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040330-0A4E-45AB-97C5-49E7D652368F}" type="slidenum">
              <a:rPr lang="en-GB" smtClean="0"/>
              <a:t>‹#›</a:t>
            </a:fld>
            <a:endParaRPr lang="en-GB"/>
          </a:p>
        </p:txBody>
      </p:sp>
    </p:spTree>
    <p:extLst>
      <p:ext uri="{BB962C8B-B14F-4D97-AF65-F5344CB8AC3E}">
        <p14:creationId xmlns:p14="http://schemas.microsoft.com/office/powerpoint/2010/main" val="160428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040330-0A4E-45AB-97C5-49E7D652368F}" type="slidenum">
              <a:rPr lang="en-GB" smtClean="0"/>
              <a:t>4</a:t>
            </a:fld>
            <a:endParaRPr lang="en-GB"/>
          </a:p>
        </p:txBody>
      </p:sp>
    </p:spTree>
    <p:extLst>
      <p:ext uri="{BB962C8B-B14F-4D97-AF65-F5344CB8AC3E}">
        <p14:creationId xmlns:p14="http://schemas.microsoft.com/office/powerpoint/2010/main" val="1844639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D213FD8-783F-4F80-B420-4F7EB99A5DA2}" type="datetime1">
              <a:rPr lang="en-GB" smtClean="0"/>
              <a:t>10/12/2024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34244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908EC9-810A-49D1-B8E4-A2C3EF6AB9F2}" type="datetime1">
              <a:rPr lang="en-GB" smtClean="0"/>
              <a:t>10/12/2024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146687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BEFD67-0A7A-415B-8A13-BEFA8A9E1217}" type="datetime1">
              <a:rPr lang="en-GB" smtClean="0"/>
              <a:t>10/12/2024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310163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3C5A45-DE6C-47E7-B584-850BC9DDD964}" type="datetime1">
              <a:rPr lang="en-GB" smtClean="0"/>
              <a:t>10/12/2024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88356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5F2A9B7-EBFB-4FE1-B99D-DEA60459D4C2}" type="datetime1">
              <a:rPr lang="en-GB" smtClean="0"/>
              <a:t>10/12/2024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427925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43030D9-7D11-4449-BFF4-4AD4E41ED5A9}" type="datetime1">
              <a:rPr lang="en-GB" smtClean="0"/>
              <a:t>10/12/2024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751146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595A85-A019-42A7-BFE5-14E62D00AAF3}" type="datetime1">
              <a:rPr lang="en-GB" smtClean="0"/>
              <a:t>10/12/2024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041199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5CB439-C90E-43B2-B29D-D5D9E3EB31EF}" type="datetime1">
              <a:rPr lang="en-GB" smtClean="0"/>
              <a:t>10/12/2024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930190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B873EC-C98E-4BE0-BDF5-06D8963D816E}" type="datetime1">
              <a:rPr lang="en-GB" smtClean="0"/>
              <a:t>10/12/2024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998899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E0BE2C-FB38-4012-99FF-2FBD4750DB9D}" type="datetime1">
              <a:rPr lang="en-GB" smtClean="0"/>
              <a:t>10/12/2024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72135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A17B78E-4AEE-4D54-98AC-825D24166C45}" type="datetime1">
              <a:rPr lang="en-GB" smtClean="0"/>
              <a:t>10/12/2024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0980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FEDD2-15B8-4C84-A8F0-3A602B4CE0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F8E0AA-6094-4C18-89C6-3B06C474F6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7DFC68-408A-470D-B50E-6AD00FA0D96B}"/>
              </a:ext>
            </a:extLst>
          </p:cNvPr>
          <p:cNvSpPr>
            <a:spLocks noGrp="1"/>
          </p:cNvSpPr>
          <p:nvPr>
            <p:ph type="dt" sz="half" idx="10"/>
          </p:nvPr>
        </p:nvSpPr>
        <p:spPr/>
        <p:txBody>
          <a:bodyPr/>
          <a:lstStyle/>
          <a:p>
            <a:fld id="{681A0610-E841-4C95-8E6E-39A9B7FEF8B0}" type="datetime1">
              <a:rPr lang="en-GB" smtClean="0"/>
              <a:t>10/12/2024</a:t>
            </a:fld>
            <a:endParaRPr lang="en-GB"/>
          </a:p>
        </p:txBody>
      </p:sp>
      <p:sp>
        <p:nvSpPr>
          <p:cNvPr id="5" name="Footer Placeholder 4">
            <a:extLst>
              <a:ext uri="{FF2B5EF4-FFF2-40B4-BE49-F238E27FC236}">
                <a16:creationId xmlns:a16="http://schemas.microsoft.com/office/drawing/2014/main" id="{7DC1A204-C52E-44BF-96C5-F6F90B5C9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F12C8-CA04-419D-AF59-A3216F4D23A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381838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35976-9B07-498A-AE2C-A39D6927B6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26E3EB-9EC0-4CE5-9CFC-ABF2A6FF95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BDA3A7-2465-4FC5-B5C6-E5B78D3C4335}"/>
              </a:ext>
            </a:extLst>
          </p:cNvPr>
          <p:cNvSpPr>
            <a:spLocks noGrp="1"/>
          </p:cNvSpPr>
          <p:nvPr>
            <p:ph type="dt" sz="half" idx="10"/>
          </p:nvPr>
        </p:nvSpPr>
        <p:spPr/>
        <p:txBody>
          <a:bodyPr/>
          <a:lstStyle/>
          <a:p>
            <a:fld id="{EE131A9D-DA7E-4C79-821C-010E2B207ECA}" type="datetime1">
              <a:rPr lang="en-GB" smtClean="0"/>
              <a:t>10/12/2024</a:t>
            </a:fld>
            <a:endParaRPr lang="en-GB"/>
          </a:p>
        </p:txBody>
      </p:sp>
      <p:sp>
        <p:nvSpPr>
          <p:cNvPr id="5" name="Footer Placeholder 4">
            <a:extLst>
              <a:ext uri="{FF2B5EF4-FFF2-40B4-BE49-F238E27FC236}">
                <a16:creationId xmlns:a16="http://schemas.microsoft.com/office/drawing/2014/main" id="{F1E9A083-1FAD-4D5A-A066-D917A1E98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FB22B-23B1-4EBD-B9D8-22C970D31ECA}"/>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456886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E5329-100C-46C9-9898-14A5AD4070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620DD6-1D74-4D12-AC42-17C5955003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4C000E-371C-475A-95B6-2A91A81B9CAF}"/>
              </a:ext>
            </a:extLst>
          </p:cNvPr>
          <p:cNvSpPr>
            <a:spLocks noGrp="1"/>
          </p:cNvSpPr>
          <p:nvPr>
            <p:ph type="dt" sz="half" idx="10"/>
          </p:nvPr>
        </p:nvSpPr>
        <p:spPr/>
        <p:txBody>
          <a:bodyPr/>
          <a:lstStyle/>
          <a:p>
            <a:fld id="{D9B2BACA-E6A2-49DB-9D6B-E70157FAAE5F}" type="datetime1">
              <a:rPr lang="en-GB" smtClean="0"/>
              <a:t>10/12/2024</a:t>
            </a:fld>
            <a:endParaRPr lang="en-GB"/>
          </a:p>
        </p:txBody>
      </p:sp>
      <p:sp>
        <p:nvSpPr>
          <p:cNvPr id="5" name="Footer Placeholder 4">
            <a:extLst>
              <a:ext uri="{FF2B5EF4-FFF2-40B4-BE49-F238E27FC236}">
                <a16:creationId xmlns:a16="http://schemas.microsoft.com/office/drawing/2014/main" id="{D0D80AE2-5CE1-4EA7-B2CD-87CD4DA7DE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8A16B5-DCD2-46E3-BDBB-FC3D416EF6B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294060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63BA-EBE8-4C6F-A0BA-11B3ECA53C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D85724-502D-496F-86F6-04068ABDDF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DC2BDB-F5ED-4C13-B1E0-85246942DA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659541-2B6E-4DAA-B6F5-47110D4ED608}"/>
              </a:ext>
            </a:extLst>
          </p:cNvPr>
          <p:cNvSpPr>
            <a:spLocks noGrp="1"/>
          </p:cNvSpPr>
          <p:nvPr>
            <p:ph type="dt" sz="half" idx="10"/>
          </p:nvPr>
        </p:nvSpPr>
        <p:spPr/>
        <p:txBody>
          <a:bodyPr/>
          <a:lstStyle/>
          <a:p>
            <a:fld id="{460AE4E9-16EB-4740-BFC1-BE31B1B19ABC}" type="datetime1">
              <a:rPr lang="en-GB" smtClean="0"/>
              <a:t>10/12/2024</a:t>
            </a:fld>
            <a:endParaRPr lang="en-GB"/>
          </a:p>
        </p:txBody>
      </p:sp>
      <p:sp>
        <p:nvSpPr>
          <p:cNvPr id="6" name="Footer Placeholder 5">
            <a:extLst>
              <a:ext uri="{FF2B5EF4-FFF2-40B4-BE49-F238E27FC236}">
                <a16:creationId xmlns:a16="http://schemas.microsoft.com/office/drawing/2014/main" id="{44C9A9BB-514F-4678-BB02-D00741DFA5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E2DBD1-5318-4BA0-929A-F2FE51724F55}"/>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400746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20A9-C942-4C0D-AB09-D6447CE265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7C9BE1-DCC7-49EE-9D51-2107AA5606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475DA7-D4E9-4B61-8023-77435D6FF9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FD3BED-8BEF-46A8-AA19-9BC6E8C07D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7CB72E-FB61-46C7-AF4A-D0AECAEE5A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E50BE2-6955-4731-9A45-2F783FFB2F27}"/>
              </a:ext>
            </a:extLst>
          </p:cNvPr>
          <p:cNvSpPr>
            <a:spLocks noGrp="1"/>
          </p:cNvSpPr>
          <p:nvPr>
            <p:ph type="dt" sz="half" idx="10"/>
          </p:nvPr>
        </p:nvSpPr>
        <p:spPr/>
        <p:txBody>
          <a:bodyPr/>
          <a:lstStyle/>
          <a:p>
            <a:fld id="{A31AC84F-3DB2-4035-9073-81D62D911FAA}" type="datetime1">
              <a:rPr lang="en-GB" smtClean="0"/>
              <a:t>10/12/2024</a:t>
            </a:fld>
            <a:endParaRPr lang="en-GB"/>
          </a:p>
        </p:txBody>
      </p:sp>
      <p:sp>
        <p:nvSpPr>
          <p:cNvPr id="8" name="Footer Placeholder 7">
            <a:extLst>
              <a:ext uri="{FF2B5EF4-FFF2-40B4-BE49-F238E27FC236}">
                <a16:creationId xmlns:a16="http://schemas.microsoft.com/office/drawing/2014/main" id="{BB424764-6A78-4803-B00B-F60125F735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E300B6-E245-4006-B9BD-C36BC9D8869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709853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F7C0-97E5-4FDD-AA24-0D784103FE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A37D83-08F9-41EB-91A8-DB6916E2242C}"/>
              </a:ext>
            </a:extLst>
          </p:cNvPr>
          <p:cNvSpPr>
            <a:spLocks noGrp="1"/>
          </p:cNvSpPr>
          <p:nvPr>
            <p:ph type="dt" sz="half" idx="10"/>
          </p:nvPr>
        </p:nvSpPr>
        <p:spPr/>
        <p:txBody>
          <a:bodyPr/>
          <a:lstStyle/>
          <a:p>
            <a:fld id="{CE48F876-DCAF-45B6-B505-7A2CB24BF189}" type="datetime1">
              <a:rPr lang="en-GB" smtClean="0"/>
              <a:t>10/12/2024</a:t>
            </a:fld>
            <a:endParaRPr lang="en-GB"/>
          </a:p>
        </p:txBody>
      </p:sp>
      <p:sp>
        <p:nvSpPr>
          <p:cNvPr id="4" name="Footer Placeholder 3">
            <a:extLst>
              <a:ext uri="{FF2B5EF4-FFF2-40B4-BE49-F238E27FC236}">
                <a16:creationId xmlns:a16="http://schemas.microsoft.com/office/drawing/2014/main" id="{E99BA4FD-C969-497B-B669-1DDF3C4D7A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3B7C91-BE4A-4CB3-908B-98F77B064AB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7059538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17B4BC-EE17-4066-B68C-218AC27FC834}"/>
              </a:ext>
            </a:extLst>
          </p:cNvPr>
          <p:cNvSpPr>
            <a:spLocks noGrp="1"/>
          </p:cNvSpPr>
          <p:nvPr>
            <p:ph type="dt" sz="half" idx="10"/>
          </p:nvPr>
        </p:nvSpPr>
        <p:spPr/>
        <p:txBody>
          <a:bodyPr/>
          <a:lstStyle/>
          <a:p>
            <a:fld id="{9061AA82-1330-40F0-9914-CB5C7E2F03D8}" type="datetime1">
              <a:rPr lang="en-GB" smtClean="0"/>
              <a:t>10/12/2024</a:t>
            </a:fld>
            <a:endParaRPr lang="en-GB"/>
          </a:p>
        </p:txBody>
      </p:sp>
      <p:sp>
        <p:nvSpPr>
          <p:cNvPr id="3" name="Footer Placeholder 2">
            <a:extLst>
              <a:ext uri="{FF2B5EF4-FFF2-40B4-BE49-F238E27FC236}">
                <a16:creationId xmlns:a16="http://schemas.microsoft.com/office/drawing/2014/main" id="{CC375797-0BFD-4419-9D5D-8CD8CAAD89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B2192A-6EA2-4DC2-9FB1-3AA82D9EC0A4}"/>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7554459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C4F3B-8C3C-4930-8BC8-A387D8BFAD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4F6D67-1642-4F65-8FCA-C2FFC82953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59F86A-D0E0-4AC4-A950-18C5624669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7EB0B-A5EC-431F-A160-1F088E0139D9}"/>
              </a:ext>
            </a:extLst>
          </p:cNvPr>
          <p:cNvSpPr>
            <a:spLocks noGrp="1"/>
          </p:cNvSpPr>
          <p:nvPr>
            <p:ph type="dt" sz="half" idx="10"/>
          </p:nvPr>
        </p:nvSpPr>
        <p:spPr/>
        <p:txBody>
          <a:bodyPr/>
          <a:lstStyle/>
          <a:p>
            <a:fld id="{830E0B76-C669-4EF3-A0A1-E0C49EE5C943}" type="datetime1">
              <a:rPr lang="en-GB" smtClean="0"/>
              <a:t>10/12/2024</a:t>
            </a:fld>
            <a:endParaRPr lang="en-GB"/>
          </a:p>
        </p:txBody>
      </p:sp>
      <p:sp>
        <p:nvSpPr>
          <p:cNvPr id="6" name="Footer Placeholder 5">
            <a:extLst>
              <a:ext uri="{FF2B5EF4-FFF2-40B4-BE49-F238E27FC236}">
                <a16:creationId xmlns:a16="http://schemas.microsoft.com/office/drawing/2014/main" id="{21087C76-6F64-4230-BE8F-4C93AB253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13D1E-871F-499A-9AE0-5DC3651F5A0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3291882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D5D13-5D79-452F-8A6F-A0894CFC5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F8EF70-1CE6-489E-9131-B5429B0027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B0926E-1109-404A-98F2-0EC379D915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70650E-FC6C-4B85-8F3D-A743FF81271E}"/>
              </a:ext>
            </a:extLst>
          </p:cNvPr>
          <p:cNvSpPr>
            <a:spLocks noGrp="1"/>
          </p:cNvSpPr>
          <p:nvPr>
            <p:ph type="dt" sz="half" idx="10"/>
          </p:nvPr>
        </p:nvSpPr>
        <p:spPr/>
        <p:txBody>
          <a:bodyPr/>
          <a:lstStyle/>
          <a:p>
            <a:fld id="{2FBF35BC-FD07-44B5-866A-58B97F8B178C}" type="datetime1">
              <a:rPr lang="en-GB" smtClean="0"/>
              <a:t>10/12/2024</a:t>
            </a:fld>
            <a:endParaRPr lang="en-GB"/>
          </a:p>
        </p:txBody>
      </p:sp>
      <p:sp>
        <p:nvSpPr>
          <p:cNvPr id="6" name="Footer Placeholder 5">
            <a:extLst>
              <a:ext uri="{FF2B5EF4-FFF2-40B4-BE49-F238E27FC236}">
                <a16:creationId xmlns:a16="http://schemas.microsoft.com/office/drawing/2014/main" id="{D3DEBB6A-6FFB-4600-96E2-8DFC48784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0110C-2025-4BE2-A0FE-F47EDB47D61E}"/>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40669636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285B1-10B0-4DBD-BAA1-F74F50B6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BB998F-0C76-4F79-9E10-44B5548DA3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7015ED-0F6E-4B0F-AB21-A15F98C813D1}"/>
              </a:ext>
            </a:extLst>
          </p:cNvPr>
          <p:cNvSpPr>
            <a:spLocks noGrp="1"/>
          </p:cNvSpPr>
          <p:nvPr>
            <p:ph type="dt" sz="half" idx="10"/>
          </p:nvPr>
        </p:nvSpPr>
        <p:spPr/>
        <p:txBody>
          <a:bodyPr/>
          <a:lstStyle/>
          <a:p>
            <a:fld id="{F556B6A3-D319-44DA-A29F-4738C9401CB9}" type="datetime1">
              <a:rPr lang="en-GB" smtClean="0"/>
              <a:t>10/12/2024</a:t>
            </a:fld>
            <a:endParaRPr lang="en-GB"/>
          </a:p>
        </p:txBody>
      </p:sp>
      <p:sp>
        <p:nvSpPr>
          <p:cNvPr id="5" name="Footer Placeholder 4">
            <a:extLst>
              <a:ext uri="{FF2B5EF4-FFF2-40B4-BE49-F238E27FC236}">
                <a16:creationId xmlns:a16="http://schemas.microsoft.com/office/drawing/2014/main" id="{27541AD8-1B20-4354-B09D-8F8C4DCC1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82ECF-38FE-499C-9F71-F27A56D819C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0916628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2DDAAE-7EE8-4855-B74A-7D213FD7C1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A473C8-A78B-4251-81F1-1F7FC2E90F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BB23C-4FD9-4526-ACDC-91579C3BD66E}"/>
              </a:ext>
            </a:extLst>
          </p:cNvPr>
          <p:cNvSpPr>
            <a:spLocks noGrp="1"/>
          </p:cNvSpPr>
          <p:nvPr>
            <p:ph type="dt" sz="half" idx="10"/>
          </p:nvPr>
        </p:nvSpPr>
        <p:spPr/>
        <p:txBody>
          <a:bodyPr/>
          <a:lstStyle/>
          <a:p>
            <a:fld id="{A4375113-9AD4-45E9-93A7-3E9EA81BFC3C}" type="datetime1">
              <a:rPr lang="en-GB" smtClean="0"/>
              <a:t>10/12/2024</a:t>
            </a:fld>
            <a:endParaRPr lang="en-GB"/>
          </a:p>
        </p:txBody>
      </p:sp>
      <p:sp>
        <p:nvSpPr>
          <p:cNvPr id="5" name="Footer Placeholder 4">
            <a:extLst>
              <a:ext uri="{FF2B5EF4-FFF2-40B4-BE49-F238E27FC236}">
                <a16:creationId xmlns:a16="http://schemas.microsoft.com/office/drawing/2014/main" id="{1B8ABF31-E96A-478E-B202-3E7358805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458D1-20D5-4201-9240-FEDF5AA430A9}"/>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016578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9B391-F81D-444F-86EF-734ED5CA456A}" type="datetime1">
              <a:rPr lang="en-GB" smtClean="0"/>
              <a:t>10/12/2024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197F62-6C3C-41F7-A1BC-A026399F9CB1}" type="slidenum">
              <a:rPr lang="en-GB" smtClean="0"/>
              <a:t>‹#›</a:t>
            </a:fld>
            <a:endParaRPr lang="en-GB"/>
          </a:p>
        </p:txBody>
      </p:sp>
    </p:spTree>
    <p:extLst>
      <p:ext uri="{BB962C8B-B14F-4D97-AF65-F5344CB8AC3E}">
        <p14:creationId xmlns:p14="http://schemas.microsoft.com/office/powerpoint/2010/main" val="3727704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424087-CF40-4EB8-B9C5-126249E587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947AED-3488-48F8-89E4-5DC2413832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C9294-49B1-44CD-B61B-75937D8B7A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2207B0-0E5D-4A53-A378-951D86F61B66}" type="datetime1">
              <a:rPr lang="en-GB" smtClean="0"/>
              <a:t>10/12/2024</a:t>
            </a:fld>
            <a:endParaRPr lang="en-GB"/>
          </a:p>
        </p:txBody>
      </p:sp>
      <p:sp>
        <p:nvSpPr>
          <p:cNvPr id="5" name="Footer Placeholder 4">
            <a:extLst>
              <a:ext uri="{FF2B5EF4-FFF2-40B4-BE49-F238E27FC236}">
                <a16:creationId xmlns:a16="http://schemas.microsoft.com/office/drawing/2014/main" id="{EA72C448-78E8-4FEA-A6A0-AB6FEDAA5F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60BB33-1461-49DB-9B19-32C4FD1A84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EF3AEB-938C-47C6-B146-9A4D32834ACE}" type="slidenum">
              <a:rPr lang="en-GB" smtClean="0"/>
              <a:t>‹#›</a:t>
            </a:fld>
            <a:endParaRPr lang="en-GB"/>
          </a:p>
        </p:txBody>
      </p:sp>
    </p:spTree>
    <p:extLst>
      <p:ext uri="{BB962C8B-B14F-4D97-AF65-F5344CB8AC3E}">
        <p14:creationId xmlns:p14="http://schemas.microsoft.com/office/powerpoint/2010/main" val="24605364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13.xml"/><Relationship Id="rId1" Type="http://schemas.openxmlformats.org/officeDocument/2006/relationships/tags" Target="../tags/tag1.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18.xml"/><Relationship Id="rId1" Type="http://schemas.openxmlformats.org/officeDocument/2006/relationships/tags" Target="../tags/tag2.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slideLayout" Target="../slideLayouts/slideLayout18.xml"/><Relationship Id="rId1" Type="http://schemas.openxmlformats.org/officeDocument/2006/relationships/tags" Target="../tags/tag3.xml"/><Relationship Id="rId4" Type="http://schemas.openxmlformats.org/officeDocument/2006/relationships/image" Target="../media/image2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18.xml"/><Relationship Id="rId1" Type="http://schemas.openxmlformats.org/officeDocument/2006/relationships/tags" Target="../tags/tag4.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18.xml"/><Relationship Id="rId1" Type="http://schemas.openxmlformats.org/officeDocument/2006/relationships/tags" Target="../tags/tag5.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DE592-592A-41C6-9F36-B22960E2FD6E}"/>
              </a:ext>
            </a:extLst>
          </p:cNvPr>
          <p:cNvSpPr>
            <a:spLocks noGrp="1"/>
          </p:cNvSpPr>
          <p:nvPr>
            <p:ph type="ctrTitle"/>
          </p:nvPr>
        </p:nvSpPr>
        <p:spPr>
          <a:xfrm>
            <a:off x="7464614" y="1783959"/>
            <a:ext cx="4087306" cy="2889114"/>
          </a:xfrm>
        </p:spPr>
        <p:txBody>
          <a:bodyPr anchor="b">
            <a:normAutofit/>
          </a:bodyPr>
          <a:lstStyle/>
          <a:p>
            <a:pPr algn="l"/>
            <a:r>
              <a:rPr lang="en-GB" sz="5400" dirty="0"/>
              <a:t>Citizens to the Centre</a:t>
            </a:r>
          </a:p>
        </p:txBody>
      </p:sp>
      <p:sp>
        <p:nvSpPr>
          <p:cNvPr id="3" name="Subtitle 2">
            <a:extLst>
              <a:ext uri="{FF2B5EF4-FFF2-40B4-BE49-F238E27FC236}">
                <a16:creationId xmlns:a16="http://schemas.microsoft.com/office/drawing/2014/main" id="{BA21CE5A-B45D-4277-A899-6CA3F96D4BFB}"/>
              </a:ext>
            </a:extLst>
          </p:cNvPr>
          <p:cNvSpPr>
            <a:spLocks noGrp="1"/>
          </p:cNvSpPr>
          <p:nvPr>
            <p:ph type="subTitle" idx="1"/>
          </p:nvPr>
        </p:nvSpPr>
        <p:spPr>
          <a:xfrm>
            <a:off x="7464612" y="4750893"/>
            <a:ext cx="4087305" cy="1147863"/>
          </a:xfrm>
        </p:spPr>
        <p:txBody>
          <a:bodyPr anchor="t">
            <a:normAutofit/>
          </a:bodyPr>
          <a:lstStyle/>
          <a:p>
            <a:pPr algn="l"/>
            <a:endParaRPr lang="en-GB" sz="3200" dirty="0"/>
          </a:p>
        </p:txBody>
      </p:sp>
      <p:sp>
        <p:nvSpPr>
          <p:cNvPr id="15" name="Freeform: Shape 1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3889BEB-14B6-4B98-9145-D81F225B0A31}"/>
              </a:ext>
            </a:extLst>
          </p:cNvPr>
          <p:cNvPicPr>
            <a:picLocks noChangeAspect="1"/>
          </p:cNvPicPr>
          <p:nvPr/>
        </p:nvPicPr>
        <p:blipFill rotWithShape="1">
          <a:blip r:embed="rId2"/>
          <a:srcRect l="15014" r="812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Slide Number Placeholder 3">
            <a:extLst>
              <a:ext uri="{FF2B5EF4-FFF2-40B4-BE49-F238E27FC236}">
                <a16:creationId xmlns:a16="http://schemas.microsoft.com/office/drawing/2014/main" id="{F9D5CCB0-957F-7854-ABCA-8EB67E6DA755}"/>
              </a:ext>
            </a:extLst>
          </p:cNvPr>
          <p:cNvSpPr>
            <a:spLocks noGrp="1"/>
          </p:cNvSpPr>
          <p:nvPr>
            <p:ph type="sldNum" sz="quarter" idx="12"/>
          </p:nvPr>
        </p:nvSpPr>
        <p:spPr/>
        <p:txBody>
          <a:bodyPr/>
          <a:lstStyle/>
          <a:p>
            <a:fld id="{ECEF3AEB-938C-47C6-B146-9A4D32834ACE}" type="slidenum">
              <a:rPr lang="en-GB" smtClean="0"/>
              <a:t>1</a:t>
            </a:fld>
            <a:endParaRPr lang="en-GB"/>
          </a:p>
        </p:txBody>
      </p:sp>
    </p:spTree>
    <p:extLst>
      <p:ext uri="{BB962C8B-B14F-4D97-AF65-F5344CB8AC3E}">
        <p14:creationId xmlns:p14="http://schemas.microsoft.com/office/powerpoint/2010/main" val="18287879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Aims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84644"/>
            <a:ext cx="4670097" cy="3593123"/>
          </a:xfrm>
        </p:spPr>
        <p:txBody>
          <a:bodyPr>
            <a:noAutofit/>
          </a:bodyPr>
          <a:lstStyle/>
          <a:p>
            <a:r>
              <a:rPr lang="en-GB" sz="2400" dirty="0"/>
              <a:t>Origins and tensions:</a:t>
            </a:r>
          </a:p>
          <a:p>
            <a:pPr lvl="1"/>
            <a:r>
              <a:rPr lang="en-GB" sz="2000" dirty="0"/>
              <a:t>People and behaviour</a:t>
            </a:r>
          </a:p>
          <a:p>
            <a:pPr lvl="1"/>
            <a:r>
              <a:rPr lang="en-GB" sz="2000" dirty="0"/>
              <a:t>Policing the past</a:t>
            </a:r>
          </a:p>
          <a:p>
            <a:pPr lvl="1"/>
            <a:r>
              <a:rPr lang="en-GB" sz="2000" dirty="0"/>
              <a:t>Local government and policing</a:t>
            </a:r>
          </a:p>
          <a:p>
            <a:pPr lvl="1"/>
            <a:r>
              <a:rPr lang="en-GB" sz="2000" dirty="0"/>
              <a:t>Health problems and living conditions</a:t>
            </a:r>
          </a:p>
          <a:p>
            <a:r>
              <a:rPr lang="en-GB" sz="2400" dirty="0"/>
              <a:t>Ambitious process of reform</a:t>
            </a:r>
          </a:p>
          <a:p>
            <a:r>
              <a:rPr lang="en-GB" sz="2400" dirty="0"/>
              <a:t>‘Poverty’, ‘deprivation’ in recent decades and lifestyle</a:t>
            </a:r>
          </a:p>
        </p:txBody>
      </p:sp>
      <p:pic>
        <p:nvPicPr>
          <p:cNvPr id="5" name="Picture 4">
            <a:extLst>
              <a:ext uri="{FF2B5EF4-FFF2-40B4-BE49-F238E27FC236}">
                <a16:creationId xmlns:a16="http://schemas.microsoft.com/office/drawing/2014/main" id="{C556E3A7-E594-8CC7-A289-44AAC1D4CCCB}"/>
              </a:ext>
            </a:extLst>
          </p:cNvPr>
          <p:cNvPicPr>
            <a:picLocks noChangeAspect="1"/>
          </p:cNvPicPr>
          <p:nvPr/>
        </p:nvPicPr>
        <p:blipFill rotWithShape="1">
          <a:blip r:embed="rId2"/>
          <a:srcRect t="15006" r="-1" b="224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C3C6BF45-72EB-ECA0-BA00-123CDCC36132}"/>
              </a:ext>
            </a:extLst>
          </p:cNvPr>
          <p:cNvSpPr>
            <a:spLocks noGrp="1"/>
          </p:cNvSpPr>
          <p:nvPr>
            <p:ph type="sldNum" sz="quarter" idx="12"/>
          </p:nvPr>
        </p:nvSpPr>
        <p:spPr/>
        <p:txBody>
          <a:bodyPr/>
          <a:lstStyle/>
          <a:p>
            <a:fld id="{ECEF3AEB-938C-47C6-B146-9A4D32834ACE}" type="slidenum">
              <a:rPr lang="en-GB" smtClean="0"/>
              <a:t>2</a:t>
            </a:fld>
            <a:endParaRPr lang="en-GB"/>
          </a:p>
        </p:txBody>
      </p:sp>
    </p:spTree>
    <p:extLst>
      <p:ext uri="{BB962C8B-B14F-4D97-AF65-F5344CB8AC3E}">
        <p14:creationId xmlns:p14="http://schemas.microsoft.com/office/powerpoint/2010/main" val="65785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3" name="Rectangle 12">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14C05-C6D1-4060-A734-919CFDD05873}"/>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6000" kern="1200" dirty="0">
                <a:solidFill>
                  <a:srgbClr val="FFFFFF"/>
                </a:solidFill>
                <a:latin typeface="+mj-lt"/>
                <a:ea typeface="+mj-ea"/>
                <a:cs typeface="+mj-cs"/>
              </a:rPr>
              <a:t>Origins and tensions</a:t>
            </a:r>
          </a:p>
        </p:txBody>
      </p:sp>
      <p:sp>
        <p:nvSpPr>
          <p:cNvPr id="3" name="Content Placeholder 2">
            <a:extLst>
              <a:ext uri="{FF2B5EF4-FFF2-40B4-BE49-F238E27FC236}">
                <a16:creationId xmlns:a16="http://schemas.microsoft.com/office/drawing/2014/main" id="{4500A78E-FD2B-4599-B851-18D97815F265}"/>
              </a:ext>
            </a:extLst>
          </p:cNvPr>
          <p:cNvSpPr>
            <a:spLocks noGrp="1"/>
          </p:cNvSpPr>
          <p:nvPr>
            <p:ph idx="1"/>
          </p:nvPr>
        </p:nvSpPr>
        <p:spPr>
          <a:xfrm>
            <a:off x="4211120" y="592852"/>
            <a:ext cx="4762057" cy="5903197"/>
          </a:xfrm>
        </p:spPr>
        <p:txBody>
          <a:bodyPr vert="horz" lIns="91440" tIns="45720" rIns="91440" bIns="45720" rtlCol="0">
            <a:normAutofit/>
          </a:bodyPr>
          <a:lstStyle/>
          <a:p>
            <a:r>
              <a:rPr lang="en-US" dirty="0"/>
              <a:t>Social Contract theory (Hobbes, Locke, Rousseau)</a:t>
            </a:r>
          </a:p>
          <a:p>
            <a:r>
              <a:rPr lang="en-US" dirty="0"/>
              <a:t>18</a:t>
            </a:r>
            <a:r>
              <a:rPr lang="en-US" baseline="30000" dirty="0"/>
              <a:t>th</a:t>
            </a:r>
            <a:r>
              <a:rPr lang="en-US" dirty="0"/>
              <a:t> century: Henry and John Fielding and Bow Street</a:t>
            </a:r>
          </a:p>
          <a:p>
            <a:r>
              <a:rPr lang="en-US" dirty="0"/>
              <a:t>1829 Metropolitan Police Act</a:t>
            </a:r>
          </a:p>
          <a:p>
            <a:r>
              <a:rPr lang="en-US" dirty="0"/>
              <a:t>1835 Municipal Corporations Act</a:t>
            </a:r>
          </a:p>
          <a:p>
            <a:r>
              <a:rPr lang="en-US" dirty="0"/>
              <a:t>19</a:t>
            </a:r>
            <a:r>
              <a:rPr lang="en-US" baseline="30000" dirty="0"/>
              <a:t>th</a:t>
            </a:r>
            <a:r>
              <a:rPr lang="en-US" dirty="0"/>
              <a:t> century Reform Acts</a:t>
            </a:r>
          </a:p>
          <a:p>
            <a:r>
              <a:rPr lang="en-US" dirty="0"/>
              <a:t>Private security and enforcement</a:t>
            </a:r>
          </a:p>
          <a:p>
            <a:r>
              <a:rPr lang="en-US" dirty="0"/>
              <a:t>Enforcement and prevention</a:t>
            </a:r>
          </a:p>
          <a:p>
            <a:endParaRPr lang="en-US" sz="2000" dirty="0"/>
          </a:p>
          <a:p>
            <a:endParaRPr lang="en-US" sz="2000" dirty="0"/>
          </a:p>
        </p:txBody>
      </p:sp>
      <p:sp>
        <p:nvSpPr>
          <p:cNvPr id="6" name="TextBox 5">
            <a:extLst>
              <a:ext uri="{FF2B5EF4-FFF2-40B4-BE49-F238E27FC236}">
                <a16:creationId xmlns:a16="http://schemas.microsoft.com/office/drawing/2014/main" id="{8A1BA677-38F2-48CD-A5E4-EED105DF2940}"/>
              </a:ext>
            </a:extLst>
          </p:cNvPr>
          <p:cNvSpPr txBox="1"/>
          <p:nvPr/>
        </p:nvSpPr>
        <p:spPr>
          <a:xfrm>
            <a:off x="8808523" y="864822"/>
            <a:ext cx="3189209" cy="5244972"/>
          </a:xfrm>
          <a:prstGeom prst="rect">
            <a:avLst/>
          </a:prstGeom>
        </p:spPr>
        <p:txBody>
          <a:bodyPr vert="horz" lIns="91440" tIns="45720" rIns="91440" bIns="45720" rtlCol="0">
            <a:normAutofit/>
          </a:bodyPr>
          <a:lstStyle/>
          <a:p>
            <a:pPr marL="514350" indent="-228600">
              <a:lnSpc>
                <a:spcPct val="90000"/>
              </a:lnSpc>
              <a:spcAft>
                <a:spcPts val="600"/>
              </a:spcAft>
              <a:buFont typeface="Arial" panose="020B0604020202020204" pitchFamily="34" charset="0"/>
              <a:buChar char="•"/>
            </a:pPr>
            <a:r>
              <a:rPr lang="en-US" sz="2800" dirty="0"/>
              <a:t>How would the idea of a </a:t>
            </a:r>
            <a:r>
              <a:rPr lang="en-US" sz="2800" dirty="0" err="1"/>
              <a:t>formalised</a:t>
            </a:r>
            <a:r>
              <a:rPr lang="en-US" sz="2800" dirty="0"/>
              <a:t> police service balance with individual liberty?</a:t>
            </a:r>
          </a:p>
          <a:p>
            <a:pPr marL="514350" indent="-228600">
              <a:lnSpc>
                <a:spcPct val="90000"/>
              </a:lnSpc>
              <a:spcAft>
                <a:spcPts val="600"/>
              </a:spcAft>
              <a:buFont typeface="Arial" panose="020B0604020202020204" pitchFamily="34" charset="0"/>
              <a:buChar char="•"/>
            </a:pPr>
            <a:endParaRPr lang="en-US" sz="2800" dirty="0"/>
          </a:p>
          <a:p>
            <a:pPr marL="514350" indent="-228600">
              <a:lnSpc>
                <a:spcPct val="90000"/>
              </a:lnSpc>
              <a:spcAft>
                <a:spcPts val="600"/>
              </a:spcAft>
              <a:buFont typeface="Arial" panose="020B0604020202020204" pitchFamily="34" charset="0"/>
              <a:buChar char="•"/>
            </a:pPr>
            <a:r>
              <a:rPr lang="en-US" sz="2800" dirty="0"/>
              <a:t>The English and Welsh tradition of local government was in the balance</a:t>
            </a:r>
          </a:p>
        </p:txBody>
      </p:sp>
      <p:sp>
        <p:nvSpPr>
          <p:cNvPr id="4" name="Slide Number Placeholder 3">
            <a:extLst>
              <a:ext uri="{FF2B5EF4-FFF2-40B4-BE49-F238E27FC236}">
                <a16:creationId xmlns:a16="http://schemas.microsoft.com/office/drawing/2014/main" id="{A3725F32-E5CE-ABDA-F955-D46D918D11C4}"/>
              </a:ext>
            </a:extLst>
          </p:cNvPr>
          <p:cNvSpPr>
            <a:spLocks noGrp="1"/>
          </p:cNvSpPr>
          <p:nvPr>
            <p:ph type="sldNum" sz="quarter" idx="12"/>
          </p:nvPr>
        </p:nvSpPr>
        <p:spPr/>
        <p:txBody>
          <a:bodyPr/>
          <a:lstStyle/>
          <a:p>
            <a:fld id="{ECEF3AEB-938C-47C6-B146-9A4D32834ACE}" type="slidenum">
              <a:rPr lang="en-GB" smtClean="0"/>
              <a:t>3</a:t>
            </a:fld>
            <a:endParaRPr lang="en-GB"/>
          </a:p>
        </p:txBody>
      </p:sp>
    </p:spTree>
    <p:extLst>
      <p:ext uri="{BB962C8B-B14F-4D97-AF65-F5344CB8AC3E}">
        <p14:creationId xmlns:p14="http://schemas.microsoft.com/office/powerpoint/2010/main" val="1459661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 calcmode="lin" valueType="num">
                                      <p:cBhvr additive="base">
                                        <p:cTn id="4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 calcmode="lin" valueType="num">
                                      <p:cBhvr additive="base">
                                        <p:cTn id="5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7AC784E-4874-4BCC-9B23-473A7C691B57}"/>
              </a:ext>
            </a:extLst>
          </p:cNvPr>
          <p:cNvPicPr>
            <a:picLocks noChangeAspect="1"/>
          </p:cNvPicPr>
          <p:nvPr/>
        </p:nvPicPr>
        <p:blipFill rotWithShape="1">
          <a:blip r:embed="rId3"/>
          <a:srcRect t="466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942F02D-8727-45B1-901A-BF42383B68EC}"/>
              </a:ext>
            </a:extLst>
          </p:cNvPr>
          <p:cNvSpPr txBox="1"/>
          <p:nvPr/>
        </p:nvSpPr>
        <p:spPr>
          <a:xfrm>
            <a:off x="1728315" y="6356397"/>
            <a:ext cx="4250453" cy="461665"/>
          </a:xfrm>
          <a:prstGeom prst="rect">
            <a:avLst/>
          </a:prstGeom>
          <a:noFill/>
        </p:spPr>
        <p:txBody>
          <a:bodyPr wrap="square" rtlCol="0">
            <a:spAutoFit/>
          </a:bodyPr>
          <a:lstStyle/>
          <a:p>
            <a:r>
              <a:rPr lang="en-GB" sz="2400" dirty="0">
                <a:solidFill>
                  <a:schemeClr val="bg1"/>
                </a:solidFill>
              </a:rPr>
              <a:t>Hogarth’s Beer Street of 1751</a:t>
            </a:r>
          </a:p>
        </p:txBody>
      </p:sp>
      <p:sp>
        <p:nvSpPr>
          <p:cNvPr id="7" name="TextBox 6">
            <a:extLst>
              <a:ext uri="{FF2B5EF4-FFF2-40B4-BE49-F238E27FC236}">
                <a16:creationId xmlns:a16="http://schemas.microsoft.com/office/drawing/2014/main" id="{26EAE8F4-3671-4119-9B85-8649D53A8B40}"/>
              </a:ext>
            </a:extLst>
          </p:cNvPr>
          <p:cNvSpPr txBox="1"/>
          <p:nvPr/>
        </p:nvSpPr>
        <p:spPr>
          <a:xfrm>
            <a:off x="6213233" y="6388787"/>
            <a:ext cx="4098051" cy="461665"/>
          </a:xfrm>
          <a:prstGeom prst="rect">
            <a:avLst/>
          </a:prstGeom>
          <a:noFill/>
        </p:spPr>
        <p:txBody>
          <a:bodyPr wrap="square" rtlCol="0">
            <a:spAutoFit/>
          </a:bodyPr>
          <a:lstStyle/>
          <a:p>
            <a:r>
              <a:rPr lang="en-GB" sz="2400" dirty="0">
                <a:solidFill>
                  <a:schemeClr val="bg1"/>
                </a:solidFill>
              </a:rPr>
              <a:t>The hell of Gin Lane</a:t>
            </a:r>
          </a:p>
        </p:txBody>
      </p:sp>
      <p:cxnSp>
        <p:nvCxnSpPr>
          <p:cNvPr id="8" name="Straight Connector 7">
            <a:extLst>
              <a:ext uri="{FF2B5EF4-FFF2-40B4-BE49-F238E27FC236}">
                <a16:creationId xmlns:a16="http://schemas.microsoft.com/office/drawing/2014/main" id="{F0CDA2F1-B6DD-4BD5-B2C4-EC68C9E42761}"/>
              </a:ext>
            </a:extLst>
          </p:cNvPr>
          <p:cNvCxnSpPr>
            <a:stCxn id="4" idx="0"/>
            <a:endCxn id="4" idx="2"/>
          </p:cNvCxnSpPr>
          <p:nvPr/>
        </p:nvCxnSpPr>
        <p:spPr>
          <a:xfrm>
            <a:off x="6096010" y="10"/>
            <a:ext cx="0" cy="685799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32F955DB-F627-557A-53ED-308FED980807}"/>
              </a:ext>
            </a:extLst>
          </p:cNvPr>
          <p:cNvSpPr>
            <a:spLocks noGrp="1"/>
          </p:cNvSpPr>
          <p:nvPr>
            <p:ph type="sldNum" sz="quarter" idx="12"/>
          </p:nvPr>
        </p:nvSpPr>
        <p:spPr/>
        <p:txBody>
          <a:bodyPr/>
          <a:lstStyle/>
          <a:p>
            <a:fld id="{ECEF3AEB-938C-47C6-B146-9A4D32834ACE}" type="slidenum">
              <a:rPr lang="en-GB" smtClean="0"/>
              <a:t>4</a:t>
            </a:fld>
            <a:endParaRPr lang="en-GB"/>
          </a:p>
        </p:txBody>
      </p:sp>
    </p:spTree>
    <p:extLst>
      <p:ext uri="{BB962C8B-B14F-4D97-AF65-F5344CB8AC3E}">
        <p14:creationId xmlns:p14="http://schemas.microsoft.com/office/powerpoint/2010/main" val="200776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CA70F9-F5B2-4AC4-B7A8-5031F2C4EF42}"/>
              </a:ext>
            </a:extLst>
          </p:cNvPr>
          <p:cNvPicPr>
            <a:picLocks noChangeAspect="1"/>
          </p:cNvPicPr>
          <p:nvPr/>
        </p:nvPicPr>
        <p:blipFill rotWithShape="1">
          <a:blip r:embed="rId2"/>
          <a:srcRect l="1112" r="1555"/>
          <a:stretch/>
        </p:blipFill>
        <p:spPr>
          <a:xfrm>
            <a:off x="20" y="10"/>
            <a:ext cx="12191980" cy="6857990"/>
          </a:xfrm>
          <a:prstGeom prst="rect">
            <a:avLst/>
          </a:prstGeom>
        </p:spPr>
      </p:pic>
      <p:sp>
        <p:nvSpPr>
          <p:cNvPr id="15"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Title 8">
            <a:extLst>
              <a:ext uri="{FF2B5EF4-FFF2-40B4-BE49-F238E27FC236}">
                <a16:creationId xmlns:a16="http://schemas.microsoft.com/office/drawing/2014/main" id="{3523CCBB-39DC-4BD9-B81C-C9D95C0ECC27}"/>
              </a:ext>
            </a:extLst>
          </p:cNvPr>
          <p:cNvSpPr>
            <a:spLocks noGrp="1"/>
          </p:cNvSpPr>
          <p:nvPr>
            <p:ph type="ctrTitle"/>
          </p:nvPr>
        </p:nvSpPr>
        <p:spPr>
          <a:xfrm>
            <a:off x="8022021" y="3231931"/>
            <a:ext cx="3852041" cy="1834056"/>
          </a:xfrm>
        </p:spPr>
        <p:txBody>
          <a:bodyPr>
            <a:normAutofit/>
          </a:bodyPr>
          <a:lstStyle/>
          <a:p>
            <a:r>
              <a:rPr lang="en-GB" sz="4000" dirty="0"/>
              <a:t>Parading the Police at Council</a:t>
            </a:r>
          </a:p>
        </p:txBody>
      </p:sp>
      <p:sp>
        <p:nvSpPr>
          <p:cNvPr id="10" name="Subtitle 9">
            <a:extLst>
              <a:ext uri="{FF2B5EF4-FFF2-40B4-BE49-F238E27FC236}">
                <a16:creationId xmlns:a16="http://schemas.microsoft.com/office/drawing/2014/main" id="{D375CB1B-7536-4805-AB1D-57575070CED4}"/>
              </a:ext>
            </a:extLst>
          </p:cNvPr>
          <p:cNvSpPr>
            <a:spLocks noGrp="1"/>
          </p:cNvSpPr>
          <p:nvPr>
            <p:ph type="subTitle" idx="1"/>
          </p:nvPr>
        </p:nvSpPr>
        <p:spPr>
          <a:xfrm>
            <a:off x="7782910" y="5242675"/>
            <a:ext cx="4330262" cy="683284"/>
          </a:xfrm>
        </p:spPr>
        <p:txBody>
          <a:bodyPr>
            <a:normAutofit/>
          </a:bodyPr>
          <a:lstStyle/>
          <a:p>
            <a:endParaRPr lang="en-GB" sz="2000"/>
          </a:p>
        </p:txBody>
      </p:sp>
      <p:cxnSp>
        <p:nvCxnSpPr>
          <p:cNvPr id="17" name="Straight Connector 16">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374FAF92-BCB1-4B13-BE9B-D56F707E8676}"/>
              </a:ext>
            </a:extLst>
          </p:cNvPr>
          <p:cNvSpPr/>
          <p:nvPr/>
        </p:nvSpPr>
        <p:spPr>
          <a:xfrm>
            <a:off x="8022021" y="755353"/>
            <a:ext cx="2019719" cy="134557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cxnSp>
        <p:nvCxnSpPr>
          <p:cNvPr id="4" name="Straight Connector 3">
            <a:extLst>
              <a:ext uri="{FF2B5EF4-FFF2-40B4-BE49-F238E27FC236}">
                <a16:creationId xmlns:a16="http://schemas.microsoft.com/office/drawing/2014/main" id="{68CDD457-F6FD-12F0-A067-EBD4AE74394D}"/>
              </a:ext>
            </a:extLst>
          </p:cNvPr>
          <p:cNvCxnSpPr>
            <a:cxnSpLocks/>
          </p:cNvCxnSpPr>
          <p:nvPr/>
        </p:nvCxnSpPr>
        <p:spPr>
          <a:xfrm flipV="1">
            <a:off x="3411020" y="154236"/>
            <a:ext cx="5270272" cy="82070"/>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5A608A1C-76E1-CFC2-9F09-1C4E083A0959}"/>
              </a:ext>
            </a:extLst>
          </p:cNvPr>
          <p:cNvSpPr>
            <a:spLocks noGrp="1"/>
          </p:cNvSpPr>
          <p:nvPr>
            <p:ph type="sldNum" sz="quarter" idx="12"/>
          </p:nvPr>
        </p:nvSpPr>
        <p:spPr/>
        <p:txBody>
          <a:bodyPr/>
          <a:lstStyle/>
          <a:p>
            <a:fld id="{ECEF3AEB-938C-47C6-B146-9A4D32834ACE}" type="slidenum">
              <a:rPr lang="en-GB" smtClean="0"/>
              <a:t>5</a:t>
            </a:fld>
            <a:endParaRPr lang="en-GB"/>
          </a:p>
        </p:txBody>
      </p:sp>
    </p:spTree>
    <p:extLst>
      <p:ext uri="{BB962C8B-B14F-4D97-AF65-F5344CB8AC3E}">
        <p14:creationId xmlns:p14="http://schemas.microsoft.com/office/powerpoint/2010/main" val="427531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EF252F6-243F-42E4-8E1B-D898834FF074}"/>
              </a:ext>
            </a:extLst>
          </p:cNvPr>
          <p:cNvPicPr>
            <a:picLocks noChangeAspect="1"/>
          </p:cNvPicPr>
          <p:nvPr/>
        </p:nvPicPr>
        <p:blipFill>
          <a:blip r:embed="rId2"/>
          <a:stretch>
            <a:fillRect/>
          </a:stretch>
        </p:blipFill>
        <p:spPr>
          <a:xfrm>
            <a:off x="1224197" y="457200"/>
            <a:ext cx="9743606" cy="5943600"/>
          </a:xfrm>
          <a:prstGeom prst="rect">
            <a:avLst/>
          </a:prstGeom>
        </p:spPr>
      </p:pic>
      <p:pic>
        <p:nvPicPr>
          <p:cNvPr id="7" name="Picture 6">
            <a:extLst>
              <a:ext uri="{FF2B5EF4-FFF2-40B4-BE49-F238E27FC236}">
                <a16:creationId xmlns:a16="http://schemas.microsoft.com/office/drawing/2014/main" id="{D60CFBD6-0EB2-4B34-82EA-75428AD2CE20}"/>
              </a:ext>
            </a:extLst>
          </p:cNvPr>
          <p:cNvPicPr>
            <a:picLocks noChangeAspect="1"/>
          </p:cNvPicPr>
          <p:nvPr/>
        </p:nvPicPr>
        <p:blipFill>
          <a:blip r:embed="rId3"/>
          <a:stretch>
            <a:fillRect/>
          </a:stretch>
        </p:blipFill>
        <p:spPr>
          <a:xfrm>
            <a:off x="0" y="5653245"/>
            <a:ext cx="1791478" cy="1204327"/>
          </a:xfrm>
          <a:prstGeom prst="rect">
            <a:avLst/>
          </a:prstGeom>
        </p:spPr>
      </p:pic>
      <p:pic>
        <p:nvPicPr>
          <p:cNvPr id="2" name="Picture 1">
            <a:extLst>
              <a:ext uri="{FF2B5EF4-FFF2-40B4-BE49-F238E27FC236}">
                <a16:creationId xmlns:a16="http://schemas.microsoft.com/office/drawing/2014/main" id="{845E381C-382B-1C63-2A3F-DFF007510A29}"/>
              </a:ext>
            </a:extLst>
          </p:cNvPr>
          <p:cNvPicPr>
            <a:picLocks noChangeAspect="1"/>
          </p:cNvPicPr>
          <p:nvPr/>
        </p:nvPicPr>
        <p:blipFill>
          <a:blip r:embed="rId4"/>
          <a:stretch>
            <a:fillRect/>
          </a:stretch>
        </p:blipFill>
        <p:spPr>
          <a:xfrm>
            <a:off x="1875100" y="876116"/>
            <a:ext cx="5912464" cy="2443591"/>
          </a:xfrm>
          <a:prstGeom prst="rect">
            <a:avLst/>
          </a:prstGeom>
          <a:ln w="228600" cap="sq" cmpd="thickThin">
            <a:solidFill>
              <a:srgbClr val="000000"/>
            </a:solidFill>
            <a:prstDash val="solid"/>
            <a:miter lim="800000"/>
          </a:ln>
          <a:effectLst>
            <a:innerShdw blurRad="76200">
              <a:srgbClr val="000000"/>
            </a:innerShdw>
          </a:effectLst>
        </p:spPr>
      </p:pic>
      <p:pic>
        <p:nvPicPr>
          <p:cNvPr id="3" name="Picture 2">
            <a:extLst>
              <a:ext uri="{FF2B5EF4-FFF2-40B4-BE49-F238E27FC236}">
                <a16:creationId xmlns:a16="http://schemas.microsoft.com/office/drawing/2014/main" id="{9465A5FD-BEDC-00EC-C5D3-C3A39BE6A472}"/>
              </a:ext>
            </a:extLst>
          </p:cNvPr>
          <p:cNvPicPr>
            <a:picLocks noChangeAspect="1"/>
          </p:cNvPicPr>
          <p:nvPr/>
        </p:nvPicPr>
        <p:blipFill>
          <a:blip r:embed="rId5"/>
          <a:stretch>
            <a:fillRect/>
          </a:stretch>
        </p:blipFill>
        <p:spPr>
          <a:xfrm>
            <a:off x="9068535" y="3225486"/>
            <a:ext cx="2895600" cy="3562350"/>
          </a:xfrm>
          <a:prstGeom prst="rect">
            <a:avLst/>
          </a:prstGeom>
        </p:spPr>
      </p:pic>
      <p:sp>
        <p:nvSpPr>
          <p:cNvPr id="4" name="TextBox 3">
            <a:extLst>
              <a:ext uri="{FF2B5EF4-FFF2-40B4-BE49-F238E27FC236}">
                <a16:creationId xmlns:a16="http://schemas.microsoft.com/office/drawing/2014/main" id="{5634E052-6761-99C3-F30A-75C37ACBC947}"/>
              </a:ext>
            </a:extLst>
          </p:cNvPr>
          <p:cNvSpPr txBox="1"/>
          <p:nvPr/>
        </p:nvSpPr>
        <p:spPr>
          <a:xfrm>
            <a:off x="6006114" y="5501886"/>
            <a:ext cx="2836506"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Swansea Constabulary Chief Constable 1877-1913</a:t>
            </a:r>
          </a:p>
        </p:txBody>
      </p:sp>
      <p:sp>
        <p:nvSpPr>
          <p:cNvPr id="6" name="Slide Number Placeholder 5">
            <a:extLst>
              <a:ext uri="{FF2B5EF4-FFF2-40B4-BE49-F238E27FC236}">
                <a16:creationId xmlns:a16="http://schemas.microsoft.com/office/drawing/2014/main" id="{4B8136FA-6377-9C2C-A4B5-F93C5037D590}"/>
              </a:ext>
            </a:extLst>
          </p:cNvPr>
          <p:cNvSpPr>
            <a:spLocks noGrp="1"/>
          </p:cNvSpPr>
          <p:nvPr>
            <p:ph type="sldNum" sz="quarter" idx="12"/>
          </p:nvPr>
        </p:nvSpPr>
        <p:spPr/>
        <p:txBody>
          <a:bodyPr/>
          <a:lstStyle/>
          <a:p>
            <a:fld id="{88197F62-6C3C-41F7-A1BC-A026399F9CB1}" type="slidenum">
              <a:rPr lang="en-GB" smtClean="0"/>
              <a:t>6</a:t>
            </a:fld>
            <a:endParaRPr lang="en-GB"/>
          </a:p>
        </p:txBody>
      </p:sp>
    </p:spTree>
    <p:extLst>
      <p:ext uri="{BB962C8B-B14F-4D97-AF65-F5344CB8AC3E}">
        <p14:creationId xmlns:p14="http://schemas.microsoft.com/office/powerpoint/2010/main" val="94322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0805B6-DCC0-4627-9000-9E768C3C767A}"/>
              </a:ext>
            </a:extLst>
          </p:cNvPr>
          <p:cNvPicPr>
            <a:picLocks noChangeAspect="1"/>
          </p:cNvPicPr>
          <p:nvPr/>
        </p:nvPicPr>
        <p:blipFill>
          <a:blip r:embed="rId2"/>
          <a:stretch>
            <a:fillRect/>
          </a:stretch>
        </p:blipFill>
        <p:spPr>
          <a:xfrm>
            <a:off x="217585" y="432080"/>
            <a:ext cx="5878415" cy="5768538"/>
          </a:xfrm>
          <a:prstGeom prst="rect">
            <a:avLst/>
          </a:prstGeom>
        </p:spPr>
      </p:pic>
      <p:pic>
        <p:nvPicPr>
          <p:cNvPr id="7" name="Picture 6">
            <a:extLst>
              <a:ext uri="{FF2B5EF4-FFF2-40B4-BE49-F238E27FC236}">
                <a16:creationId xmlns:a16="http://schemas.microsoft.com/office/drawing/2014/main" id="{406350CA-C91F-4D58-8312-A493C8B03F97}"/>
              </a:ext>
            </a:extLst>
          </p:cNvPr>
          <p:cNvPicPr>
            <a:picLocks noChangeAspect="1"/>
          </p:cNvPicPr>
          <p:nvPr/>
        </p:nvPicPr>
        <p:blipFill>
          <a:blip r:embed="rId3"/>
          <a:stretch>
            <a:fillRect/>
          </a:stretch>
        </p:blipFill>
        <p:spPr>
          <a:xfrm>
            <a:off x="6294128" y="2062655"/>
            <a:ext cx="5680287" cy="3257967"/>
          </a:xfrm>
          <a:prstGeom prst="rect">
            <a:avLst/>
          </a:prstGeom>
        </p:spPr>
      </p:pic>
      <p:cxnSp>
        <p:nvCxnSpPr>
          <p:cNvPr id="4" name="Straight Connector 3">
            <a:extLst>
              <a:ext uri="{FF2B5EF4-FFF2-40B4-BE49-F238E27FC236}">
                <a16:creationId xmlns:a16="http://schemas.microsoft.com/office/drawing/2014/main" id="{B5A65977-1C6C-7302-6A86-6621F78E2DAC}"/>
              </a:ext>
            </a:extLst>
          </p:cNvPr>
          <p:cNvCxnSpPr>
            <a:cxnSpLocks/>
          </p:cNvCxnSpPr>
          <p:nvPr/>
        </p:nvCxnSpPr>
        <p:spPr>
          <a:xfrm>
            <a:off x="127322" y="2890345"/>
            <a:ext cx="5968678"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4D45045A-13DD-2BC0-261E-AA9827615342}"/>
              </a:ext>
            </a:extLst>
          </p:cNvPr>
          <p:cNvSpPr/>
          <p:nvPr/>
        </p:nvSpPr>
        <p:spPr>
          <a:xfrm>
            <a:off x="217585" y="2890345"/>
            <a:ext cx="5878415" cy="1345986"/>
          </a:xfrm>
          <a:prstGeom prst="rect">
            <a:avLst/>
          </a:prstGeom>
          <a:noFill/>
          <a:ln w="444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B6AE7073-5D46-A9B4-8140-8E1F5E4D6508}"/>
              </a:ext>
            </a:extLst>
          </p:cNvPr>
          <p:cNvSpPr/>
          <p:nvPr/>
        </p:nvSpPr>
        <p:spPr>
          <a:xfrm>
            <a:off x="217585" y="4236331"/>
            <a:ext cx="5878415" cy="1284793"/>
          </a:xfrm>
          <a:prstGeom prst="rect">
            <a:avLst/>
          </a:prstGeom>
          <a:noFill/>
          <a:ln w="444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7C830C37-B9DB-2870-4E81-BC585419DD7D}"/>
              </a:ext>
            </a:extLst>
          </p:cNvPr>
          <p:cNvSpPr/>
          <p:nvPr/>
        </p:nvSpPr>
        <p:spPr>
          <a:xfrm>
            <a:off x="6323231" y="1850553"/>
            <a:ext cx="5680287" cy="846348"/>
          </a:xfrm>
          <a:prstGeom prst="rect">
            <a:avLst/>
          </a:prstGeom>
          <a:noFill/>
          <a:ln w="444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F5459461-72D6-0957-5E6E-F493FBE05568}"/>
              </a:ext>
            </a:extLst>
          </p:cNvPr>
          <p:cNvSpPr/>
          <p:nvPr/>
        </p:nvSpPr>
        <p:spPr>
          <a:xfrm>
            <a:off x="6296796" y="2698826"/>
            <a:ext cx="5677620" cy="846348"/>
          </a:xfrm>
          <a:prstGeom prst="rect">
            <a:avLst/>
          </a:prstGeom>
          <a:noFill/>
          <a:ln w="444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25E98799-42FC-5528-CCEC-9305D7F3B34E}"/>
              </a:ext>
            </a:extLst>
          </p:cNvPr>
          <p:cNvSpPr/>
          <p:nvPr/>
        </p:nvSpPr>
        <p:spPr>
          <a:xfrm>
            <a:off x="6294129" y="3576838"/>
            <a:ext cx="5709390" cy="584262"/>
          </a:xfrm>
          <a:prstGeom prst="rect">
            <a:avLst/>
          </a:prstGeom>
          <a:noFill/>
          <a:ln w="444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911346DE-674C-DF2E-FFD6-A3C7011EFC92}"/>
              </a:ext>
            </a:extLst>
          </p:cNvPr>
          <p:cNvSpPr/>
          <p:nvPr/>
        </p:nvSpPr>
        <p:spPr>
          <a:xfrm>
            <a:off x="6294129" y="4175138"/>
            <a:ext cx="5709390" cy="1145484"/>
          </a:xfrm>
          <a:prstGeom prst="rect">
            <a:avLst/>
          </a:prstGeom>
          <a:noFill/>
          <a:ln w="444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a:extLst>
              <a:ext uri="{FF2B5EF4-FFF2-40B4-BE49-F238E27FC236}">
                <a16:creationId xmlns:a16="http://schemas.microsoft.com/office/drawing/2014/main" id="{C62AB04A-82E2-6A49-C964-1DBF5E72E86F}"/>
              </a:ext>
            </a:extLst>
          </p:cNvPr>
          <p:cNvSpPr>
            <a:spLocks noGrp="1"/>
          </p:cNvSpPr>
          <p:nvPr>
            <p:ph type="sldNum" sz="quarter" idx="12"/>
          </p:nvPr>
        </p:nvSpPr>
        <p:spPr/>
        <p:txBody>
          <a:bodyPr/>
          <a:lstStyle/>
          <a:p>
            <a:fld id="{ECEF3AEB-938C-47C6-B146-9A4D32834ACE}" type="slidenum">
              <a:rPr lang="en-GB" smtClean="0"/>
              <a:t>7</a:t>
            </a:fld>
            <a:endParaRPr lang="en-GB"/>
          </a:p>
        </p:txBody>
      </p:sp>
    </p:spTree>
    <p:extLst>
      <p:ext uri="{BB962C8B-B14F-4D97-AF65-F5344CB8AC3E}">
        <p14:creationId xmlns:p14="http://schemas.microsoft.com/office/powerpoint/2010/main" val="3987690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 calcmode="lin" valueType="num">
                                      <p:cBhvr additive="base">
                                        <p:cTn id="37" dur="500" fill="hold"/>
                                        <p:tgtEl>
                                          <p:spTgt spid="18"/>
                                        </p:tgtEl>
                                        <p:attrNameLst>
                                          <p:attrName>ppt_x</p:attrName>
                                        </p:attrNameLst>
                                      </p:cBhvr>
                                      <p:tavLst>
                                        <p:tav tm="0">
                                          <p:val>
                                            <p:strVal val="#ppt_x"/>
                                          </p:val>
                                        </p:tav>
                                        <p:tav tm="100000">
                                          <p:val>
                                            <p:strVal val="#ppt_x"/>
                                          </p:val>
                                        </p:tav>
                                      </p:tavLst>
                                    </p:anim>
                                    <p:anim calcmode="lin" valueType="num">
                                      <p:cBhvr additive="base">
                                        <p:cTn id="3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ppt_x"/>
                                          </p:val>
                                        </p:tav>
                                        <p:tav tm="100000">
                                          <p:val>
                                            <p:strVal val="#ppt_x"/>
                                          </p:val>
                                        </p:tav>
                                      </p:tavLst>
                                    </p:anim>
                                    <p:anim calcmode="lin" valueType="num">
                                      <p:cBhvr additive="base">
                                        <p:cTn id="4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8"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ctrTitle"/>
          </p:nvPr>
        </p:nvSpPr>
        <p:spPr>
          <a:xfrm>
            <a:off x="5297762" y="640080"/>
            <a:ext cx="6251110" cy="3566160"/>
          </a:xfrm>
        </p:spPr>
        <p:txBody>
          <a:bodyPr anchor="b">
            <a:normAutofit/>
          </a:bodyPr>
          <a:lstStyle/>
          <a:p>
            <a:pPr algn="l"/>
            <a:r>
              <a:rPr lang="en-GB" sz="5400" dirty="0"/>
              <a:t>Social concerns in Swansea over 250 years</a:t>
            </a:r>
            <a:br>
              <a:rPr lang="en-GB" sz="5400" dirty="0"/>
            </a:br>
            <a:endParaRPr lang="en-GB" sz="5400" dirty="0"/>
          </a:p>
        </p:txBody>
      </p:sp>
      <p:pic>
        <p:nvPicPr>
          <p:cNvPr id="2" name="Picture 1" descr="A black and white photo of a street with buildings on either side&#10;&#10;Description automatically generated with low confidence">
            <a:extLst>
              <a:ext uri="{FF2B5EF4-FFF2-40B4-BE49-F238E27FC236}">
                <a16:creationId xmlns:a16="http://schemas.microsoft.com/office/drawing/2014/main" id="{C94AB3E8-B94D-F7D2-F4CA-081424A11314}"/>
              </a:ext>
            </a:extLst>
          </p:cNvPr>
          <p:cNvPicPr>
            <a:picLocks noChangeAspect="1"/>
          </p:cNvPicPr>
          <p:nvPr/>
        </p:nvPicPr>
        <p:blipFill rotWithShape="1">
          <a:blip r:embed="rId2"/>
          <a:srcRect r="228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32A4CE85-3D61-B0C4-857A-F7CDB83C2F1D}"/>
              </a:ext>
            </a:extLst>
          </p:cNvPr>
          <p:cNvSpPr>
            <a:spLocks noGrp="1"/>
          </p:cNvSpPr>
          <p:nvPr>
            <p:ph type="sldNum" sz="quarter" idx="12"/>
          </p:nvPr>
        </p:nvSpPr>
        <p:spPr/>
        <p:txBody>
          <a:bodyPr/>
          <a:lstStyle/>
          <a:p>
            <a:fld id="{ECEF3AEB-938C-47C6-B146-9A4D32834ACE}" type="slidenum">
              <a:rPr lang="en-GB" smtClean="0"/>
              <a:t>8</a:t>
            </a:fld>
            <a:endParaRPr lang="en-GB"/>
          </a:p>
        </p:txBody>
      </p:sp>
    </p:spTree>
    <p:extLst>
      <p:ext uri="{BB962C8B-B14F-4D97-AF65-F5344CB8AC3E}">
        <p14:creationId xmlns:p14="http://schemas.microsoft.com/office/powerpoint/2010/main" val="221026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5170" y="592717"/>
            <a:ext cx="6650594" cy="294660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Picture 5"/>
          <p:cNvPicPr>
            <a:picLocks noChangeAspect="1"/>
          </p:cNvPicPr>
          <p:nvPr/>
        </p:nvPicPr>
        <p:blipFill>
          <a:blip r:embed="rId3"/>
          <a:stretch>
            <a:fillRect/>
          </a:stretch>
        </p:blipFill>
        <p:spPr>
          <a:xfrm>
            <a:off x="7719657" y="276283"/>
            <a:ext cx="3859303" cy="35794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318F6496-5097-412C-A968-DCB4900D192F}"/>
              </a:ext>
            </a:extLst>
          </p:cNvPr>
          <p:cNvSpPr txBox="1"/>
          <p:nvPr/>
        </p:nvSpPr>
        <p:spPr>
          <a:xfrm>
            <a:off x="665825" y="4241195"/>
            <a:ext cx="6107836" cy="2308324"/>
          </a:xfrm>
          <a:prstGeom prst="rect">
            <a:avLst/>
          </a:prstGeom>
          <a:noFill/>
          <a:ln w="76200">
            <a:solidFill>
              <a:schemeClr val="tx1"/>
            </a:solidFill>
          </a:ln>
        </p:spPr>
        <p:txBody>
          <a:bodyPr wrap="square">
            <a:spAutoFit/>
          </a:bodyPr>
          <a:lstStyle/>
          <a:p>
            <a:pPr algn="ctr"/>
            <a:r>
              <a:rPr lang="en-US" dirty="0"/>
              <a:t>On 6th April 1758, the notorious vagrant Mary Jones (otherwise Gordon, otherwise Murray) was found to have been imposing on Swansea residents by saying she was married to a local man called William Jones and this was not true. Mary had no local connections at all and was in the town looking to beg and steal. On Tuesday 11th April between 10am and 12pm she was stripped to the waist near the House of Correction in Cowbridge  and publicly flogged</a:t>
            </a:r>
            <a:endParaRPr lang="en-GB" dirty="0"/>
          </a:p>
        </p:txBody>
      </p:sp>
      <p:sp>
        <p:nvSpPr>
          <p:cNvPr id="7" name="TextBox 6">
            <a:extLst>
              <a:ext uri="{FF2B5EF4-FFF2-40B4-BE49-F238E27FC236}">
                <a16:creationId xmlns:a16="http://schemas.microsoft.com/office/drawing/2014/main" id="{D941CEE8-C004-412E-8CB9-1584F29174E2}"/>
              </a:ext>
            </a:extLst>
          </p:cNvPr>
          <p:cNvSpPr txBox="1"/>
          <p:nvPr/>
        </p:nvSpPr>
        <p:spPr>
          <a:xfrm>
            <a:off x="7205508" y="4413033"/>
            <a:ext cx="4407369" cy="2031325"/>
          </a:xfrm>
          <a:prstGeom prst="rect">
            <a:avLst/>
          </a:prstGeom>
          <a:noFill/>
          <a:ln w="76200">
            <a:solidFill>
              <a:schemeClr val="tx1"/>
            </a:solidFill>
          </a:ln>
        </p:spPr>
        <p:txBody>
          <a:bodyPr wrap="square">
            <a:spAutoFit/>
          </a:bodyPr>
          <a:lstStyle/>
          <a:p>
            <a:pPr algn="ctr"/>
            <a:r>
              <a:rPr lang="en-US" dirty="0"/>
              <a:t>Tracking paupers was a problem so from 1697 they had to wear a large ‘P’ followed by the first letter of their parish. Grant (1988, 35) explains that ‘upon proof of very decent and orderly </a:t>
            </a:r>
            <a:r>
              <a:rPr lang="en-US" dirty="0" err="1"/>
              <a:t>behaviour</a:t>
            </a:r>
            <a:r>
              <a:rPr lang="en-US" dirty="0"/>
              <a:t>,’ an Act of 1781 made provision for pauper’s to be excused the wearing of the pauper’s badge.</a:t>
            </a:r>
            <a:endParaRPr lang="en-GB" dirty="0"/>
          </a:p>
        </p:txBody>
      </p:sp>
      <p:sp>
        <p:nvSpPr>
          <p:cNvPr id="2" name="Slide Number Placeholder 1">
            <a:extLst>
              <a:ext uri="{FF2B5EF4-FFF2-40B4-BE49-F238E27FC236}">
                <a16:creationId xmlns:a16="http://schemas.microsoft.com/office/drawing/2014/main" id="{45A0CD8D-5BD6-FBB1-A1AD-9732E0BA72C8}"/>
              </a:ext>
            </a:extLst>
          </p:cNvPr>
          <p:cNvSpPr>
            <a:spLocks noGrp="1"/>
          </p:cNvSpPr>
          <p:nvPr>
            <p:ph type="sldNum" sz="quarter" idx="12"/>
          </p:nvPr>
        </p:nvSpPr>
        <p:spPr/>
        <p:txBody>
          <a:bodyPr/>
          <a:lstStyle/>
          <a:p>
            <a:fld id="{ECEF3AEB-938C-47C6-B146-9A4D32834ACE}" type="slidenum">
              <a:rPr lang="en-GB" smtClean="0"/>
              <a:t>9</a:t>
            </a:fld>
            <a:endParaRPr lang="en-GB"/>
          </a:p>
        </p:txBody>
      </p:sp>
      <p:cxnSp>
        <p:nvCxnSpPr>
          <p:cNvPr id="8" name="Straight Connector 7">
            <a:extLst>
              <a:ext uri="{FF2B5EF4-FFF2-40B4-BE49-F238E27FC236}">
                <a16:creationId xmlns:a16="http://schemas.microsoft.com/office/drawing/2014/main" id="{29FC378B-AA5D-A748-9073-FBED8BB4D696}"/>
              </a:ext>
            </a:extLst>
          </p:cNvPr>
          <p:cNvCxnSpPr/>
          <p:nvPr/>
        </p:nvCxnSpPr>
        <p:spPr>
          <a:xfrm>
            <a:off x="572756" y="1406769"/>
            <a:ext cx="4843306" cy="70339"/>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BA60889-CE5A-E677-B44A-A2CF1E09C1BD}"/>
              </a:ext>
            </a:extLst>
          </p:cNvPr>
          <p:cNvCxnSpPr>
            <a:cxnSpLocks/>
          </p:cNvCxnSpPr>
          <p:nvPr/>
        </p:nvCxnSpPr>
        <p:spPr>
          <a:xfrm>
            <a:off x="1298090" y="4535261"/>
            <a:ext cx="4871598"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90A0F15-8341-6A19-85D3-9CC8EAD9A020}"/>
              </a:ext>
            </a:extLst>
          </p:cNvPr>
          <p:cNvCxnSpPr>
            <a:cxnSpLocks/>
          </p:cNvCxnSpPr>
          <p:nvPr/>
        </p:nvCxnSpPr>
        <p:spPr>
          <a:xfrm>
            <a:off x="7449763" y="4744497"/>
            <a:ext cx="3918857"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CDF6AF-0869-8132-996D-68B97AC01C9C}"/>
              </a:ext>
            </a:extLst>
          </p:cNvPr>
          <p:cNvCxnSpPr>
            <a:cxnSpLocks/>
          </p:cNvCxnSpPr>
          <p:nvPr/>
        </p:nvCxnSpPr>
        <p:spPr>
          <a:xfrm>
            <a:off x="7373941" y="5037574"/>
            <a:ext cx="3918857"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86298C7-09F0-0821-F46C-C3988D9EB620}"/>
              </a:ext>
            </a:extLst>
          </p:cNvPr>
          <p:cNvCxnSpPr>
            <a:cxnSpLocks/>
          </p:cNvCxnSpPr>
          <p:nvPr/>
        </p:nvCxnSpPr>
        <p:spPr>
          <a:xfrm>
            <a:off x="7373941" y="5278734"/>
            <a:ext cx="3918857"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0614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1000"/>
                                        <p:tgtEl>
                                          <p:spTgt spid="14"/>
                                        </p:tgtEl>
                                      </p:cBhvr>
                                    </p:animEffect>
                                    <p:anim calcmode="lin" valueType="num">
                                      <p:cBhvr>
                                        <p:cTn id="29" dur="1000" fill="hold"/>
                                        <p:tgtEl>
                                          <p:spTgt spid="14"/>
                                        </p:tgtEl>
                                        <p:attrNameLst>
                                          <p:attrName>ppt_x</p:attrName>
                                        </p:attrNameLst>
                                      </p:cBhvr>
                                      <p:tavLst>
                                        <p:tav tm="0">
                                          <p:val>
                                            <p:strVal val="#ppt_x"/>
                                          </p:val>
                                        </p:tav>
                                        <p:tav tm="100000">
                                          <p:val>
                                            <p:strVal val="#ppt_x"/>
                                          </p:val>
                                        </p:tav>
                                      </p:tavLst>
                                    </p:anim>
                                    <p:anim calcmode="lin" valueType="num">
                                      <p:cBhvr>
                                        <p:cTn id="30"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9A2CDA6-918A-4147-83E5-2A1430A02FED}"/>
              </a:ext>
            </a:extLst>
          </p:cNvPr>
          <p:cNvPicPr>
            <a:picLocks noChangeAspect="1"/>
          </p:cNvPicPr>
          <p:nvPr/>
        </p:nvPicPr>
        <p:blipFill>
          <a:blip r:embed="rId3"/>
          <a:stretch>
            <a:fillRect/>
          </a:stretch>
        </p:blipFill>
        <p:spPr>
          <a:xfrm rot="193382">
            <a:off x="7090785" y="1313783"/>
            <a:ext cx="5103133" cy="5371719"/>
          </a:xfrm>
          <a:prstGeom prst="rect">
            <a:avLst/>
          </a:prstGeom>
        </p:spPr>
      </p:pic>
      <p:sp>
        <p:nvSpPr>
          <p:cNvPr id="2" name="Title 1">
            <a:extLst>
              <a:ext uri="{FF2B5EF4-FFF2-40B4-BE49-F238E27FC236}">
                <a16:creationId xmlns:a16="http://schemas.microsoft.com/office/drawing/2014/main" id="{391D576B-3A7D-445F-A232-831E7803058F}"/>
              </a:ext>
            </a:extLst>
          </p:cNvPr>
          <p:cNvSpPr>
            <a:spLocks noGrp="1"/>
          </p:cNvSpPr>
          <p:nvPr>
            <p:ph type="title"/>
          </p:nvPr>
        </p:nvSpPr>
        <p:spPr>
          <a:xfrm>
            <a:off x="270211" y="315396"/>
            <a:ext cx="11921789" cy="1325563"/>
          </a:xfrm>
        </p:spPr>
        <p:txBody>
          <a:bodyPr>
            <a:noAutofit/>
          </a:bodyPr>
          <a:lstStyle/>
          <a:p>
            <a:r>
              <a:rPr lang="en-GB" sz="5400" dirty="0"/>
              <a:t>Typhus, cholera and unimaginable squalor</a:t>
            </a:r>
          </a:p>
        </p:txBody>
      </p:sp>
      <p:sp>
        <p:nvSpPr>
          <p:cNvPr id="3" name="Content Placeholder 2">
            <a:extLst>
              <a:ext uri="{FF2B5EF4-FFF2-40B4-BE49-F238E27FC236}">
                <a16:creationId xmlns:a16="http://schemas.microsoft.com/office/drawing/2014/main" id="{823ABEDA-2A5E-4067-93C6-D3E5B0D6D0C5}"/>
              </a:ext>
            </a:extLst>
          </p:cNvPr>
          <p:cNvSpPr>
            <a:spLocks noGrp="1"/>
          </p:cNvSpPr>
          <p:nvPr>
            <p:ph idx="1"/>
          </p:nvPr>
        </p:nvSpPr>
        <p:spPr>
          <a:xfrm>
            <a:off x="838200" y="1825625"/>
            <a:ext cx="6972946" cy="4667250"/>
          </a:xfrm>
        </p:spPr>
        <p:txBody>
          <a:bodyPr>
            <a:normAutofit/>
          </a:bodyPr>
          <a:lstStyle/>
          <a:p>
            <a:pPr marL="0" indent="0">
              <a:buNone/>
            </a:pPr>
            <a:r>
              <a:rPr lang="en-US" dirty="0"/>
              <a:t>“Irish, Scotch and Welsh, consisting of wives, husbands, children and single people, all in the same room … </a:t>
            </a:r>
          </a:p>
          <a:p>
            <a:pPr marL="0" indent="0">
              <a:buNone/>
            </a:pPr>
            <a:r>
              <a:rPr lang="en-US" dirty="0"/>
              <a:t>there must be 250-300 of the commonest prostitutes at Swansea … </a:t>
            </a:r>
          </a:p>
          <a:p>
            <a:pPr marL="0" indent="0">
              <a:buNone/>
            </a:pPr>
            <a:r>
              <a:rPr lang="en-US" dirty="0"/>
              <a:t>very debauched in their habits as regards drink</a:t>
            </a:r>
          </a:p>
          <a:p>
            <a:pPr marL="0" indent="0">
              <a:buNone/>
            </a:pPr>
            <a:r>
              <a:rPr lang="en-US" dirty="0"/>
              <a:t>many of them sleep on straw in the corner of the room, whilst they allow ordure [excrement] to cover the floor or throw it with the ashes; so dirty are their domestic habits.”</a:t>
            </a:r>
          </a:p>
        </p:txBody>
      </p:sp>
      <p:sp>
        <p:nvSpPr>
          <p:cNvPr id="5" name="Rectangle 4">
            <a:extLst>
              <a:ext uri="{FF2B5EF4-FFF2-40B4-BE49-F238E27FC236}">
                <a16:creationId xmlns:a16="http://schemas.microsoft.com/office/drawing/2014/main" id="{2CF67548-7229-4342-8BE8-69B36E6997D5}"/>
              </a:ext>
            </a:extLst>
          </p:cNvPr>
          <p:cNvSpPr/>
          <p:nvPr/>
        </p:nvSpPr>
        <p:spPr>
          <a:xfrm>
            <a:off x="838200" y="6308209"/>
            <a:ext cx="1822935"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Price (1992: p35) </a:t>
            </a:r>
          </a:p>
        </p:txBody>
      </p:sp>
      <p:sp>
        <p:nvSpPr>
          <p:cNvPr id="6" name="Slide Number Placeholder 5">
            <a:extLst>
              <a:ext uri="{FF2B5EF4-FFF2-40B4-BE49-F238E27FC236}">
                <a16:creationId xmlns:a16="http://schemas.microsoft.com/office/drawing/2014/main" id="{ECD5EBCD-9BC3-9D19-AA9A-0B84842EE06F}"/>
              </a:ext>
            </a:extLst>
          </p:cNvPr>
          <p:cNvSpPr>
            <a:spLocks noGrp="1"/>
          </p:cNvSpPr>
          <p:nvPr>
            <p:ph type="sldNum" sz="quarter" idx="12"/>
          </p:nvPr>
        </p:nvSpPr>
        <p:spPr/>
        <p:txBody>
          <a:bodyPr/>
          <a:lstStyle/>
          <a:p>
            <a:fld id="{ECEF3AEB-938C-47C6-B146-9A4D32834ACE}" type="slidenum">
              <a:rPr lang="en-GB" smtClean="0"/>
              <a:t>10</a:t>
            </a:fld>
            <a:endParaRPr lang="en-GB"/>
          </a:p>
        </p:txBody>
      </p:sp>
    </p:spTree>
    <p:custDataLst>
      <p:tags r:id="rId1"/>
    </p:custDataLst>
    <p:extLst>
      <p:ext uri="{BB962C8B-B14F-4D97-AF65-F5344CB8AC3E}">
        <p14:creationId xmlns:p14="http://schemas.microsoft.com/office/powerpoint/2010/main" val="38766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37F2A-04C7-4142-AA93-122E18BC7EC7}"/>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41DF761-C19D-432F-A291-773007494FB7}"/>
              </a:ext>
            </a:extLst>
          </p:cNvPr>
          <p:cNvPicPr>
            <a:picLocks noChangeAspect="1"/>
          </p:cNvPicPr>
          <p:nvPr/>
        </p:nvPicPr>
        <p:blipFill>
          <a:blip r:embed="rId2"/>
          <a:stretch>
            <a:fillRect/>
          </a:stretch>
        </p:blipFill>
        <p:spPr>
          <a:xfrm>
            <a:off x="838200" y="830084"/>
            <a:ext cx="9638170" cy="2302668"/>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7" name="Picture 6">
            <a:extLst>
              <a:ext uri="{FF2B5EF4-FFF2-40B4-BE49-F238E27FC236}">
                <a16:creationId xmlns:a16="http://schemas.microsoft.com/office/drawing/2014/main" id="{ED94FD85-4635-41E6-AF75-57EE184E538F}"/>
              </a:ext>
            </a:extLst>
          </p:cNvPr>
          <p:cNvPicPr>
            <a:picLocks noChangeAspect="1"/>
          </p:cNvPicPr>
          <p:nvPr/>
        </p:nvPicPr>
        <p:blipFill>
          <a:blip r:embed="rId3"/>
          <a:stretch>
            <a:fillRect/>
          </a:stretch>
        </p:blipFill>
        <p:spPr>
          <a:xfrm>
            <a:off x="8137448" y="3725248"/>
            <a:ext cx="3437415" cy="2585757"/>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8" name="TextBox 7">
            <a:extLst>
              <a:ext uri="{FF2B5EF4-FFF2-40B4-BE49-F238E27FC236}">
                <a16:creationId xmlns:a16="http://schemas.microsoft.com/office/drawing/2014/main" id="{772899F3-CF73-4812-A48D-B820EE810F6E}"/>
              </a:ext>
            </a:extLst>
          </p:cNvPr>
          <p:cNvSpPr txBox="1"/>
          <p:nvPr/>
        </p:nvSpPr>
        <p:spPr>
          <a:xfrm>
            <a:off x="225734" y="4556461"/>
            <a:ext cx="7657638" cy="923330"/>
          </a:xfrm>
          <a:prstGeom prst="rect">
            <a:avLst/>
          </a:prstGeom>
          <a:noFill/>
        </p:spPr>
        <p:txBody>
          <a:bodyPr wrap="square" rtlCol="0">
            <a:spAutoFit/>
          </a:bodyPr>
          <a:lstStyle/>
          <a:p>
            <a:r>
              <a:rPr lang="en-GB" sz="5400" dirty="0"/>
              <a:t>The more things change …</a:t>
            </a:r>
          </a:p>
        </p:txBody>
      </p:sp>
      <p:sp>
        <p:nvSpPr>
          <p:cNvPr id="3" name="Slide Number Placeholder 2">
            <a:extLst>
              <a:ext uri="{FF2B5EF4-FFF2-40B4-BE49-F238E27FC236}">
                <a16:creationId xmlns:a16="http://schemas.microsoft.com/office/drawing/2014/main" id="{3D7C9FB8-6863-5C4F-062D-7766F969E6DD}"/>
              </a:ext>
            </a:extLst>
          </p:cNvPr>
          <p:cNvSpPr>
            <a:spLocks noGrp="1"/>
          </p:cNvSpPr>
          <p:nvPr>
            <p:ph type="sldNum" sz="quarter" idx="12"/>
          </p:nvPr>
        </p:nvSpPr>
        <p:spPr/>
        <p:txBody>
          <a:bodyPr/>
          <a:lstStyle/>
          <a:p>
            <a:fld id="{ECEF3AEB-938C-47C6-B146-9A4D32834ACE}" type="slidenum">
              <a:rPr lang="en-GB" smtClean="0"/>
              <a:t>11</a:t>
            </a:fld>
            <a:endParaRPr lang="en-GB"/>
          </a:p>
        </p:txBody>
      </p:sp>
    </p:spTree>
    <p:extLst>
      <p:ext uri="{BB962C8B-B14F-4D97-AF65-F5344CB8AC3E}">
        <p14:creationId xmlns:p14="http://schemas.microsoft.com/office/powerpoint/2010/main" val="260069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E7931CF-FBDB-4351-ACB3-17733914314E}"/>
              </a:ext>
            </a:extLst>
          </p:cNvPr>
          <p:cNvPicPr>
            <a:picLocks noChangeAspect="1"/>
          </p:cNvPicPr>
          <p:nvPr/>
        </p:nvPicPr>
        <p:blipFill>
          <a:blip r:embed="rId3"/>
          <a:stretch>
            <a:fillRect/>
          </a:stretch>
        </p:blipFill>
        <p:spPr>
          <a:xfrm rot="21228666">
            <a:off x="465424" y="337022"/>
            <a:ext cx="4187489" cy="5959570"/>
          </a:xfrm>
          <a:prstGeom prst="rect">
            <a:avLst/>
          </a:prstGeom>
        </p:spPr>
      </p:pic>
      <p:pic>
        <p:nvPicPr>
          <p:cNvPr id="5" name="Picture 4">
            <a:extLst>
              <a:ext uri="{FF2B5EF4-FFF2-40B4-BE49-F238E27FC236}">
                <a16:creationId xmlns:a16="http://schemas.microsoft.com/office/drawing/2014/main" id="{39D9341F-57FC-43D7-9A0D-7F7A3FCBC67E}"/>
              </a:ext>
            </a:extLst>
          </p:cNvPr>
          <p:cNvPicPr>
            <a:picLocks noChangeAspect="1"/>
          </p:cNvPicPr>
          <p:nvPr/>
        </p:nvPicPr>
        <p:blipFill>
          <a:blip r:embed="rId4"/>
          <a:stretch>
            <a:fillRect/>
          </a:stretch>
        </p:blipFill>
        <p:spPr>
          <a:xfrm>
            <a:off x="5240743" y="-2"/>
            <a:ext cx="6951257" cy="6858000"/>
          </a:xfrm>
          <a:prstGeom prst="rect">
            <a:avLst/>
          </a:prstGeom>
        </p:spPr>
      </p:pic>
      <p:pic>
        <p:nvPicPr>
          <p:cNvPr id="4" name="Picture 3">
            <a:extLst>
              <a:ext uri="{FF2B5EF4-FFF2-40B4-BE49-F238E27FC236}">
                <a16:creationId xmlns:a16="http://schemas.microsoft.com/office/drawing/2014/main" id="{2DC042C4-492E-4BAF-9056-D399AC329B28}"/>
              </a:ext>
            </a:extLst>
          </p:cNvPr>
          <p:cNvPicPr>
            <a:picLocks noChangeAspect="1"/>
          </p:cNvPicPr>
          <p:nvPr/>
        </p:nvPicPr>
        <p:blipFill>
          <a:blip r:embed="rId5"/>
          <a:stretch>
            <a:fillRect/>
          </a:stretch>
        </p:blipFill>
        <p:spPr>
          <a:xfrm rot="21409158">
            <a:off x="284239" y="221781"/>
            <a:ext cx="6859325" cy="4798967"/>
          </a:xfrm>
          <a:prstGeom prst="rect">
            <a:avLst/>
          </a:prstGeom>
        </p:spPr>
      </p:pic>
      <p:sp>
        <p:nvSpPr>
          <p:cNvPr id="2" name="Slide Number Placeholder 1">
            <a:extLst>
              <a:ext uri="{FF2B5EF4-FFF2-40B4-BE49-F238E27FC236}">
                <a16:creationId xmlns:a16="http://schemas.microsoft.com/office/drawing/2014/main" id="{E5758289-A0DF-8EF8-1AEA-A4B2338D3A8D}"/>
              </a:ext>
            </a:extLst>
          </p:cNvPr>
          <p:cNvSpPr>
            <a:spLocks noGrp="1"/>
          </p:cNvSpPr>
          <p:nvPr>
            <p:ph type="sldNum" sz="quarter" idx="12"/>
          </p:nvPr>
        </p:nvSpPr>
        <p:spPr/>
        <p:txBody>
          <a:bodyPr/>
          <a:lstStyle/>
          <a:p>
            <a:fld id="{ECEF3AEB-938C-47C6-B146-9A4D32834ACE}" type="slidenum">
              <a:rPr lang="en-GB" smtClean="0"/>
              <a:t>12</a:t>
            </a:fld>
            <a:endParaRPr lang="en-GB"/>
          </a:p>
        </p:txBody>
      </p:sp>
    </p:spTree>
    <p:custDataLst>
      <p:tags r:id="rId1"/>
    </p:custDataLst>
    <p:extLst>
      <p:ext uri="{BB962C8B-B14F-4D97-AF65-F5344CB8AC3E}">
        <p14:creationId xmlns:p14="http://schemas.microsoft.com/office/powerpoint/2010/main" val="1023344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text on a white background&#10;&#10;Description automatically generated">
            <a:extLst>
              <a:ext uri="{FF2B5EF4-FFF2-40B4-BE49-F238E27FC236}">
                <a16:creationId xmlns:a16="http://schemas.microsoft.com/office/drawing/2014/main" id="{C423A5A7-896C-40AC-BAF6-32835C6E36AF}"/>
              </a:ext>
            </a:extLst>
          </p:cNvPr>
          <p:cNvPicPr>
            <a:picLocks noChangeAspect="1"/>
          </p:cNvPicPr>
          <p:nvPr/>
        </p:nvPicPr>
        <p:blipFill rotWithShape="1">
          <a:blip r:embed="rId3">
            <a:extLst>
              <a:ext uri="{28A0092B-C50C-407E-A947-70E740481C1C}">
                <a14:useLocalDpi xmlns:a14="http://schemas.microsoft.com/office/drawing/2010/main" val="0"/>
              </a:ext>
            </a:extLst>
          </a:blip>
          <a:srcRect l="8511" r="2" b="2"/>
          <a:stretch/>
        </p:blipFill>
        <p:spPr>
          <a:xfrm>
            <a:off x="477778" y="321733"/>
            <a:ext cx="5728547" cy="6214533"/>
          </a:xfrm>
          <a:prstGeom prst="rect">
            <a:avLst/>
          </a:prstGeom>
        </p:spPr>
      </p:pic>
      <p:pic>
        <p:nvPicPr>
          <p:cNvPr id="9" name="Picture 8" descr="A close up of a receipt&#10;&#10;Description automatically generated">
            <a:extLst>
              <a:ext uri="{FF2B5EF4-FFF2-40B4-BE49-F238E27FC236}">
                <a16:creationId xmlns:a16="http://schemas.microsoft.com/office/drawing/2014/main" id="{3B607EAB-C3EC-4C8C-84E7-86E0C8FC09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4272" y="0"/>
            <a:ext cx="4637784" cy="6858000"/>
          </a:xfrm>
          <a:prstGeom prst="rect">
            <a:avLst/>
          </a:prstGeom>
        </p:spPr>
      </p:pic>
      <p:sp>
        <p:nvSpPr>
          <p:cNvPr id="2" name="Slide Number Placeholder 1">
            <a:extLst>
              <a:ext uri="{FF2B5EF4-FFF2-40B4-BE49-F238E27FC236}">
                <a16:creationId xmlns:a16="http://schemas.microsoft.com/office/drawing/2014/main" id="{AB626793-ED7F-8D60-9594-FCDE67CF2F4E}"/>
              </a:ext>
            </a:extLst>
          </p:cNvPr>
          <p:cNvSpPr>
            <a:spLocks noGrp="1"/>
          </p:cNvSpPr>
          <p:nvPr>
            <p:ph type="sldNum" sz="quarter" idx="12"/>
          </p:nvPr>
        </p:nvSpPr>
        <p:spPr/>
        <p:txBody>
          <a:bodyPr/>
          <a:lstStyle/>
          <a:p>
            <a:fld id="{ECEF3AEB-938C-47C6-B146-9A4D32834ACE}" type="slidenum">
              <a:rPr lang="en-GB" smtClean="0"/>
              <a:t>13</a:t>
            </a:fld>
            <a:endParaRPr lang="en-GB"/>
          </a:p>
        </p:txBody>
      </p:sp>
    </p:spTree>
    <p:custDataLst>
      <p:tags r:id="rId1"/>
    </p:custDataLst>
    <p:extLst>
      <p:ext uri="{BB962C8B-B14F-4D97-AF65-F5344CB8AC3E}">
        <p14:creationId xmlns:p14="http://schemas.microsoft.com/office/powerpoint/2010/main" val="686661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4600739-FFA3-B103-274E-F8C3D0991DE6}"/>
              </a:ext>
            </a:extLst>
          </p:cNvPr>
          <p:cNvGraphicFramePr>
            <a:graphicFrameLocks noGrp="1"/>
          </p:cNvGraphicFramePr>
          <p:nvPr>
            <p:extLst>
              <p:ext uri="{D42A27DB-BD31-4B8C-83A1-F6EECF244321}">
                <p14:modId xmlns:p14="http://schemas.microsoft.com/office/powerpoint/2010/main" val="1518539280"/>
              </p:ext>
            </p:extLst>
          </p:nvPr>
        </p:nvGraphicFramePr>
        <p:xfrm>
          <a:off x="1288422" y="983355"/>
          <a:ext cx="9282444" cy="4891290"/>
        </p:xfrm>
        <a:graphic>
          <a:graphicData uri="http://schemas.openxmlformats.org/drawingml/2006/table">
            <a:tbl>
              <a:tblPr firstRow="1" bandRow="1">
                <a:tableStyleId>{5C22544A-7EE6-4342-B048-85BDC9FD1C3A}</a:tableStyleId>
              </a:tblPr>
              <a:tblGrid>
                <a:gridCol w="4641222">
                  <a:extLst>
                    <a:ext uri="{9D8B030D-6E8A-4147-A177-3AD203B41FA5}">
                      <a16:colId xmlns:a16="http://schemas.microsoft.com/office/drawing/2014/main" val="2354478847"/>
                    </a:ext>
                  </a:extLst>
                </a:gridCol>
                <a:gridCol w="4641222">
                  <a:extLst>
                    <a:ext uri="{9D8B030D-6E8A-4147-A177-3AD203B41FA5}">
                      <a16:colId xmlns:a16="http://schemas.microsoft.com/office/drawing/2014/main" val="2898786583"/>
                    </a:ext>
                  </a:extLst>
                </a:gridCol>
              </a:tblGrid>
              <a:tr h="668594">
                <a:tc>
                  <a:txBody>
                    <a:bodyPr/>
                    <a:lstStyle/>
                    <a:p>
                      <a:r>
                        <a:rPr lang="en-GB" sz="3200" dirty="0"/>
                        <a:t>Intergenerational links</a:t>
                      </a:r>
                    </a:p>
                  </a:txBody>
                  <a:tcPr/>
                </a:tc>
                <a:tc>
                  <a:txBody>
                    <a:bodyPr/>
                    <a:lstStyle/>
                    <a:p>
                      <a:endParaRPr lang="en-GB"/>
                    </a:p>
                  </a:txBody>
                  <a:tcPr/>
                </a:tc>
                <a:extLst>
                  <a:ext uri="{0D108BD9-81ED-4DB2-BD59-A6C34878D82A}">
                    <a16:rowId xmlns:a16="http://schemas.microsoft.com/office/drawing/2014/main" val="2167034673"/>
                  </a:ext>
                </a:extLst>
              </a:tr>
              <a:tr h="527837">
                <a:tc>
                  <a:txBody>
                    <a:bodyPr/>
                    <a:lstStyle/>
                    <a:p>
                      <a:pPr algn="ctr"/>
                      <a:r>
                        <a:rPr lang="en-GB" sz="2400" dirty="0"/>
                        <a:t>1810</a:t>
                      </a:r>
                    </a:p>
                  </a:txBody>
                  <a:tcPr/>
                </a:tc>
                <a:tc>
                  <a:txBody>
                    <a:bodyPr/>
                    <a:lstStyle/>
                    <a:p>
                      <a:r>
                        <a:rPr lang="en-GB" sz="2400" dirty="0"/>
                        <a:t>My great-great grandparents</a:t>
                      </a:r>
                    </a:p>
                  </a:txBody>
                  <a:tcPr/>
                </a:tc>
                <a:extLst>
                  <a:ext uri="{0D108BD9-81ED-4DB2-BD59-A6C34878D82A}">
                    <a16:rowId xmlns:a16="http://schemas.microsoft.com/office/drawing/2014/main" val="2849950381"/>
                  </a:ext>
                </a:extLst>
              </a:tr>
              <a:tr h="527837">
                <a:tc>
                  <a:txBody>
                    <a:bodyPr/>
                    <a:lstStyle/>
                    <a:p>
                      <a:pPr algn="ctr"/>
                      <a:r>
                        <a:rPr lang="en-GB" sz="2400" dirty="0"/>
                        <a:t>1840</a:t>
                      </a:r>
                    </a:p>
                  </a:txBody>
                  <a:tcPr/>
                </a:tc>
                <a:tc>
                  <a:txBody>
                    <a:bodyPr/>
                    <a:lstStyle/>
                    <a:p>
                      <a:r>
                        <a:rPr lang="en-GB" sz="2400" dirty="0"/>
                        <a:t>My great-great grandparents</a:t>
                      </a:r>
                    </a:p>
                  </a:txBody>
                  <a:tcPr/>
                </a:tc>
                <a:extLst>
                  <a:ext uri="{0D108BD9-81ED-4DB2-BD59-A6C34878D82A}">
                    <a16:rowId xmlns:a16="http://schemas.microsoft.com/office/drawing/2014/main" val="3000473520"/>
                  </a:ext>
                </a:extLst>
              </a:tr>
              <a:tr h="527837">
                <a:tc>
                  <a:txBody>
                    <a:bodyPr/>
                    <a:lstStyle/>
                    <a:p>
                      <a:pPr algn="ctr"/>
                      <a:r>
                        <a:rPr lang="en-GB" sz="2400" dirty="0"/>
                        <a:t>1870</a:t>
                      </a:r>
                    </a:p>
                  </a:txBody>
                  <a:tcPr/>
                </a:tc>
                <a:tc>
                  <a:txBody>
                    <a:bodyPr/>
                    <a:lstStyle/>
                    <a:p>
                      <a:r>
                        <a:rPr lang="en-GB" sz="2400" dirty="0"/>
                        <a:t>My great-grandparents</a:t>
                      </a:r>
                    </a:p>
                  </a:txBody>
                  <a:tcPr/>
                </a:tc>
                <a:extLst>
                  <a:ext uri="{0D108BD9-81ED-4DB2-BD59-A6C34878D82A}">
                    <a16:rowId xmlns:a16="http://schemas.microsoft.com/office/drawing/2014/main" val="4105419250"/>
                  </a:ext>
                </a:extLst>
              </a:tr>
              <a:tr h="527837">
                <a:tc>
                  <a:txBody>
                    <a:bodyPr/>
                    <a:lstStyle/>
                    <a:p>
                      <a:pPr algn="ctr"/>
                      <a:r>
                        <a:rPr lang="en-GB" sz="2400" dirty="0"/>
                        <a:t>1900</a:t>
                      </a:r>
                    </a:p>
                  </a:txBody>
                  <a:tcPr/>
                </a:tc>
                <a:tc>
                  <a:txBody>
                    <a:bodyPr/>
                    <a:lstStyle/>
                    <a:p>
                      <a:r>
                        <a:rPr lang="en-GB" sz="2400" dirty="0"/>
                        <a:t>My grandparents</a:t>
                      </a:r>
                    </a:p>
                  </a:txBody>
                  <a:tcPr/>
                </a:tc>
                <a:extLst>
                  <a:ext uri="{0D108BD9-81ED-4DB2-BD59-A6C34878D82A}">
                    <a16:rowId xmlns:a16="http://schemas.microsoft.com/office/drawing/2014/main" val="3474601972"/>
                  </a:ext>
                </a:extLst>
              </a:tr>
              <a:tr h="527837">
                <a:tc>
                  <a:txBody>
                    <a:bodyPr/>
                    <a:lstStyle/>
                    <a:p>
                      <a:pPr algn="ctr"/>
                      <a:r>
                        <a:rPr lang="en-GB" sz="2400" dirty="0"/>
                        <a:t>1930</a:t>
                      </a:r>
                    </a:p>
                  </a:txBody>
                  <a:tcPr/>
                </a:tc>
                <a:tc>
                  <a:txBody>
                    <a:bodyPr/>
                    <a:lstStyle/>
                    <a:p>
                      <a:r>
                        <a:rPr lang="en-GB" sz="2400" dirty="0"/>
                        <a:t>My parents</a:t>
                      </a:r>
                    </a:p>
                  </a:txBody>
                  <a:tcPr/>
                </a:tc>
                <a:extLst>
                  <a:ext uri="{0D108BD9-81ED-4DB2-BD59-A6C34878D82A}">
                    <a16:rowId xmlns:a16="http://schemas.microsoft.com/office/drawing/2014/main" val="2648265651"/>
                  </a:ext>
                </a:extLst>
              </a:tr>
              <a:tr h="527837">
                <a:tc>
                  <a:txBody>
                    <a:bodyPr/>
                    <a:lstStyle/>
                    <a:p>
                      <a:pPr algn="ctr"/>
                      <a:r>
                        <a:rPr lang="en-GB" sz="2400" dirty="0"/>
                        <a:t>1965</a:t>
                      </a:r>
                    </a:p>
                  </a:txBody>
                  <a:tcPr/>
                </a:tc>
                <a:tc>
                  <a:txBody>
                    <a:bodyPr/>
                    <a:lstStyle/>
                    <a:p>
                      <a:r>
                        <a:rPr lang="en-GB" sz="2400" dirty="0"/>
                        <a:t>Me</a:t>
                      </a:r>
                    </a:p>
                  </a:txBody>
                  <a:tcPr/>
                </a:tc>
                <a:extLst>
                  <a:ext uri="{0D108BD9-81ED-4DB2-BD59-A6C34878D82A}">
                    <a16:rowId xmlns:a16="http://schemas.microsoft.com/office/drawing/2014/main" val="3488466849"/>
                  </a:ext>
                </a:extLst>
              </a:tr>
              <a:tr h="527837">
                <a:tc>
                  <a:txBody>
                    <a:bodyPr/>
                    <a:lstStyle/>
                    <a:p>
                      <a:pPr algn="ctr"/>
                      <a:r>
                        <a:rPr lang="en-GB" sz="2400" dirty="0"/>
                        <a:t>1990</a:t>
                      </a:r>
                    </a:p>
                  </a:txBody>
                  <a:tcPr/>
                </a:tc>
                <a:tc>
                  <a:txBody>
                    <a:bodyPr/>
                    <a:lstStyle/>
                    <a:p>
                      <a:r>
                        <a:rPr lang="en-GB" sz="2400" dirty="0"/>
                        <a:t>Our five children</a:t>
                      </a:r>
                    </a:p>
                  </a:txBody>
                  <a:tcPr/>
                </a:tc>
                <a:extLst>
                  <a:ext uri="{0D108BD9-81ED-4DB2-BD59-A6C34878D82A}">
                    <a16:rowId xmlns:a16="http://schemas.microsoft.com/office/drawing/2014/main" val="2815520675"/>
                  </a:ext>
                </a:extLst>
              </a:tr>
              <a:tr h="527837">
                <a:tc>
                  <a:txBody>
                    <a:bodyPr/>
                    <a:lstStyle/>
                    <a:p>
                      <a:pPr algn="ctr"/>
                      <a:r>
                        <a:rPr lang="en-GB" sz="2400" dirty="0"/>
                        <a:t>2010</a:t>
                      </a:r>
                    </a:p>
                  </a:txBody>
                  <a:tcPr/>
                </a:tc>
                <a:tc>
                  <a:txBody>
                    <a:bodyPr/>
                    <a:lstStyle/>
                    <a:p>
                      <a:r>
                        <a:rPr lang="en-GB" sz="2400" dirty="0"/>
                        <a:t>My nine grandchildren</a:t>
                      </a:r>
                    </a:p>
                  </a:txBody>
                  <a:tcPr/>
                </a:tc>
                <a:extLst>
                  <a:ext uri="{0D108BD9-81ED-4DB2-BD59-A6C34878D82A}">
                    <a16:rowId xmlns:a16="http://schemas.microsoft.com/office/drawing/2014/main" val="901280444"/>
                  </a:ext>
                </a:extLst>
              </a:tr>
            </a:tbl>
          </a:graphicData>
        </a:graphic>
      </p:graphicFrame>
      <p:sp>
        <p:nvSpPr>
          <p:cNvPr id="5" name="Slide Number Placeholder 4">
            <a:extLst>
              <a:ext uri="{FF2B5EF4-FFF2-40B4-BE49-F238E27FC236}">
                <a16:creationId xmlns:a16="http://schemas.microsoft.com/office/drawing/2014/main" id="{FC4AA929-9FEB-9842-25BE-A0EE9EC93ADC}"/>
              </a:ext>
            </a:extLst>
          </p:cNvPr>
          <p:cNvSpPr>
            <a:spLocks noGrp="1"/>
          </p:cNvSpPr>
          <p:nvPr>
            <p:ph type="sldNum" sz="quarter" idx="12"/>
          </p:nvPr>
        </p:nvSpPr>
        <p:spPr/>
        <p:txBody>
          <a:bodyPr/>
          <a:lstStyle/>
          <a:p>
            <a:fld id="{ECEF3AEB-938C-47C6-B146-9A4D32834ACE}" type="slidenum">
              <a:rPr lang="en-GB" smtClean="0"/>
              <a:t>14</a:t>
            </a:fld>
            <a:endParaRPr lang="en-GB"/>
          </a:p>
        </p:txBody>
      </p:sp>
    </p:spTree>
    <p:extLst>
      <p:ext uri="{BB962C8B-B14F-4D97-AF65-F5344CB8AC3E}">
        <p14:creationId xmlns:p14="http://schemas.microsoft.com/office/powerpoint/2010/main" val="1418869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posing for a photo&#10;&#10;Description automatically generated">
            <a:extLst>
              <a:ext uri="{FF2B5EF4-FFF2-40B4-BE49-F238E27FC236}">
                <a16:creationId xmlns:a16="http://schemas.microsoft.com/office/drawing/2014/main" id="{7DF1F904-87DE-42BA-BCFC-516D7C69BD3C}"/>
              </a:ext>
            </a:extLst>
          </p:cNvPr>
          <p:cNvPicPr>
            <a:picLocks noChangeAspect="1"/>
          </p:cNvPicPr>
          <p:nvPr/>
        </p:nvPicPr>
        <p:blipFill rotWithShape="1">
          <a:blip r:embed="rId3"/>
          <a:srcRect t="5654" b="19095"/>
          <a:stretch/>
        </p:blipFill>
        <p:spPr>
          <a:xfrm>
            <a:off x="20" y="10"/>
            <a:ext cx="12191980" cy="6857990"/>
          </a:xfrm>
          <a:prstGeom prst="rect">
            <a:avLst/>
          </a:prstGeom>
        </p:spPr>
      </p:pic>
      <p:sp>
        <p:nvSpPr>
          <p:cNvPr id="5" name="Oval 4">
            <a:extLst>
              <a:ext uri="{FF2B5EF4-FFF2-40B4-BE49-F238E27FC236}">
                <a16:creationId xmlns:a16="http://schemas.microsoft.com/office/drawing/2014/main" id="{5F87839B-CBEE-4D87-9EE7-19812FBADA38}"/>
              </a:ext>
            </a:extLst>
          </p:cNvPr>
          <p:cNvSpPr/>
          <p:nvPr/>
        </p:nvSpPr>
        <p:spPr>
          <a:xfrm>
            <a:off x="2379215" y="834501"/>
            <a:ext cx="1130603" cy="1317572"/>
          </a:xfrm>
          <a:prstGeom prst="ellipse">
            <a:avLst/>
          </a:prstGeom>
          <a:noFill/>
          <a:ln w="539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B134161-2787-43F1-8E11-57735783BBD4}"/>
              </a:ext>
            </a:extLst>
          </p:cNvPr>
          <p:cNvSpPr txBox="1"/>
          <p:nvPr/>
        </p:nvSpPr>
        <p:spPr>
          <a:xfrm rot="21447803">
            <a:off x="304778" y="3438178"/>
            <a:ext cx="3306640" cy="286232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13 people living in a two-bedroomed house in Collins’ Terrace, Pontypridd in the first decades of the 1900s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The new council house at Oak Street from 1946. 12-year-old Jean, aka ‘mam’, couldn’t believe the new house – a palace by comparison - was theirs</a:t>
            </a:r>
          </a:p>
        </p:txBody>
      </p:sp>
      <p:sp>
        <p:nvSpPr>
          <p:cNvPr id="7" name="Speech Bubble: Oval 6">
            <a:extLst>
              <a:ext uri="{FF2B5EF4-FFF2-40B4-BE49-F238E27FC236}">
                <a16:creationId xmlns:a16="http://schemas.microsoft.com/office/drawing/2014/main" id="{DAC93E68-7127-4770-A34F-1E2357DE0D41}"/>
              </a:ext>
            </a:extLst>
          </p:cNvPr>
          <p:cNvSpPr/>
          <p:nvPr/>
        </p:nvSpPr>
        <p:spPr>
          <a:xfrm rot="21239056">
            <a:off x="88154" y="63904"/>
            <a:ext cx="2305324" cy="1205063"/>
          </a:xfrm>
          <a:prstGeom prst="wedgeEllipseCallout">
            <a:avLst>
              <a:gd name="adj1" fmla="val 45609"/>
              <a:gd name="adj2" fmla="val 6288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Hello, I’m nanna Thomas</a:t>
            </a:r>
          </a:p>
        </p:txBody>
      </p:sp>
      <p:pic>
        <p:nvPicPr>
          <p:cNvPr id="10" name="Picture 9">
            <a:extLst>
              <a:ext uri="{FF2B5EF4-FFF2-40B4-BE49-F238E27FC236}">
                <a16:creationId xmlns:a16="http://schemas.microsoft.com/office/drawing/2014/main" id="{DC0FA3D2-4301-4ED5-892B-D87DCCD3669E}"/>
              </a:ext>
            </a:extLst>
          </p:cNvPr>
          <p:cNvPicPr>
            <a:picLocks noChangeAspect="1"/>
          </p:cNvPicPr>
          <p:nvPr/>
        </p:nvPicPr>
        <p:blipFill>
          <a:blip r:embed="rId4"/>
          <a:stretch>
            <a:fillRect/>
          </a:stretch>
        </p:blipFill>
        <p:spPr>
          <a:xfrm rot="171141">
            <a:off x="7943434" y="222322"/>
            <a:ext cx="4060154" cy="6413357"/>
          </a:xfrm>
          <a:prstGeom prst="rect">
            <a:avLst/>
          </a:prstGeom>
        </p:spPr>
      </p:pic>
      <p:pic>
        <p:nvPicPr>
          <p:cNvPr id="13" name="Picture 12">
            <a:extLst>
              <a:ext uri="{FF2B5EF4-FFF2-40B4-BE49-F238E27FC236}">
                <a16:creationId xmlns:a16="http://schemas.microsoft.com/office/drawing/2014/main" id="{627BCFBC-58F4-4C55-A35B-EAA9BD542C2A}"/>
              </a:ext>
            </a:extLst>
          </p:cNvPr>
          <p:cNvPicPr>
            <a:picLocks noChangeAspect="1"/>
          </p:cNvPicPr>
          <p:nvPr/>
        </p:nvPicPr>
        <p:blipFill>
          <a:blip r:embed="rId5"/>
          <a:stretch>
            <a:fillRect/>
          </a:stretch>
        </p:blipFill>
        <p:spPr>
          <a:xfrm>
            <a:off x="3916176" y="1493287"/>
            <a:ext cx="3154310" cy="4443070"/>
          </a:xfrm>
          <a:prstGeom prst="rect">
            <a:avLst/>
          </a:prstGeom>
        </p:spPr>
      </p:pic>
      <p:sp>
        <p:nvSpPr>
          <p:cNvPr id="2" name="Slide Number Placeholder 1">
            <a:extLst>
              <a:ext uri="{FF2B5EF4-FFF2-40B4-BE49-F238E27FC236}">
                <a16:creationId xmlns:a16="http://schemas.microsoft.com/office/drawing/2014/main" id="{E8E4C62F-E8B2-F955-CB5F-86CB7B349B50}"/>
              </a:ext>
            </a:extLst>
          </p:cNvPr>
          <p:cNvSpPr>
            <a:spLocks noGrp="1"/>
          </p:cNvSpPr>
          <p:nvPr>
            <p:ph type="sldNum" sz="quarter" idx="12"/>
          </p:nvPr>
        </p:nvSpPr>
        <p:spPr/>
        <p:txBody>
          <a:bodyPr/>
          <a:lstStyle/>
          <a:p>
            <a:fld id="{ECEF3AEB-938C-47C6-B146-9A4D32834ACE}" type="slidenum">
              <a:rPr lang="en-GB" smtClean="0"/>
              <a:t>15</a:t>
            </a:fld>
            <a:endParaRPr lang="en-GB"/>
          </a:p>
        </p:txBody>
      </p:sp>
    </p:spTree>
    <p:custDataLst>
      <p:tags r:id="rId1"/>
    </p:custDataLst>
    <p:extLst>
      <p:ext uri="{BB962C8B-B14F-4D97-AF65-F5344CB8AC3E}">
        <p14:creationId xmlns:p14="http://schemas.microsoft.com/office/powerpoint/2010/main" val="93661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6"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80">
                                          <p:stCondLst>
                                            <p:cond delay="0"/>
                                          </p:stCondLst>
                                        </p:cTn>
                                        <p:tgtEl>
                                          <p:spTgt spid="10"/>
                                        </p:tgtEl>
                                      </p:cBhvr>
                                    </p:animEffect>
                                    <p:anim calcmode="lin" valueType="num">
                                      <p:cBhvr>
                                        <p:cTn id="23"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24"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25"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26"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27"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28" dur="26">
                                          <p:stCondLst>
                                            <p:cond delay="650"/>
                                          </p:stCondLst>
                                        </p:cTn>
                                        <p:tgtEl>
                                          <p:spTgt spid="10"/>
                                        </p:tgtEl>
                                      </p:cBhvr>
                                      <p:to x="100000" y="60000"/>
                                    </p:animScale>
                                    <p:animScale>
                                      <p:cBhvr>
                                        <p:cTn id="29" dur="166" decel="50000">
                                          <p:stCondLst>
                                            <p:cond delay="676"/>
                                          </p:stCondLst>
                                        </p:cTn>
                                        <p:tgtEl>
                                          <p:spTgt spid="10"/>
                                        </p:tgtEl>
                                      </p:cBhvr>
                                      <p:to x="100000" y="100000"/>
                                    </p:animScale>
                                    <p:animScale>
                                      <p:cBhvr>
                                        <p:cTn id="30" dur="26">
                                          <p:stCondLst>
                                            <p:cond delay="1312"/>
                                          </p:stCondLst>
                                        </p:cTn>
                                        <p:tgtEl>
                                          <p:spTgt spid="10"/>
                                        </p:tgtEl>
                                      </p:cBhvr>
                                      <p:to x="100000" y="80000"/>
                                    </p:animScale>
                                    <p:animScale>
                                      <p:cBhvr>
                                        <p:cTn id="31" dur="166" decel="50000">
                                          <p:stCondLst>
                                            <p:cond delay="1338"/>
                                          </p:stCondLst>
                                        </p:cTn>
                                        <p:tgtEl>
                                          <p:spTgt spid="10"/>
                                        </p:tgtEl>
                                      </p:cBhvr>
                                      <p:to x="100000" y="100000"/>
                                    </p:animScale>
                                    <p:animScale>
                                      <p:cBhvr>
                                        <p:cTn id="32" dur="26">
                                          <p:stCondLst>
                                            <p:cond delay="1642"/>
                                          </p:stCondLst>
                                        </p:cTn>
                                        <p:tgtEl>
                                          <p:spTgt spid="10"/>
                                        </p:tgtEl>
                                      </p:cBhvr>
                                      <p:to x="100000" y="90000"/>
                                    </p:animScale>
                                    <p:animScale>
                                      <p:cBhvr>
                                        <p:cTn id="33" dur="166" decel="50000">
                                          <p:stCondLst>
                                            <p:cond delay="1668"/>
                                          </p:stCondLst>
                                        </p:cTn>
                                        <p:tgtEl>
                                          <p:spTgt spid="10"/>
                                        </p:tgtEl>
                                      </p:cBhvr>
                                      <p:to x="100000" y="100000"/>
                                    </p:animScale>
                                    <p:animScale>
                                      <p:cBhvr>
                                        <p:cTn id="34" dur="26">
                                          <p:stCondLst>
                                            <p:cond delay="1808"/>
                                          </p:stCondLst>
                                        </p:cTn>
                                        <p:tgtEl>
                                          <p:spTgt spid="10"/>
                                        </p:tgtEl>
                                      </p:cBhvr>
                                      <p:to x="100000" y="95000"/>
                                    </p:animScale>
                                    <p:animScale>
                                      <p:cBhvr>
                                        <p:cTn id="35" dur="166" decel="50000">
                                          <p:stCondLst>
                                            <p:cond delay="1834"/>
                                          </p:stCondLst>
                                        </p:cTn>
                                        <p:tgtEl>
                                          <p:spTgt spid="10"/>
                                        </p:tgtEl>
                                      </p:cBhvr>
                                      <p:to x="100000" y="100000"/>
                                    </p:animScale>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FE8E3C86-D7A8-4FD2-93C9-EDFEFCC7D4BB}"/>
              </a:ext>
            </a:extLst>
          </p:cNvPr>
          <p:cNvSpPr/>
          <p:nvPr/>
        </p:nvSpPr>
        <p:spPr>
          <a:xfrm>
            <a:off x="6258820" y="5651655"/>
            <a:ext cx="5189438" cy="461665"/>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Jones 1990</a:t>
            </a:r>
          </a:p>
        </p:txBody>
      </p:sp>
      <p:pic>
        <p:nvPicPr>
          <p:cNvPr id="4" name="Picture 3">
            <a:extLst>
              <a:ext uri="{FF2B5EF4-FFF2-40B4-BE49-F238E27FC236}">
                <a16:creationId xmlns:a16="http://schemas.microsoft.com/office/drawing/2014/main" id="{D33E536D-29DB-48FE-B5BC-DD139C70472E}"/>
              </a:ext>
            </a:extLst>
          </p:cNvPr>
          <p:cNvPicPr>
            <a:picLocks noChangeAspect="1"/>
          </p:cNvPicPr>
          <p:nvPr/>
        </p:nvPicPr>
        <p:blipFill>
          <a:blip r:embed="rId3"/>
          <a:stretch>
            <a:fillRect/>
          </a:stretch>
        </p:blipFill>
        <p:spPr>
          <a:xfrm>
            <a:off x="3634349" y="1838355"/>
            <a:ext cx="4724311" cy="3181290"/>
          </a:xfrm>
          <a:prstGeom prst="rect">
            <a:avLst/>
          </a:prstGeom>
        </p:spPr>
      </p:pic>
      <p:sp>
        <p:nvSpPr>
          <p:cNvPr id="5" name="TextBox 4">
            <a:extLst>
              <a:ext uri="{FF2B5EF4-FFF2-40B4-BE49-F238E27FC236}">
                <a16:creationId xmlns:a16="http://schemas.microsoft.com/office/drawing/2014/main" id="{C3CD1859-AF42-41C6-9D79-21BD9F30C37A}"/>
              </a:ext>
            </a:extLst>
          </p:cNvPr>
          <p:cNvSpPr txBox="1"/>
          <p:nvPr/>
        </p:nvSpPr>
        <p:spPr>
          <a:xfrm>
            <a:off x="7066846" y="850341"/>
            <a:ext cx="4648142" cy="480131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1957</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gangs, razors and knife fights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Magistrate scornful of behaviour ‘unbecoming of Swansea residents’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1961</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Home Secretary creates a new bye-law to stop unruly behaviour in Swansea’s places of public entertainment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1966</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761 cars stolen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Parents blamed for the children’s behaviour, along with the distractions of popular culture, unemployment … and bingo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circuit board&#10;&#10;Description automatically generated">
            <a:extLst>
              <a:ext uri="{FF2B5EF4-FFF2-40B4-BE49-F238E27FC236}">
                <a16:creationId xmlns:a16="http://schemas.microsoft.com/office/drawing/2014/main" id="{891AAE74-5C57-4410-8B04-0ADAAB077A01}"/>
              </a:ext>
            </a:extLst>
          </p:cNvPr>
          <p:cNvPicPr>
            <a:picLocks noChangeAspect="1"/>
          </p:cNvPicPr>
          <p:nvPr/>
        </p:nvPicPr>
        <p:blipFill>
          <a:blip r:embed="rId4"/>
          <a:stretch>
            <a:fillRect/>
          </a:stretch>
        </p:blipFill>
        <p:spPr>
          <a:xfrm>
            <a:off x="658739" y="643467"/>
            <a:ext cx="4178299" cy="5571066"/>
          </a:xfrm>
          <a:prstGeom prst="rect">
            <a:avLst/>
          </a:prstGeom>
        </p:spPr>
      </p:pic>
      <p:sp>
        <p:nvSpPr>
          <p:cNvPr id="2" name="Slide Number Placeholder 1">
            <a:extLst>
              <a:ext uri="{FF2B5EF4-FFF2-40B4-BE49-F238E27FC236}">
                <a16:creationId xmlns:a16="http://schemas.microsoft.com/office/drawing/2014/main" id="{086242ED-1BA5-A71C-4653-56942A000841}"/>
              </a:ext>
            </a:extLst>
          </p:cNvPr>
          <p:cNvSpPr>
            <a:spLocks noGrp="1"/>
          </p:cNvSpPr>
          <p:nvPr>
            <p:ph type="sldNum" sz="quarter" idx="12"/>
          </p:nvPr>
        </p:nvSpPr>
        <p:spPr/>
        <p:txBody>
          <a:bodyPr/>
          <a:lstStyle/>
          <a:p>
            <a:fld id="{ECEF3AEB-938C-47C6-B146-9A4D32834ACE}" type="slidenum">
              <a:rPr lang="en-GB" smtClean="0"/>
              <a:t>16</a:t>
            </a:fld>
            <a:endParaRPr lang="en-GB"/>
          </a:p>
        </p:txBody>
      </p:sp>
    </p:spTree>
    <p:custDataLst>
      <p:tags r:id="rId1"/>
    </p:custDataLst>
    <p:extLst>
      <p:ext uri="{BB962C8B-B14F-4D97-AF65-F5344CB8AC3E}">
        <p14:creationId xmlns:p14="http://schemas.microsoft.com/office/powerpoint/2010/main" val="107995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 calcmode="lin" valueType="num">
                                      <p:cBhvr additive="base">
                                        <p:cTn id="2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26650-C05E-92A8-4EAB-F3B29E44BE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0D6309-806C-5FF2-C995-FAF034C58F1D}"/>
              </a:ext>
            </a:extLst>
          </p:cNvPr>
          <p:cNvSpPr>
            <a:spLocks noGrp="1"/>
          </p:cNvSpPr>
          <p:nvPr>
            <p:ph idx="1"/>
          </p:nvPr>
        </p:nvSpPr>
        <p:spPr/>
        <p:txBody>
          <a:bodyPr/>
          <a:lstStyle/>
          <a:p>
            <a:r>
              <a:rPr lang="en-US" dirty="0"/>
              <a:t>Grant R. K. J. (1988) </a:t>
            </a:r>
            <a:r>
              <a:rPr lang="en-US" i="1" dirty="0"/>
              <a:t>On the Parish</a:t>
            </a:r>
            <a:r>
              <a:rPr lang="en-US" dirty="0"/>
              <a:t>. Swansea: </a:t>
            </a:r>
            <a:r>
              <a:rPr lang="en-US" dirty="0" err="1"/>
              <a:t>Glamorgan</a:t>
            </a:r>
            <a:r>
              <a:rPr lang="en-US" dirty="0"/>
              <a:t> Archives Service</a:t>
            </a:r>
          </a:p>
          <a:p>
            <a:r>
              <a:rPr lang="en-US" dirty="0"/>
              <a:t>Jones, D. J. V. (1990) Where did it all go wrong? Crime in Swansea, 1938-68,  Welsh History Review, Vol 15, Issue 1, 1990, pp. 241-271</a:t>
            </a:r>
          </a:p>
          <a:p>
            <a:r>
              <a:rPr lang="en-US" dirty="0"/>
              <a:t>Price, R. T. (1992) </a:t>
            </a:r>
            <a:r>
              <a:rPr lang="en-US" i="1" dirty="0"/>
              <a:t>Little Ireland: Aspects of the Irish and Greenhill, Swansea.</a:t>
            </a:r>
            <a:r>
              <a:rPr lang="en-US" dirty="0"/>
              <a:t> Swansea: Swansea Council</a:t>
            </a:r>
          </a:p>
          <a:p>
            <a:r>
              <a:rPr lang="en-US" dirty="0"/>
              <a:t>Robins, N. A. (2003) </a:t>
            </a:r>
            <a:r>
              <a:rPr lang="en-US" i="1" dirty="0"/>
              <a:t>Homes for Heroes: Early Twentieth-century Council Housing in the County Borough of Swansea</a:t>
            </a:r>
            <a:r>
              <a:rPr lang="en-US" dirty="0"/>
              <a:t>. Swansea: Swansea Council</a:t>
            </a:r>
          </a:p>
          <a:p>
            <a:endParaRPr lang="en-GB" dirty="0"/>
          </a:p>
        </p:txBody>
      </p:sp>
      <p:sp>
        <p:nvSpPr>
          <p:cNvPr id="4" name="Slide Number Placeholder 3">
            <a:extLst>
              <a:ext uri="{FF2B5EF4-FFF2-40B4-BE49-F238E27FC236}">
                <a16:creationId xmlns:a16="http://schemas.microsoft.com/office/drawing/2014/main" id="{58732E20-DE22-8CAC-1CFF-F05E37DE1FB2}"/>
              </a:ext>
            </a:extLst>
          </p:cNvPr>
          <p:cNvSpPr>
            <a:spLocks noGrp="1"/>
          </p:cNvSpPr>
          <p:nvPr>
            <p:ph type="sldNum" sz="quarter" idx="12"/>
          </p:nvPr>
        </p:nvSpPr>
        <p:spPr/>
        <p:txBody>
          <a:bodyPr/>
          <a:lstStyle/>
          <a:p>
            <a:fld id="{ECEF3AEB-938C-47C6-B146-9A4D32834ACE}" type="slidenum">
              <a:rPr lang="en-GB" smtClean="0"/>
              <a:t>17</a:t>
            </a:fld>
            <a:endParaRPr lang="en-GB"/>
          </a:p>
        </p:txBody>
      </p:sp>
    </p:spTree>
    <p:extLst>
      <p:ext uri="{BB962C8B-B14F-4D97-AF65-F5344CB8AC3E}">
        <p14:creationId xmlns:p14="http://schemas.microsoft.com/office/powerpoint/2010/main" val="21641865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9|1|2.7|0.9|16"/>
</p:tagLst>
</file>

<file path=ppt/tags/tag2.xml><?xml version="1.0" encoding="utf-8"?>
<p:tagLst xmlns:a="http://schemas.openxmlformats.org/drawingml/2006/main" xmlns:r="http://schemas.openxmlformats.org/officeDocument/2006/relationships" xmlns:p="http://schemas.openxmlformats.org/presentationml/2006/main">
  <p:tag name="TIMING" val="|7.7|10.7"/>
</p:tagLst>
</file>

<file path=ppt/tags/tag3.xml><?xml version="1.0" encoding="utf-8"?>
<p:tagLst xmlns:a="http://schemas.openxmlformats.org/drawingml/2006/main" xmlns:r="http://schemas.openxmlformats.org/officeDocument/2006/relationships" xmlns:p="http://schemas.openxmlformats.org/presentationml/2006/main">
  <p:tag name="TIMING" val="|0.6|19.1"/>
</p:tagLst>
</file>

<file path=ppt/tags/tag4.xml><?xml version="1.0" encoding="utf-8"?>
<p:tagLst xmlns:a="http://schemas.openxmlformats.org/drawingml/2006/main" xmlns:r="http://schemas.openxmlformats.org/officeDocument/2006/relationships" xmlns:p="http://schemas.openxmlformats.org/presentationml/2006/main">
  <p:tag name="TIMING" val="|8.1|1.7|3.6|21.7|19.8"/>
</p:tagLst>
</file>

<file path=ppt/tags/tag5.xml><?xml version="1.0" encoding="utf-8"?>
<p:tagLst xmlns:a="http://schemas.openxmlformats.org/drawingml/2006/main" xmlns:r="http://schemas.openxmlformats.org/officeDocument/2006/relationships" xmlns:p="http://schemas.openxmlformats.org/presentationml/2006/main">
  <p:tag name="TIMING" val="|28.5|25.1|17.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1739</TotalTime>
  <Words>656</Words>
  <Application>Microsoft Office PowerPoint</Application>
  <PresentationFormat>Widescreen</PresentationFormat>
  <Paragraphs>83</Paragraphs>
  <Slides>17</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17</vt:i4>
      </vt:variant>
    </vt:vector>
  </HeadingPairs>
  <TitlesOfParts>
    <vt:vector size="22" baseType="lpstr">
      <vt:lpstr>Arial</vt:lpstr>
      <vt:lpstr>Calibri</vt:lpstr>
      <vt:lpstr>Calibri Light</vt:lpstr>
      <vt:lpstr>Office Theme</vt:lpstr>
      <vt:lpstr>1_Office Theme</vt:lpstr>
      <vt:lpstr>Citizens to the Centre</vt:lpstr>
      <vt:lpstr>Aims</vt:lpstr>
      <vt:lpstr>Origins and tensions</vt:lpstr>
      <vt:lpstr>PowerPoint Presentation</vt:lpstr>
      <vt:lpstr>Parading the Police at Council</vt:lpstr>
      <vt:lpstr>PowerPoint Presentation</vt:lpstr>
      <vt:lpstr>PowerPoint Presentation</vt:lpstr>
      <vt:lpstr>Social concerns in Swansea over 250 years </vt:lpstr>
      <vt:lpstr>PowerPoint Presentation</vt:lpstr>
      <vt:lpstr>Typhus, cholera and unimaginable squalor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97</cp:revision>
  <dcterms:created xsi:type="dcterms:W3CDTF">2017-12-07T17:41:00Z</dcterms:created>
  <dcterms:modified xsi:type="dcterms:W3CDTF">2024-12-10T16:33:14Z</dcterms:modified>
</cp:coreProperties>
</file>