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4" r:id="rId3"/>
    <p:sldId id="275" r:id="rId4"/>
    <p:sldId id="257" r:id="rId5"/>
    <p:sldId id="258" r:id="rId6"/>
    <p:sldId id="259" r:id="rId7"/>
    <p:sldId id="260" r:id="rId8"/>
    <p:sldId id="261" r:id="rId9"/>
    <p:sldId id="262" r:id="rId10"/>
    <p:sldId id="263" r:id="rId11"/>
    <p:sldId id="264" r:id="rId12"/>
    <p:sldId id="265" r:id="rId13"/>
    <p:sldId id="277" r:id="rId14"/>
    <p:sldId id="266" r:id="rId15"/>
    <p:sldId id="267" r:id="rId16"/>
    <p:sldId id="268" r:id="rId17"/>
    <p:sldId id="269" r:id="rId18"/>
    <p:sldId id="270" r:id="rId19"/>
    <p:sldId id="271" r:id="rId20"/>
    <p:sldId id="276" r:id="rId21"/>
    <p:sldId id="278" r:id="rId22"/>
    <p:sldId id="273" r:id="rId23"/>
    <p:sldId id="279" r:id="rId24"/>
    <p:sldId id="280" r:id="rId25"/>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0" d="100"/>
          <a:sy n="90" d="100"/>
        </p:scale>
        <p:origin x="828"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F3FDFA16-8A13-8045-A156-B0037969FA61}" type="datetimeFigureOut">
              <a:rPr lang="en-US" smtClean="0"/>
              <a:t>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3FDFA16-8A13-8045-A156-B0037969FA61}" type="datetimeFigureOut">
              <a:rPr lang="en-US" smtClean="0"/>
              <a:t>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3FDFA16-8A13-8045-A156-B0037969FA61}" type="datetimeFigureOut">
              <a:rPr lang="en-US" smtClean="0"/>
              <a:t>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F3FDFA16-8A13-8045-A156-B0037969FA61}" type="datetimeFigureOut">
              <a:rPr lang="en-US" smtClean="0"/>
              <a:t>2/12/2018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F3FDFA16-8A13-8045-A156-B0037969FA61}" type="datetimeFigureOut">
              <a:rPr lang="en-US" smtClean="0"/>
              <a:t>2/12/2018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F3FDFA16-8A13-8045-A156-B0037969FA61}" type="datetimeFigureOut">
              <a:rPr lang="en-US" smtClean="0"/>
              <a:t>2/12/2018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FDFA16-8A13-8045-A156-B0037969FA61}" type="datetimeFigureOut">
              <a:rPr lang="en-US" smtClean="0"/>
              <a:t>2/12/2018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3FDFA16-8A13-8045-A156-B0037969FA61}" type="datetimeFigureOut">
              <a:rPr lang="en-US" smtClean="0"/>
              <a:t>2/12/2018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3FDFA16-8A13-8045-A156-B0037969FA61}" type="datetimeFigureOut">
              <a:rPr lang="en-US" smtClean="0"/>
              <a:t>2/12/2018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3FDFA16-8A13-8045-A156-B0037969FA61}" type="datetimeFigureOut">
              <a:rPr lang="en-US" smtClean="0"/>
              <a:t>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3FDFA16-8A13-8045-A156-B0037969FA61}" type="datetimeFigureOut">
              <a:rPr lang="en-US" smtClean="0"/>
              <a:t>2/12/2018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FB5E5-9996-6941-AEC6-CCA9FDCBF21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FDFA16-8A13-8045-A156-B0037969FA61}" type="datetimeFigureOut">
              <a:rPr lang="en-US" smtClean="0"/>
              <a:t>2/12/2018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FB5E5-9996-6941-AEC6-CCA9FDCBF21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bc.co.uk/iplayer/episode/b09rdhlb/nigel-slaters-middle-east-series-1-2-turkey" TargetMode="External"/><Relationship Id="rId2" Type="http://schemas.openxmlformats.org/officeDocument/2006/relationships/hyperlink" Target="https://www.bbc.co.uk/iplayer/episode/b09rdth2/hairy-bikers-mediterranean-adventure-series-1-6-mainland-spain"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issuu.com/taliesinartscentre/docs/taliesin_jan-mar_brochure?e=7172606/56383308" TargetMode="External"/><Relationship Id="rId2" Type="http://schemas.openxmlformats.org/officeDocument/2006/relationships/hyperlink" Target="https://www.youtube.com/watch?v=hUba-oqpkJQ"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 y="186782"/>
            <a:ext cx="9144001" cy="5748029"/>
          </a:xfrm>
          <a:prstGeom prst="rect">
            <a:avLst/>
          </a:prstGeom>
        </p:spPr>
      </p:pic>
      <p:sp>
        <p:nvSpPr>
          <p:cNvPr id="5" name="TextBox 4"/>
          <p:cNvSpPr txBox="1"/>
          <p:nvPr/>
        </p:nvSpPr>
        <p:spPr>
          <a:xfrm>
            <a:off x="186771" y="5934811"/>
            <a:ext cx="8068510" cy="584776"/>
          </a:xfrm>
          <a:prstGeom prst="rect">
            <a:avLst/>
          </a:prstGeom>
          <a:noFill/>
        </p:spPr>
        <p:txBody>
          <a:bodyPr wrap="square" rtlCol="0">
            <a:spAutoFit/>
          </a:bodyPr>
          <a:lstStyle/>
          <a:p>
            <a:r>
              <a:rPr lang="en-US" sz="3200" dirty="0" smtClean="0"/>
              <a:t>Week 3 in the Performing Cultures household…</a:t>
            </a:r>
            <a:endParaRPr lang="en-US" sz="32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Radio Documentary Task</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In </a:t>
            </a:r>
            <a:r>
              <a:rPr lang="en-US" dirty="0"/>
              <a:t>3</a:t>
            </a:r>
            <a:r>
              <a:rPr lang="en-US" dirty="0" smtClean="0"/>
              <a:t> groups, create a factual 5 minute documentary on ‘The Future of Group ‘A’/‘1’/’</a:t>
            </a:r>
            <a:r>
              <a:rPr lang="el-GR" dirty="0" smtClean="0"/>
              <a:t>α</a:t>
            </a:r>
            <a:r>
              <a:rPr lang="en-GB" dirty="0" smtClean="0"/>
              <a:t>’</a:t>
            </a:r>
            <a:r>
              <a:rPr lang="en-US" dirty="0" smtClean="0"/>
              <a:t>.</a:t>
            </a:r>
          </a:p>
          <a:p>
            <a:r>
              <a:rPr lang="en-US" dirty="0" smtClean="0"/>
              <a:t>You may ask members of the other groups 8 questions collectively.</a:t>
            </a:r>
          </a:p>
          <a:p>
            <a:r>
              <a:rPr lang="en-US" dirty="0" smtClean="0"/>
              <a:t>You should choose locations that represent the nuance of the question you are asking to record the answers. </a:t>
            </a:r>
          </a:p>
          <a:p>
            <a:r>
              <a:rPr lang="en-US" dirty="0" smtClean="0"/>
              <a:t>Your work should be informative and answer a question that relates to the title.</a:t>
            </a:r>
          </a:p>
          <a:p>
            <a:r>
              <a:rPr lang="en-US" dirty="0" smtClean="0"/>
              <a:t>You should also consider the use of music to open/underscore/close your documentary.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Groups</a:t>
            </a:r>
            <a:endParaRPr lang="en-US" dirty="0"/>
          </a:p>
        </p:txBody>
      </p:sp>
      <p:sp>
        <p:nvSpPr>
          <p:cNvPr id="4" name="Text Placeholder 3"/>
          <p:cNvSpPr>
            <a:spLocks noGrp="1"/>
          </p:cNvSpPr>
          <p:nvPr>
            <p:ph type="body" idx="1"/>
          </p:nvPr>
        </p:nvSpPr>
        <p:spPr/>
        <p:txBody>
          <a:bodyPr/>
          <a:lstStyle/>
          <a:p>
            <a:r>
              <a:rPr lang="en-US" dirty="0" smtClean="0"/>
              <a:t>Group ‘A’</a:t>
            </a:r>
            <a:endParaRPr lang="en-US" dirty="0"/>
          </a:p>
        </p:txBody>
      </p:sp>
      <p:sp>
        <p:nvSpPr>
          <p:cNvPr id="5" name="Content Placeholder 4"/>
          <p:cNvSpPr>
            <a:spLocks noGrp="1"/>
          </p:cNvSpPr>
          <p:nvPr>
            <p:ph sz="half" idx="2"/>
          </p:nvPr>
        </p:nvSpPr>
        <p:spPr>
          <a:xfrm>
            <a:off x="457200" y="2174875"/>
            <a:ext cx="1787270" cy="3951288"/>
          </a:xfrm>
        </p:spPr>
        <p:txBody>
          <a:bodyPr>
            <a:normAutofit/>
          </a:bodyPr>
          <a:lstStyle/>
          <a:p>
            <a:r>
              <a:rPr lang="en-US" dirty="0" smtClean="0"/>
              <a:t>Allison</a:t>
            </a:r>
          </a:p>
          <a:p>
            <a:r>
              <a:rPr lang="en-US" dirty="0" err="1" smtClean="0"/>
              <a:t>Niamh</a:t>
            </a:r>
            <a:endParaRPr lang="en-US" dirty="0" smtClean="0"/>
          </a:p>
          <a:p>
            <a:r>
              <a:rPr lang="en-US" dirty="0" smtClean="0"/>
              <a:t>Lucy</a:t>
            </a:r>
          </a:p>
        </p:txBody>
      </p:sp>
      <p:sp>
        <p:nvSpPr>
          <p:cNvPr id="6" name="Text Placeholder 5"/>
          <p:cNvSpPr>
            <a:spLocks noGrp="1"/>
          </p:cNvSpPr>
          <p:nvPr>
            <p:ph type="body" sz="quarter" idx="3"/>
          </p:nvPr>
        </p:nvSpPr>
        <p:spPr>
          <a:xfrm>
            <a:off x="2851991" y="1535113"/>
            <a:ext cx="1645397" cy="639762"/>
          </a:xfrm>
        </p:spPr>
        <p:txBody>
          <a:bodyPr/>
          <a:lstStyle/>
          <a:p>
            <a:r>
              <a:rPr lang="en-US" dirty="0" smtClean="0"/>
              <a:t>Group ‘1’</a:t>
            </a:r>
            <a:endParaRPr lang="en-US" dirty="0"/>
          </a:p>
        </p:txBody>
      </p:sp>
      <p:sp>
        <p:nvSpPr>
          <p:cNvPr id="7" name="Content Placeholder 6"/>
          <p:cNvSpPr>
            <a:spLocks noGrp="1"/>
          </p:cNvSpPr>
          <p:nvPr>
            <p:ph sz="quarter" idx="4"/>
          </p:nvPr>
        </p:nvSpPr>
        <p:spPr>
          <a:xfrm>
            <a:off x="2851991" y="2174875"/>
            <a:ext cx="1858443" cy="3951288"/>
          </a:xfrm>
        </p:spPr>
        <p:txBody>
          <a:bodyPr/>
          <a:lstStyle/>
          <a:p>
            <a:r>
              <a:rPr lang="en-US" dirty="0" err="1" smtClean="0"/>
              <a:t>Carys</a:t>
            </a:r>
            <a:endParaRPr lang="en-US" dirty="0" smtClean="0"/>
          </a:p>
          <a:p>
            <a:r>
              <a:rPr lang="en-US" dirty="0" smtClean="0"/>
              <a:t>Cameron</a:t>
            </a:r>
          </a:p>
          <a:p>
            <a:r>
              <a:rPr lang="en-US" dirty="0" smtClean="0"/>
              <a:t>Chris</a:t>
            </a:r>
          </a:p>
          <a:p>
            <a:endParaRPr lang="en-US" dirty="0"/>
          </a:p>
        </p:txBody>
      </p:sp>
      <p:sp>
        <p:nvSpPr>
          <p:cNvPr id="8" name="TextBox 7"/>
          <p:cNvSpPr txBox="1"/>
          <p:nvPr/>
        </p:nvSpPr>
        <p:spPr>
          <a:xfrm>
            <a:off x="5419214" y="1978944"/>
            <a:ext cx="2022976" cy="2277547"/>
          </a:xfrm>
          <a:prstGeom prst="rect">
            <a:avLst/>
          </a:prstGeom>
          <a:noFill/>
        </p:spPr>
        <p:txBody>
          <a:bodyPr wrap="square" rtlCol="0">
            <a:spAutoFit/>
          </a:bodyPr>
          <a:lstStyle/>
          <a:p>
            <a:pPr>
              <a:lnSpc>
                <a:spcPct val="150000"/>
              </a:lnSpc>
              <a:buFont typeface="Arial"/>
              <a:buChar char="•"/>
            </a:pPr>
            <a:r>
              <a:rPr lang="en-US" sz="2400" dirty="0" smtClean="0"/>
              <a:t>  Jay</a:t>
            </a:r>
          </a:p>
          <a:p>
            <a:pPr>
              <a:lnSpc>
                <a:spcPct val="150000"/>
              </a:lnSpc>
              <a:buFont typeface="Arial"/>
              <a:buChar char="•"/>
            </a:pPr>
            <a:r>
              <a:rPr lang="en-US" sz="2400" dirty="0" smtClean="0"/>
              <a:t>  </a:t>
            </a:r>
            <a:r>
              <a:rPr lang="en-US" sz="2400" dirty="0" err="1" smtClean="0"/>
              <a:t>Syamala</a:t>
            </a:r>
            <a:endParaRPr lang="en-US" sz="2400" dirty="0" smtClean="0"/>
          </a:p>
          <a:p>
            <a:pPr>
              <a:lnSpc>
                <a:spcPct val="150000"/>
              </a:lnSpc>
              <a:buFont typeface="Arial"/>
              <a:buChar char="•"/>
            </a:pPr>
            <a:r>
              <a:rPr lang="en-US" sz="2400" dirty="0" smtClean="0"/>
              <a:t>  Matthew</a:t>
            </a:r>
          </a:p>
          <a:p>
            <a:pPr>
              <a:lnSpc>
                <a:spcPct val="150000"/>
              </a:lnSpc>
              <a:buFont typeface="Arial"/>
              <a:buChar char="•"/>
            </a:pPr>
            <a:endParaRPr lang="en-US" sz="2400" dirty="0"/>
          </a:p>
        </p:txBody>
      </p:sp>
      <p:sp>
        <p:nvSpPr>
          <p:cNvPr id="9" name="TextBox 8"/>
          <p:cNvSpPr txBox="1"/>
          <p:nvPr/>
        </p:nvSpPr>
        <p:spPr>
          <a:xfrm>
            <a:off x="5419214" y="1713210"/>
            <a:ext cx="1392328" cy="461665"/>
          </a:xfrm>
          <a:prstGeom prst="rect">
            <a:avLst/>
          </a:prstGeom>
          <a:noFill/>
        </p:spPr>
        <p:txBody>
          <a:bodyPr wrap="none" rtlCol="0">
            <a:spAutoFit/>
          </a:bodyPr>
          <a:lstStyle/>
          <a:p>
            <a:r>
              <a:rPr lang="en-US" sz="2400" b="1" dirty="0" smtClean="0"/>
              <a:t>Group ‘</a:t>
            </a:r>
            <a:r>
              <a:rPr lang="el-GR" sz="2400" b="1" dirty="0" smtClean="0"/>
              <a:t>α</a:t>
            </a:r>
            <a:r>
              <a:rPr lang="en-GB" sz="2400" b="1" dirty="0" smtClean="0"/>
              <a:t>’</a:t>
            </a:r>
            <a:endParaRPr lang="en-US" sz="2400" b="1" dirty="0"/>
          </a:p>
        </p:txBody>
      </p:sp>
      <p:sp>
        <p:nvSpPr>
          <p:cNvPr id="10" name="TextBox 9"/>
          <p:cNvSpPr txBox="1"/>
          <p:nvPr/>
        </p:nvSpPr>
        <p:spPr>
          <a:xfrm>
            <a:off x="457200" y="4548617"/>
            <a:ext cx="6689111" cy="1246495"/>
          </a:xfrm>
          <a:prstGeom prst="rect">
            <a:avLst/>
          </a:prstGeom>
          <a:noFill/>
        </p:spPr>
        <p:txBody>
          <a:bodyPr wrap="square" rtlCol="0">
            <a:spAutoFit/>
          </a:bodyPr>
          <a:lstStyle/>
          <a:p>
            <a:r>
              <a:rPr lang="en-US" sz="2500" dirty="0" smtClean="0"/>
              <a:t>Group ‘A’ will interview Group ‘1’</a:t>
            </a:r>
          </a:p>
          <a:p>
            <a:r>
              <a:rPr lang="en-US" sz="2500" dirty="0" smtClean="0"/>
              <a:t>Group ‘1’ will interview Group ‘</a:t>
            </a:r>
            <a:r>
              <a:rPr lang="el-GR" sz="2500" dirty="0" smtClean="0"/>
              <a:t>α</a:t>
            </a:r>
            <a:r>
              <a:rPr lang="en-GB" sz="2500" dirty="0" smtClean="0"/>
              <a:t>’</a:t>
            </a:r>
            <a:endParaRPr lang="en-US" sz="2500" dirty="0" smtClean="0"/>
          </a:p>
          <a:p>
            <a:r>
              <a:rPr lang="en-US" sz="2500" dirty="0" smtClean="0"/>
              <a:t>Group ‘</a:t>
            </a:r>
            <a:r>
              <a:rPr lang="el-GR" sz="2500" dirty="0" smtClean="0"/>
              <a:t>α</a:t>
            </a:r>
            <a:r>
              <a:rPr lang="en-GB" sz="2500" dirty="0" smtClean="0"/>
              <a:t>’</a:t>
            </a:r>
            <a:r>
              <a:rPr lang="en-US" sz="2500" dirty="0" smtClean="0"/>
              <a:t> will interview Group ‘A’</a:t>
            </a:r>
            <a:endParaRPr lang="en-US" sz="25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What are we doing?</a:t>
            </a:r>
          </a:p>
          <a:p>
            <a:endParaRPr lang="en-US" dirty="0" smtClean="0"/>
          </a:p>
          <a:p>
            <a:r>
              <a:rPr lang="en-US" dirty="0" smtClean="0"/>
              <a:t>Telling stories.</a:t>
            </a:r>
          </a:p>
          <a:p>
            <a:r>
              <a:rPr lang="en-US" dirty="0" smtClean="0"/>
              <a:t>Being creative.</a:t>
            </a:r>
          </a:p>
          <a:p>
            <a:r>
              <a:rPr lang="en-US" dirty="0" smtClean="0"/>
              <a:t>Sharing information.</a:t>
            </a:r>
          </a:p>
          <a:p>
            <a:r>
              <a:rPr lang="en-US" dirty="0" smtClean="0"/>
              <a:t>‘Using theatre to draw attention to or reveal the hidden stories of a community.’ </a:t>
            </a:r>
            <a:r>
              <a:rPr lang="en-US" sz="1800" dirty="0" smtClean="0"/>
              <a:t>(</a:t>
            </a:r>
            <a:r>
              <a:rPr lang="en-US" sz="1800" dirty="0" err="1" smtClean="0"/>
              <a:t>Prentki</a:t>
            </a:r>
            <a:r>
              <a:rPr lang="en-US" sz="1800" dirty="0" smtClean="0"/>
              <a:t> + Preston,2009:9)</a:t>
            </a:r>
            <a:endParaRPr lang="en-US" sz="18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Are we the good guys?</a:t>
            </a:r>
            <a:endParaRPr lang="en-US" dirty="0"/>
          </a:p>
        </p:txBody>
      </p:sp>
      <p:sp>
        <p:nvSpPr>
          <p:cNvPr id="3" name="Content Placeholder 2"/>
          <p:cNvSpPr>
            <a:spLocks noGrp="1"/>
          </p:cNvSpPr>
          <p:nvPr>
            <p:ph idx="1"/>
          </p:nvPr>
        </p:nvSpPr>
        <p:spPr/>
        <p:txBody>
          <a:bodyPr>
            <a:normAutofit lnSpcReduction="10000"/>
          </a:bodyPr>
          <a:lstStyle/>
          <a:p>
            <a:r>
              <a:rPr lang="en-US" dirty="0" smtClean="0"/>
              <a:t>Yes: we’re looking for points of ‘congruence and commonality’ ‘across different practices and contexts.’ Joining the dots, breaking barriers.</a:t>
            </a:r>
          </a:p>
          <a:p>
            <a:pPr>
              <a:buNone/>
            </a:pPr>
            <a:r>
              <a:rPr lang="en-US" dirty="0" smtClean="0"/>
              <a:t>But…</a:t>
            </a:r>
          </a:p>
          <a:p>
            <a:r>
              <a:rPr lang="en-US" dirty="0" smtClean="0"/>
              <a:t>No: we might be presumptuous and ‘guilty of concealing ‘difference’ and inadvertently reveal conflicting ideologies and intentions behind its mask of sameness.’ </a:t>
            </a:r>
            <a:r>
              <a:rPr lang="en-US" sz="1800" dirty="0" smtClean="0"/>
              <a:t>(</a:t>
            </a:r>
            <a:r>
              <a:rPr lang="en-US" sz="1800" dirty="0" err="1" smtClean="0"/>
              <a:t>Prentki</a:t>
            </a:r>
            <a:r>
              <a:rPr lang="en-US" sz="1800" dirty="0" smtClean="0"/>
              <a:t> + Preston,2009:10)</a:t>
            </a:r>
            <a:endParaRPr lang="en-US" sz="18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can we be the good guy?</a:t>
            </a:r>
            <a:endParaRPr lang="en-US" dirty="0"/>
          </a:p>
        </p:txBody>
      </p:sp>
      <p:sp>
        <p:nvSpPr>
          <p:cNvPr id="3" name="Content Placeholder 2"/>
          <p:cNvSpPr>
            <a:spLocks noGrp="1"/>
          </p:cNvSpPr>
          <p:nvPr>
            <p:ph idx="1"/>
          </p:nvPr>
        </p:nvSpPr>
        <p:spPr/>
        <p:txBody>
          <a:bodyPr/>
          <a:lstStyle/>
          <a:p>
            <a:r>
              <a:rPr lang="en-US" dirty="0" smtClean="0"/>
              <a:t>Awareness:</a:t>
            </a:r>
          </a:p>
          <a:p>
            <a:r>
              <a:rPr lang="en-US" dirty="0" smtClean="0"/>
              <a:t>‘theatre changes according to the manner and context of the application’. </a:t>
            </a:r>
            <a:r>
              <a:rPr lang="en-US" sz="1800" dirty="0" smtClean="0"/>
              <a:t>(</a:t>
            </a:r>
            <a:r>
              <a:rPr lang="en-US" sz="1800" dirty="0" err="1" smtClean="0"/>
              <a:t>Prentki</a:t>
            </a:r>
            <a:r>
              <a:rPr lang="en-US" sz="1800" dirty="0" smtClean="0"/>
              <a:t> + Preston,2009:10)</a:t>
            </a:r>
          </a:p>
          <a:p>
            <a:endParaRPr lang="en-US" dirty="0" smtClean="0"/>
          </a:p>
          <a:p>
            <a:r>
              <a:rPr lang="en-US" dirty="0" smtClean="0"/>
              <a:t>Context: </a:t>
            </a:r>
          </a:p>
          <a:p>
            <a:r>
              <a:rPr lang="en-US" dirty="0" smtClean="0"/>
              <a:t>What if there is no audience only participants?</a:t>
            </a:r>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Tim </a:t>
            </a:r>
            <a:r>
              <a:rPr lang="en-US" dirty="0" err="1" smtClean="0"/>
              <a:t>Prentki</a:t>
            </a:r>
            <a:endParaRPr lang="en-US" dirty="0"/>
          </a:p>
        </p:txBody>
      </p:sp>
      <p:sp>
        <p:nvSpPr>
          <p:cNvPr id="3" name="Content Placeholder 2"/>
          <p:cNvSpPr>
            <a:spLocks noGrp="1"/>
          </p:cNvSpPr>
          <p:nvPr>
            <p:ph idx="1"/>
          </p:nvPr>
        </p:nvSpPr>
        <p:spPr/>
        <p:txBody>
          <a:bodyPr/>
          <a:lstStyle/>
          <a:p>
            <a:r>
              <a:rPr lang="en-US" dirty="0" smtClean="0"/>
              <a:t>‘Unlike mainstream theatre, the distinction between participants – actors - and audience is not fixed. In many practices there may only be participants while in others there is the combination of both with the volatile or predetermined possibility of audience becoming actors, thereby relegating the protagonist to the role of spectators.’ </a:t>
            </a:r>
            <a:r>
              <a:rPr lang="en-US" sz="1800" dirty="0" smtClean="0"/>
              <a:t>(</a:t>
            </a:r>
            <a:r>
              <a:rPr lang="en-US" sz="1800" dirty="0" err="1" smtClean="0"/>
              <a:t>Prentki</a:t>
            </a:r>
            <a:r>
              <a:rPr lang="en-US" sz="1800" dirty="0" smtClean="0"/>
              <a:t>, 2009:20)</a:t>
            </a:r>
          </a:p>
          <a:p>
            <a:endParaRPr lang="en-US"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 </a:t>
            </a:r>
            <a:r>
              <a:rPr lang="en-US" dirty="0" err="1" smtClean="0"/>
              <a:t>Prentki</a:t>
            </a:r>
            <a:endParaRPr lang="en-US" dirty="0"/>
          </a:p>
        </p:txBody>
      </p:sp>
      <p:sp>
        <p:nvSpPr>
          <p:cNvPr id="3" name="Content Placeholder 2"/>
          <p:cNvSpPr>
            <a:spLocks noGrp="1"/>
          </p:cNvSpPr>
          <p:nvPr>
            <p:ph idx="1"/>
          </p:nvPr>
        </p:nvSpPr>
        <p:spPr/>
        <p:txBody>
          <a:bodyPr>
            <a:normAutofit fontScale="92500"/>
          </a:bodyPr>
          <a:lstStyle/>
          <a:p>
            <a:r>
              <a:rPr lang="en-US" dirty="0" smtClean="0"/>
              <a:t>‘Today, though, there is often a tension between local or indigenous forms of  artistic and cultural expression and those deriving from the global dissemination of satellite technology.’ </a:t>
            </a:r>
            <a:r>
              <a:rPr lang="en-US" sz="1946" dirty="0" smtClean="0"/>
              <a:t>(</a:t>
            </a:r>
            <a:r>
              <a:rPr lang="en-US" sz="1946" dirty="0" err="1" smtClean="0"/>
              <a:t>Prentki</a:t>
            </a:r>
            <a:r>
              <a:rPr lang="en-US" sz="1946" dirty="0" smtClean="0"/>
              <a:t>, 2009:20)</a:t>
            </a:r>
          </a:p>
          <a:p>
            <a:endParaRPr lang="en-US" dirty="0" smtClean="0"/>
          </a:p>
          <a:p>
            <a:r>
              <a:rPr lang="en-US" dirty="0" smtClean="0"/>
              <a:t>‘..it may be that they become guilty, themselves, of imposing a poetic that they deem appropriate or traditional upon the hapless participants.’ </a:t>
            </a:r>
          </a:p>
          <a:p>
            <a:pPr>
              <a:buNone/>
            </a:pPr>
            <a:r>
              <a:rPr lang="en-US" sz="1946" dirty="0" smtClean="0"/>
              <a:t>	(</a:t>
            </a:r>
            <a:r>
              <a:rPr lang="en-US" sz="1946" dirty="0" err="1" smtClean="0"/>
              <a:t>Prentki</a:t>
            </a:r>
            <a:r>
              <a:rPr lang="en-US" sz="1946" dirty="0" smtClean="0"/>
              <a:t>, 2009:20)</a:t>
            </a:r>
            <a:endParaRPr lang="en-US" sz="1946"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My dissonance / </a:t>
            </a:r>
            <a:r>
              <a:rPr lang="en-US" dirty="0" err="1" smtClean="0"/>
              <a:t>Prentki’s</a:t>
            </a:r>
            <a:r>
              <a:rPr lang="en-US" dirty="0" smtClean="0"/>
              <a:t> duos</a:t>
            </a:r>
            <a:endParaRPr lang="en-US" dirty="0"/>
          </a:p>
        </p:txBody>
      </p:sp>
      <p:sp>
        <p:nvSpPr>
          <p:cNvPr id="3" name="Content Placeholder 2"/>
          <p:cNvSpPr>
            <a:spLocks noGrp="1"/>
          </p:cNvSpPr>
          <p:nvPr>
            <p:ph idx="1"/>
          </p:nvPr>
        </p:nvSpPr>
        <p:spPr/>
        <p:txBody>
          <a:bodyPr>
            <a:normAutofit lnSpcReduction="10000"/>
          </a:bodyPr>
          <a:lstStyle/>
          <a:p>
            <a:r>
              <a:rPr lang="en-US" dirty="0" smtClean="0"/>
              <a:t>In an applied context, the figure of the fool spans two worlds:</a:t>
            </a:r>
          </a:p>
          <a:p>
            <a:r>
              <a:rPr lang="en-US" dirty="0" smtClean="0"/>
              <a:t>‘the official and the popular; the scripted and the improvised; the fictional and the real; the stage and the auditorium; the spirit world and the material world…’ </a:t>
            </a:r>
            <a:r>
              <a:rPr lang="en-US" sz="1800" dirty="0" smtClean="0"/>
              <a:t>(</a:t>
            </a:r>
            <a:r>
              <a:rPr lang="en-US" sz="1800" dirty="0" err="1" smtClean="0"/>
              <a:t>Prentki</a:t>
            </a:r>
            <a:r>
              <a:rPr lang="en-US" sz="1800" dirty="0" smtClean="0"/>
              <a:t>, 2009:20)</a:t>
            </a:r>
          </a:p>
          <a:p>
            <a:endParaRPr lang="en-US" dirty="0" smtClean="0"/>
          </a:p>
          <a:p>
            <a:r>
              <a:rPr lang="en-US" dirty="0" smtClean="0"/>
              <a:t>Certainly a figure or role to consider for </a:t>
            </a:r>
            <a:r>
              <a:rPr lang="en-US" dirty="0" err="1" smtClean="0"/>
              <a:t>Woyzeck</a:t>
            </a:r>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Subculture </a:t>
            </a:r>
            <a:endParaRPr lang="en-US" dirty="0"/>
          </a:p>
        </p:txBody>
      </p:sp>
      <p:sp>
        <p:nvSpPr>
          <p:cNvPr id="3" name="Content Placeholder 2"/>
          <p:cNvSpPr>
            <a:spLocks noGrp="1"/>
          </p:cNvSpPr>
          <p:nvPr>
            <p:ph idx="1"/>
          </p:nvPr>
        </p:nvSpPr>
        <p:spPr/>
        <p:txBody>
          <a:bodyPr/>
          <a:lstStyle/>
          <a:p>
            <a:pPr>
              <a:buNone/>
            </a:pPr>
            <a:endParaRPr lang="en-US" dirty="0" smtClean="0"/>
          </a:p>
          <a:p>
            <a:r>
              <a:rPr lang="en-US" dirty="0" smtClean="0"/>
              <a:t>‘The counter-hegemonic practice is intended to work upon audiences as a form of intellectual empowerment that enables them to practice anti-oppressive social change.’	</a:t>
            </a:r>
            <a:r>
              <a:rPr lang="en-US" sz="1800" dirty="0" smtClean="0"/>
              <a:t>(</a:t>
            </a:r>
            <a:r>
              <a:rPr lang="en-US" sz="1800" dirty="0" err="1" smtClean="0"/>
              <a:t>Prentki</a:t>
            </a:r>
            <a:r>
              <a:rPr lang="en-US" sz="1800" dirty="0" smtClean="0"/>
              <a:t>, 2009:21)</a:t>
            </a:r>
            <a:endParaRPr lang="en-US" sz="18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Food glorious food…</a:t>
            </a:r>
            <a:endParaRPr lang="en-US" dirty="0"/>
          </a:p>
        </p:txBody>
      </p:sp>
      <p:sp>
        <p:nvSpPr>
          <p:cNvPr id="3" name="Content Placeholder 2"/>
          <p:cNvSpPr>
            <a:spLocks noGrp="1"/>
          </p:cNvSpPr>
          <p:nvPr>
            <p:ph idx="1"/>
          </p:nvPr>
        </p:nvSpPr>
        <p:spPr/>
        <p:txBody>
          <a:bodyPr>
            <a:normAutofit lnSpcReduction="10000"/>
          </a:bodyPr>
          <a:lstStyle/>
          <a:p>
            <a:endParaRPr lang="en-US" dirty="0" smtClean="0"/>
          </a:p>
          <a:p>
            <a:r>
              <a:rPr lang="en-US" sz="1800" dirty="0" smtClean="0">
                <a:hlinkClick r:id="rId2"/>
              </a:rPr>
              <a:t>https://www.bbc.co.uk/iplayer/episode/b09rdth2/hairy-bikers-mediterranean-adventure-series-1-6-mainland-spain</a:t>
            </a:r>
            <a:r>
              <a:rPr lang="en-US" sz="1800" dirty="0" smtClean="0"/>
              <a:t> </a:t>
            </a:r>
            <a:r>
              <a:rPr lang="en-US" dirty="0" smtClean="0"/>
              <a:t>56:00</a:t>
            </a:r>
          </a:p>
          <a:p>
            <a:endParaRPr lang="en-US" dirty="0" smtClean="0"/>
          </a:p>
          <a:p>
            <a:r>
              <a:rPr lang="en-US" sz="1800" dirty="0" smtClean="0">
                <a:hlinkClick r:id="rId3"/>
              </a:rPr>
              <a:t>https://www.bbc.co.uk/iplayer/episode/b09rdhlb/nigel-slaters-middle-east-series-1-2-turkey</a:t>
            </a:r>
            <a:endParaRPr lang="en-US" sz="1800" dirty="0" smtClean="0"/>
          </a:p>
          <a:p>
            <a:r>
              <a:rPr lang="en-US" dirty="0" smtClean="0"/>
              <a:t>54:00</a:t>
            </a:r>
          </a:p>
          <a:p>
            <a:endParaRPr lang="en-US" dirty="0" smtClean="0"/>
          </a:p>
          <a:p>
            <a:r>
              <a:rPr lang="en-US" dirty="0" smtClean="0"/>
              <a:t>How do the presenters present the cultures that they are celebrating?</a:t>
            </a:r>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Representation </a:t>
            </a:r>
            <a:endParaRPr lang="en-US" dirty="0"/>
          </a:p>
        </p:txBody>
      </p:sp>
      <p:sp>
        <p:nvSpPr>
          <p:cNvPr id="3" name="Content Placeholder 2"/>
          <p:cNvSpPr>
            <a:spLocks noGrp="1"/>
          </p:cNvSpPr>
          <p:nvPr>
            <p:ph idx="1"/>
          </p:nvPr>
        </p:nvSpPr>
        <p:spPr/>
        <p:txBody>
          <a:bodyPr/>
          <a:lstStyle/>
          <a:p>
            <a:r>
              <a:rPr lang="en-US" dirty="0" smtClean="0"/>
              <a:t>‘The concept of representation, defined here as a powerful system of communication whereby meaning is culturally constructed and received, is of deep relevance for cultural practices of film, theatre, visual arts and social research; and for cultural workers involved in the making, shaping and creating of representation in these spheres.’ </a:t>
            </a:r>
            <a:r>
              <a:rPr lang="en-US" sz="1800" dirty="0" smtClean="0"/>
              <a:t>(Preston, 2009:65)</a:t>
            </a:r>
            <a:endParaRPr lang="en-US" sz="18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Great opportunity </a:t>
            </a:r>
            <a:endParaRPr lang="en-GB" dirty="0"/>
          </a:p>
        </p:txBody>
      </p:sp>
      <p:sp>
        <p:nvSpPr>
          <p:cNvPr id="3" name="Content Placeholder 2"/>
          <p:cNvSpPr>
            <a:spLocks noGrp="1"/>
          </p:cNvSpPr>
          <p:nvPr>
            <p:ph idx="1"/>
          </p:nvPr>
        </p:nvSpPr>
        <p:spPr/>
        <p:txBody>
          <a:bodyPr/>
          <a:lstStyle/>
          <a:p>
            <a:r>
              <a:rPr lang="en-GB" dirty="0" smtClean="0"/>
              <a:t>Jonny </a:t>
            </a:r>
            <a:r>
              <a:rPr lang="en-GB" dirty="0" err="1" smtClean="0"/>
              <a:t>Cotson</a:t>
            </a:r>
            <a:r>
              <a:rPr lang="en-GB" dirty="0" smtClean="0"/>
              <a:t> and Gareth Clark:</a:t>
            </a:r>
          </a:p>
          <a:p>
            <a:r>
              <a:rPr lang="en-GB" sz="1800" dirty="0">
                <a:hlinkClick r:id="rId2"/>
              </a:rPr>
              <a:t>https://</a:t>
            </a:r>
            <a:r>
              <a:rPr lang="en-GB" sz="1800" dirty="0" smtClean="0">
                <a:hlinkClick r:id="rId2"/>
              </a:rPr>
              <a:t>www.youtube.com/watch?v=hUba-oqpkJQ</a:t>
            </a:r>
            <a:r>
              <a:rPr lang="en-GB" sz="1800" dirty="0" smtClean="0"/>
              <a:t> </a:t>
            </a:r>
          </a:p>
          <a:p>
            <a:endParaRPr lang="en-GB" sz="1800" dirty="0" smtClean="0"/>
          </a:p>
          <a:p>
            <a:r>
              <a:rPr lang="en-GB" sz="1800" dirty="0">
                <a:hlinkClick r:id="rId3"/>
              </a:rPr>
              <a:t>https://</a:t>
            </a:r>
            <a:r>
              <a:rPr lang="en-GB" sz="1800" dirty="0" smtClean="0">
                <a:hlinkClick r:id="rId3"/>
              </a:rPr>
              <a:t>issuu.com/taliesinartscentre/docs/taliesin_jan-mar_brochure?e=7172606/56383308</a:t>
            </a:r>
            <a:endParaRPr lang="en-GB" sz="1800" dirty="0" smtClean="0"/>
          </a:p>
          <a:p>
            <a:r>
              <a:rPr lang="en-GB" dirty="0" smtClean="0"/>
              <a:t>Performance and Workshop on Thursday </a:t>
            </a:r>
            <a:r>
              <a:rPr lang="en-GB" dirty="0" smtClean="0"/>
              <a:t>22/02/18, </a:t>
            </a:r>
            <a:r>
              <a:rPr lang="en-GB" dirty="0" smtClean="0"/>
              <a:t>11-1pm, in the Theatre. Please contact Thania Acaron to confirm your attendance. </a:t>
            </a:r>
            <a:endParaRPr lang="en-GB" dirty="0"/>
          </a:p>
        </p:txBody>
      </p:sp>
    </p:spTree>
    <p:extLst>
      <p:ext uri="{BB962C8B-B14F-4D97-AF65-F5344CB8AC3E}">
        <p14:creationId xmlns:p14="http://schemas.microsoft.com/office/powerpoint/2010/main" val="279302700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Representation </a:t>
            </a:r>
            <a:endParaRPr lang="en-US" dirty="0"/>
          </a:p>
        </p:txBody>
      </p:sp>
      <p:sp>
        <p:nvSpPr>
          <p:cNvPr id="3" name="Content Placeholder 2"/>
          <p:cNvSpPr>
            <a:spLocks noGrp="1"/>
          </p:cNvSpPr>
          <p:nvPr>
            <p:ph idx="1"/>
          </p:nvPr>
        </p:nvSpPr>
        <p:spPr/>
        <p:txBody>
          <a:bodyPr>
            <a:normAutofit fontScale="92500"/>
          </a:bodyPr>
          <a:lstStyle/>
          <a:p>
            <a:r>
              <a:rPr lang="en-US" dirty="0" smtClean="0"/>
              <a:t>In performance we must consider ‘how and why identities are depicted’ and the consideration of the ‘influence of dominant ideologies against social and political landscapes.’ </a:t>
            </a:r>
            <a:r>
              <a:rPr lang="en-US" sz="1800" dirty="0" smtClean="0"/>
              <a:t>(Preston, 2009:65)</a:t>
            </a:r>
          </a:p>
          <a:p>
            <a:endParaRPr lang="en-US" dirty="0" smtClean="0"/>
          </a:p>
          <a:p>
            <a:r>
              <a:rPr lang="en-US" dirty="0" smtClean="0"/>
              <a:t>Our study of subcultures brought out some interesting points and potential ‘</a:t>
            </a:r>
            <a:r>
              <a:rPr lang="en-US" dirty="0" err="1" smtClean="0"/>
              <a:t>mis</a:t>
            </a:r>
            <a:r>
              <a:rPr lang="en-US" dirty="0" smtClean="0"/>
              <a:t>’ representations.</a:t>
            </a:r>
          </a:p>
          <a:p>
            <a:r>
              <a:rPr lang="en-US" dirty="0" smtClean="0"/>
              <a:t>Are there any points that need revisiting? </a:t>
            </a:r>
            <a:endParaRPr lang="en-US"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Representation and ethics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‘..we have a responsibility towards ensuring that the representations that are made are produced through a climate of sensitivity, dialogue, respect and willingness for reciprocity</a:t>
            </a:r>
            <a:r>
              <a:rPr lang="en-US" dirty="0"/>
              <a:t>.’</a:t>
            </a:r>
            <a:r>
              <a:rPr lang="en-US" sz="1900" dirty="0"/>
              <a:t> (Preston, 2009:65) </a:t>
            </a:r>
          </a:p>
          <a:p>
            <a:endParaRPr lang="en-US" dirty="0" smtClean="0"/>
          </a:p>
          <a:p>
            <a:endParaRPr lang="en-US" dirty="0" smtClean="0"/>
          </a:p>
          <a:p>
            <a:r>
              <a:rPr lang="en-US" dirty="0" smtClean="0"/>
              <a:t>‘Representations, however sensitively and carefully handled, will carry their own political significance and resonance in the broader socio-political sphere and will be constantly vulnerable to appropriation and redefinition.’ </a:t>
            </a:r>
            <a:r>
              <a:rPr lang="en-US" sz="1900" dirty="0" smtClean="0"/>
              <a:t>(ibid)</a:t>
            </a:r>
            <a:endParaRPr lang="en-US" sz="19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Representation and ethics</a:t>
            </a:r>
            <a:endParaRPr lang="en-US" dirty="0"/>
          </a:p>
        </p:txBody>
      </p:sp>
      <p:sp>
        <p:nvSpPr>
          <p:cNvPr id="3" name="Content Placeholder 2"/>
          <p:cNvSpPr>
            <a:spLocks noGrp="1"/>
          </p:cNvSpPr>
          <p:nvPr>
            <p:ph idx="1"/>
          </p:nvPr>
        </p:nvSpPr>
        <p:spPr/>
        <p:txBody>
          <a:bodyPr/>
          <a:lstStyle/>
          <a:p>
            <a:r>
              <a:rPr lang="en-US" dirty="0" smtClean="0"/>
              <a:t>‘any representation created to speak for a community is vulnerable to misrepresentation or simplification.’ </a:t>
            </a:r>
            <a:r>
              <a:rPr lang="en-US" sz="1800" dirty="0"/>
              <a:t>(Preston, 2009:65) </a:t>
            </a:r>
          </a:p>
          <a:p>
            <a:endParaRPr lang="en-US" dirty="0" smtClean="0"/>
          </a:p>
          <a:p>
            <a:r>
              <a:rPr lang="en-US" dirty="0" smtClean="0"/>
              <a:t>Representation can suggest that the culture or community that is being represented cannot speak for itself.</a:t>
            </a:r>
            <a:endParaRPr lang="en-US"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Worst case scenario.</a:t>
            </a:r>
            <a:endParaRPr lang="en-US" dirty="0"/>
          </a:p>
        </p:txBody>
      </p:sp>
      <p:sp>
        <p:nvSpPr>
          <p:cNvPr id="3" name="Content Placeholder 2"/>
          <p:cNvSpPr>
            <a:spLocks noGrp="1"/>
          </p:cNvSpPr>
          <p:nvPr>
            <p:ph idx="1"/>
          </p:nvPr>
        </p:nvSpPr>
        <p:spPr/>
        <p:txBody>
          <a:bodyPr/>
          <a:lstStyle/>
          <a:p>
            <a:pPr>
              <a:buNone/>
            </a:pPr>
            <a:r>
              <a:rPr lang="en-US" dirty="0"/>
              <a:t>	</a:t>
            </a:r>
            <a:r>
              <a:rPr lang="en-US" dirty="0" smtClean="0"/>
              <a:t>‘No need to hear your voice. Only tell me your pain. </a:t>
            </a:r>
          </a:p>
          <a:p>
            <a:pPr>
              <a:buNone/>
            </a:pPr>
            <a:r>
              <a:rPr lang="en-US" dirty="0"/>
              <a:t>	</a:t>
            </a:r>
            <a:r>
              <a:rPr lang="en-US" dirty="0" smtClean="0"/>
              <a:t>I want to know your story. And then I will tell it back to you in a new way. Tell it back to you in such a way that it has become mine, my own. </a:t>
            </a:r>
          </a:p>
          <a:p>
            <a:pPr>
              <a:buNone/>
            </a:pPr>
            <a:r>
              <a:rPr lang="en-US" dirty="0"/>
              <a:t>	</a:t>
            </a:r>
            <a:r>
              <a:rPr lang="en-US" dirty="0" smtClean="0"/>
              <a:t>Re-writing you, I write myself anew. </a:t>
            </a:r>
          </a:p>
          <a:p>
            <a:pPr>
              <a:buNone/>
            </a:pPr>
            <a:r>
              <a:rPr lang="en-US" dirty="0"/>
              <a:t>	</a:t>
            </a:r>
            <a:r>
              <a:rPr lang="en-US" dirty="0" smtClean="0"/>
              <a:t>I am still author, authority’ </a:t>
            </a:r>
            <a:r>
              <a:rPr lang="en-US" sz="1800" dirty="0" smtClean="0"/>
              <a:t>(Hooks in Preston</a:t>
            </a:r>
            <a:r>
              <a:rPr lang="en-US" sz="1800" dirty="0" smtClean="0"/>
              <a:t>: 67)</a:t>
            </a:r>
            <a:endParaRPr lang="en-US" sz="18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Emotional intelligence </a:t>
            </a:r>
            <a:endParaRPr lang="en-US" dirty="0"/>
          </a:p>
        </p:txBody>
      </p:sp>
      <p:sp>
        <p:nvSpPr>
          <p:cNvPr id="3" name="Content Placeholder 2"/>
          <p:cNvSpPr>
            <a:spLocks noGrp="1"/>
          </p:cNvSpPr>
          <p:nvPr>
            <p:ph idx="1"/>
          </p:nvPr>
        </p:nvSpPr>
        <p:spPr/>
        <p:txBody>
          <a:bodyPr>
            <a:normAutofit lnSpcReduction="10000"/>
          </a:bodyPr>
          <a:lstStyle/>
          <a:p>
            <a:r>
              <a:rPr lang="en-US" dirty="0" smtClean="0"/>
              <a:t>Maybe these parameters of EI will help when considering representation:</a:t>
            </a:r>
          </a:p>
          <a:p>
            <a:endParaRPr lang="en-US" dirty="0" smtClean="0"/>
          </a:p>
          <a:p>
            <a:r>
              <a:rPr lang="en-US" dirty="0" smtClean="0"/>
              <a:t>Self-awareness</a:t>
            </a:r>
          </a:p>
          <a:p>
            <a:r>
              <a:rPr lang="en-US" dirty="0" smtClean="0"/>
              <a:t>Self-regulation</a:t>
            </a:r>
          </a:p>
          <a:p>
            <a:r>
              <a:rPr lang="en-US" dirty="0" smtClean="0"/>
              <a:t>Motivation</a:t>
            </a:r>
          </a:p>
          <a:p>
            <a:r>
              <a:rPr lang="en-US" dirty="0" smtClean="0"/>
              <a:t>Empathy</a:t>
            </a:r>
          </a:p>
          <a:p>
            <a:r>
              <a:rPr lang="en-US" dirty="0" smtClean="0"/>
              <a:t>Social skills</a:t>
            </a:r>
            <a:endParaRPr lang="en-US"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Emotional intelligence </a:t>
            </a:r>
            <a:endParaRPr lang="en-US" dirty="0"/>
          </a:p>
        </p:txBody>
      </p:sp>
      <p:sp>
        <p:nvSpPr>
          <p:cNvPr id="3" name="Content Placeholder 2"/>
          <p:cNvSpPr>
            <a:spLocks noGrp="1"/>
          </p:cNvSpPr>
          <p:nvPr>
            <p:ph idx="1"/>
          </p:nvPr>
        </p:nvSpPr>
        <p:spPr/>
        <p:txBody>
          <a:bodyPr/>
          <a:lstStyle/>
          <a:p>
            <a:r>
              <a:rPr lang="en-US" b="1" dirty="0" smtClean="0"/>
              <a:t>Self-awareness</a:t>
            </a:r>
            <a:r>
              <a:rPr lang="en-US" dirty="0" smtClean="0"/>
              <a:t> – Being alert to your feelings</a:t>
            </a:r>
          </a:p>
          <a:p>
            <a:r>
              <a:rPr lang="en-US" b="1" dirty="0" smtClean="0"/>
              <a:t>Self-regulation</a:t>
            </a:r>
            <a:r>
              <a:rPr lang="en-US" dirty="0" smtClean="0"/>
              <a:t> – Managing your feelings</a:t>
            </a:r>
          </a:p>
          <a:p>
            <a:r>
              <a:rPr lang="en-US" b="1" dirty="0" smtClean="0"/>
              <a:t>Motivation</a:t>
            </a:r>
            <a:r>
              <a:rPr lang="en-US" dirty="0" smtClean="0"/>
              <a:t> – Using your feelings to achieve your goals</a:t>
            </a:r>
          </a:p>
          <a:p>
            <a:r>
              <a:rPr lang="en-US" b="1" dirty="0" smtClean="0"/>
              <a:t>Empathy</a:t>
            </a:r>
            <a:r>
              <a:rPr lang="en-US" dirty="0" smtClean="0"/>
              <a:t> – Tuning in to how others feel</a:t>
            </a:r>
          </a:p>
          <a:p>
            <a:r>
              <a:rPr lang="en-US" b="1" dirty="0" smtClean="0"/>
              <a:t>Social skills </a:t>
            </a:r>
            <a:r>
              <a:rPr lang="en-US" dirty="0" smtClean="0"/>
              <a:t>– Handling feelings well in interactions with others. </a:t>
            </a:r>
            <a:r>
              <a:rPr lang="en-US" sz="1800" dirty="0" smtClean="0"/>
              <a:t>(</a:t>
            </a:r>
            <a:r>
              <a:rPr lang="en-US" sz="1800" dirty="0" err="1" smtClean="0"/>
              <a:t>Mortiboys</a:t>
            </a:r>
            <a:r>
              <a:rPr lang="en-US" sz="1800" dirty="0" smtClean="0"/>
              <a:t>, 2005:7)</a:t>
            </a:r>
          </a:p>
          <a:p>
            <a:endParaRPr lang="en-US"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Representation </a:t>
            </a:r>
            <a:endParaRPr lang="en-US" dirty="0"/>
          </a:p>
        </p:txBody>
      </p:sp>
      <p:sp>
        <p:nvSpPr>
          <p:cNvPr id="3" name="Content Placeholder 2"/>
          <p:cNvSpPr>
            <a:spLocks noGrp="1"/>
          </p:cNvSpPr>
          <p:nvPr>
            <p:ph idx="1"/>
          </p:nvPr>
        </p:nvSpPr>
        <p:spPr/>
        <p:txBody>
          <a:bodyPr>
            <a:normAutofit lnSpcReduction="10000"/>
          </a:bodyPr>
          <a:lstStyle/>
          <a:p>
            <a:r>
              <a:rPr lang="en-US" dirty="0" smtClean="0"/>
              <a:t>These factors could be use to oppose or support the ‘dominant hegemony’.</a:t>
            </a:r>
          </a:p>
          <a:p>
            <a:endParaRPr lang="en-US" dirty="0" smtClean="0"/>
          </a:p>
          <a:p>
            <a:r>
              <a:rPr lang="en-US" dirty="0" smtClean="0"/>
              <a:t>Dominant – the main power/influence</a:t>
            </a:r>
          </a:p>
          <a:p>
            <a:r>
              <a:rPr lang="en-US" dirty="0" smtClean="0"/>
              <a:t>Hegemony – leadership or source of control</a:t>
            </a:r>
          </a:p>
          <a:p>
            <a:endParaRPr lang="en-US" dirty="0" smtClean="0"/>
          </a:p>
          <a:p>
            <a:r>
              <a:rPr lang="en-US" dirty="0" smtClean="0"/>
              <a:t>What are some issues with both positions? </a:t>
            </a:r>
          </a:p>
          <a:p>
            <a:r>
              <a:rPr lang="en-US" dirty="0" smtClean="0"/>
              <a:t>(supporting and opposing)</a:t>
            </a:r>
            <a:endParaRPr lang="en-US"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How could these points ‘…oppose </a:t>
            </a:r>
            <a:r>
              <a:rPr lang="en-US" dirty="0"/>
              <a:t>or support the ‘dominant hegemony</a:t>
            </a:r>
            <a:r>
              <a:rPr lang="en-US" dirty="0" smtClean="0"/>
              <a:t>’</a:t>
            </a:r>
            <a:endParaRPr lang="en-US" dirty="0"/>
          </a:p>
        </p:txBody>
      </p:sp>
      <p:sp>
        <p:nvSpPr>
          <p:cNvPr id="3" name="Content Placeholder 2"/>
          <p:cNvSpPr>
            <a:spLocks noGrp="1"/>
          </p:cNvSpPr>
          <p:nvPr>
            <p:ph idx="1"/>
          </p:nvPr>
        </p:nvSpPr>
        <p:spPr/>
        <p:txBody>
          <a:bodyPr/>
          <a:lstStyle/>
          <a:p>
            <a:r>
              <a:rPr lang="en-US" b="1" dirty="0" smtClean="0"/>
              <a:t>Self-awareness</a:t>
            </a:r>
            <a:r>
              <a:rPr lang="en-US" dirty="0" smtClean="0"/>
              <a:t> – Being alert to your feelings</a:t>
            </a:r>
          </a:p>
          <a:p>
            <a:r>
              <a:rPr lang="en-US" b="1" dirty="0" smtClean="0"/>
              <a:t>Self-regulation</a:t>
            </a:r>
            <a:r>
              <a:rPr lang="en-US" dirty="0" smtClean="0"/>
              <a:t> – Managing your feelings</a:t>
            </a:r>
          </a:p>
          <a:p>
            <a:r>
              <a:rPr lang="en-US" b="1" dirty="0" smtClean="0"/>
              <a:t>Motivation</a:t>
            </a:r>
            <a:r>
              <a:rPr lang="en-US" dirty="0" smtClean="0"/>
              <a:t> – Using your feelings to achieve your goals</a:t>
            </a:r>
          </a:p>
          <a:p>
            <a:r>
              <a:rPr lang="en-US" b="1" dirty="0" smtClean="0"/>
              <a:t>Empathy</a:t>
            </a:r>
            <a:r>
              <a:rPr lang="en-US" dirty="0" smtClean="0"/>
              <a:t> – Tuning in to how others feel</a:t>
            </a:r>
          </a:p>
          <a:p>
            <a:r>
              <a:rPr lang="en-US" b="1" dirty="0" smtClean="0"/>
              <a:t>Social skills </a:t>
            </a:r>
            <a:r>
              <a:rPr lang="en-US" dirty="0" smtClean="0"/>
              <a:t>– Handling feelings well in interactions with others. </a:t>
            </a:r>
            <a:r>
              <a:rPr lang="en-US" sz="1800" dirty="0" smtClean="0"/>
              <a:t>(</a:t>
            </a:r>
            <a:r>
              <a:rPr lang="en-US" sz="1800" dirty="0" err="1" smtClean="0"/>
              <a:t>Mortiboys</a:t>
            </a:r>
            <a:r>
              <a:rPr lang="en-US" sz="1800" dirty="0" smtClean="0"/>
              <a:t>, 2005:7)</a:t>
            </a:r>
          </a:p>
          <a:p>
            <a:endParaRPr lang="en-US" dirty="0"/>
          </a:p>
        </p:txBody>
      </p:sp>
    </p:spTree>
    <p:extLst>
      <p:ext uri="{BB962C8B-B14F-4D97-AF65-F5344CB8AC3E}">
        <p14:creationId xmlns:p14="http://schemas.microsoft.com/office/powerpoint/2010/main" val="116699431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Barba</a:t>
            </a:r>
            <a:r>
              <a:rPr lang="en-US" dirty="0" smtClean="0"/>
              <a:t> and </a:t>
            </a:r>
            <a:r>
              <a:rPr lang="en-US" dirty="0" err="1" smtClean="0"/>
              <a:t>Prentki</a:t>
            </a:r>
            <a:endParaRPr lang="en-US" dirty="0"/>
          </a:p>
        </p:txBody>
      </p:sp>
      <p:sp>
        <p:nvSpPr>
          <p:cNvPr id="3" name="Content Placeholder 2"/>
          <p:cNvSpPr>
            <a:spLocks noGrp="1"/>
          </p:cNvSpPr>
          <p:nvPr>
            <p:ph idx="1"/>
          </p:nvPr>
        </p:nvSpPr>
        <p:spPr/>
        <p:txBody>
          <a:bodyPr/>
          <a:lstStyle/>
          <a:p>
            <a:r>
              <a:rPr lang="en-US" dirty="0" smtClean="0"/>
              <a:t>Read the excerpts from Barba and </a:t>
            </a:r>
            <a:r>
              <a:rPr lang="en-US" dirty="0" err="1" smtClean="0"/>
              <a:t>Prentki</a:t>
            </a:r>
            <a:r>
              <a:rPr lang="en-US" dirty="0" smtClean="0"/>
              <a:t>.</a:t>
            </a:r>
          </a:p>
          <a:p>
            <a:r>
              <a:rPr lang="en-US" dirty="0" smtClean="0"/>
              <a:t>Underline sections that help you understand relevant terms such as transcultural, cross cultural, multicultural, intercultural, for, with, in.</a:t>
            </a:r>
          </a:p>
          <a:p>
            <a:r>
              <a:rPr lang="en-US" dirty="0" smtClean="0"/>
              <a:t>Collate similarities.</a:t>
            </a:r>
          </a:p>
          <a:p>
            <a:r>
              <a:rPr lang="en-US" dirty="0" smtClean="0"/>
              <a:t>Describe potential events that apply to each category.</a:t>
            </a:r>
          </a:p>
          <a:p>
            <a:endParaRPr lang="en-US"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Glossary of possible problem terms</a:t>
            </a:r>
            <a:endParaRPr lang="en-GB" dirty="0"/>
          </a:p>
        </p:txBody>
      </p:sp>
      <p:sp>
        <p:nvSpPr>
          <p:cNvPr id="3" name="Content Placeholder 2"/>
          <p:cNvSpPr>
            <a:spLocks noGrp="1"/>
          </p:cNvSpPr>
          <p:nvPr>
            <p:ph idx="1"/>
          </p:nvPr>
        </p:nvSpPr>
        <p:spPr/>
        <p:txBody>
          <a:bodyPr>
            <a:normAutofit fontScale="85000" lnSpcReduction="10000"/>
          </a:bodyPr>
          <a:lstStyle/>
          <a:p>
            <a:r>
              <a:rPr lang="en-GB" b="1" dirty="0" smtClean="0"/>
              <a:t>Subtends</a:t>
            </a:r>
            <a:r>
              <a:rPr lang="en-GB" dirty="0" smtClean="0"/>
              <a:t> – (context) to have a supportive relationship towards, but be independent </a:t>
            </a:r>
          </a:p>
          <a:p>
            <a:r>
              <a:rPr lang="en-GB" b="1" dirty="0" smtClean="0"/>
              <a:t>Creole</a:t>
            </a:r>
            <a:r>
              <a:rPr lang="en-GB" dirty="0" smtClean="0"/>
              <a:t> – mixed race</a:t>
            </a:r>
          </a:p>
          <a:p>
            <a:r>
              <a:rPr lang="en-GB" b="1" dirty="0" smtClean="0"/>
              <a:t>Explicating</a:t>
            </a:r>
            <a:r>
              <a:rPr lang="en-GB" dirty="0" smtClean="0"/>
              <a:t> – to analyse in detail to reveal meaning</a:t>
            </a:r>
          </a:p>
          <a:p>
            <a:r>
              <a:rPr lang="en-GB" b="1" dirty="0" smtClean="0"/>
              <a:t>Transitive</a:t>
            </a:r>
            <a:r>
              <a:rPr lang="en-GB" dirty="0" smtClean="0"/>
              <a:t> – (context) an specific influence can define the characteristics of another ‘person’ ‘culture’ etc. </a:t>
            </a:r>
          </a:p>
          <a:p>
            <a:r>
              <a:rPr lang="en-GB" b="1" dirty="0" smtClean="0"/>
              <a:t>Antecedent </a:t>
            </a:r>
            <a:r>
              <a:rPr lang="en-GB" dirty="0" smtClean="0"/>
              <a:t>– a person’s ancestors/background/ or a thing that logically existed before ‘now</a:t>
            </a:r>
            <a:r>
              <a:rPr lang="en-GB" dirty="0" smtClean="0"/>
              <a:t>’.</a:t>
            </a:r>
          </a:p>
          <a:p>
            <a:endParaRPr lang="en-GB" dirty="0"/>
          </a:p>
          <a:p>
            <a:r>
              <a:rPr lang="en-GB" sz="2600" dirty="0" smtClean="0"/>
              <a:t>(the bracketed ‘context’ means that the word has multiple meaning but I have suggested one that could be effective in this ‘context’)</a:t>
            </a:r>
            <a:endParaRPr lang="en-GB" sz="2600" dirty="0"/>
          </a:p>
        </p:txBody>
      </p:sp>
    </p:spTree>
    <p:extLst>
      <p:ext uri="{BB962C8B-B14F-4D97-AF65-F5344CB8AC3E}">
        <p14:creationId xmlns:p14="http://schemas.microsoft.com/office/powerpoint/2010/main" val="75092003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lstStyle/>
          <a:p>
            <a:r>
              <a:rPr lang="en-GB" sz="1800" dirty="0" err="1" smtClean="0"/>
              <a:t>Mortiboys</a:t>
            </a:r>
            <a:r>
              <a:rPr lang="en-GB" sz="1800" dirty="0" smtClean="0"/>
              <a:t>, A. 2005. </a:t>
            </a:r>
            <a:r>
              <a:rPr lang="en-GB" sz="1800" i="1" dirty="0" smtClean="0"/>
              <a:t>Teaching With Emotional Intelligence</a:t>
            </a:r>
            <a:r>
              <a:rPr lang="en-GB" sz="1800" dirty="0" smtClean="0"/>
              <a:t>. </a:t>
            </a:r>
            <a:r>
              <a:rPr lang="en-GB" sz="1800" dirty="0"/>
              <a:t>Routledge: London.</a:t>
            </a:r>
            <a:endParaRPr lang="en-GB" sz="1800" dirty="0" smtClean="0"/>
          </a:p>
          <a:p>
            <a:r>
              <a:rPr lang="en-GB" sz="1800" dirty="0" err="1" smtClean="0"/>
              <a:t>Prentki</a:t>
            </a:r>
            <a:r>
              <a:rPr lang="en-GB" sz="1800" dirty="0" smtClean="0"/>
              <a:t>, T. &amp; Preston, S. (</a:t>
            </a:r>
            <a:r>
              <a:rPr lang="en-GB" sz="1800" dirty="0" err="1" smtClean="0"/>
              <a:t>Eds</a:t>
            </a:r>
            <a:r>
              <a:rPr lang="en-GB" sz="1800" dirty="0" smtClean="0"/>
              <a:t>) 2009. </a:t>
            </a:r>
            <a:r>
              <a:rPr lang="en-GB" sz="1800" i="1" dirty="0" smtClean="0"/>
              <a:t>The Applied Theatre Reader</a:t>
            </a:r>
            <a:r>
              <a:rPr lang="en-GB" sz="1800" dirty="0" smtClean="0"/>
              <a:t>. Routledge: London.</a:t>
            </a:r>
          </a:p>
          <a:p>
            <a:r>
              <a:rPr lang="en-US" sz="1800" dirty="0" err="1" smtClean="0"/>
              <a:t>Watson,I</a:t>
            </a:r>
            <a:r>
              <a:rPr lang="en-US" sz="1800" dirty="0"/>
              <a:t>. 2002. </a:t>
            </a:r>
            <a:r>
              <a:rPr lang="en-US" sz="1800" i="1" dirty="0"/>
              <a:t>Eugenio Barba; Negotiating Cultures and the intercultural debate. </a:t>
            </a:r>
            <a:r>
              <a:rPr lang="en-US" sz="1800" dirty="0"/>
              <a:t>Manchester University Press: Manchester.</a:t>
            </a:r>
          </a:p>
          <a:p>
            <a:endParaRPr lang="en-GB" sz="1800" dirty="0"/>
          </a:p>
        </p:txBody>
      </p:sp>
    </p:spTree>
    <p:extLst>
      <p:ext uri="{BB962C8B-B14F-4D97-AF65-F5344CB8AC3E}">
        <p14:creationId xmlns:p14="http://schemas.microsoft.com/office/powerpoint/2010/main" val="198874482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608</TotalTime>
  <Words>1178</Words>
  <Application>Microsoft Office PowerPoint</Application>
  <PresentationFormat>On-screen Show (4:3)</PresentationFormat>
  <Paragraphs>134</Paragraphs>
  <Slides>24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Calibri</vt:lpstr>
      <vt:lpstr>Office Theme</vt:lpstr>
      <vt:lpstr>PowerPoint Presentation</vt:lpstr>
      <vt:lpstr>Radio Documentary Task</vt:lpstr>
      <vt:lpstr>Groups</vt:lpstr>
      <vt:lpstr>PowerPoint Presentation</vt:lpstr>
      <vt:lpstr>Are we the good guys?</vt:lpstr>
      <vt:lpstr>How can we be the good guy?</vt:lpstr>
      <vt:lpstr>Tim Prentki</vt:lpstr>
      <vt:lpstr>Tim Prentki</vt:lpstr>
      <vt:lpstr>My dissonance / Prentki’s duos</vt:lpstr>
      <vt:lpstr>Subculture </vt:lpstr>
      <vt:lpstr>Food glorious food…</vt:lpstr>
      <vt:lpstr>Representation </vt:lpstr>
      <vt:lpstr>Great opportunity </vt:lpstr>
      <vt:lpstr>Representation </vt:lpstr>
      <vt:lpstr>Representation and ethics</vt:lpstr>
      <vt:lpstr>Representation and ethics</vt:lpstr>
      <vt:lpstr>Worst case scenario.</vt:lpstr>
      <vt:lpstr>Emotional intelligence </vt:lpstr>
      <vt:lpstr>Emotional intelligence </vt:lpstr>
      <vt:lpstr>Representation </vt:lpstr>
      <vt:lpstr>How could these points ‘…oppose or support the ‘dominant hegemony’</vt:lpstr>
      <vt:lpstr>Barba and Prentki</vt:lpstr>
      <vt:lpstr>Glossary of possible problem terms</vt:lpstr>
      <vt:lpstr>Bibliography</vt:lpstr>
    </vt:vector>
  </TitlesOfParts>
  <Company>UoW:Trinity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Coleg y Drindod</dc:creator>
  <cp:lastModifiedBy>Jonathan Pugh</cp:lastModifiedBy>
  <cp:revision>11</cp:revision>
  <cp:lastPrinted>2018-02-12T10:48:43Z</cp:lastPrinted>
  <dcterms:created xsi:type="dcterms:W3CDTF">2018-02-11T20:15:32Z</dcterms:created>
  <dcterms:modified xsi:type="dcterms:W3CDTF">2018-02-12T17:24:14Z</dcterms:modified>
</cp:coreProperties>
</file>